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ink/ink1.xml" ContentType="application/inkml+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66"/>
  </p:notesMasterIdLst>
  <p:handoutMasterIdLst>
    <p:handoutMasterId r:id="rId67"/>
  </p:handoutMasterIdLst>
  <p:sldIdLst>
    <p:sldId id="1180" r:id="rId5"/>
    <p:sldId id="1109" r:id="rId6"/>
    <p:sldId id="1083" r:id="rId7"/>
    <p:sldId id="302" r:id="rId8"/>
    <p:sldId id="303" r:id="rId9"/>
    <p:sldId id="996" r:id="rId10"/>
    <p:sldId id="997" r:id="rId11"/>
    <p:sldId id="305" r:id="rId12"/>
    <p:sldId id="1028" r:id="rId13"/>
    <p:sldId id="306" r:id="rId14"/>
    <p:sldId id="1006" r:id="rId15"/>
    <p:sldId id="1037" r:id="rId16"/>
    <p:sldId id="1058" r:id="rId17"/>
    <p:sldId id="1073" r:id="rId18"/>
    <p:sldId id="1075" r:id="rId19"/>
    <p:sldId id="1074" r:id="rId20"/>
    <p:sldId id="1076" r:id="rId21"/>
    <p:sldId id="1036" r:id="rId22"/>
    <p:sldId id="952" r:id="rId23"/>
    <p:sldId id="1110" r:id="rId24"/>
    <p:sldId id="938" r:id="rId25"/>
    <p:sldId id="312" r:id="rId26"/>
    <p:sldId id="930" r:id="rId27"/>
    <p:sldId id="318" r:id="rId28"/>
    <p:sldId id="1175" r:id="rId29"/>
    <p:sldId id="1111" r:id="rId30"/>
    <p:sldId id="1112" r:id="rId31"/>
    <p:sldId id="330" r:id="rId32"/>
    <p:sldId id="1008" r:id="rId33"/>
    <p:sldId id="1004" r:id="rId34"/>
    <p:sldId id="321" r:id="rId35"/>
    <p:sldId id="1068" r:id="rId36"/>
    <p:sldId id="927" r:id="rId37"/>
    <p:sldId id="1005" r:id="rId38"/>
    <p:sldId id="1063" r:id="rId39"/>
    <p:sldId id="1066" r:id="rId40"/>
    <p:sldId id="1070" r:id="rId41"/>
    <p:sldId id="1071" r:id="rId42"/>
    <p:sldId id="1067" r:id="rId43"/>
    <p:sldId id="320" r:id="rId44"/>
    <p:sldId id="1094" r:id="rId45"/>
    <p:sldId id="1181" r:id="rId46"/>
    <p:sldId id="1113" r:id="rId47"/>
    <p:sldId id="326" r:id="rId48"/>
    <p:sldId id="1104" r:id="rId49"/>
    <p:sldId id="1105" r:id="rId50"/>
    <p:sldId id="1009" r:id="rId51"/>
    <p:sldId id="1035" r:id="rId52"/>
    <p:sldId id="1033" r:id="rId53"/>
    <p:sldId id="1012" r:id="rId54"/>
    <p:sldId id="1030" r:id="rId55"/>
    <p:sldId id="285" r:id="rId56"/>
    <p:sldId id="1096" r:id="rId57"/>
    <p:sldId id="319" r:id="rId58"/>
    <p:sldId id="1114" r:id="rId59"/>
    <p:sldId id="1115" r:id="rId60"/>
    <p:sldId id="1116" r:id="rId61"/>
    <p:sldId id="963" r:id="rId62"/>
    <p:sldId id="325" r:id="rId63"/>
    <p:sldId id="1117" r:id="rId64"/>
    <p:sldId id="1108" r:id="rId65"/>
  </p:sldIdLst>
  <p:sldSz cx="12192000" cy="6858000"/>
  <p:notesSz cx="7315200" cy="9601200"/>
  <p:custDataLst>
    <p:tags r:id="rId68"/>
  </p:custData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5C84139-427B-428D-A581-8B88B89CACE7}">
          <p14:sldIdLst>
            <p14:sldId id="1180"/>
            <p14:sldId id="1109"/>
            <p14:sldId id="1083"/>
            <p14:sldId id="302"/>
            <p14:sldId id="303"/>
            <p14:sldId id="996"/>
            <p14:sldId id="997"/>
            <p14:sldId id="305"/>
            <p14:sldId id="1028"/>
            <p14:sldId id="306"/>
            <p14:sldId id="1006"/>
          </p14:sldIdLst>
        </p14:section>
        <p14:section name="Online Style Profile" id="{0BB136E4-A158-44CF-8513-C216B196EDE7}">
          <p14:sldIdLst>
            <p14:sldId id="1037"/>
            <p14:sldId id="1058"/>
            <p14:sldId id="1073"/>
            <p14:sldId id="1075"/>
            <p14:sldId id="1074"/>
            <p14:sldId id="1076"/>
          </p14:sldIdLst>
        </p14:section>
        <p14:section name="Paper Style Profile" id="{A3447B2A-F707-4C5F-BB73-FC64DBFEA08F}">
          <p14:sldIdLst>
            <p14:sldId id="1036"/>
            <p14:sldId id="952"/>
            <p14:sldId id="1110"/>
          </p14:sldIdLst>
        </p14:section>
        <p14:section name="Program" id="{D27C28B3-D2E6-46AC-ADD0-E4D1922567ED}">
          <p14:sldIdLst>
            <p14:sldId id="938"/>
            <p14:sldId id="312"/>
            <p14:sldId id="930"/>
            <p14:sldId id="318"/>
            <p14:sldId id="1175"/>
            <p14:sldId id="1111"/>
            <p14:sldId id="1112"/>
            <p14:sldId id="330"/>
            <p14:sldId id="1008"/>
            <p14:sldId id="1004"/>
            <p14:sldId id="321"/>
          </p14:sldIdLst>
        </p14:section>
        <p14:section name="Online Versatility Profile" id="{AEC9B77A-8F4C-4426-BDC5-E5AD290E2FCA}">
          <p14:sldIdLst>
            <p14:sldId id="1068"/>
            <p14:sldId id="927"/>
            <p14:sldId id="1005"/>
            <p14:sldId id="1063"/>
            <p14:sldId id="1066"/>
            <p14:sldId id="1070"/>
            <p14:sldId id="1071"/>
          </p14:sldIdLst>
        </p14:section>
        <p14:section name="Paper Versatility Profile" id="{9B38A492-353C-4668-8166-B8920568700F}">
          <p14:sldIdLst>
            <p14:sldId id="1067"/>
            <p14:sldId id="320"/>
            <p14:sldId id="1094"/>
          </p14:sldIdLst>
        </p14:section>
        <p14:section name="Program" id="{C8C10F4E-7C92-4A0D-9892-91734912BE65}">
          <p14:sldIdLst>
            <p14:sldId id="1181"/>
            <p14:sldId id="1113"/>
            <p14:sldId id="326"/>
            <p14:sldId id="1104"/>
            <p14:sldId id="1105"/>
            <p14:sldId id="1009"/>
            <p14:sldId id="1035"/>
            <p14:sldId id="1033"/>
            <p14:sldId id="1012"/>
            <p14:sldId id="1030"/>
            <p14:sldId id="285"/>
          </p14:sldIdLst>
        </p14:section>
        <p14:section name="Optional Exercises" id="{2255DDF1-079A-417C-B9AC-C18F2DC7CB89}">
          <p14:sldIdLst>
            <p14:sldId id="1096"/>
            <p14:sldId id="319"/>
            <p14:sldId id="1114"/>
            <p14:sldId id="1115"/>
            <p14:sldId id="1116"/>
            <p14:sldId id="963"/>
            <p14:sldId id="325"/>
            <p14:sldId id="1117"/>
            <p14:sldId id="1108"/>
          </p14:sldIdLst>
        </p14:section>
      </p14:sectionLst>
    </p:ext>
    <p:ext uri="{EFAFB233-063F-42B5-8137-9DF3F51BA10A}">
      <p15:sldGuideLst xmlns:p15="http://schemas.microsoft.com/office/powerpoint/2012/main">
        <p15:guide id="1" orient="horz" pos="1032" userDrawn="1">
          <p15:clr>
            <a:srgbClr val="A4A3A4"/>
          </p15:clr>
        </p15:guide>
        <p15:guide id="2" pos="4776"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ette Mosier" initials="AM" lastIdx="25" clrIdx="0"/>
  <p:cmAuthor id="1" name="Casey Mulqueen" initials="CM" lastIdx="12" clrIdx="1"/>
  <p:cmAuthor id="2" name="Jason Kiesau" initials="JK" lastIdx="10" clrIdx="2"/>
  <p:cmAuthor id="3" name="ANNETTE MOSIER" initials="AM" lastIdx="1" clrIdx="3">
    <p:extLst>
      <p:ext uri="{19B8F6BF-5375-455C-9EA6-DF929625EA0E}">
        <p15:presenceInfo xmlns:p15="http://schemas.microsoft.com/office/powerpoint/2012/main" userId="b5c65e5a27290c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C9F1"/>
    <a:srgbClr val="B3B3B3"/>
    <a:srgbClr val="AFABAB"/>
    <a:srgbClr val="E9ECEF"/>
    <a:srgbClr val="003651"/>
    <a:srgbClr val="898989"/>
    <a:srgbClr val="005B92"/>
    <a:srgbClr val="07548B"/>
    <a:srgbClr val="ECECEC"/>
    <a:srgbClr val="E1E1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FD0F851-EC5A-4D38-B0AD-8093EC10F33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76" autoAdjust="0"/>
    <p:restoredTop sz="83898" autoAdjust="0"/>
  </p:normalViewPr>
  <p:slideViewPr>
    <p:cSldViewPr snapToGrid="0" showGuides="1">
      <p:cViewPr varScale="1">
        <p:scale>
          <a:sx n="93" d="100"/>
          <a:sy n="93" d="100"/>
        </p:scale>
        <p:origin x="1194" y="66"/>
      </p:cViewPr>
      <p:guideLst>
        <p:guide orient="horz" pos="1032"/>
        <p:guide pos="4776"/>
      </p:guideLst>
    </p:cSldViewPr>
  </p:slideViewPr>
  <p:notesTextViewPr>
    <p:cViewPr>
      <p:scale>
        <a:sx n="100" d="100"/>
        <a:sy n="100" d="100"/>
      </p:scale>
      <p:origin x="0" y="0"/>
    </p:cViewPr>
  </p:notesTextViewPr>
  <p:sorterViewPr>
    <p:cViewPr>
      <p:scale>
        <a:sx n="25" d="100"/>
        <a:sy n="25" d="100"/>
      </p:scale>
      <p:origin x="0" y="-3630"/>
    </p:cViewPr>
  </p:sorterViewPr>
  <p:notesViewPr>
    <p:cSldViewPr snapToGrid="0" showGuides="1">
      <p:cViewPr varScale="1">
        <p:scale>
          <a:sx n="65" d="100"/>
          <a:sy n="65" d="100"/>
        </p:scale>
        <p:origin x="2784" y="4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00BA8B-A4A0-47DE-87E6-107ED97A1ED9}"/>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r>
              <a:rPr lang="en-US" dirty="0"/>
              <a:t>Copy or Retype Slide Headline Here</a:t>
            </a:r>
          </a:p>
        </p:txBody>
      </p:sp>
      <p:sp>
        <p:nvSpPr>
          <p:cNvPr id="3" name="Date Placeholder 2">
            <a:extLst>
              <a:ext uri="{FF2B5EF4-FFF2-40B4-BE49-F238E27FC236}">
                <a16:creationId xmlns:a16="http://schemas.microsoft.com/office/drawing/2014/main" id="{EE59CF2A-C0B6-4E23-A8F5-BA2E0BF6E78D}"/>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46CA0A60-4272-43EA-9609-D2DEC7780AC7}" type="datetimeFigureOut">
              <a:rPr lang="en-US" smtClean="0"/>
              <a:t>7/14/2023</a:t>
            </a:fld>
            <a:endParaRPr lang="en-US" dirty="0"/>
          </a:p>
        </p:txBody>
      </p:sp>
      <p:sp>
        <p:nvSpPr>
          <p:cNvPr id="4" name="Footer Placeholder 3">
            <a:extLst>
              <a:ext uri="{FF2B5EF4-FFF2-40B4-BE49-F238E27FC236}">
                <a16:creationId xmlns:a16="http://schemas.microsoft.com/office/drawing/2014/main" id="{E820AF80-B894-4A6E-A83A-54DD8D31BF9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dirty="0"/>
              <a:t>© 2021 The TRACOM Corporation All Rights Reserved </a:t>
            </a:r>
          </a:p>
        </p:txBody>
      </p:sp>
      <p:sp>
        <p:nvSpPr>
          <p:cNvPr id="5" name="Slide Number Placeholder 4">
            <a:extLst>
              <a:ext uri="{FF2B5EF4-FFF2-40B4-BE49-F238E27FC236}">
                <a16:creationId xmlns:a16="http://schemas.microsoft.com/office/drawing/2014/main" id="{FCD2493E-31F0-4EF7-8F38-0F4186F9F416}"/>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984D36EE-7A72-4DA1-A401-AF8B6E1DFDB4}" type="slidenum">
              <a:rPr lang="en-US" smtClean="0"/>
              <a:t>‹#›</a:t>
            </a:fld>
            <a:endParaRPr lang="en-US" dirty="0"/>
          </a:p>
        </p:txBody>
      </p:sp>
    </p:spTree>
    <p:extLst>
      <p:ext uri="{BB962C8B-B14F-4D97-AF65-F5344CB8AC3E}">
        <p14:creationId xmlns:p14="http://schemas.microsoft.com/office/powerpoint/2010/main" val="2887398510"/>
      </p:ext>
    </p:extLst>
  </p:cSld>
  <p:clrMap bg1="lt1" tx1="dk1" bg2="lt2" tx2="dk2" accent1="accent1" accent2="accent2" accent3="accent3" accent4="accent4" accent5="accent5" accent6="accent6" hlink="hlink" folHlink="folHlink"/>
  <p:hf hd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8T16:20:28.16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18625" y="1922358"/>
            <a:ext cx="6476301" cy="481727"/>
          </a:xfrm>
          <a:prstGeom prst="rect">
            <a:avLst/>
          </a:prstGeom>
        </p:spPr>
        <p:txBody>
          <a:bodyPr vert="horz" lIns="0" tIns="0" rIns="0" bIns="0" rtlCol="0" anchor="b"/>
          <a:lstStyle>
            <a:lvl1pPr algn="l">
              <a:defRPr sz="1700" b="1" spc="-32" baseline="0">
                <a:solidFill>
                  <a:schemeClr val="accent2"/>
                </a:solidFill>
              </a:defRPr>
            </a:lvl1pPr>
          </a:lstStyle>
          <a:p>
            <a:r>
              <a:rPr lang="en-US" dirty="0"/>
              <a:t>Copy or Retype Slide Headline Here</a:t>
            </a:r>
          </a:p>
        </p:txBody>
      </p:sp>
      <p:sp>
        <p:nvSpPr>
          <p:cNvPr id="3" name="Date Placeholder 2"/>
          <p:cNvSpPr>
            <a:spLocks noGrp="1"/>
          </p:cNvSpPr>
          <p:nvPr>
            <p:ph type="dt" idx="1"/>
          </p:nvPr>
        </p:nvSpPr>
        <p:spPr>
          <a:xfrm>
            <a:off x="4184227" y="-534999"/>
            <a:ext cx="3169920" cy="481727"/>
          </a:xfrm>
          <a:prstGeom prst="rect">
            <a:avLst/>
          </a:prstGeom>
        </p:spPr>
        <p:txBody>
          <a:bodyPr vert="horz" lIns="0" tIns="0" rIns="0" bIns="0" rtlCol="0"/>
          <a:lstStyle>
            <a:lvl1pPr algn="r">
              <a:defRPr sz="1300"/>
            </a:lvl1pPr>
          </a:lstStyle>
          <a:p>
            <a:fld id="{62988393-0E3C-4976-AA48-59774D280CFC}" type="datetimeFigureOut">
              <a:rPr lang="en-US" smtClean="0"/>
              <a:t>7/14/2023</a:t>
            </a:fld>
            <a:endParaRPr lang="en-US" dirty="0"/>
          </a:p>
        </p:txBody>
      </p:sp>
      <p:sp>
        <p:nvSpPr>
          <p:cNvPr id="4" name="Slide Image Placeholder 3"/>
          <p:cNvSpPr>
            <a:spLocks noGrp="1" noRot="1" noChangeAspect="1"/>
          </p:cNvSpPr>
          <p:nvPr>
            <p:ph type="sldImg" idx="2"/>
          </p:nvPr>
        </p:nvSpPr>
        <p:spPr>
          <a:xfrm>
            <a:off x="538163" y="596900"/>
            <a:ext cx="2316162" cy="1303338"/>
          </a:xfrm>
          <a:prstGeom prst="rect">
            <a:avLst/>
          </a:prstGeom>
          <a:noFill/>
          <a:ln w="12700">
            <a:solidFill>
              <a:schemeClr val="bg2"/>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518625" y="2522433"/>
            <a:ext cx="6476301" cy="6482477"/>
          </a:xfrm>
          <a:prstGeom prst="rect">
            <a:avLst/>
          </a:prstGeom>
        </p:spPr>
        <p:txBody>
          <a:bodyPr vert="horz" lIns="0" tIns="0" rIns="0" bIns="0" rtlCol="0"/>
          <a:lstStyle/>
          <a:p>
            <a:pPr lvl="0"/>
            <a:r>
              <a:rPr lang="en-US" dirty="0"/>
              <a:t>Type copy here. To reformat, place cursor at the beginning of sentence and hit Tab for BOLD, Italic, or Bullet points. To return to previous format, use </a:t>
            </a:r>
            <a:r>
              <a:rPr lang="en-US" dirty="0" err="1"/>
              <a:t>Shift+Tab</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518624" y="9292905"/>
            <a:ext cx="6476301" cy="308296"/>
          </a:xfrm>
          <a:prstGeom prst="rect">
            <a:avLst/>
          </a:prstGeom>
        </p:spPr>
        <p:txBody>
          <a:bodyPr vert="horz" lIns="0" tIns="0" rIns="0" bIns="0" rtlCol="0" anchor="t"/>
          <a:lstStyle>
            <a:lvl1pPr algn="l">
              <a:defRPr sz="800">
                <a:solidFill>
                  <a:schemeClr val="accent3"/>
                </a:solidFill>
              </a:defRPr>
            </a:lvl1p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7" name="Slide Number Placeholder 6"/>
          <p:cNvSpPr>
            <a:spLocks noGrp="1"/>
          </p:cNvSpPr>
          <p:nvPr>
            <p:ph type="sldNum" sz="quarter" idx="5"/>
          </p:nvPr>
        </p:nvSpPr>
        <p:spPr>
          <a:xfrm>
            <a:off x="2979007" y="596290"/>
            <a:ext cx="4015918" cy="215479"/>
          </a:xfrm>
          <a:prstGeom prst="rect">
            <a:avLst/>
          </a:prstGeom>
        </p:spPr>
        <p:txBody>
          <a:bodyPr vert="horz" lIns="0" tIns="0" rIns="0" bIns="0" rtlCol="0" anchor="b"/>
          <a:lstStyle>
            <a:lvl1pPr algn="l">
              <a:defRPr sz="1100">
                <a:solidFill>
                  <a:schemeClr val="accent3"/>
                </a:solidFill>
              </a:defRPr>
            </a:lvl1pPr>
          </a:lstStyle>
          <a:p>
            <a:r>
              <a:rPr lang="en-US" dirty="0"/>
              <a:t>Slide </a:t>
            </a:r>
            <a:fld id="{D9A648C1-F151-4CF5-B9CC-6608EAC3961C}" type="slidenum">
              <a:rPr lang="en-US" smtClean="0"/>
              <a:pPr/>
              <a:t>‹#›</a:t>
            </a:fld>
            <a:endParaRPr lang="en-US" dirty="0"/>
          </a:p>
        </p:txBody>
      </p:sp>
    </p:spTree>
    <p:extLst>
      <p:ext uri="{BB962C8B-B14F-4D97-AF65-F5344CB8AC3E}">
        <p14:creationId xmlns:p14="http://schemas.microsoft.com/office/powerpoint/2010/main" val="4089149608"/>
      </p:ext>
    </p:extLst>
  </p:cSld>
  <p:clrMap bg1="lt1" tx1="dk1" bg2="lt2" tx2="dk2" accent1="accent1" accent2="accent2" accent3="accent3" accent4="accent4" accent5="accent5" accent6="accent6" hlink="hlink" folHlink="folHlink"/>
  <p:hf hdr="0" dt="0"/>
  <p:notesStyle>
    <a:lvl1pPr marL="0" indent="0" algn="l" defTabSz="914400" rtl="0" eaLnBrk="1" latinLnBrk="0" hangingPunct="1">
      <a:spcBef>
        <a:spcPts val="200"/>
      </a:spcBef>
      <a:spcAft>
        <a:spcPts val="200"/>
      </a:spcAft>
      <a:buFont typeface="Arial" panose="020B0604020202020204" pitchFamily="34" charset="0"/>
      <a:buChar char="​"/>
      <a:defRPr sz="1200" kern="1200">
        <a:solidFill>
          <a:schemeClr val="tx1"/>
        </a:solidFill>
        <a:latin typeface="+mn-lt"/>
        <a:ea typeface="+mn-ea"/>
        <a:cs typeface="+mn-cs"/>
      </a:defRPr>
    </a:lvl1pPr>
    <a:lvl2pPr marL="0" indent="0" algn="l" defTabSz="914400" rtl="0" eaLnBrk="1" latinLnBrk="0" hangingPunct="1">
      <a:spcBef>
        <a:spcPts val="200"/>
      </a:spcBef>
      <a:spcAft>
        <a:spcPts val="200"/>
      </a:spcAft>
      <a:buFont typeface="Arial" panose="020B0604020202020204" pitchFamily="34" charset="0"/>
      <a:buChar char="​"/>
      <a:defRPr sz="1200" b="1" kern="1200">
        <a:solidFill>
          <a:schemeClr val="tx1"/>
        </a:solidFill>
        <a:latin typeface="+mn-lt"/>
        <a:ea typeface="+mn-ea"/>
        <a:cs typeface="+mn-cs"/>
      </a:defRPr>
    </a:lvl2pPr>
    <a:lvl3pPr marL="0" indent="0" algn="l" defTabSz="914400" rtl="0" eaLnBrk="1" latinLnBrk="0" hangingPunct="1">
      <a:buFont typeface="Arial" panose="020B0604020202020204" pitchFamily="34" charset="0"/>
      <a:buChar char="​"/>
      <a:defRPr sz="1200" i="1" kern="1200">
        <a:solidFill>
          <a:schemeClr val="tx1"/>
        </a:solidFill>
        <a:latin typeface="+mn-lt"/>
        <a:ea typeface="+mn-ea"/>
        <a:cs typeface="+mn-cs"/>
      </a:defRPr>
    </a:lvl3pPr>
    <a:lvl4pPr marL="112713" indent="-112713"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285750" indent="-171450" algn="l" defTabSz="914400" rtl="0" eaLnBrk="1" latinLnBrk="0" hangingPunct="1">
      <a:buFont typeface="Symbol" panose="05050102010706020507" pitchFamily="18" charset="2"/>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socialstylenavigator.com/"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image" Target="../media/image340.png"/></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0"/>
            <a:ext cx="6861175" cy="3859213"/>
          </a:xfrm>
        </p:spPr>
      </p:sp>
      <p:sp>
        <p:nvSpPr>
          <p:cNvPr id="3" name="Notes Placeholder 2"/>
          <p:cNvSpPr>
            <a:spLocks noGrp="1"/>
          </p:cNvSpPr>
          <p:nvPr>
            <p:ph type="body" idx="1"/>
          </p:nvPr>
        </p:nvSpPr>
        <p:spPr>
          <a:xfrm>
            <a:off x="486211" y="4637088"/>
            <a:ext cx="6071532" cy="777874"/>
          </a:xfrm>
        </p:spPr>
        <p:txBody>
          <a:bodyPr/>
          <a:lstStyle/>
          <a:p>
            <a:pPr algn="l"/>
            <a:r>
              <a:rPr lang="en-US" sz="1800" b="1" i="0" u="none" strike="noStrike" baseline="0" dirty="0">
                <a:latin typeface="Museo 700" pitchFamily="50" charset="0"/>
              </a:rPr>
              <a:t>5 MINUTES (Workbook, pages 1-3)</a:t>
            </a:r>
          </a:p>
          <a:p>
            <a:pPr algn="l"/>
            <a:endParaRPr lang="en-US" sz="1800" b="0" i="0" u="none" strike="noStrike" baseline="0" dirty="0">
              <a:latin typeface="Museo 700" pitchFamily="50" charset="0"/>
            </a:endParaRPr>
          </a:p>
          <a:p>
            <a:pPr algn="l"/>
            <a:r>
              <a:rPr lang="en-US" sz="1800" b="1" i="0" u="none" strike="noStrike" baseline="0" dirty="0">
                <a:latin typeface="Museo 700" pitchFamily="50" charset="0"/>
              </a:rPr>
              <a:t>WELCOME</a:t>
            </a:r>
            <a:r>
              <a:rPr lang="en-US" sz="1800" b="0" i="0" u="none" strike="noStrike" baseline="0" dirty="0">
                <a:latin typeface="Museo 700" pitchFamily="50" charset="0"/>
              </a:rPr>
              <a:t> </a:t>
            </a:r>
            <a:r>
              <a:rPr lang="en-US" sz="1800" b="0" i="0" u="none" strike="noStrike" baseline="0" dirty="0">
                <a:latin typeface="Museo Sans 300" pitchFamily="50" charset="0"/>
              </a:rPr>
              <a:t>participants and provide a brief overview of the session.</a:t>
            </a:r>
          </a:p>
          <a:p>
            <a:pPr algn="l"/>
            <a:endParaRPr lang="en-US" sz="1800" b="0" i="0" u="none" strike="noStrike" baseline="0" dirty="0">
              <a:latin typeface="Museo 700" pitchFamily="50" charset="0"/>
            </a:endParaRPr>
          </a:p>
          <a:p>
            <a:pPr algn="l"/>
            <a:r>
              <a:rPr lang="en-US" sz="1800" b="1" i="0" u="none" strike="noStrike" baseline="0" dirty="0">
                <a:latin typeface="Museo 700" pitchFamily="50" charset="0"/>
              </a:rPr>
              <a:t>ASK</a:t>
            </a:r>
            <a:r>
              <a:rPr lang="en-US" sz="1800" b="0" i="0" u="none" strike="noStrike" baseline="0" dirty="0">
                <a:latin typeface="Museo 700" pitchFamily="50" charset="0"/>
              </a:rPr>
              <a:t> </a:t>
            </a:r>
            <a:r>
              <a:rPr lang="en-US" sz="1800" b="0" i="0" u="none" strike="noStrike" baseline="0" dirty="0">
                <a:latin typeface="Museo Sans 300" pitchFamily="50" charset="0"/>
              </a:rPr>
              <a:t>participants to turn to Pages 1, 2 and 3 in the </a:t>
            </a:r>
            <a:r>
              <a:rPr lang="en-US" sz="1800" b="0" i="0" u="none" strike="noStrike" baseline="0" dirty="0">
                <a:latin typeface="Museo Sans 700" pitchFamily="50" charset="0"/>
              </a:rPr>
              <a:t>Participant Workbook </a:t>
            </a:r>
            <a:r>
              <a:rPr lang="en-US" sz="1800" b="0" i="0" u="none" strike="noStrike" baseline="0" dirty="0">
                <a:latin typeface="Museo Sans 300" pitchFamily="50" charset="0"/>
              </a:rPr>
              <a:t>to follow along.</a:t>
            </a:r>
          </a:p>
          <a:p>
            <a:pPr marL="285750" indent="-285750" algn="l">
              <a:buFont typeface="Wingdings" panose="05000000000000000000" pitchFamily="2" charset="2"/>
              <a:buChar char="§"/>
            </a:pPr>
            <a:r>
              <a:rPr lang="en-US" sz="1800" b="0" i="0" u="none" strike="noStrike" baseline="0" dirty="0">
                <a:latin typeface="Museo Sans 300" pitchFamily="50" charset="0"/>
              </a:rPr>
              <a:t>Stress the importance of active participation.</a:t>
            </a:r>
          </a:p>
          <a:p>
            <a:pPr marL="285750" indent="-285750" algn="l">
              <a:buFont typeface="Wingdings" panose="05000000000000000000" pitchFamily="2" charset="2"/>
              <a:buChar char="§"/>
            </a:pPr>
            <a:r>
              <a:rPr lang="en-US" sz="1800" b="0" i="0" u="none" strike="noStrike" baseline="0" dirty="0">
                <a:latin typeface="Museo Sans 300" pitchFamily="50" charset="0"/>
              </a:rPr>
              <a:t>Briefly review the history of SOCIAL STYLE.</a:t>
            </a:r>
          </a:p>
          <a:p>
            <a:pPr marL="285750" indent="-285750" algn="l">
              <a:buFont typeface="Wingdings" panose="05000000000000000000" pitchFamily="2" charset="2"/>
              <a:buChar char="§"/>
            </a:pPr>
            <a:r>
              <a:rPr lang="en-US" sz="1800" b="0" i="0" u="none" strike="noStrike" baseline="0" dirty="0">
                <a:latin typeface="Museo Sans 300" pitchFamily="50" charset="0"/>
              </a:rPr>
              <a:t>Cite the proven effectiveness of increased Versatility on page 3 in the Participant Workbook.</a:t>
            </a:r>
          </a:p>
          <a:p>
            <a:pPr marL="285750" indent="-285750" algn="l">
              <a:buFont typeface="Wingdings" panose="05000000000000000000" pitchFamily="2" charset="2"/>
              <a:buChar char="§"/>
            </a:pPr>
            <a:r>
              <a:rPr lang="en-US" sz="1800" b="0" i="0" u="none" strike="noStrike" baseline="0" dirty="0">
                <a:latin typeface="Museo Sans 300" pitchFamily="50" charset="0"/>
              </a:rPr>
              <a:t>Explain what SOCIAL STYLE is all about. Say something like, “Did you ever notice that customers have certain patterns of </a:t>
            </a:r>
            <a:r>
              <a:rPr lang="en-US" sz="1800" b="0" i="0" u="none" strike="noStrike" baseline="0" dirty="0" err="1">
                <a:latin typeface="Museo Sans 300" pitchFamily="50" charset="0"/>
              </a:rPr>
              <a:t>behavior：some</a:t>
            </a:r>
            <a:r>
              <a:rPr lang="en-US" sz="1800" b="0" i="0" u="none" strike="noStrike" baseline="0" dirty="0">
                <a:latin typeface="Museo Sans 300" pitchFamily="50" charset="0"/>
              </a:rPr>
              <a:t> are animated and loud, some treat you like a friend from the start, others are all </a:t>
            </a:r>
            <a:r>
              <a:rPr lang="en-US" sz="1800" b="0" i="0" u="none" strike="noStrike" baseline="0" dirty="0" err="1">
                <a:latin typeface="Museo Sans 300" pitchFamily="50" charset="0"/>
              </a:rPr>
              <a:t>business？SOCIAL</a:t>
            </a:r>
            <a:r>
              <a:rPr lang="en-US" sz="1800" b="0" i="0" u="none" strike="noStrike" baseline="0" dirty="0">
                <a:latin typeface="Museo Sans 300" pitchFamily="50" charset="0"/>
              </a:rPr>
              <a:t> STYLE gives you a way of identifying a customer’s pattern of behavior, and of interacting with them in ways that will help you to increase your effectiveness in your selling process.”</a:t>
            </a:r>
          </a:p>
          <a:p>
            <a:pPr marL="285750" marR="0" lvl="0" indent="-285750" algn="l" defTabSz="914400" rtl="0" eaLnBrk="1" fontAlgn="auto" latinLnBrk="0" hangingPunct="1">
              <a:lnSpc>
                <a:spcPct val="100000"/>
              </a:lnSpc>
              <a:spcBef>
                <a:spcPts val="200"/>
              </a:spcBef>
              <a:spcAft>
                <a:spcPts val="200"/>
              </a:spcAft>
              <a:buClrTx/>
              <a:buSzTx/>
              <a:buFont typeface="Wingdings" panose="05000000000000000000" pitchFamily="2" charset="2"/>
              <a:buChar char="§"/>
              <a:tabLst/>
              <a:defRPr/>
            </a:pPr>
            <a:r>
              <a:rPr lang="en-US" sz="1800" b="0" i="0" u="none" strike="noStrike" baseline="0" dirty="0">
                <a:latin typeface="Museo Sans 300" pitchFamily="50" charset="0"/>
              </a:rPr>
              <a:t>Ask participants to think about their past customers. Ask, “Besides, ‘they bought from me,’ what made your good customers </a:t>
            </a:r>
            <a:r>
              <a:rPr lang="en-US" sz="1800" b="0" i="0" u="none" strike="noStrike" baseline="0" dirty="0" err="1">
                <a:latin typeface="Museo Sans 300" pitchFamily="50" charset="0"/>
              </a:rPr>
              <a:t>good？And</a:t>
            </a:r>
            <a:r>
              <a:rPr lang="en-US" sz="1800" b="0" i="0" u="none" strike="noStrike" baseline="0" dirty="0">
                <a:latin typeface="Museo Sans 300" pitchFamily="50" charset="0"/>
              </a:rPr>
              <a:t>, what made the difficult ones difficult to sell to?” Use the participants' responses to identify issues that will be addressed in this training.</a:t>
            </a:r>
          </a:p>
          <a:p>
            <a:pPr marL="0" indent="0" algn="l">
              <a:buFont typeface="Wingdings" panose="05000000000000000000" pitchFamily="2" charset="2"/>
              <a:buNone/>
            </a:pPr>
            <a:endParaRPr lang="en-US" sz="1800" b="0" i="0" u="none" strike="noStrike" baseline="0" dirty="0">
              <a:latin typeface="Museo Sans 300" pitchFamily="50" charset="0"/>
            </a:endParaRPr>
          </a:p>
          <a:p>
            <a:pPr marL="0" indent="0" algn="l">
              <a:buFont typeface="Wingdings" panose="05000000000000000000" pitchFamily="2" charset="2"/>
              <a:buNone/>
            </a:pPr>
            <a:endParaRPr lang="en-US" sz="1800" b="0" i="0" u="none" strike="noStrike" baseline="0" dirty="0">
              <a:latin typeface="Museo 700" pitchFamily="50" charset="0"/>
            </a:endParaRPr>
          </a:p>
        </p:txBody>
      </p:sp>
      <p:sp>
        <p:nvSpPr>
          <p:cNvPr id="4" name="Header Placeholder 3"/>
          <p:cNvSpPr>
            <a:spLocks noGrp="1"/>
          </p:cNvSpPr>
          <p:nvPr>
            <p:ph type="hdr" sz="quarter"/>
          </p:nvPr>
        </p:nvSpPr>
        <p:spPr>
          <a:xfrm>
            <a:off x="486211" y="3859213"/>
            <a:ext cx="6071532" cy="77787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2" normalizeH="0" baseline="0" noProof="0" dirty="0">
                <a:ln>
                  <a:noFill/>
                </a:ln>
                <a:solidFill>
                  <a:srgbClr val="146899"/>
                </a:solidFill>
                <a:effectLst/>
                <a:uLnTx/>
                <a:uFillTx/>
                <a:latin typeface="Arial" panose="020B0604020202020204"/>
                <a:ea typeface="+mn-ea"/>
                <a:cs typeface="+mn-cs"/>
              </a:rPr>
              <a:t>Tracom SOCIAL STYLE</a:t>
            </a:r>
            <a:br>
              <a:rPr kumimoji="0" lang="en-US" sz="2400" b="1" i="0" u="none" strike="noStrike" kern="1200" cap="none" spc="-32" normalizeH="0" baseline="0" noProof="0" dirty="0">
                <a:ln>
                  <a:noFill/>
                </a:ln>
                <a:solidFill>
                  <a:srgbClr val="146899"/>
                </a:solidFill>
                <a:effectLst/>
                <a:uLnTx/>
                <a:uFillTx/>
                <a:latin typeface="Arial" panose="020B0604020202020204"/>
                <a:ea typeface="+mn-ea"/>
                <a:cs typeface="+mn-cs"/>
              </a:rPr>
            </a:br>
            <a:r>
              <a:rPr kumimoji="0" lang="en-US" sz="2400" b="1" i="0" u="none" strike="noStrike" kern="1200" cap="none" spc="-32" normalizeH="0" baseline="0" noProof="0" dirty="0">
                <a:ln>
                  <a:noFill/>
                </a:ln>
                <a:solidFill>
                  <a:srgbClr val="146899"/>
                </a:solidFill>
                <a:effectLst/>
                <a:uLnTx/>
                <a:uFillTx/>
                <a:latin typeface="Arial" panose="020B0604020202020204"/>
                <a:ea typeface="+mn-ea"/>
                <a:cs typeface="+mn-cs"/>
              </a:rPr>
              <a:t>Participant’s Manual</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a:t>
            </a:r>
            <a:fld id="{39F8928D-094A-41A7-9033-49F438F6621E}" type="datetimeyyyy">
              <a:rPr kumimoji="0" lang="en-US" sz="800" b="0" i="0" u="none" strike="noStrike" kern="1200" cap="none" spc="0" normalizeH="0" baseline="0" noProof="0" smtClean="0">
                <a:ln>
                  <a:noFill/>
                </a:ln>
                <a:solidFill>
                  <a:srgbClr val="80808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a:t>
            </a:fld>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The TRACOM Corporation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808080"/>
              </a:solidFill>
              <a:effectLst/>
              <a:uLnTx/>
              <a:uFillTx/>
              <a:latin typeface="Arial" panose="020B0604020202020204"/>
              <a:ea typeface="+mn-ea"/>
              <a:cs typeface="+mn-cs"/>
            </a:endParaRPr>
          </a:p>
        </p:txBody>
      </p:sp>
      <p:graphicFrame>
        <p:nvGraphicFramePr>
          <p:cNvPr id="7" name="Table 7">
            <a:extLst>
              <a:ext uri="{FF2B5EF4-FFF2-40B4-BE49-F238E27FC236}">
                <a16:creationId xmlns:a16="http://schemas.microsoft.com/office/drawing/2014/main" id="{83D1864B-465E-4C26-BD3C-19CD9CAF0C26}"/>
              </a:ext>
            </a:extLst>
          </p:cNvPr>
          <p:cNvGraphicFramePr>
            <a:graphicFrameLocks noGrp="1"/>
          </p:cNvGraphicFramePr>
          <p:nvPr>
            <p:extLst>
              <p:ext uri="{D42A27DB-BD31-4B8C-83A1-F6EECF244321}">
                <p14:modId xmlns:p14="http://schemas.microsoft.com/office/powerpoint/2010/main" val="265762289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
        <p:nvSpPr>
          <p:cNvPr id="8" name="TextBox 7">
            <a:extLst>
              <a:ext uri="{FF2B5EF4-FFF2-40B4-BE49-F238E27FC236}">
                <a16:creationId xmlns:a16="http://schemas.microsoft.com/office/drawing/2014/main" id="{1DA897C2-9DED-4133-AE4D-8F60560A7C23}"/>
              </a:ext>
            </a:extLst>
          </p:cNvPr>
          <p:cNvSpPr txBox="1"/>
          <p:nvPr/>
        </p:nvSpPr>
        <p:spPr>
          <a:xfrm>
            <a:off x="6858000" y="6724650"/>
            <a:ext cx="340349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&lt;&lt;Copy and paste this table to</a:t>
            </a:r>
            <a:b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notes pages on which you want</a:t>
            </a:r>
            <a:b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participants to be able to take</a:t>
            </a:r>
            <a:b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notes</a:t>
            </a:r>
          </a:p>
        </p:txBody>
      </p:sp>
    </p:spTree>
    <p:extLst>
      <p:ext uri="{BB962C8B-B14F-4D97-AF65-F5344CB8AC3E}">
        <p14:creationId xmlns:p14="http://schemas.microsoft.com/office/powerpoint/2010/main" val="3838365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dirty="0">
                <a:solidFill>
                  <a:srgbClr val="000000"/>
                </a:solidFill>
                <a:latin typeface="Arial" panose="020B0604020202020204" pitchFamily="34" charset="0"/>
              </a:rPr>
              <a:t>3 MINUTES</a:t>
            </a:r>
            <a:endParaRPr lang="en-US" sz="1100" b="1" i="0" u="none" strike="noStrike" baseline="0" dirty="0">
              <a:latin typeface="+mj-lt"/>
            </a:endParaRPr>
          </a:p>
          <a:p>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Responsiveness scale, like the Assertiveness scale, helps us to predict a person’s behavior because it is a “theme” or typical pattern.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verbal and non-verbal clues to responsive behavior as noted on the slide.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Responsiveness is neither a positive nor a negative quality; it is neutral.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and Responsiveness do not affect each other — they are independent of each other. </a:t>
            </a:r>
          </a:p>
          <a:p>
            <a:endParaRPr lang="en-US" sz="1100" dirty="0"/>
          </a:p>
          <a:p>
            <a:pPr algn="l"/>
            <a:r>
              <a:rPr lang="en-US" sz="1100" b="1" i="0" u="none" strike="noStrike" baseline="0" dirty="0">
                <a:solidFill>
                  <a:schemeClr val="tx2"/>
                </a:solidFill>
                <a:latin typeface="+mj-lt"/>
              </a:rPr>
              <a:t>Optional Exercise: </a:t>
            </a:r>
            <a:r>
              <a:rPr lang="en-US" sz="1100" b="1" i="0" u="none" strike="noStrike" baseline="0" dirty="0">
                <a:latin typeface="+mj-lt"/>
              </a:rPr>
              <a:t>Do You Control or Emote?</a:t>
            </a:r>
          </a:p>
          <a:p>
            <a:pPr marL="171450" indent="-171450" algn="l">
              <a:buFont typeface="Wingdings" panose="05000000000000000000" pitchFamily="2" charset="2"/>
              <a:buChar char="§"/>
            </a:pPr>
            <a:r>
              <a:rPr lang="en-US" sz="1100" b="1" i="0" u="none" strike="noStrike" baseline="0" dirty="0">
                <a:latin typeface="+mj-lt"/>
              </a:rPr>
              <a:t>ASK</a:t>
            </a:r>
            <a:r>
              <a:rPr lang="en-US" sz="1100" b="0" i="0" u="none" strike="noStrike" baseline="0" dirty="0">
                <a:latin typeface="+mj-lt"/>
              </a:rPr>
              <a:t> participants to chat whether they see themselves as more controlling or more emoting, and to give examples of why they see themselves this way.</a:t>
            </a:r>
          </a:p>
          <a:p>
            <a:pPr marL="171450" indent="-171450" algn="l">
              <a:buFont typeface="Wingdings" panose="05000000000000000000" pitchFamily="2" charset="2"/>
              <a:buChar char="§"/>
            </a:pPr>
            <a:endParaRPr lang="en-US" sz="1100" b="0" i="0" u="none" strike="noStrike" baseline="0" dirty="0">
              <a:latin typeface="+mj-lt"/>
            </a:endParaRPr>
          </a:p>
          <a:p>
            <a:pPr algn="l">
              <a:buFontTx/>
              <a:buNone/>
            </a:pPr>
            <a:r>
              <a:rPr lang="en-US" sz="1100" b="1" i="0" u="none" strike="noStrike" baseline="0" dirty="0">
                <a:latin typeface="+mj-lt"/>
              </a:rPr>
              <a:t>In-person activity:</a:t>
            </a:r>
          </a:p>
          <a:p>
            <a:pPr algn="l"/>
            <a:r>
              <a:rPr lang="en-US" sz="1100" b="0" i="0" u="none" strike="noStrike" baseline="0" dirty="0">
                <a:latin typeface="+mj-lt"/>
              </a:rPr>
              <a:t>1. </a:t>
            </a:r>
            <a:r>
              <a:rPr lang="en-US" sz="1100" b="1" i="0" u="none" strike="noStrike" baseline="0" dirty="0">
                <a:latin typeface="+mj-lt"/>
              </a:rPr>
              <a:t>ASK</a:t>
            </a:r>
            <a:r>
              <a:rPr lang="en-US" sz="1100" b="0" i="0" u="none" strike="noStrike" baseline="0" dirty="0">
                <a:latin typeface="+mj-lt"/>
              </a:rPr>
              <a:t> participants to go toward the front of the room if they feel they are “more controlling” of their emotions or to the rear of the room if they feel that they are “more emoting” (display their emotions).</a:t>
            </a:r>
          </a:p>
          <a:p>
            <a:pPr algn="l"/>
            <a:r>
              <a:rPr lang="en-US" sz="1100" b="0" i="0" u="none" strike="noStrike" baseline="0" dirty="0">
                <a:latin typeface="+mj-lt"/>
              </a:rPr>
              <a:t>2. </a:t>
            </a:r>
            <a:r>
              <a:rPr lang="en-US" sz="1100" b="1" i="0" u="none" strike="noStrike" baseline="0" dirty="0">
                <a:latin typeface="+mj-lt"/>
              </a:rPr>
              <a:t>ASK</a:t>
            </a:r>
            <a:r>
              <a:rPr lang="en-US" sz="1100" b="0" i="0" u="none" strike="noStrike" baseline="0" dirty="0">
                <a:latin typeface="+mj-lt"/>
              </a:rPr>
              <a:t> participants to validate their self-assessments. Typically, “more emoting” individuals will be talking with one another more than the “less emoting” ones.</a:t>
            </a:r>
          </a:p>
          <a:p>
            <a:pPr algn="l"/>
            <a:r>
              <a:rPr lang="en-US" sz="1100" b="0" i="0" u="none" strike="noStrike" baseline="0" dirty="0">
                <a:latin typeface="+mj-lt"/>
              </a:rPr>
              <a:t>3. </a:t>
            </a:r>
            <a:r>
              <a:rPr lang="en-US" sz="1100" b="1" i="0" u="none" strike="noStrike" baseline="0" dirty="0">
                <a:latin typeface="+mj-lt"/>
              </a:rPr>
              <a:t>ASK</a:t>
            </a:r>
            <a:r>
              <a:rPr lang="en-US" sz="1100" b="0" i="0" u="none" strike="noStrike" baseline="0" dirty="0">
                <a:latin typeface="+mj-lt"/>
              </a:rPr>
              <a:t> if anyone feels as though they went to the wrong place.</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10</a:t>
            </a:fld>
            <a:endParaRPr lang="en-US" dirty="0"/>
          </a:p>
        </p:txBody>
      </p:sp>
      <p:graphicFrame>
        <p:nvGraphicFramePr>
          <p:cNvPr id="7" name="Table 7">
            <a:extLst>
              <a:ext uri="{FF2B5EF4-FFF2-40B4-BE49-F238E27FC236}">
                <a16:creationId xmlns:a16="http://schemas.microsoft.com/office/drawing/2014/main" id="{82BBD212-887F-413F-BF3C-EE6E2852160F}"/>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532729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useo-700"/>
              </a:rPr>
              <a:t>4 MINUTES (Workbook, page 12)</a:t>
            </a:r>
          </a:p>
          <a:p>
            <a:pPr algn="l"/>
            <a:endParaRPr lang="en-US" sz="1100" b="0" i="0" u="none" strike="noStrike" baseline="0" dirty="0">
              <a:latin typeface="Museo-700"/>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useo-700"/>
              </a:rPr>
              <a:t>ASK</a:t>
            </a:r>
            <a:r>
              <a:rPr lang="en-US" sz="1100" b="0" i="0" u="none" strike="noStrike" baseline="0" dirty="0">
                <a:latin typeface="Museo-700"/>
              </a:rPr>
              <a:t> </a:t>
            </a:r>
            <a:r>
              <a:rPr lang="en-US" sz="1100" b="0" i="0" u="none" strike="noStrike" baseline="0" dirty="0">
                <a:latin typeface="MuseoSans-300"/>
              </a:rPr>
              <a:t>participants to turn to page 12 of the Participant Workbook. </a:t>
            </a:r>
          </a:p>
          <a:p>
            <a:pPr algn="l"/>
            <a:endParaRPr lang="en-US" sz="1100" b="0" i="0" u="none" strike="noStrike" baseline="0" dirty="0">
              <a:latin typeface="Museo-700"/>
            </a:endParaRPr>
          </a:p>
          <a:p>
            <a:pPr algn="l"/>
            <a:r>
              <a:rPr lang="en-US" sz="1100" b="0" i="0" u="none" strike="noStrike" baseline="0" dirty="0">
                <a:latin typeface="Museo-700"/>
              </a:rPr>
              <a:t>EXPLAIN </a:t>
            </a:r>
            <a:r>
              <a:rPr lang="en-US" sz="1100" b="0" i="0" u="none" strike="noStrike" baseline="0" dirty="0">
                <a:latin typeface="MuseoSans-300"/>
              </a:rPr>
              <a:t>how the SOCIAL STYLE Model is built by combining the Assertiveness and Responsiveness scales and how that forms the four SOCIAL STYLEs.</a:t>
            </a:r>
          </a:p>
          <a:p>
            <a:pPr algn="l"/>
            <a:endParaRPr lang="en-US" sz="1100" b="0" i="0" u="none" strike="noStrike" baseline="0" dirty="0">
              <a:latin typeface="MuseoSans-300"/>
            </a:endParaRPr>
          </a:p>
          <a:p>
            <a:pPr lvl="1"/>
            <a:r>
              <a:rPr lang="en-US" sz="1100" dirty="0"/>
              <a:t>CLICK TO REVEAL EACH QUADRANT</a:t>
            </a:r>
          </a:p>
          <a:p>
            <a:pPr lvl="1"/>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By combining Assertiveness and Responsiveness, the four SOCIAL STYLEs are formed.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No individual will display one Style exclusively; but, over time, you can determine a person’s Style. Once you know a person’s Style, you can adjust your behavior to develop a more effective relationship. </a:t>
            </a:r>
          </a:p>
          <a:p>
            <a:endParaRPr lang="en-US" sz="1100" b="0" dirty="0"/>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0" i="0" u="none" strike="noStrike" baseline="0" dirty="0">
                <a:solidFill>
                  <a:srgbClr val="000000"/>
                </a:solidFill>
                <a:latin typeface="+mj-lt"/>
              </a:rPr>
              <a:t>Note that there is no good or bad Style; each can be equally effective.</a:t>
            </a:r>
          </a:p>
          <a:p>
            <a:endParaRPr lang="en-US" sz="1100"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11</a:t>
            </a:fld>
            <a:endParaRPr lang="en-US" dirty="0"/>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0"/>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87488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online profile, use the following slides.</a:t>
            </a:r>
          </a:p>
          <a:p>
            <a:endParaRPr lang="en-US" b="0" dirty="0"/>
          </a:p>
          <a:p>
            <a:r>
              <a:rPr lang="en-US" b="0" dirty="0"/>
              <a:t>Note that if delivering virtually, participants will need to have received their profiles prior to the program.</a:t>
            </a:r>
          </a:p>
          <a:p>
            <a:endParaRPr lang="en-US" b="0" dirty="0"/>
          </a:p>
          <a:p>
            <a:r>
              <a:rPr lang="en-US" b="0" dirty="0"/>
              <a:t>Check the Session Status Report and Composite Report to understand which participants have completed their profiles, and the breakdown of Style within your program.</a:t>
            </a:r>
          </a:p>
          <a:p>
            <a:endParaRPr lang="en-US" b="0" dirty="0"/>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b="1" dirty="0"/>
              <a:t>FACILITATOR NOTE:  </a:t>
            </a:r>
            <a:r>
              <a:rPr lang="en-US" b="0" dirty="0"/>
              <a:t>By completing on online profile, Learners will immediately have free, unlimited access to SOCIAL STYLE Navigator through tracomlearning.com to help extend their learning beyond the classroom.  See Slide #45 for details.</a:t>
            </a:r>
          </a:p>
          <a:p>
            <a:endParaRPr lang="en-US" b="0" dirty="0"/>
          </a:p>
          <a:p>
            <a:endParaRPr lang="en-US" b="0" dirty="0"/>
          </a:p>
          <a:p>
            <a:endParaRPr lang="en-US"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12</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164808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15 MINUTES (5 MINUTES if Virtual Program)</a:t>
            </a:r>
          </a:p>
          <a:p>
            <a:pPr algn="l"/>
            <a:endParaRPr lang="en-US" sz="1100" b="1" i="0" u="none" strike="noStrike" baseline="0" dirty="0">
              <a:latin typeface="+mj-lt"/>
            </a:endParaRPr>
          </a:p>
          <a:p>
            <a:pPr algn="l"/>
            <a:r>
              <a:rPr lang="en-US" sz="1100" b="0" i="0" u="none" strike="noStrike" baseline="0" dirty="0">
                <a:latin typeface="+mj-lt"/>
              </a:rPr>
              <a:t>Purpose</a:t>
            </a:r>
          </a:p>
          <a:p>
            <a:pPr marL="285750" indent="-285750" algn="l">
              <a:buFont typeface="Wingdings" panose="05000000000000000000" pitchFamily="2" charset="2"/>
              <a:buChar char="§"/>
            </a:pPr>
            <a:r>
              <a:rPr lang="en-US" sz="1100" b="0" i="0" u="none" strike="noStrike" baseline="0" dirty="0">
                <a:latin typeface="+mj-lt"/>
              </a:rPr>
              <a:t>The purpose of this exercise is to help participants learn more about their SOCIAL STYLE and to encourage them to think about how they can adjust their behavior to be more effective.</a:t>
            </a:r>
          </a:p>
          <a:p>
            <a:pPr algn="l"/>
            <a:endParaRPr lang="en-US" sz="1100" b="0" i="0" u="none" strike="noStrike" baseline="0" dirty="0">
              <a:latin typeface="+mj-lt"/>
            </a:endParaRPr>
          </a:p>
          <a:p>
            <a:pPr algn="l"/>
            <a:r>
              <a:rPr lang="en-US" sz="1100" b="0" i="0" u="none" strike="noStrike" baseline="0" dirty="0">
                <a:latin typeface="+mj-lt"/>
              </a:rPr>
              <a:t>Materials Needed</a:t>
            </a:r>
          </a:p>
          <a:p>
            <a:pPr marL="285750" indent="-285750" algn="l">
              <a:buFont typeface="Wingdings" panose="05000000000000000000" pitchFamily="2" charset="2"/>
              <a:buChar char="§"/>
            </a:pPr>
            <a:r>
              <a:rPr lang="en-US" sz="1100" b="0" i="0" u="none" strike="noStrike" baseline="0" dirty="0">
                <a:latin typeface="+mj-lt"/>
              </a:rPr>
              <a:t>SOCIAL STYLE profile</a:t>
            </a:r>
          </a:p>
          <a:p>
            <a:pPr algn="l"/>
            <a:endParaRPr lang="en-US" sz="1100" b="0" i="0" u="none" strike="noStrike" baseline="0" dirty="0">
              <a:latin typeface="+mj-lt"/>
            </a:endParaRPr>
          </a:p>
          <a:p>
            <a:r>
              <a:rPr lang="en-US" b="1" dirty="0"/>
              <a:t>Virtual Directions:</a:t>
            </a:r>
          </a:p>
          <a:p>
            <a:r>
              <a:rPr lang="en-US" b="1" dirty="0"/>
              <a:t>ASK</a:t>
            </a:r>
            <a:r>
              <a:rPr lang="en-US" dirty="0"/>
              <a:t> participants to chat their Style along with one adjustment to their behavior they can make to enhance their effectiveness with others.</a:t>
            </a:r>
          </a:p>
          <a:p>
            <a:endParaRPr lang="en-US" dirty="0"/>
          </a:p>
          <a:p>
            <a:pPr algn="l"/>
            <a:r>
              <a:rPr lang="en-US" sz="1100" b="1" i="0" u="none" strike="noStrike" baseline="0" dirty="0">
                <a:latin typeface="+mj-lt"/>
              </a:rPr>
              <a:t>In-Person Directions:</a:t>
            </a:r>
          </a:p>
          <a:p>
            <a:pPr marL="0" indent="0" algn="l">
              <a:buFontTx/>
              <a:buNone/>
            </a:pPr>
            <a:r>
              <a:rPr lang="en-US" sz="1100" b="1" i="0" u="none" strike="noStrike" baseline="0" dirty="0">
                <a:latin typeface="+mj-lt"/>
              </a:rPr>
              <a:t>ASK</a:t>
            </a:r>
            <a:r>
              <a:rPr lang="en-US" sz="1100" b="0" i="0" u="none" strike="noStrike" baseline="0" dirty="0">
                <a:latin typeface="+mj-lt"/>
              </a:rPr>
              <a:t> participants to read their Style profile and begin to determine ways they can adjust their behavior to meet others’ Style needs. (They will continue this exercise when they read their Versatility profiles).</a:t>
            </a:r>
          </a:p>
          <a:p>
            <a:pPr marL="0" indent="0" algn="l">
              <a:buFontTx/>
              <a:buNone/>
            </a:pPr>
            <a:r>
              <a:rPr lang="nn-NO" sz="1100" b="0" i="0" u="none" strike="noStrike" baseline="0" dirty="0">
                <a:latin typeface="+mj-lt"/>
              </a:rPr>
              <a:t> </a:t>
            </a:r>
          </a:p>
          <a:p>
            <a:pPr marL="0" indent="0" algn="l">
              <a:buFontTx/>
              <a:buNone/>
            </a:pPr>
            <a:r>
              <a:rPr lang="en-US" sz="1100" b="1" i="0" u="none" strike="noStrike" baseline="0" dirty="0">
                <a:latin typeface="+mj-lt"/>
              </a:rPr>
              <a:t>ASK</a:t>
            </a:r>
            <a:r>
              <a:rPr lang="en-US" sz="1100" b="0" i="0" u="none" strike="noStrike" baseline="0" dirty="0">
                <a:latin typeface="+mj-lt"/>
              </a:rPr>
              <a:t> participants to share what they learned about their Style and how they can adjust their behavior.</a:t>
            </a:r>
          </a:p>
          <a:p>
            <a:endParaRPr lang="en-US" dirty="0"/>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13</a:t>
            </a:fld>
            <a:endParaRPr lang="en-US" dirty="0"/>
          </a:p>
        </p:txBody>
      </p:sp>
    </p:spTree>
    <p:extLst>
      <p:ext uri="{BB962C8B-B14F-4D97-AF65-F5344CB8AC3E}">
        <p14:creationId xmlns:p14="http://schemas.microsoft.com/office/powerpoint/2010/main" val="3824961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14</a:t>
            </a:fld>
            <a:endParaRPr lang="en-US" dirty="0"/>
          </a:p>
        </p:txBody>
      </p:sp>
    </p:spTree>
    <p:extLst>
      <p:ext uri="{BB962C8B-B14F-4D97-AF65-F5344CB8AC3E}">
        <p14:creationId xmlns:p14="http://schemas.microsoft.com/office/powerpoint/2010/main" val="2305417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15</a:t>
            </a:fld>
            <a:endParaRPr lang="en-US" dirty="0"/>
          </a:p>
        </p:txBody>
      </p:sp>
    </p:spTree>
    <p:extLst>
      <p:ext uri="{BB962C8B-B14F-4D97-AF65-F5344CB8AC3E}">
        <p14:creationId xmlns:p14="http://schemas.microsoft.com/office/powerpoint/2010/main" val="1801905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16</a:t>
            </a:fld>
            <a:endParaRPr lang="en-US" dirty="0"/>
          </a:p>
        </p:txBody>
      </p:sp>
    </p:spTree>
    <p:extLst>
      <p:ext uri="{BB962C8B-B14F-4D97-AF65-F5344CB8AC3E}">
        <p14:creationId xmlns:p14="http://schemas.microsoft.com/office/powerpoint/2010/main" val="1667684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17</a:t>
            </a:fld>
            <a:endParaRPr lang="en-US" dirty="0"/>
          </a:p>
        </p:txBody>
      </p:sp>
    </p:spTree>
    <p:extLst>
      <p:ext uri="{BB962C8B-B14F-4D97-AF65-F5344CB8AC3E}">
        <p14:creationId xmlns:p14="http://schemas.microsoft.com/office/powerpoint/2010/main" val="28678147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paper profile, use the following slides.</a:t>
            </a:r>
          </a:p>
          <a:p>
            <a:endParaRPr lang="en-US" b="0" dirty="0"/>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b="1" dirty="0"/>
              <a:t>FACILITATOR NOTE:  </a:t>
            </a:r>
            <a:r>
              <a:rPr lang="en-US" b="0" dirty="0"/>
              <a:t>To extend their learning beyond the classroom, participants who complete the Paper Survey can register for free, unlimited access to SOCIAL STYLE Navigator.   See Slide #46 for details.</a:t>
            </a:r>
          </a:p>
          <a:p>
            <a:endParaRPr lang="en-US" b="0" dirty="0"/>
          </a:p>
          <a:p>
            <a:endParaRPr lang="en-US" b="0" dirty="0"/>
          </a:p>
          <a:p>
            <a:endParaRPr lang="en-US"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18</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158346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10 MINUTES – PAPER PROFILE ONLY</a:t>
            </a:r>
          </a:p>
          <a:p>
            <a:pPr algn="l"/>
            <a:endParaRPr lang="en-US" sz="1100" b="0" i="0" u="none" strike="noStrike" baseline="0" dirty="0">
              <a:latin typeface="+mj-lt"/>
            </a:endParaRPr>
          </a:p>
          <a:p>
            <a:pPr algn="l"/>
            <a:r>
              <a:rPr lang="en-US" sz="1100" b="0" i="0" u="none" strike="noStrike" baseline="0" dirty="0">
                <a:latin typeface="+mj-lt"/>
              </a:rPr>
              <a:t>If your participants completed the </a:t>
            </a:r>
            <a:r>
              <a:rPr lang="en-US" sz="1100" b="1" i="0" u="none" strike="noStrike" baseline="0" dirty="0">
                <a:latin typeface="+mj-lt"/>
              </a:rPr>
              <a:t>Online Profile</a:t>
            </a:r>
            <a:r>
              <a:rPr lang="en-US" sz="1100" b="0" i="0" u="none" strike="noStrike" baseline="0" dirty="0">
                <a:latin typeface="+mj-lt"/>
              </a:rPr>
              <a:t>:</a:t>
            </a:r>
          </a:p>
          <a:p>
            <a:pPr marL="285750" indent="-285750" algn="l">
              <a:buFont typeface="Wingdings" panose="05000000000000000000" pitchFamily="2" charset="2"/>
              <a:buChar char="§"/>
            </a:pPr>
            <a:r>
              <a:rPr lang="en-US" sz="1100" b="1" i="0" u="none" strike="noStrike" baseline="0" dirty="0">
                <a:latin typeface="+mj-lt"/>
              </a:rPr>
              <a:t>DO NOT DISPLAY </a:t>
            </a:r>
            <a:r>
              <a:rPr lang="en-US" sz="1100" b="0" i="0" u="none" strike="noStrike" baseline="0" dirty="0">
                <a:latin typeface="+mj-lt"/>
              </a:rPr>
              <a:t>this slide.</a:t>
            </a:r>
            <a:endParaRPr lang="en-US" sz="1100" b="1"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FOLLOW INSTRUCTIONS </a:t>
            </a:r>
            <a:r>
              <a:rPr lang="en-US" sz="1100" b="0" i="0" u="none" strike="noStrike" baseline="0" dirty="0">
                <a:latin typeface="+mj-lt"/>
              </a:rPr>
              <a:t>in “Online Profile” section.</a:t>
            </a:r>
          </a:p>
          <a:p>
            <a:pPr algn="l"/>
            <a:endParaRPr lang="en-US" sz="1100" b="0" i="0" u="none" strike="noStrike" baseline="0" dirty="0">
              <a:latin typeface="+mj-lt"/>
            </a:endParaRPr>
          </a:p>
          <a:p>
            <a:pPr algn="l"/>
            <a:r>
              <a:rPr lang="en-US" sz="1100" b="0" i="0" u="none" strike="noStrike" baseline="0" dirty="0">
                <a:latin typeface="+mj-lt"/>
              </a:rPr>
              <a:t>If your participants are using the </a:t>
            </a:r>
            <a:r>
              <a:rPr lang="en-US" sz="1100" b="1" i="0" u="none" strike="noStrike" baseline="0" dirty="0">
                <a:latin typeface="+mj-lt"/>
              </a:rPr>
              <a:t>Paper Assessment</a:t>
            </a:r>
            <a:r>
              <a:rPr lang="en-US" sz="1100" b="0" i="0" u="none" strike="noStrike" baseline="0" dirty="0">
                <a:latin typeface="+mj-lt"/>
              </a:rPr>
              <a:t>:</a:t>
            </a:r>
          </a:p>
          <a:p>
            <a:pPr marL="285750" indent="-285750" algn="l">
              <a:buFont typeface="Wingdings" panose="05000000000000000000" pitchFamily="2" charset="2"/>
              <a:buChar char="§"/>
            </a:pPr>
            <a:r>
              <a:rPr lang="en-US" sz="1100" b="1" i="0" u="none" strike="noStrike" baseline="0" dirty="0">
                <a:latin typeface="+mj-lt"/>
              </a:rPr>
              <a:t>SAY</a:t>
            </a:r>
            <a:r>
              <a:rPr lang="en-US" sz="1100" b="0" i="0" u="none" strike="noStrike" baseline="0" dirty="0">
                <a:latin typeface="+mj-lt"/>
              </a:rPr>
              <a:t> Now, it’s time to score the SOCIAL STYLE questionnaire that you completed earlier. Score your questionnaire following the instructions on the slide.</a:t>
            </a:r>
          </a:p>
          <a:p>
            <a:pPr marL="285750" indent="-285750" algn="l">
              <a:buFont typeface="Wingdings" panose="05000000000000000000" pitchFamily="2" charset="2"/>
              <a:buChar char="§"/>
            </a:pPr>
            <a:r>
              <a:rPr lang="en-US" sz="1100" b="1" i="0" u="none" strike="noStrike" baseline="0" dirty="0">
                <a:latin typeface="+mj-lt"/>
              </a:rPr>
              <a:t>ASK</a:t>
            </a:r>
            <a:r>
              <a:rPr lang="en-US" sz="1100" b="0" i="0" u="none" strike="noStrike" baseline="0" dirty="0">
                <a:latin typeface="+mj-lt"/>
              </a:rPr>
              <a:t> participants to plot their Assertiveness (A, T) score and Responsiveness (C, E) score as shown on the slide.</a:t>
            </a:r>
            <a:endParaRPr lang="en-US" sz="1100" dirty="0">
              <a:latin typeface="+mj-lt"/>
              <a:ea typeface="ヒラギノ角ゴ Pro W3" pitchFamily="4" charset="-128"/>
              <a:cs typeface="ヒラギノ角ゴ Pro W3" pitchFamily="4" charset="-128"/>
            </a:endParaRPr>
          </a:p>
          <a:p>
            <a:endParaRPr lang="en-US" sz="1100" dirty="0">
              <a:latin typeface="+mj-lt"/>
              <a:ea typeface="ヒラギノ角ゴ Pro W3" pitchFamily="4" charset="-128"/>
              <a:cs typeface="ヒラギノ角ゴ Pro W3" pitchFamily="4" charset="-128"/>
            </a:endParaRPr>
          </a:p>
          <a:p>
            <a:r>
              <a:rPr lang="en-US" sz="1100" b="1" dirty="0">
                <a:latin typeface="+mj-lt"/>
                <a:ea typeface="ヒラギノ角ゴ Pro W3" pitchFamily="4" charset="-128"/>
                <a:cs typeface="ヒラギノ角ゴ Pro W3" pitchFamily="4" charset="-128"/>
              </a:rPr>
              <a:t>SAY</a:t>
            </a:r>
            <a:r>
              <a:rPr lang="en-US" sz="1100" dirty="0">
                <a:latin typeface="+mj-lt"/>
                <a:ea typeface="ヒラギノ角ゴ Pro W3" pitchFamily="4" charset="-128"/>
                <a:cs typeface="ヒラギノ角ゴ Pro W3" pitchFamily="4" charset="-128"/>
              </a:rPr>
              <a:t> The SOCIAL STYLE Self-Perception Profile reflects how you see yourself. Keep in mind that others may see you differently. TRACOM’s research indicates that about 50% of those who complete the Self-Perception Questionnaire differ in their perceptions from their reference group who complete a Multi-Rater Profile about them.</a:t>
            </a:r>
          </a:p>
          <a:p>
            <a:endParaRPr lang="en-US" sz="1100" dirty="0">
              <a:latin typeface="+mj-lt"/>
              <a:ea typeface="ヒラギノ角ゴ Pro W3" pitchFamily="4" charset="-128"/>
              <a:cs typeface="ヒラギノ角ゴ Pro W3" pitchFamily="4" charset="-128"/>
            </a:endParaRPr>
          </a:p>
          <a:p>
            <a:pPr algn="l"/>
            <a:r>
              <a:rPr lang="en-US" sz="1100" b="1" i="0" u="none" strike="noStrike" baseline="0" dirty="0">
                <a:solidFill>
                  <a:srgbClr val="FFFFFF"/>
                </a:solidFill>
                <a:latin typeface="+mj-lt"/>
              </a:rPr>
              <a:t>Leader </a:t>
            </a:r>
            <a:r>
              <a:rPr lang="en-US" sz="1100" b="1" i="0" u="none" strike="noStrike" baseline="0" dirty="0" err="1">
                <a:solidFill>
                  <a:srgbClr val="FFFFFF"/>
                </a:solidFill>
                <a:latin typeface="+mj-lt"/>
              </a:rPr>
              <a:t>Tip：</a:t>
            </a:r>
            <a:r>
              <a:rPr lang="en-US" sz="1100" b="0" i="0" u="none" strike="noStrike" baseline="0" dirty="0" err="1">
                <a:solidFill>
                  <a:srgbClr val="FFFFFF"/>
                </a:solidFill>
                <a:latin typeface="+mj-lt"/>
              </a:rPr>
              <a:t>You</a:t>
            </a:r>
            <a:r>
              <a:rPr lang="en-US" sz="1100" b="0" i="0" u="none" strike="noStrike" baseline="0" dirty="0">
                <a:solidFill>
                  <a:srgbClr val="FFFFFF"/>
                </a:solidFill>
                <a:latin typeface="+mj-lt"/>
              </a:rPr>
              <a:t> may get asked the question, “If the research indicates 50% of people see themselves differently, then what value does it have?” </a:t>
            </a:r>
          </a:p>
          <a:p>
            <a:pPr algn="l"/>
            <a:endParaRPr lang="en-US" sz="1100" b="0" i="0" u="none" strike="noStrike" baseline="0" dirty="0">
              <a:solidFill>
                <a:srgbClr val="FFFFFF"/>
              </a:solidFill>
              <a:latin typeface="+mj-lt"/>
            </a:endParaRPr>
          </a:p>
          <a:p>
            <a:pPr algn="l"/>
            <a:r>
              <a:rPr lang="en-US" sz="1100" b="1" i="0" u="none" strike="noStrike" baseline="0" dirty="0" err="1">
                <a:solidFill>
                  <a:srgbClr val="FFFFFF"/>
                </a:solidFill>
                <a:latin typeface="+mj-lt"/>
              </a:rPr>
              <a:t>Answer：</a:t>
            </a:r>
            <a:r>
              <a:rPr lang="en-US" sz="1100" b="0" i="0" u="none" strike="noStrike" baseline="0" dirty="0" err="1">
                <a:solidFill>
                  <a:srgbClr val="FFFFFF"/>
                </a:solidFill>
                <a:latin typeface="+mj-lt"/>
              </a:rPr>
              <a:t>The</a:t>
            </a:r>
            <a:r>
              <a:rPr lang="en-US" sz="1100" b="0" i="0" u="none" strike="noStrike" baseline="0" dirty="0">
                <a:solidFill>
                  <a:srgbClr val="FFFFFF"/>
                </a:solidFill>
                <a:latin typeface="+mj-lt"/>
              </a:rPr>
              <a:t> format of this course did not allow us to use the multi-rater profile. The reason we gave you a profile is that you can start to realize that others might see you differently than you see yourself. Even though receiving a multi-rater profile would give you more insight into how others perceive your behavior, this session is still useful and practical. By following the suggestions in this session you will be able to observe other people’s behavior to determine their SOCIAL STYLE. Then you can adjust your behavior to work more effectively with them.</a:t>
            </a:r>
            <a:endParaRPr lang="en-US" sz="1100" dirty="0">
              <a:latin typeface="+mj-lt"/>
              <a:ea typeface="ヒラギノ角ゴ Pro W3" pitchFamily="4" charset="-128"/>
              <a:cs typeface="ヒラギノ角ゴ Pro W3" pitchFamily="4" charset="-128"/>
            </a:endParaRPr>
          </a:p>
          <a:p>
            <a:endParaRPr lang="en-US" sz="1100" dirty="0">
              <a:latin typeface="+mj-lt"/>
            </a:endParaRPr>
          </a:p>
          <a:p>
            <a:endParaRPr lang="en-US" sz="1100" dirty="0">
              <a:latin typeface="+mj-lt"/>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19</a:t>
            </a:fld>
            <a:endParaRPr lang="en-US" dirty="0"/>
          </a:p>
        </p:txBody>
      </p:sp>
    </p:spTree>
    <p:extLst>
      <p:ext uri="{BB962C8B-B14F-4D97-AF65-F5344CB8AC3E}">
        <p14:creationId xmlns:p14="http://schemas.microsoft.com/office/powerpoint/2010/main" val="1110919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200" b="1" i="0" u="none" strike="noStrike" baseline="0" dirty="0">
                <a:latin typeface="Museo 700" pitchFamily="50" charset="0"/>
              </a:rPr>
              <a:t>15 MINUTES TOTAL</a:t>
            </a:r>
          </a:p>
          <a:p>
            <a:pPr algn="l"/>
            <a:endParaRPr lang="en-US" sz="1200" b="1" i="0" u="none" strike="noStrike" baseline="0" dirty="0">
              <a:latin typeface="Museo 700" pitchFamily="50" charset="0"/>
            </a:endParaRPr>
          </a:p>
          <a:p>
            <a:pPr algn="l"/>
            <a:r>
              <a:rPr lang="en-US" sz="1200" b="1" i="0" u="none" strike="noStrike" baseline="0" dirty="0">
                <a:latin typeface="+mj-lt"/>
              </a:rPr>
              <a:t>5 MINUTES </a:t>
            </a:r>
            <a:endParaRPr lang="en-US" sz="1200" b="0" i="0" u="none" strike="noStrike" baseline="0" dirty="0">
              <a:latin typeface="+mj-lt"/>
            </a:endParaRPr>
          </a:p>
          <a:p>
            <a:r>
              <a:rPr lang="en-US" sz="1200" dirty="0">
                <a:latin typeface="+mj-lt"/>
                <a:ea typeface="ヒラギノ角ゴ Pro W3" pitchFamily="4" charset="-128"/>
                <a:cs typeface="ヒラギノ角ゴ Pro W3" pitchFamily="4" charset="-128"/>
              </a:rPr>
              <a:t>Going through this session you will:</a:t>
            </a:r>
          </a:p>
          <a:p>
            <a:r>
              <a:rPr lang="en-US" sz="1200" dirty="0">
                <a:latin typeface="+mj-lt"/>
                <a:ea typeface="ヒラギノ角ゴ Pro W3" pitchFamily="4" charset="-128"/>
                <a:cs typeface="ヒラギノ角ゴ Pro W3" pitchFamily="4" charset="-128"/>
              </a:rPr>
              <a:t>• Gain an understanding of the SOCIAL STYLE Model.</a:t>
            </a:r>
          </a:p>
          <a:p>
            <a:r>
              <a:rPr lang="en-US" sz="1200" dirty="0">
                <a:latin typeface="+mj-lt"/>
                <a:ea typeface="ヒラギノ角ゴ Pro W3" pitchFamily="4" charset="-128"/>
                <a:cs typeface="ヒラギノ角ゴ Pro W3" pitchFamily="4" charset="-128"/>
              </a:rPr>
              <a:t>• Determine your SOCIAL STYLE by completing a self-perception questionnaire.</a:t>
            </a:r>
          </a:p>
          <a:p>
            <a:r>
              <a:rPr lang="en-US" sz="1200" dirty="0">
                <a:latin typeface="+mj-lt"/>
                <a:ea typeface="ヒラギノ角ゴ Pro W3" pitchFamily="4" charset="-128"/>
                <a:cs typeface="ヒラギノ角ゴ Pro W3" pitchFamily="4" charset="-128"/>
              </a:rPr>
              <a:t>• Increase your understanding of your behavior and how Customers view people with your Style.</a:t>
            </a:r>
          </a:p>
          <a:p>
            <a:r>
              <a:rPr lang="en-US" sz="1200" dirty="0">
                <a:latin typeface="+mj-lt"/>
                <a:ea typeface="ヒラギノ角ゴ Pro W3" pitchFamily="4" charset="-128"/>
                <a:cs typeface="ヒラギノ角ゴ Pro W3" pitchFamily="4" charset="-128"/>
              </a:rPr>
              <a:t>• </a:t>
            </a:r>
            <a:r>
              <a:rPr lang="en-US" sz="1200" dirty="0">
                <a:ea typeface="ヒラギノ角ゴ Pro W3" pitchFamily="4" charset="-128"/>
                <a:cs typeface="ヒラギノ角ゴ Pro W3" pitchFamily="4" charset="-128"/>
              </a:rPr>
              <a:t>Increase your Versatility to become more effective with </a:t>
            </a:r>
            <a:r>
              <a:rPr lang="en-US" sz="1200" dirty="0">
                <a:latin typeface="+mj-lt"/>
                <a:ea typeface="ヒラギノ角ゴ Pro W3" pitchFamily="4" charset="-128"/>
                <a:cs typeface="ヒラギノ角ゴ Pro W3" pitchFamily="4" charset="-128"/>
              </a:rPr>
              <a:t>Customers</a:t>
            </a:r>
            <a:r>
              <a:rPr lang="en-US" sz="1200" dirty="0">
                <a:ea typeface="ヒラギノ角ゴ Pro W3" pitchFamily="4" charset="-128"/>
                <a:cs typeface="ヒラギノ角ゴ Pro W3" pitchFamily="4" charset="-128"/>
              </a:rPr>
              <a:t>.</a:t>
            </a:r>
            <a:endParaRPr lang="en-US" sz="1200" dirty="0">
              <a:latin typeface="+mj-lt"/>
              <a:ea typeface="ヒラギノ角ゴ Pro W3" pitchFamily="4" charset="-128"/>
              <a:cs typeface="ヒラギノ角ゴ Pro W3" pitchFamily="4" charset="-128"/>
            </a:endParaRPr>
          </a:p>
          <a:p>
            <a:endParaRPr lang="en-US" sz="1200" dirty="0">
              <a:latin typeface="+mj-lt"/>
              <a:ea typeface="ヒラギノ角ゴ Pro W3" pitchFamily="4" charset="-128"/>
              <a:cs typeface="ヒラギノ角ゴ Pro W3" pitchFamily="4" charset="-128"/>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200" b="1" dirty="0">
                <a:ea typeface="ヒラギノ角ゴ Pro W3" pitchFamily="4" charset="-128"/>
                <a:cs typeface="ヒラギノ角ゴ Pro W3" pitchFamily="4" charset="-128"/>
              </a:rPr>
              <a:t>SAY</a:t>
            </a:r>
            <a:r>
              <a:rPr lang="en-US" sz="1200" dirty="0">
                <a:ea typeface="ヒラギノ角ゴ Pro W3" pitchFamily="4" charset="-128"/>
                <a:cs typeface="ヒラギノ角ゴ Pro W3" pitchFamily="4" charset="-128"/>
              </a:rPr>
              <a:t> I want to emphasize the last point, number 4. While you’ll learn a lot about yourself, the goal of this program is to learn about your </a:t>
            </a:r>
            <a:r>
              <a:rPr lang="en-US" sz="1200" dirty="0">
                <a:latin typeface="+mj-lt"/>
                <a:ea typeface="ヒラギノ角ゴ Pro W3" pitchFamily="4" charset="-128"/>
                <a:cs typeface="ヒラギノ角ゴ Pro W3" pitchFamily="4" charset="-128"/>
              </a:rPr>
              <a:t>customers </a:t>
            </a:r>
            <a:r>
              <a:rPr lang="en-US" sz="1200" dirty="0">
                <a:ea typeface="ヒラギノ角ゴ Pro W3" pitchFamily="4" charset="-128"/>
                <a:cs typeface="ヒラギノ角ゴ Pro W3" pitchFamily="4" charset="-128"/>
              </a:rPr>
              <a:t>and how you can adjust your behavior to work more effectively with them. Versatility is about adjusting your behavior to help others meet their Style needs. When you do this, you increase your effectiveness and also make it easier for others to show Versatility toward you.</a:t>
            </a:r>
          </a:p>
          <a:p>
            <a:endParaRPr lang="en-US" sz="1200" dirty="0">
              <a:latin typeface="+mj-lt"/>
              <a:ea typeface="ヒラギノ角ゴ Pro W3" pitchFamily="4" charset="-128"/>
              <a:cs typeface="ヒラギノ角ゴ Pro W3" pitchFamily="4" charset="-128"/>
            </a:endParaRPr>
          </a:p>
          <a:p>
            <a:pPr algn="l"/>
            <a:r>
              <a:rPr lang="en-US" sz="1200" b="1" i="0" u="none" strike="noStrike" baseline="0" dirty="0">
                <a:latin typeface="+mj-lt"/>
              </a:rPr>
              <a:t>If your participants completed the Online Self-Perception assessment</a:t>
            </a:r>
            <a:r>
              <a:rPr lang="en-US" sz="1200" b="0" i="0" u="none" strike="noStrike" baseline="0" dirty="0">
                <a:latin typeface="+mj-lt"/>
              </a:rPr>
              <a:t>:</a:t>
            </a:r>
          </a:p>
          <a:p>
            <a:pPr marL="171450" indent="-171450" algn="l">
              <a:buFont typeface="Wingdings" panose="05000000000000000000" pitchFamily="2" charset="2"/>
              <a:buChar char="§"/>
            </a:pPr>
            <a:r>
              <a:rPr lang="en-US" sz="1200" b="0" i="0" u="none" strike="noStrike" baseline="0" dirty="0">
                <a:latin typeface="+mj-lt"/>
              </a:rPr>
              <a:t>Make sure you have a profile for each participant who completed the assessment.</a:t>
            </a:r>
          </a:p>
          <a:p>
            <a:pPr marL="171450" indent="-171450" algn="l">
              <a:buFont typeface="Wingdings" panose="05000000000000000000" pitchFamily="2" charset="2"/>
              <a:buChar char="§"/>
            </a:pPr>
            <a:r>
              <a:rPr lang="en-US" sz="1200" b="0" i="0" u="none" strike="noStrike" baseline="0" dirty="0">
                <a:latin typeface="+mj-lt"/>
              </a:rPr>
              <a:t>DO NOT pass out the profiles at this time.</a:t>
            </a:r>
          </a:p>
          <a:p>
            <a:pPr marL="171450" indent="-171450" algn="l">
              <a:buFont typeface="Wingdings" panose="05000000000000000000" pitchFamily="2" charset="2"/>
              <a:buChar char="§"/>
            </a:pPr>
            <a:r>
              <a:rPr lang="en-US" sz="1200" b="0" i="0" u="none" strike="noStrike" baseline="0" dirty="0" err="1">
                <a:latin typeface="+mj-lt"/>
              </a:rPr>
              <a:t>VIRTUAL：Participants</a:t>
            </a:r>
            <a:r>
              <a:rPr lang="en-US" sz="1200" b="0" i="0" u="none" strike="noStrike" baseline="0" dirty="0">
                <a:latin typeface="+mj-lt"/>
              </a:rPr>
              <a:t> should already have their profiles available.</a:t>
            </a:r>
          </a:p>
          <a:p>
            <a:endParaRPr lang="en-US" sz="1200" dirty="0">
              <a:latin typeface="+mj-lt"/>
              <a:ea typeface="ヒラギノ角ゴ Pro W3" pitchFamily="4" charset="-128"/>
              <a:cs typeface="ヒラギノ角ゴ Pro W3" pitchFamily="4" charset="-128"/>
            </a:endParaRPr>
          </a:p>
          <a:p>
            <a:pPr algn="l"/>
            <a:r>
              <a:rPr lang="en-US" sz="1200" b="1" i="0" u="none" strike="noStrike" baseline="0" dirty="0">
                <a:latin typeface="+mj-lt"/>
              </a:rPr>
              <a:t>10 MINUTES</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200" b="1" i="0" u="none" strike="noStrike" baseline="0" dirty="0">
                <a:latin typeface="+mj-lt"/>
              </a:rPr>
              <a:t>If you are using the Paper profile</a:t>
            </a:r>
            <a:r>
              <a:rPr lang="en-US" sz="1200" b="0" i="0" u="none" strike="noStrike" baseline="0" dirty="0">
                <a:latin typeface="+mj-lt"/>
              </a:rPr>
              <a:t>:</a:t>
            </a:r>
          </a:p>
          <a:p>
            <a:r>
              <a:rPr lang="en-US" sz="1200" b="1" dirty="0">
                <a:latin typeface="+mj-lt"/>
                <a:ea typeface="ヒラギノ角ゴ Pro W3" pitchFamily="4" charset="-128"/>
                <a:cs typeface="ヒラギノ角ゴ Pro W3" pitchFamily="4" charset="-128"/>
              </a:rPr>
              <a:t>SAY</a:t>
            </a:r>
            <a:r>
              <a:rPr lang="en-US" sz="1200" dirty="0">
                <a:latin typeface="+mj-lt"/>
                <a:ea typeface="ヒラギノ角ゴ Pro W3" pitchFamily="4" charset="-128"/>
                <a:cs typeface="ヒラギノ角ゴ Pro W3" pitchFamily="4" charset="-128"/>
              </a:rPr>
              <a:t> It’s critical that individuals understand their own behavior and how it affects others. So we’re going to do an exercise that will give you insights about yourself. You’re each going to complete a self-assessment of your SOCIAL STYLE. With that knowledge as a foundation, we’ll then look at how you can work more effectively with others.</a:t>
            </a:r>
          </a:p>
          <a:p>
            <a:endParaRPr lang="en-US" sz="1200" dirty="0">
              <a:latin typeface="+mj-lt"/>
              <a:ea typeface="ヒラギノ角ゴ Pro W3" pitchFamily="4" charset="-128"/>
              <a:cs typeface="ヒラギノ角ゴ Pro W3" pitchFamily="4" charset="-128"/>
            </a:endParaRPr>
          </a:p>
          <a:p>
            <a:pPr algn="l"/>
            <a:r>
              <a:rPr lang="en-US" sz="1200" b="0" i="0" u="none" strike="noStrike" baseline="0" dirty="0">
                <a:latin typeface="+mj-lt"/>
              </a:rPr>
              <a:t>1. </a:t>
            </a:r>
            <a:r>
              <a:rPr lang="en-US" sz="1200" b="1" i="0" u="none" strike="noStrike" baseline="0" dirty="0">
                <a:latin typeface="+mj-lt"/>
              </a:rPr>
              <a:t>DISTRIBUTE</a:t>
            </a:r>
            <a:r>
              <a:rPr lang="en-US" sz="1200" b="0" i="0" u="none" strike="noStrike" baseline="0" dirty="0">
                <a:latin typeface="+mj-lt"/>
              </a:rPr>
              <a:t> questionnaires.</a:t>
            </a:r>
          </a:p>
          <a:p>
            <a:pPr algn="l"/>
            <a:r>
              <a:rPr lang="en-US" sz="1200" b="0" i="0" u="none" strike="noStrike" baseline="0" dirty="0">
                <a:latin typeface="+mj-lt"/>
              </a:rPr>
              <a:t>2. </a:t>
            </a:r>
            <a:r>
              <a:rPr lang="en-US" sz="1200" b="1" i="0" u="none" strike="noStrike" baseline="0" dirty="0">
                <a:latin typeface="+mj-lt"/>
              </a:rPr>
              <a:t>ASK</a:t>
            </a:r>
            <a:r>
              <a:rPr lang="en-US" sz="1200" b="0" i="0" u="none" strike="noStrike" baseline="0" dirty="0">
                <a:latin typeface="+mj-lt"/>
              </a:rPr>
              <a:t> participants to complete the SOCIAL STYLE and Versatility Questionnaires.</a:t>
            </a:r>
          </a:p>
          <a:p>
            <a:pPr algn="l"/>
            <a:r>
              <a:rPr lang="en-US" sz="1200" b="0" i="0" u="none" strike="noStrike" baseline="0" dirty="0">
                <a:latin typeface="+mj-lt"/>
              </a:rPr>
              <a:t>3. </a:t>
            </a:r>
            <a:r>
              <a:rPr lang="en-US" sz="1200" b="1" i="0" u="none" strike="noStrike" baseline="0" dirty="0">
                <a:latin typeface="+mj-lt"/>
              </a:rPr>
              <a:t>DO NOT </a:t>
            </a:r>
            <a:r>
              <a:rPr lang="en-US" sz="1200" b="0" i="0" u="none" strike="noStrike" baseline="0" dirty="0">
                <a:latin typeface="+mj-lt"/>
              </a:rPr>
              <a:t>ask participants to score their questionnaires at this time.</a:t>
            </a:r>
          </a:p>
          <a:p>
            <a:pPr algn="l"/>
            <a:endParaRPr lang="en-US" sz="1200" b="0" i="0" u="none" strike="noStrike" baseline="0" dirty="0">
              <a:latin typeface="+mj-lt"/>
            </a:endParaRPr>
          </a:p>
          <a:p>
            <a:pPr algn="l"/>
            <a:r>
              <a:rPr lang="en-US" sz="1200" b="1" i="0" u="none" strike="noStrike" baseline="0" dirty="0">
                <a:latin typeface="+mj-lt"/>
              </a:rPr>
              <a:t>VIRTUAL PROGRAM</a:t>
            </a:r>
            <a:endParaRPr lang="en-US" sz="12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200" b="0" i="0" u="none" strike="noStrike" baseline="0" dirty="0">
                <a:latin typeface="+mj-lt"/>
              </a:rPr>
              <a:t>If delivering virtually, you will not be able to use paper questionnaires and will need to prepare ahead of time to deliver online profiles.</a:t>
            </a:r>
            <a:r>
              <a:rPr lang="en-US" sz="1200" dirty="0">
                <a:solidFill>
                  <a:srgbClr val="000000"/>
                </a:solidFill>
                <a:latin typeface="Arial" panose="020B0604020202020204" pitchFamily="34" charset="0"/>
              </a:rPr>
              <a:t> Arrange to have a notification sent to learners so they can download their profiles prior to the session. </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200" b="0" i="0" u="none" strike="noStrike" baseline="0" dirty="0">
              <a:solidFill>
                <a:srgbClr val="000000"/>
              </a:solidFill>
              <a:latin typeface="Arial" panose="020B0604020202020204" pitchFamily="34" charset="0"/>
            </a:endParaRPr>
          </a:p>
          <a:p>
            <a:pPr algn="l"/>
            <a:endParaRPr lang="en-US" sz="1200" b="0" i="0" u="none" strike="noStrike" baseline="0" dirty="0">
              <a:latin typeface="+mj-lt"/>
            </a:endParaRP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32" normalizeH="0" baseline="0" noProof="0" dirty="0">
                <a:ln>
                  <a:noFill/>
                </a:ln>
                <a:solidFill>
                  <a:srgbClr val="146899"/>
                </a:solidFill>
                <a:effectLst/>
                <a:uLnTx/>
                <a:uFillTx/>
                <a:latin typeface="Arial" panose="020B0604020202020204"/>
                <a:ea typeface="+mn-ea"/>
                <a:cs typeface="+mn-cs"/>
              </a:rPr>
              <a:t>Today’s Agenda</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a:t>
            </a:r>
            <a:fld id="{39F8928D-094A-41A7-9033-49F438F6621E}" type="datetimeyyyy">
              <a:rPr kumimoji="0" lang="en-US" sz="800" b="0" i="0" u="none" strike="noStrike" kern="1200" cap="none" spc="0" normalizeH="0" baseline="0" noProof="0" smtClean="0">
                <a:ln>
                  <a:noFill/>
                </a:ln>
                <a:solidFill>
                  <a:srgbClr val="80808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a:t>
            </a:fld>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The TRACOM Corporation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808080"/>
              </a:solidFill>
              <a:effectLst/>
              <a:uLnTx/>
              <a:uFillTx/>
              <a:latin typeface="Arial" panose="020B0604020202020204"/>
              <a:ea typeface="+mn-ea"/>
              <a:cs typeface="+mn-cs"/>
            </a:endParaRPr>
          </a:p>
        </p:txBody>
      </p:sp>
      <p:sp>
        <p:nvSpPr>
          <p:cNvPr id="6" name="Slide Number Placeholder 5"/>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808080"/>
                </a:solidFill>
                <a:effectLst/>
                <a:uLnTx/>
                <a:uFillTx/>
                <a:latin typeface="Arial" panose="020B0604020202020204"/>
                <a:ea typeface="+mn-ea"/>
                <a:cs typeface="+mn-cs"/>
              </a:rPr>
              <a:t>Slide </a:t>
            </a:r>
            <a:fld id="{D9A648C1-F151-4CF5-B9CC-6608EAC3961C}" type="slidenum">
              <a:rPr kumimoji="0" lang="en-US" sz="1100" b="0" i="0" u="none" strike="noStrike" kern="1200" cap="none" spc="0" normalizeH="0" baseline="0" noProof="0" smtClean="0">
                <a:ln>
                  <a:noFill/>
                </a:ln>
                <a:solidFill>
                  <a:srgbClr val="80808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100" b="0" i="0" u="none" strike="noStrike" kern="1200" cap="none" spc="0" normalizeH="0" baseline="0" noProof="0" dirty="0">
              <a:ln>
                <a:noFill/>
              </a:ln>
              <a:solidFill>
                <a:srgbClr val="808080"/>
              </a:solidFill>
              <a:effectLst/>
              <a:uLnTx/>
              <a:uFillTx/>
              <a:latin typeface="Arial" panose="020B0604020202020204"/>
              <a:ea typeface="+mn-ea"/>
              <a:cs typeface="+mn-cs"/>
            </a:endParaRPr>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7124152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800" b="1" i="0" u="none" strike="noStrike" baseline="0" dirty="0">
                <a:latin typeface="Museo 700" pitchFamily="50" charset="0"/>
              </a:rPr>
              <a:t>15 MINUTES </a:t>
            </a:r>
            <a:r>
              <a:rPr lang="en-US" sz="1800" b="1" i="0" u="none" strike="noStrike" baseline="0" dirty="0">
                <a:latin typeface="+mj-lt"/>
              </a:rPr>
              <a:t>– PAPER PROFILE ONLY</a:t>
            </a:r>
            <a:endParaRPr lang="en-US" sz="1800" b="1" i="0" u="none" strike="noStrike" baseline="0" dirty="0">
              <a:latin typeface="Museo 700" pitchFamily="50" charset="0"/>
            </a:endParaRPr>
          </a:p>
          <a:p>
            <a:pPr algn="l"/>
            <a:endParaRPr lang="en-US" sz="1800" b="0" i="0" u="none" strike="noStrike" baseline="0" dirty="0">
              <a:latin typeface="Museo 700" pitchFamily="50" charset="0"/>
            </a:endParaRPr>
          </a:p>
          <a:p>
            <a:pPr algn="l"/>
            <a:r>
              <a:rPr lang="en-US" sz="1800" b="1" i="0" u="none" strike="noStrike" baseline="0" dirty="0">
                <a:latin typeface="Museo Sans 500" pitchFamily="50" charset="0"/>
              </a:rPr>
              <a:t>Purpose</a:t>
            </a:r>
          </a:p>
          <a:p>
            <a:pPr marL="285750" indent="-285750" algn="l">
              <a:buFont typeface="Wingdings" panose="05000000000000000000" pitchFamily="2" charset="2"/>
              <a:buChar char="§"/>
            </a:pPr>
            <a:r>
              <a:rPr lang="en-US" sz="1800" b="0" i="0" u="none" strike="noStrike" baseline="0" dirty="0">
                <a:latin typeface="Museo Sans 300" pitchFamily="50" charset="0"/>
              </a:rPr>
              <a:t>The purpose of this exercise is to allow participants to learn more about their SOCIAL STYLE and begin thinking about how they can use their Styles to be more effective salespeople.</a:t>
            </a:r>
          </a:p>
          <a:p>
            <a:pPr algn="l"/>
            <a:endParaRPr lang="en-US" sz="1800" b="0" i="0" u="none" strike="noStrike" baseline="0" dirty="0">
              <a:latin typeface="Museo Sans 300" pitchFamily="50" charset="0"/>
            </a:endParaRPr>
          </a:p>
          <a:p>
            <a:pPr algn="l"/>
            <a:r>
              <a:rPr lang="en-US" sz="1800" b="1" i="0" u="none" strike="noStrike" baseline="0" dirty="0">
                <a:latin typeface="Museo Sans 500" pitchFamily="50" charset="0"/>
              </a:rPr>
              <a:t>Materials Needed</a:t>
            </a:r>
          </a:p>
          <a:p>
            <a:pPr marL="285750" indent="-285750" algn="l">
              <a:buFont typeface="Wingdings" panose="05000000000000000000" pitchFamily="2" charset="2"/>
              <a:buChar char="§"/>
            </a:pPr>
            <a:r>
              <a:rPr lang="en-US" sz="1800" b="0" i="0" u="none" strike="noStrike" baseline="0" dirty="0">
                <a:latin typeface="Museo Sans 300" pitchFamily="50" charset="0"/>
              </a:rPr>
              <a:t>Flip chart</a:t>
            </a:r>
          </a:p>
          <a:p>
            <a:pPr marL="285750" indent="-285750" algn="l">
              <a:buFont typeface="Wingdings" panose="05000000000000000000" pitchFamily="2" charset="2"/>
              <a:buChar char="§"/>
            </a:pPr>
            <a:r>
              <a:rPr lang="en-US" sz="1800" b="0" i="0" u="none" strike="noStrike" baseline="0" dirty="0" err="1">
                <a:latin typeface="Museo Sans 300" pitchFamily="50" charset="0"/>
              </a:rPr>
              <a:t>Visual："Read</a:t>
            </a:r>
            <a:r>
              <a:rPr lang="en-US" sz="1800" b="0" i="0" u="none" strike="noStrike" baseline="0" dirty="0">
                <a:latin typeface="Museo Sans 300" pitchFamily="50" charset="0"/>
              </a:rPr>
              <a:t> About Your Style“</a:t>
            </a:r>
          </a:p>
          <a:p>
            <a:pPr algn="l"/>
            <a:endParaRPr lang="en-US" sz="1800" b="0" i="0" u="none" strike="noStrike" baseline="0" dirty="0">
              <a:latin typeface="Museo Sans 300" pitchFamily="50" charset="0"/>
            </a:endParaRPr>
          </a:p>
          <a:p>
            <a:pPr algn="l"/>
            <a:r>
              <a:rPr lang="en-US" sz="1800" b="1" i="0" u="none" strike="noStrike" baseline="0" dirty="0">
                <a:latin typeface="Museo Sans 500" pitchFamily="50" charset="0"/>
              </a:rPr>
              <a:t>Directions</a:t>
            </a:r>
          </a:p>
          <a:p>
            <a:pPr algn="l"/>
            <a:r>
              <a:rPr lang="en-US" sz="1800" b="1" i="0" u="none" strike="noStrike" baseline="0" dirty="0">
                <a:latin typeface="Museo Sans 300" pitchFamily="50" charset="0"/>
              </a:rPr>
              <a:t>1.</a:t>
            </a:r>
            <a:r>
              <a:rPr lang="en-US" sz="1800" b="0" i="0" u="none" strike="noStrike" baseline="0" dirty="0">
                <a:latin typeface="Museo Sans 300" pitchFamily="50" charset="0"/>
              </a:rPr>
              <a:t> </a:t>
            </a:r>
            <a:r>
              <a:rPr lang="en-US" sz="1800" b="1" i="0" u="none" strike="noStrike" baseline="0" dirty="0">
                <a:latin typeface="Museo 700" pitchFamily="50" charset="0"/>
              </a:rPr>
              <a:t>ASK</a:t>
            </a:r>
            <a:r>
              <a:rPr lang="en-US" sz="1800" b="0" i="0" u="none" strike="noStrike" baseline="0" dirty="0">
                <a:latin typeface="Museo 700" pitchFamily="50" charset="0"/>
              </a:rPr>
              <a:t> </a:t>
            </a:r>
            <a:r>
              <a:rPr lang="en-US" sz="1800" b="0" i="0" u="none" strike="noStrike" baseline="0" dirty="0">
                <a:latin typeface="Museo Sans 300" pitchFamily="50" charset="0"/>
              </a:rPr>
              <a:t>participants to read about their Styles in the Participant Workbook.</a:t>
            </a:r>
          </a:p>
          <a:p>
            <a:pPr algn="l"/>
            <a:endParaRPr lang="fr-FR" sz="1800" b="0" i="0" u="none" strike="noStrike" baseline="0" dirty="0">
              <a:latin typeface="Museo Sans 300" pitchFamily="50" charset="0"/>
            </a:endParaRPr>
          </a:p>
          <a:p>
            <a:pPr algn="l"/>
            <a:r>
              <a:rPr lang="en-US" sz="1800" b="1" i="0" u="none" strike="noStrike" baseline="0" dirty="0">
                <a:latin typeface="Museo Sans 300" pitchFamily="50" charset="0"/>
              </a:rPr>
              <a:t>2. </a:t>
            </a:r>
            <a:r>
              <a:rPr lang="en-US" sz="1800" b="1" i="0" u="none" strike="noStrike" baseline="0" dirty="0">
                <a:latin typeface="Museo 700" pitchFamily="50" charset="0"/>
              </a:rPr>
              <a:t>ASK </a:t>
            </a:r>
            <a:r>
              <a:rPr lang="en-US" sz="1800" b="0" i="0" u="none" strike="noStrike" baseline="0" dirty="0">
                <a:latin typeface="Museo Sans 300" pitchFamily="50" charset="0"/>
              </a:rPr>
              <a:t>participants to identify their top three perceived strengths and weaknesses as salespeople.</a:t>
            </a:r>
          </a:p>
          <a:p>
            <a:pPr algn="l"/>
            <a:endParaRPr lang="en-US" sz="1800" b="0" i="0" u="none" strike="noStrike" baseline="0" dirty="0">
              <a:latin typeface="Museo Sans 300" pitchFamily="50" charset="0"/>
            </a:endParaRPr>
          </a:p>
          <a:p>
            <a:pPr algn="l"/>
            <a:r>
              <a:rPr lang="en-US" sz="1800" b="1" i="0" u="none" strike="noStrike" baseline="0" dirty="0">
                <a:latin typeface="Museo Sans 300" pitchFamily="50" charset="0"/>
              </a:rPr>
              <a:t>3. </a:t>
            </a:r>
            <a:r>
              <a:rPr lang="en-US" sz="1800" b="1" i="0" u="none" strike="noStrike" baseline="0" dirty="0">
                <a:latin typeface="Museo 700" pitchFamily="50" charset="0"/>
              </a:rPr>
              <a:t>ASK </a:t>
            </a:r>
            <a:r>
              <a:rPr lang="en-US" sz="1800" b="0" i="0" u="none" strike="noStrike" baseline="0" dirty="0">
                <a:latin typeface="Museo Sans 300" pitchFamily="50" charset="0"/>
              </a:rPr>
              <a:t>if anyone has any questions about their SOCIAL STYLE regarding (a) strengths of their Style and (b) things they need to work on.</a:t>
            </a:r>
          </a:p>
          <a:p>
            <a:pPr algn="l"/>
            <a:endParaRPr lang="en-US" sz="1800" b="0" i="0" u="none" strike="noStrike" baseline="0" dirty="0">
              <a:latin typeface="Museo Sans 300" pitchFamily="50" charset="0"/>
            </a:endParaRPr>
          </a:p>
          <a:p>
            <a:pPr algn="l"/>
            <a:r>
              <a:rPr lang="en-US" sz="1800" b="1" i="0" u="none" strike="noStrike" baseline="0" dirty="0">
                <a:latin typeface="Museo Sans 300" pitchFamily="50" charset="0"/>
              </a:rPr>
              <a:t>4. </a:t>
            </a:r>
            <a:r>
              <a:rPr lang="en-US" sz="1800" b="1" i="0" u="none" strike="noStrike" baseline="0" dirty="0">
                <a:latin typeface="Museo 700" pitchFamily="50" charset="0"/>
              </a:rPr>
              <a:t>ASK </a:t>
            </a:r>
            <a:r>
              <a:rPr lang="en-US" sz="1800" b="0" i="0" u="none" strike="noStrike" baseline="0" dirty="0">
                <a:latin typeface="Museo Sans 300" pitchFamily="50" charset="0"/>
              </a:rPr>
              <a:t>participants to share what they learned. Draw SOCIAL STYLE quadrants on the flip chart and record their answers for all to see and consider.</a:t>
            </a:r>
          </a:p>
          <a:p>
            <a:pPr algn="l"/>
            <a:endParaRPr lang="en-US" sz="1800" b="0" i="0" u="none" strike="noStrike" baseline="0" dirty="0">
              <a:latin typeface="Museo Sans 300" pitchFamily="50" charset="0"/>
            </a:endParaRPr>
          </a:p>
          <a:p>
            <a:pPr algn="l"/>
            <a:endParaRPr lang="en-US" b="0" dirty="0"/>
          </a:p>
        </p:txBody>
      </p:sp>
      <p:sp>
        <p:nvSpPr>
          <p:cNvPr id="4" name="Header Placeholder 3"/>
          <p:cNvSpPr>
            <a:spLocks noGrp="1"/>
          </p:cNvSpPr>
          <p:nvPr>
            <p:ph type="hdr" sz="quarter"/>
          </p:nvPr>
        </p:nvSpPr>
        <p:spPr/>
        <p:txBody>
          <a:bodyPr/>
          <a:lstStyle/>
          <a:p>
            <a:r>
              <a:rPr lang="en-US" dirty="0"/>
              <a:t>SOCIAL STYLE Model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20</a:t>
            </a:fld>
            <a:endParaRPr lang="en-US" dirty="0"/>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945736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solidFill>
                  <a:srgbClr val="000000"/>
                </a:solidFill>
                <a:latin typeface="Museo Sans 300"/>
              </a:rPr>
              <a:t>2 MINUTES</a:t>
            </a:r>
            <a:r>
              <a:rPr lang="en-US" sz="1100" b="1" i="0" u="none" strike="noStrike" baseline="0" dirty="0">
                <a:latin typeface="Museo-700"/>
              </a:rPr>
              <a:t> (Workbook, page 18)</a:t>
            </a:r>
            <a:endParaRPr lang="en-US" sz="1100" b="1" i="0" u="none" strike="noStrike" baseline="0" dirty="0">
              <a:solidFill>
                <a:srgbClr val="000000"/>
              </a:solidFill>
              <a:latin typeface="Museo Sans 300"/>
            </a:endParaRPr>
          </a:p>
          <a:p>
            <a:endParaRPr lang="en-US" sz="1100" dirty="0"/>
          </a:p>
          <a:p>
            <a:pPr algn="l"/>
            <a:r>
              <a:rPr lang="en-US" sz="1100" b="1" i="0" u="none" strike="noStrike" baseline="0" dirty="0">
                <a:latin typeface="Museo-700"/>
              </a:rPr>
              <a:t>ASK</a:t>
            </a:r>
            <a:r>
              <a:rPr lang="en-US" sz="1100" b="0" i="0" u="none" strike="noStrike" baseline="0" dirty="0">
                <a:latin typeface="Museo-700"/>
              </a:rPr>
              <a:t> </a:t>
            </a:r>
            <a:r>
              <a:rPr lang="en-US" sz="1100" b="0" i="0" u="none" strike="noStrike" baseline="0" dirty="0">
                <a:latin typeface="MuseoSans-300"/>
              </a:rPr>
              <a:t>participants to turn to page 18 of the Participant Workbook.</a:t>
            </a:r>
          </a:p>
          <a:p>
            <a:pPr algn="l"/>
            <a:endParaRPr lang="en-US" sz="1100" b="0" i="0" u="none" strike="noStrike" baseline="0" dirty="0">
              <a:latin typeface="MuseoSans-30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Each Style has a Need, an Orientation, and a Growth Action. </a:t>
            </a:r>
          </a:p>
          <a:p>
            <a:endParaRPr lang="en-US" sz="1100" b="1" dirty="0">
              <a:solidFill>
                <a:srgbClr val="000000"/>
              </a:solidFill>
              <a:latin typeface="Arial" panose="020B0604020202020204" pitchFamily="34" charset="0"/>
            </a:endParaRPr>
          </a:p>
          <a:p>
            <a:r>
              <a:rPr lang="en-US" sz="1100" b="1" i="0" u="none" strike="noStrike" baseline="0" dirty="0">
                <a:solidFill>
                  <a:srgbClr val="000000"/>
                </a:solidFill>
                <a:latin typeface="Museo 700"/>
              </a:rPr>
              <a:t>DEFINE:</a:t>
            </a:r>
          </a:p>
          <a:p>
            <a:pPr>
              <a:spcBef>
                <a:spcPct val="0"/>
              </a:spcBef>
            </a:pPr>
            <a:r>
              <a:rPr lang="en-US" altLang="en-US" sz="1100" b="1" dirty="0">
                <a:ea typeface="ヒラギノ角ゴ Pro W3" panose="020B0300000000000000" pitchFamily="6" charset="-128"/>
              </a:rPr>
              <a:t>Need</a:t>
            </a:r>
            <a:r>
              <a:rPr lang="en-US" altLang="en-US" sz="1100" dirty="0">
                <a:ea typeface="ヒラギノ角ゴ Pro W3" panose="020B0300000000000000" pitchFamily="6" charset="-128"/>
              </a:rPr>
              <a:t> – The goal of each Style. </a:t>
            </a:r>
          </a:p>
          <a:p>
            <a:pPr>
              <a:spcBef>
                <a:spcPct val="0"/>
              </a:spcBef>
            </a:pPr>
            <a:r>
              <a:rPr lang="en-US" altLang="en-US" sz="1100" b="1" dirty="0">
                <a:ea typeface="ヒラギノ角ゴ Pro W3" panose="020B0300000000000000" pitchFamily="6" charset="-128"/>
              </a:rPr>
              <a:t>Orientation</a:t>
            </a:r>
            <a:r>
              <a:rPr lang="en-US" altLang="en-US" sz="1100" dirty="0">
                <a:ea typeface="ヒラギノ角ゴ Pro W3" panose="020B0300000000000000" pitchFamily="6" charset="-128"/>
              </a:rPr>
              <a:t> – The common behavior used to achieve the need.</a:t>
            </a:r>
          </a:p>
          <a:p>
            <a:pPr>
              <a:spcBef>
                <a:spcPct val="0"/>
              </a:spcBef>
            </a:pPr>
            <a:r>
              <a:rPr lang="en-US" altLang="en-US" sz="1100" b="1" dirty="0">
                <a:ea typeface="ヒラギノ角ゴ Pro W3" panose="020B0300000000000000" pitchFamily="6" charset="-128"/>
              </a:rPr>
              <a:t>Growth Action</a:t>
            </a:r>
            <a:r>
              <a:rPr lang="en-US" altLang="en-US" sz="1100" dirty="0">
                <a:ea typeface="ヒラギノ角ゴ Pro W3" panose="020B0300000000000000" pitchFamily="6" charset="-128"/>
              </a:rPr>
              <a:t> – Behavior that is rarely used by each Style. Using this behavior more often would increase this Style’s effectiveness.</a:t>
            </a:r>
          </a:p>
          <a:p>
            <a:endParaRPr lang="en-US" sz="1100" b="1" i="0" u="none" strike="noStrike" baseline="0" dirty="0">
              <a:solidFill>
                <a:srgbClr val="000000"/>
              </a:solidFill>
              <a:latin typeface="Museo 700"/>
            </a:endParaRPr>
          </a:p>
          <a:p>
            <a:r>
              <a:rPr lang="en-US" sz="1100" b="1" i="0" u="none" strike="noStrike" baseline="0" dirty="0">
                <a:solidFill>
                  <a:srgbClr val="000000"/>
                </a:solidFill>
                <a:latin typeface="Museo 700"/>
              </a:rPr>
              <a:t>SAY </a:t>
            </a:r>
            <a:r>
              <a:rPr lang="en-US" sz="1100" b="0" i="0" u="none" strike="noStrike" baseline="0" dirty="0">
                <a:solidFill>
                  <a:srgbClr val="000000"/>
                </a:solidFill>
                <a:latin typeface="Museo Sans 300"/>
              </a:rPr>
              <a:t>Understanding the Need, Orientation, and Growth Action of each Style will help you better relate to others’ Styles and enhance your effectiveness with them. </a:t>
            </a:r>
          </a:p>
          <a:p>
            <a:r>
              <a:rPr lang="en-US" sz="1100" dirty="0">
                <a:solidFill>
                  <a:srgbClr val="000000"/>
                </a:solidFill>
                <a:latin typeface="Arial" panose="020B0604020202020204" pitchFamily="34" charset="0"/>
              </a:rPr>
              <a:t> </a:t>
            </a:r>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21</a:t>
            </a:fld>
            <a:endParaRPr lang="en-US" dirty="0"/>
          </a:p>
        </p:txBody>
      </p:sp>
      <p:graphicFrame>
        <p:nvGraphicFramePr>
          <p:cNvPr id="7" name="Table 7">
            <a:extLst>
              <a:ext uri="{FF2B5EF4-FFF2-40B4-BE49-F238E27FC236}">
                <a16:creationId xmlns:a16="http://schemas.microsoft.com/office/drawing/2014/main" id="{BCC4998A-ECDD-4935-8239-4B1DBCABFC8F}"/>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26703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4 MINUTES</a:t>
            </a:r>
          </a:p>
          <a:p>
            <a:pPr defTabSz="966612">
              <a:spcBef>
                <a:spcPts val="211"/>
              </a:spcBef>
              <a:spcAft>
                <a:spcPts val="211"/>
              </a:spcAft>
              <a:defRPr/>
            </a:pPr>
            <a:endParaRPr lang="en-US" sz="1100" dirty="0"/>
          </a:p>
          <a:p>
            <a:pPr lvl="1"/>
            <a:r>
              <a:rPr lang="en-US" sz="1100" dirty="0"/>
              <a:t>CLICK TO REVEAL THE TEXT IN EACH QUADRANT.</a:t>
            </a:r>
          </a:p>
          <a:p>
            <a:endParaRPr lang="en-US" sz="1100" dirty="0"/>
          </a:p>
          <a:p>
            <a:pPr algn="l"/>
            <a:r>
              <a:rPr lang="en-US" sz="1800" b="0" i="0" u="none" strike="noStrike" baseline="0" dirty="0">
                <a:latin typeface="MuseoSans-300"/>
              </a:rPr>
              <a:t>Correlate Assertiveness and Responsiveness behaviors to Style Need and Orientation:</a:t>
            </a:r>
          </a:p>
          <a:p>
            <a:pPr marL="285750" indent="-285750" algn="l">
              <a:buFont typeface="Wingdings" panose="05000000000000000000" pitchFamily="2" charset="2"/>
              <a:buChar char="§"/>
            </a:pPr>
            <a:r>
              <a:rPr lang="en-US" sz="1800" b="0" i="0" u="none" strike="noStrike" baseline="0" dirty="0">
                <a:latin typeface="MuseoSans-300"/>
              </a:rPr>
              <a:t>Have participants think about how Style Need and Orientation directly correlate to the Assertiveness and Responsiveness behaviors that were discussed earlier. For example, the Analytical Style's need for time to think is consistent with getting things done at a slower-pace, being more interested in facts, and displaying less emotion.</a:t>
            </a:r>
          </a:p>
          <a:p>
            <a:pPr marL="285750" indent="-285750" algn="l">
              <a:buFont typeface="Wingdings" panose="05000000000000000000" pitchFamily="2" charset="2"/>
              <a:buChar char="§"/>
            </a:pPr>
            <a:r>
              <a:rPr lang="en-US" sz="1800" b="0" i="0" u="none" strike="noStrike" baseline="0" dirty="0">
                <a:latin typeface="MuseoSans-300"/>
              </a:rPr>
              <a:t>In the diagonally opposite corner, the Expressive Style’s need for approval and Orientation toward spontaneity is consistent with being louder and using more hand gestures.</a:t>
            </a:r>
          </a:p>
          <a:p>
            <a:pPr marL="285750" indent="-285750" algn="l">
              <a:buFont typeface="Wingdings" panose="05000000000000000000" pitchFamily="2" charset="2"/>
              <a:buChar char="§"/>
            </a:pPr>
            <a:r>
              <a:rPr lang="en-US" sz="1800" b="0" i="0" u="none" strike="noStrike" baseline="0" dirty="0">
                <a:latin typeface="MuseoSans-300"/>
              </a:rPr>
              <a:t>Ask participants to point out correlations they see between the Driving Style’s Need and Orientation and the Assertiveness and Responsiveness behaviors …same question regarding the Amiable Style.</a:t>
            </a:r>
            <a:endParaRPr lang="en-US" sz="1100" b="1" dirty="0">
              <a:solidFill>
                <a:srgbClr val="000000"/>
              </a:solidFill>
              <a:latin typeface="Arial" panose="020B0604020202020204" pitchFamily="34" charset="0"/>
            </a:endParaRPr>
          </a:p>
          <a:p>
            <a:endParaRPr lang="en-US" sz="1100" dirty="0"/>
          </a:p>
          <a:p>
            <a:pPr algn="l"/>
            <a:r>
              <a:rPr lang="en-US" sz="1800" b="1" i="0" u="none" strike="noStrike" baseline="0" dirty="0">
                <a:solidFill>
                  <a:srgbClr val="FFFFFF"/>
                </a:solidFill>
                <a:latin typeface="MuseoSlab-700"/>
              </a:rPr>
              <a:t>Leader Tip</a:t>
            </a:r>
            <a:r>
              <a:rPr lang="en-US" sz="1800" b="0" i="0" u="none" strike="noStrike" baseline="0" dirty="0">
                <a:solidFill>
                  <a:srgbClr val="FFFFFF"/>
                </a:solidFill>
                <a:latin typeface="MuseoSlab-700"/>
              </a:rPr>
              <a:t>: </a:t>
            </a:r>
            <a:r>
              <a:rPr lang="en-US" sz="1800" b="0" i="0" u="none" strike="noStrike" baseline="0" dirty="0">
                <a:solidFill>
                  <a:srgbClr val="FFFFFF"/>
                </a:solidFill>
                <a:latin typeface="MuseoSans-300"/>
              </a:rPr>
              <a:t>The key characteristics of Style are only a convenient way of summarizing basic Style characteristics. The descriptions of key characteristics are generalizations of behavior that fit most characteristics of each Style. They do not perfectly describe any single individual.</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22</a:t>
            </a:fld>
            <a:endParaRPr lang="en-US" dirty="0"/>
          </a:p>
        </p:txBody>
      </p:sp>
    </p:spTree>
    <p:extLst>
      <p:ext uri="{BB962C8B-B14F-4D97-AF65-F5344CB8AC3E}">
        <p14:creationId xmlns:p14="http://schemas.microsoft.com/office/powerpoint/2010/main" val="13666435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800" b="1" dirty="0">
                <a:solidFill>
                  <a:srgbClr val="000000"/>
                </a:solidFill>
                <a:latin typeface="Arial" panose="020B0604020202020204" pitchFamily="34" charset="0"/>
              </a:rPr>
              <a:t>5 Minutes (Workbook, page 20)</a:t>
            </a:r>
          </a:p>
          <a:p>
            <a:endParaRPr lang="en-US" sz="800" dirty="0"/>
          </a:p>
          <a:p>
            <a:pPr algn="l"/>
            <a:r>
              <a:rPr lang="en-US" sz="800" b="1" i="0" u="none" strike="noStrike" baseline="0" dirty="0">
                <a:latin typeface="Museo-700"/>
              </a:rPr>
              <a:t>ASK</a:t>
            </a:r>
            <a:r>
              <a:rPr lang="en-US" sz="800" b="0" i="0" u="none" strike="noStrike" baseline="0" dirty="0">
                <a:latin typeface="Museo-700"/>
              </a:rPr>
              <a:t> </a:t>
            </a:r>
            <a:r>
              <a:rPr lang="en-US" sz="800" b="0" i="0" u="none" strike="noStrike" baseline="0" dirty="0">
                <a:latin typeface="MuseoSans-300"/>
              </a:rPr>
              <a:t>participants to turn to page 20 of the Participant Workbook.</a:t>
            </a:r>
          </a:p>
          <a:p>
            <a:endParaRPr lang="en-US" sz="800" b="1" dirty="0">
              <a:solidFill>
                <a:srgbClr val="000000"/>
              </a:solidFill>
              <a:latin typeface="Arial" panose="020B0604020202020204" pitchFamily="34" charset="0"/>
            </a:endParaRPr>
          </a:p>
          <a:p>
            <a:pPr algn="l"/>
            <a:r>
              <a:rPr lang="en-US" sz="800" b="1" dirty="0">
                <a:solidFill>
                  <a:srgbClr val="000000"/>
                </a:solidFill>
                <a:latin typeface="Arial" panose="020B0604020202020204" pitchFamily="34" charset="0"/>
              </a:rPr>
              <a:t>SAY </a:t>
            </a:r>
            <a:r>
              <a:rPr lang="en-US" sz="800" dirty="0">
                <a:solidFill>
                  <a:srgbClr val="000000"/>
                </a:solidFill>
                <a:latin typeface="Arial" panose="020B0604020202020204" pitchFamily="34" charset="0"/>
              </a:rPr>
              <a:t>Tension is a force that stimulates activity, and it has an effect on behavior. </a:t>
            </a:r>
            <a:r>
              <a:rPr lang="en-US" sz="1100" b="0" i="0" u="none" strike="noStrike" baseline="0" dirty="0">
                <a:latin typeface="MuseoSans-300"/>
              </a:rPr>
              <a:t>Managing tension during the sales process is important to ensure that the customer is feeling motivated enough to proceed with the buying process but not so tense that negative emotions grow and get in the way.</a:t>
            </a:r>
            <a:endParaRPr lang="en-US" sz="800" dirty="0">
              <a:solidFill>
                <a:srgbClr val="000000"/>
              </a:solidFill>
              <a:latin typeface="Arial" panose="020B0604020202020204" pitchFamily="34" charset="0"/>
            </a:endParaRPr>
          </a:p>
          <a:p>
            <a:endParaRPr lang="en-US" sz="800" dirty="0">
              <a:solidFill>
                <a:srgbClr val="000000"/>
              </a:solidFill>
              <a:latin typeface="Arial" panose="020B0604020202020204" pitchFamily="34" charset="0"/>
            </a:endParaRPr>
          </a:p>
          <a:p>
            <a:r>
              <a:rPr lang="en-US" sz="800" b="1" dirty="0">
                <a:solidFill>
                  <a:srgbClr val="000000"/>
                </a:solidFill>
                <a:latin typeface="Arial" panose="020B0604020202020204" pitchFamily="34" charset="0"/>
              </a:rPr>
              <a:t>DESCRIBE </a:t>
            </a:r>
            <a:r>
              <a:rPr lang="en-US" sz="800" dirty="0">
                <a:solidFill>
                  <a:srgbClr val="000000"/>
                </a:solidFill>
                <a:latin typeface="Arial" panose="020B0604020202020204" pitchFamily="34" charset="0"/>
              </a:rPr>
              <a:t>the Tension Productivity Model. </a:t>
            </a:r>
          </a:p>
          <a:p>
            <a:endParaRPr lang="en-US" sz="800" dirty="0">
              <a:solidFill>
                <a:srgbClr val="000000"/>
              </a:solidFill>
              <a:latin typeface="Arial" panose="020B0604020202020204" pitchFamily="34" charset="0"/>
            </a:endParaRPr>
          </a:p>
          <a:p>
            <a:pPr algn="l"/>
            <a:r>
              <a:rPr lang="en-US" sz="800" b="1" dirty="0">
                <a:solidFill>
                  <a:srgbClr val="000000"/>
                </a:solidFill>
                <a:latin typeface="Arial" panose="020B0604020202020204" pitchFamily="34" charset="0"/>
              </a:rPr>
              <a:t>SAY </a:t>
            </a:r>
            <a:r>
              <a:rPr lang="en-US" sz="1100" b="0" i="0" u="none" strike="noStrike" baseline="0" dirty="0">
                <a:latin typeface="MuseoSans-300"/>
              </a:rPr>
              <a:t>Tension exists in every relationship. Managing it productively is the key. Low tension, the sale stalls; appropriate levels of tension, the sale proceeds; high tension, the sale comes to a stop as the customer goes into Backup Behavior (more on this in the next section).</a:t>
            </a:r>
          </a:p>
          <a:p>
            <a:pPr algn="l"/>
            <a:endParaRPr lang="en-US" sz="800" b="0" dirty="0">
              <a:solidFill>
                <a:srgbClr val="000000"/>
              </a:solidFill>
              <a:latin typeface="Arial" panose="020B0604020202020204" pitchFamily="34" charset="0"/>
            </a:endParaRPr>
          </a:p>
          <a:p>
            <a:r>
              <a:rPr lang="en-US" sz="800" dirty="0">
                <a:solidFill>
                  <a:srgbClr val="000000"/>
                </a:solidFill>
                <a:latin typeface="Arial" panose="020B0604020202020204" pitchFamily="34" charset="0"/>
              </a:rPr>
              <a:t>Sometimes tension cannot be turned into productive effort, so it is misdirected and released in random or harmful ways. When tension is too great, we want to reduce it. This is called Backup Behavior.</a:t>
            </a:r>
          </a:p>
          <a:p>
            <a:endParaRPr lang="en-US" sz="800" dirty="0"/>
          </a:p>
          <a:p>
            <a:pPr algn="l"/>
            <a:r>
              <a:rPr lang="en-US" sz="1100" b="1" i="0" u="none" strike="noStrike" baseline="0" dirty="0">
                <a:solidFill>
                  <a:srgbClr val="FFFFFF"/>
                </a:solidFill>
                <a:latin typeface="MuseoSlab-700"/>
              </a:rPr>
              <a:t>Leader Tip</a:t>
            </a:r>
            <a:r>
              <a:rPr lang="en-US" sz="1100" b="0" i="0" u="none" strike="noStrike" baseline="0" dirty="0">
                <a:solidFill>
                  <a:srgbClr val="FFFFFF"/>
                </a:solidFill>
                <a:latin typeface="MuseoSlab-700"/>
              </a:rPr>
              <a:t>: </a:t>
            </a:r>
            <a:r>
              <a:rPr lang="en-US" sz="1100" b="0" i="0" u="none" strike="noStrike" baseline="0" dirty="0">
                <a:solidFill>
                  <a:srgbClr val="FFFFFF"/>
                </a:solidFill>
                <a:latin typeface="MuseoSans-300"/>
              </a:rPr>
              <a:t>Clearly define Tension. Tension can occur in both positive and negative forms. A certain degree of tension is positive and can be productive. Don’t overemphasize or focus solely on the negative forms of tension.</a:t>
            </a:r>
            <a:endParaRPr lang="en-US" sz="800" b="0" i="0" u="none" strike="noStrike" baseline="0" dirty="0">
              <a:solidFill>
                <a:srgbClr val="FFFFFF"/>
              </a:solidFill>
              <a:latin typeface="MuseoSans-30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23</a:t>
            </a:fld>
            <a:endParaRPr lang="en-US" dirty="0"/>
          </a:p>
        </p:txBody>
      </p:sp>
    </p:spTree>
    <p:extLst>
      <p:ext uri="{BB962C8B-B14F-4D97-AF65-F5344CB8AC3E}">
        <p14:creationId xmlns:p14="http://schemas.microsoft.com/office/powerpoint/2010/main" val="36545748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useo-700"/>
              </a:rPr>
              <a:t>4 MINUTES (Workbook, page 21)</a:t>
            </a:r>
          </a:p>
          <a:p>
            <a:pPr algn="l"/>
            <a:endParaRPr lang="en-US" sz="1100" b="0" i="0" u="none" strike="noStrike" baseline="0" dirty="0">
              <a:latin typeface="Museo-700"/>
            </a:endParaRPr>
          </a:p>
          <a:p>
            <a:pPr algn="l"/>
            <a:r>
              <a:rPr lang="en-US" sz="1100" b="1" i="0" u="none" strike="noStrike" baseline="0" dirty="0">
                <a:latin typeface="Museo-700"/>
              </a:rPr>
              <a:t>ASK</a:t>
            </a:r>
            <a:r>
              <a:rPr lang="en-US" sz="1100" b="0" i="0" u="none" strike="noStrike" baseline="0" dirty="0">
                <a:latin typeface="Museo-700"/>
              </a:rPr>
              <a:t> </a:t>
            </a:r>
            <a:r>
              <a:rPr lang="en-US" sz="1100" b="0" i="0" u="none" strike="noStrike" baseline="0" dirty="0">
                <a:latin typeface="MuseoSans-300"/>
              </a:rPr>
              <a:t>participants to turn to page 21 of the Participant Workbook.</a:t>
            </a:r>
          </a:p>
          <a:p>
            <a:pPr algn="l"/>
            <a:endParaRPr lang="en-US" sz="1100" b="0" i="0" u="none" strike="noStrike" baseline="0" dirty="0">
              <a:latin typeface="MuseoSans-300"/>
            </a:endParaRPr>
          </a:p>
          <a:p>
            <a:pPr algn="l"/>
            <a:r>
              <a:rPr lang="en-US" sz="1100" b="1" i="0" u="none" strike="noStrike" baseline="0" dirty="0">
                <a:latin typeface="Museo-700"/>
              </a:rPr>
              <a:t>SAY</a:t>
            </a:r>
            <a:r>
              <a:rPr lang="en-US" sz="1100" b="0" i="0" u="none" strike="noStrike" baseline="0" dirty="0">
                <a:latin typeface="Museo-700"/>
              </a:rPr>
              <a:t> </a:t>
            </a:r>
            <a:r>
              <a:rPr lang="en-US" sz="1100" b="0" i="0" u="none" strike="noStrike" baseline="0" dirty="0">
                <a:latin typeface="MuseoSans-300"/>
              </a:rPr>
              <a:t>Backup Behavior occurs when people are frustrated in trying to get their Style need met. Backup Behavior is an exaggerated form of Style-related behavior used by a person to reduce tension within the relationships that caused the tension.</a:t>
            </a:r>
          </a:p>
          <a:p>
            <a:pPr marL="285750" indent="-285750" algn="l">
              <a:buFont typeface="Wingdings" panose="05000000000000000000" pitchFamily="2" charset="2"/>
              <a:buChar char="§"/>
            </a:pPr>
            <a:r>
              <a:rPr lang="en-US" sz="1100" b="0" i="0" u="none" strike="noStrike" baseline="0" dirty="0">
                <a:latin typeface="MuseoSans-300"/>
              </a:rPr>
              <a:t>To increase your effectiveness, recognize when you are affected by tension.</a:t>
            </a:r>
          </a:p>
          <a:p>
            <a:pPr marL="285750" indent="-285750" algn="l">
              <a:buFont typeface="Wingdings" panose="05000000000000000000" pitchFamily="2" charset="2"/>
              <a:buChar char="§"/>
            </a:pPr>
            <a:r>
              <a:rPr lang="en-US" sz="1100" b="0" i="0" u="none" strike="noStrike" baseline="0" dirty="0">
                <a:latin typeface="MuseoSans-300"/>
              </a:rPr>
              <a:t>Recognizing the Backup Behavior for each Style can also help you to deal effectively with others who are experiencing tension and behaving in Style-bound ways.</a:t>
            </a:r>
          </a:p>
          <a:p>
            <a:pPr marL="285750" indent="-285750" algn="l">
              <a:buFont typeface="Wingdings" panose="05000000000000000000" pitchFamily="2" charset="2"/>
              <a:buChar char="§"/>
            </a:pPr>
            <a:endParaRPr lang="en-US" sz="1100" b="0" i="0" u="none" strike="noStrike" baseline="0" dirty="0">
              <a:latin typeface="MuseoSans-300"/>
            </a:endParaRPr>
          </a:p>
          <a:p>
            <a:pPr marL="0" indent="0" algn="l">
              <a:buFontTx/>
              <a:buNone/>
            </a:pPr>
            <a:r>
              <a:rPr lang="en-US" sz="1100" b="1" i="0" u="none" strike="noStrike" baseline="0" dirty="0">
                <a:latin typeface="MuseoSans-300"/>
              </a:rPr>
              <a:t>REVIEW</a:t>
            </a:r>
            <a:r>
              <a:rPr lang="en-US" sz="1100" b="0" i="0" u="none" strike="noStrike" baseline="0" dirty="0">
                <a:latin typeface="MuseoSans-300"/>
              </a:rPr>
              <a:t> the Backup Behavior for each Style.</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24</a:t>
            </a:fld>
            <a:endParaRPr lang="en-US" dirty="0"/>
          </a:p>
        </p:txBody>
      </p:sp>
      <p:graphicFrame>
        <p:nvGraphicFramePr>
          <p:cNvPr id="7" name="Table 7">
            <a:extLst>
              <a:ext uri="{FF2B5EF4-FFF2-40B4-BE49-F238E27FC236}">
                <a16:creationId xmlns:a16="http://schemas.microsoft.com/office/drawing/2014/main" id="{6F6911A8-2CF7-4137-99A5-11D7C2247405}"/>
              </a:ext>
            </a:extLst>
          </p:cNvPr>
          <p:cNvGraphicFramePr>
            <a:graphicFrameLocks noGrp="1"/>
          </p:cNvGraphicFramePr>
          <p:nvPr>
            <p:extLst>
              <p:ext uri="{D42A27DB-BD31-4B8C-83A1-F6EECF244321}">
                <p14:modId xmlns:p14="http://schemas.microsoft.com/office/powerpoint/2010/main" val="317347461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42857950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800" b="1" i="0" u="none" strike="noStrike" baseline="0" dirty="0">
                <a:latin typeface="Museo-700"/>
              </a:rPr>
              <a:t>4 MINUTES</a:t>
            </a:r>
          </a:p>
          <a:p>
            <a:pPr algn="l"/>
            <a:endParaRPr lang="en-US" sz="800" b="0" i="0" u="none" strike="noStrike" baseline="0" dirty="0">
              <a:latin typeface="Museo-700"/>
            </a:endParaRPr>
          </a:p>
          <a:p>
            <a:r>
              <a:rPr lang="en-US" sz="800" b="1" i="0" u="none" strike="noStrike" baseline="0" dirty="0">
                <a:solidFill>
                  <a:srgbClr val="000000"/>
                </a:solidFill>
                <a:latin typeface="Museo 700"/>
              </a:rPr>
              <a:t>DESCRIBE </a:t>
            </a:r>
            <a:r>
              <a:rPr lang="en-US" sz="800" b="0" i="0" u="none" strike="noStrike" baseline="0" dirty="0">
                <a:solidFill>
                  <a:srgbClr val="000000"/>
                </a:solidFill>
                <a:latin typeface="Museo Sans 300"/>
              </a:rPr>
              <a:t>some simple strategies for managing individuals who are using their backup behavior as shown on the slide. </a:t>
            </a:r>
          </a:p>
          <a:p>
            <a:pPr defTabSz="966612">
              <a:spcBef>
                <a:spcPts val="211"/>
              </a:spcBef>
              <a:spcAft>
                <a:spcPts val="211"/>
              </a:spcAft>
              <a:defRPr/>
            </a:pPr>
            <a:endParaRPr lang="en-US" sz="800" dirty="0"/>
          </a:p>
          <a:p>
            <a:pPr algn="l"/>
            <a:r>
              <a:rPr lang="en-US" sz="1100" b="1" i="0" u="none" strike="noStrike" baseline="0" dirty="0">
                <a:solidFill>
                  <a:srgbClr val="FFFFFF"/>
                </a:solidFill>
                <a:latin typeface="MuseoSlab-700"/>
              </a:rPr>
              <a:t>Leader Tip</a:t>
            </a:r>
            <a:r>
              <a:rPr lang="en-US" sz="1100" b="0" i="0" u="none" strike="noStrike" baseline="0" dirty="0">
                <a:solidFill>
                  <a:srgbClr val="FFFFFF"/>
                </a:solidFill>
                <a:latin typeface="MuseoSlab-700"/>
              </a:rPr>
              <a:t>: </a:t>
            </a:r>
            <a:r>
              <a:rPr lang="en-US" sz="1100" b="0" i="0" u="none" strike="noStrike" baseline="0" dirty="0">
                <a:solidFill>
                  <a:srgbClr val="FFFFFF"/>
                </a:solidFill>
                <a:latin typeface="MuseoSans-300"/>
              </a:rPr>
              <a:t>Backup Behavior is always self-serving. Reinforce the notion that Backup Behavior is selfish and never results in positive outcomes. There is nothing that is mutually productive in this form of behavior.</a:t>
            </a:r>
          </a:p>
          <a:p>
            <a:endParaRPr lang="en-US" sz="1100" b="1" dirty="0">
              <a:solidFill>
                <a:srgbClr val="000000"/>
              </a:solidFill>
              <a:latin typeface="Museo 70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25</a:t>
            </a:fld>
            <a:endParaRPr lang="en-US" dirty="0"/>
          </a:p>
        </p:txBody>
      </p:sp>
      <p:graphicFrame>
        <p:nvGraphicFramePr>
          <p:cNvPr id="7" name="Table 7">
            <a:extLst>
              <a:ext uri="{FF2B5EF4-FFF2-40B4-BE49-F238E27FC236}">
                <a16:creationId xmlns:a16="http://schemas.microsoft.com/office/drawing/2014/main" id="{6F6911A8-2CF7-4137-99A5-11D7C2247405}"/>
              </a:ext>
            </a:extLst>
          </p:cNvPr>
          <p:cNvGraphicFramePr>
            <a:graphicFrameLocks noGrp="1"/>
          </p:cNvGraphicFramePr>
          <p:nvPr>
            <p:extLst>
              <p:ext uri="{D42A27DB-BD31-4B8C-83A1-F6EECF244321}">
                <p14:modId xmlns:p14="http://schemas.microsoft.com/office/powerpoint/2010/main" val="317347461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6330463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pages 22-23)</a:t>
            </a:r>
          </a:p>
          <a:p>
            <a:endParaRPr lang="en-US" sz="1100" dirty="0"/>
          </a:p>
          <a:p>
            <a:pPr lvl="1"/>
            <a:r>
              <a:rPr lang="en-US" sz="1100" dirty="0"/>
              <a:t>CLICK TO REVEAL THE TEXT IN EACH QUADRANT.</a:t>
            </a:r>
          </a:p>
          <a:p>
            <a:endParaRPr lang="en-US" dirty="0"/>
          </a:p>
          <a:p>
            <a:pPr algn="l"/>
            <a:r>
              <a:rPr lang="en-US" sz="1800" b="0" i="0" u="none" strike="noStrike" baseline="0" dirty="0">
                <a:latin typeface="Museo 700" pitchFamily="50" charset="0"/>
              </a:rPr>
              <a:t>ASK </a:t>
            </a:r>
            <a:r>
              <a:rPr lang="en-US" sz="1800" b="0" i="0" u="none" strike="noStrike" baseline="0" dirty="0">
                <a:latin typeface="Museo Sans 300" pitchFamily="50" charset="0"/>
              </a:rPr>
              <a:t>participants to turn to pages 22 and 23 of the Participant Workbook.</a:t>
            </a:r>
          </a:p>
          <a:p>
            <a:pPr algn="l"/>
            <a:endParaRPr lang="en-US" sz="1800" b="0" i="0" u="none" strike="noStrike" baseline="0" dirty="0">
              <a:latin typeface="Museo Sans 300" pitchFamily="50" charset="0"/>
            </a:endParaRPr>
          </a:p>
          <a:p>
            <a:pPr algn="l"/>
            <a:r>
              <a:rPr lang="en-US" sz="1800" b="0" i="0" u="none" strike="noStrike" baseline="0" dirty="0">
                <a:latin typeface="Museo 700" pitchFamily="50" charset="0"/>
              </a:rPr>
              <a:t>SAY </a:t>
            </a:r>
            <a:r>
              <a:rPr lang="en-US" sz="1800" b="0" i="0" u="none" strike="noStrike" baseline="0" dirty="0">
                <a:latin typeface="Museo Sans 300" pitchFamily="50" charset="0"/>
              </a:rPr>
              <a:t>toxic relationships can occur when you and your customer interact in “Style-bound” </a:t>
            </a:r>
            <a:r>
              <a:rPr lang="en-US" sz="1800" b="0" i="0" u="none" strike="noStrike" baseline="0" dirty="0" err="1">
                <a:latin typeface="Museo Sans 300" pitchFamily="50" charset="0"/>
              </a:rPr>
              <a:t>ways：You</a:t>
            </a:r>
            <a:r>
              <a:rPr lang="en-US" sz="1800" b="0" i="0" u="none" strike="noStrike" baseline="0" dirty="0">
                <a:latin typeface="Museo Sans 300" pitchFamily="50" charset="0"/>
              </a:rPr>
              <a:t> both act according to your own Style Need and Orientation and make little or no attempt to accommodate the Style of the other person. A Toxic Relationship can jeopardize or, more likely, kill the sale!</a:t>
            </a:r>
            <a:endParaRPr lang="en-US" sz="1800" b="0" i="0" u="none" strike="noStrike" baseline="0" dirty="0">
              <a:solidFill>
                <a:srgbClr val="000000"/>
              </a:solidFill>
              <a:latin typeface="Museo"/>
            </a:endParaRPr>
          </a:p>
          <a:p>
            <a:endParaRPr lang="en-US" sz="1800" b="0" i="0" u="none" strike="noStrike" baseline="0" dirty="0">
              <a:solidFill>
                <a:srgbClr val="000000"/>
              </a:solidFill>
              <a:latin typeface="Museo"/>
            </a:endParaRPr>
          </a:p>
          <a:p>
            <a:r>
              <a:rPr lang="en-US" sz="1800" b="0" i="0" u="none" strike="noStrike" baseline="0" dirty="0">
                <a:solidFill>
                  <a:srgbClr val="000000"/>
                </a:solidFill>
                <a:latin typeface="Museo"/>
              </a:rPr>
              <a:t>Relationships that are diagonal to each other often have the potential to be toxic because they are the most opposite in their behavioral preferences (Driving vs. Amiable and Analytical vs. Expressive). However, toxic relationships can develop for any Style combination, including people of the same Style.</a:t>
            </a:r>
          </a:p>
          <a:p>
            <a:endParaRPr lang="en-US" dirty="0"/>
          </a:p>
        </p:txBody>
      </p:sp>
      <p:sp>
        <p:nvSpPr>
          <p:cNvPr id="4" name="Header Placeholder 3"/>
          <p:cNvSpPr>
            <a:spLocks noGrp="1"/>
          </p:cNvSpPr>
          <p:nvPr>
            <p:ph type="hdr" sz="quarter"/>
          </p:nvPr>
        </p:nvSpPr>
        <p:spPr/>
        <p:txBody>
          <a:bodyPr/>
          <a:lstStyle/>
          <a:p>
            <a:r>
              <a:rPr lang="en-US" dirty="0"/>
              <a:t>Toxic Relationships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26</a:t>
            </a:fld>
            <a:endParaRPr lang="en-US" dirty="0"/>
          </a:p>
        </p:txBody>
      </p:sp>
      <p:graphicFrame>
        <p:nvGraphicFramePr>
          <p:cNvPr id="7" name="Table 7">
            <a:extLst>
              <a:ext uri="{FF2B5EF4-FFF2-40B4-BE49-F238E27FC236}">
                <a16:creationId xmlns:a16="http://schemas.microsoft.com/office/drawing/2014/main" id="{60C53922-1923-44E6-9530-86F2C2E8F8BE}"/>
              </a:ext>
            </a:extLst>
          </p:cNvPr>
          <p:cNvGraphicFramePr>
            <a:graphicFrameLocks noGrp="1"/>
          </p:cNvGraphicFramePr>
          <p:nvPr>
            <p:extLst>
              <p:ext uri="{D42A27DB-BD31-4B8C-83A1-F6EECF244321}">
                <p14:modId xmlns:p14="http://schemas.microsoft.com/office/powerpoint/2010/main" val="232725227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6396457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800" b="1" i="0" u="none" strike="noStrike" baseline="0" dirty="0">
                <a:latin typeface="Museo 700" pitchFamily="50" charset="0"/>
              </a:rPr>
              <a:t>2 MINUTES</a:t>
            </a:r>
          </a:p>
          <a:p>
            <a:pPr algn="l"/>
            <a:endParaRPr lang="en-US" sz="1800" b="0" i="0" u="none" strike="noStrike" baseline="0" dirty="0">
              <a:latin typeface="Museo 700" pitchFamily="50" charset="0"/>
            </a:endParaRPr>
          </a:p>
          <a:p>
            <a:pPr algn="l"/>
            <a:r>
              <a:rPr lang="en-US" sz="1800" b="1" i="0" u="none" strike="noStrike" baseline="0" dirty="0">
                <a:latin typeface="Museo 700" pitchFamily="50" charset="0"/>
              </a:rPr>
              <a:t>REVIEW</a:t>
            </a:r>
            <a:r>
              <a:rPr lang="en-US" sz="1800" b="0" i="0" u="none" strike="noStrike" baseline="0" dirty="0">
                <a:latin typeface="Museo 700" pitchFamily="50" charset="0"/>
              </a:rPr>
              <a:t> </a:t>
            </a:r>
            <a:r>
              <a:rPr lang="en-US" sz="1800" b="0" i="0" u="none" strike="noStrike" baseline="0" dirty="0">
                <a:latin typeface="Museo Sans 300" pitchFamily="50" charset="0"/>
              </a:rPr>
              <a:t>what has been covered so far, discussing Key Reminders as presented on the slide.</a:t>
            </a:r>
            <a:endParaRPr lang="en-US" sz="1800" b="1" i="0" u="none" strike="noStrike" baseline="0" dirty="0">
              <a:solidFill>
                <a:srgbClr val="000000"/>
              </a:solidFill>
              <a:latin typeface="Museo 700"/>
            </a:endParaRP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27</a:t>
            </a:fld>
            <a:endParaRPr lang="en-US" dirty="0"/>
          </a:p>
        </p:txBody>
      </p:sp>
    </p:spTree>
    <p:extLst>
      <p:ext uri="{BB962C8B-B14F-4D97-AF65-F5344CB8AC3E}">
        <p14:creationId xmlns:p14="http://schemas.microsoft.com/office/powerpoint/2010/main" val="36002343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buNone/>
            </a:pPr>
            <a:endParaRPr lang="en-US" sz="1100" b="1" dirty="0">
              <a:solidFill>
                <a:srgbClr val="000000"/>
              </a:solidFill>
              <a:latin typeface="+mn-lt"/>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28</a:t>
            </a:fld>
            <a:endParaRPr lang="en-US" dirty="0"/>
          </a:p>
        </p:txBody>
      </p:sp>
    </p:spTree>
    <p:extLst>
      <p:ext uri="{BB962C8B-B14F-4D97-AF65-F5344CB8AC3E}">
        <p14:creationId xmlns:p14="http://schemas.microsoft.com/office/powerpoint/2010/main" val="17087456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2 MINUTES</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Versatility is a measure of your consistency in adjusting to the Style needs of others. </a:t>
            </a:r>
          </a:p>
          <a:p>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At the beginning of the program, we reviewed some statistics on Versatility. Research has found that Versatility is a strong predictor of successful job performance. People who consistently show Versatility are more effective in their job performance than people who are inconsistent in their Versatility. </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Salespeople who have been through SOCIAL STYLE and Versatility training have rated the experience as having a significant impact on their performance in key areas.</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Versatility is completely within your control, so it is your choice to be versatile with others. </a:t>
            </a:r>
            <a:r>
              <a:rPr lang="en-US" sz="1100" b="0" i="0" u="none" strike="noStrike" baseline="0" dirty="0">
                <a:solidFill>
                  <a:srgbClr val="000000"/>
                </a:solidFill>
                <a:latin typeface="Open Sans" panose="020B0606030504020204"/>
              </a:rPr>
              <a:t>You can be highly versatile with one group and show low Versatility with another group. It depends on the circumstances and how much you value your interpersonal effectiveness with each group. </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It is completely independent of SOCIAL STYLE: Any Style can show Versatility and be successful. </a:t>
            </a:r>
          </a:p>
          <a:p>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b="0" i="0" u="none" strike="noStrike" baseline="0" dirty="0">
                <a:solidFill>
                  <a:srgbClr val="000000"/>
                </a:solidFill>
                <a:latin typeface="Open Sans" panose="020B0606030504020204"/>
              </a:rPr>
              <a:t>Versatility is NOT the same as likeability. A person can be well liked but not have high Versatility. The opposite can also be true. Versatility helps you develop better working relationships, but it is separate from your personal likeability. </a:t>
            </a:r>
          </a:p>
          <a:p>
            <a:pPr marL="0" indent="0">
              <a:buNone/>
            </a:pPr>
            <a:endParaRPr lang="en-US" sz="1100" b="0" i="0" u="none" strike="noStrike" baseline="0" dirty="0">
              <a:solidFill>
                <a:srgbClr val="000000"/>
              </a:solidFill>
              <a:latin typeface="Open Sans" panose="020B0606030504020204"/>
            </a:endParaRPr>
          </a:p>
          <a:p>
            <a:endParaRPr lang="en-US" sz="1100"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29</a:t>
            </a:fld>
            <a:endParaRPr lang="en-US" dirty="0"/>
          </a:p>
        </p:txBody>
      </p:sp>
      <p:graphicFrame>
        <p:nvGraphicFramePr>
          <p:cNvPr id="7" name="Table 7">
            <a:extLst>
              <a:ext uri="{FF2B5EF4-FFF2-40B4-BE49-F238E27FC236}">
                <a16:creationId xmlns:a16="http://schemas.microsoft.com/office/drawing/2014/main" id="{4D6B6E65-C496-4EBD-85D2-1B72449F7017}"/>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355283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2 MINUTES</a:t>
            </a:r>
          </a:p>
          <a:p>
            <a:endParaRPr lang="en-US" sz="1200" b="1" dirty="0">
              <a:solidFill>
                <a:srgbClr val="000000"/>
              </a:solidFill>
              <a:latin typeface="Arial" panose="020B0604020202020204" pitchFamily="34" charset="0"/>
            </a:endParaRPr>
          </a:p>
          <a:p>
            <a:r>
              <a:rPr lang="en-US" sz="1200" b="1" dirty="0">
                <a:solidFill>
                  <a:srgbClr val="000000"/>
                </a:solidFill>
                <a:latin typeface="Arial" panose="020B0604020202020204" pitchFamily="34" charset="0"/>
              </a:rPr>
              <a:t>SAY </a:t>
            </a:r>
            <a:r>
              <a:rPr lang="en-US" sz="1200" b="0" dirty="0">
                <a:solidFill>
                  <a:srgbClr val="000000"/>
                </a:solidFill>
                <a:latin typeface="Arial" panose="020B0604020202020204" pitchFamily="34" charset="0"/>
              </a:rPr>
              <a:t>In the first part of the program, you’ll learn about Style. This will help you understand your customers and how they prefer to interact with you. </a:t>
            </a:r>
          </a:p>
          <a:p>
            <a:endParaRPr lang="en-US" sz="1200" b="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200" b="0" dirty="0">
                <a:solidFill>
                  <a:srgbClr val="000000"/>
                </a:solidFill>
                <a:latin typeface="Arial" panose="020B0604020202020204" pitchFamily="34" charset="0"/>
              </a:rPr>
              <a:t>The second part of the program focuses on Versatility, which is how well you meet</a:t>
            </a:r>
            <a:r>
              <a:rPr lang="en-US" sz="1200" dirty="0">
                <a:solidFill>
                  <a:srgbClr val="000000"/>
                </a:solidFill>
                <a:latin typeface="Arial" panose="020B0604020202020204" pitchFamily="34" charset="0"/>
              </a:rPr>
              <a:t> others’ Style needs. </a:t>
            </a:r>
          </a:p>
          <a:p>
            <a:pPr marL="171450" indent="-171450">
              <a:buFont typeface="Wingdings" panose="05000000000000000000" pitchFamily="2" charset="2"/>
              <a:buChar char="§"/>
            </a:pPr>
            <a:endParaRPr lang="en-US" sz="12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200" dirty="0">
                <a:solidFill>
                  <a:srgbClr val="000000"/>
                </a:solidFill>
                <a:latin typeface="Arial" panose="020B0604020202020204" pitchFamily="34" charset="0"/>
              </a:rPr>
              <a:t>Versatility is the application of SOCIAL STYLE—when you understand your </a:t>
            </a:r>
            <a:r>
              <a:rPr lang="en-US" sz="1200" b="0" dirty="0">
                <a:solidFill>
                  <a:srgbClr val="000000"/>
                </a:solidFill>
                <a:latin typeface="Arial" panose="020B0604020202020204" pitchFamily="34" charset="0"/>
              </a:rPr>
              <a:t>customers</a:t>
            </a:r>
            <a:r>
              <a:rPr lang="en-US" sz="1200" dirty="0">
                <a:solidFill>
                  <a:srgbClr val="000000"/>
                </a:solidFill>
                <a:latin typeface="Arial" panose="020B0604020202020204" pitchFamily="34" charset="0"/>
              </a:rPr>
              <a:t>’ Style needs, you can help them meet those needs. This helps them feel more valued and sets the stage for them to have a better relationship with you. If you consistently show Versatility, you can be more effective.</a:t>
            </a:r>
          </a:p>
          <a:p>
            <a:endParaRPr lang="en-US" sz="12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200" dirty="0">
                <a:solidFill>
                  <a:srgbClr val="000000"/>
                </a:solidFill>
                <a:latin typeface="Arial" panose="020B0604020202020204" pitchFamily="34" charset="0"/>
              </a:rPr>
              <a:t>You can read the stats on this slide. Research has found that SOCIAL STYLE and Versatility is a strong predictor of successful sales performance. </a:t>
            </a:r>
          </a:p>
          <a:p>
            <a:pPr marL="0" indent="0">
              <a:buNone/>
            </a:pPr>
            <a:endParaRPr lang="en-US" sz="1200" b="0" i="0" u="none" strike="noStrike" baseline="0" dirty="0">
              <a:solidFill>
                <a:srgbClr val="000000"/>
              </a:solidFill>
              <a:latin typeface="Open Sans" panose="020B0606030504020204"/>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a:t>
            </a:fld>
            <a:endParaRPr lang="en-US" dirty="0"/>
          </a:p>
        </p:txBody>
      </p:sp>
    </p:spTree>
    <p:extLst>
      <p:ext uri="{BB962C8B-B14F-4D97-AF65-F5344CB8AC3E}">
        <p14:creationId xmlns:p14="http://schemas.microsoft.com/office/powerpoint/2010/main" val="37238215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86211" y="2592817"/>
            <a:ext cx="6071532" cy="6173788"/>
          </a:xfrm>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3 Minutes (Workbook, page 24)</a:t>
            </a:r>
          </a:p>
          <a:p>
            <a:endParaRPr lang="en-US" sz="1200" b="1" dirty="0">
              <a:solidFill>
                <a:srgbClr val="000000"/>
              </a:solidFill>
              <a:latin typeface="Arial" panose="020B0604020202020204" pitchFamily="34" charset="0"/>
            </a:endParaRPr>
          </a:p>
          <a:p>
            <a:pPr defTabSz="966612">
              <a:spcBef>
                <a:spcPts val="211"/>
              </a:spcBef>
              <a:spcAft>
                <a:spcPts val="211"/>
              </a:spcAft>
              <a:defRPr/>
            </a:pPr>
            <a:r>
              <a:rPr lang="en-US" sz="1800" b="1" i="0" u="none" strike="noStrike" baseline="0" dirty="0">
                <a:latin typeface="Museo-700"/>
              </a:rPr>
              <a:t>ASK</a:t>
            </a:r>
            <a:r>
              <a:rPr lang="en-US" sz="1800" b="0" i="0" u="none" strike="noStrike" baseline="0" dirty="0">
                <a:latin typeface="Museo-700"/>
              </a:rPr>
              <a:t> </a:t>
            </a:r>
            <a:r>
              <a:rPr lang="en-US" sz="1800" b="0" i="0" u="none" strike="noStrike" baseline="0" dirty="0">
                <a:latin typeface="MuseoSans-300"/>
              </a:rPr>
              <a:t>participants to turn to page 24 of their Participant Workbook.</a:t>
            </a:r>
          </a:p>
          <a:p>
            <a:pPr defTabSz="966612">
              <a:spcBef>
                <a:spcPts val="211"/>
              </a:spcBef>
              <a:spcAft>
                <a:spcPts val="211"/>
              </a:spcAft>
              <a:defRPr/>
            </a:pPr>
            <a:endParaRPr lang="en-US" sz="1800" b="0" i="0" u="none" strike="noStrike" baseline="0" dirty="0">
              <a:solidFill>
                <a:srgbClr val="000000"/>
              </a:solidFill>
              <a:latin typeface="MuseoSans-300"/>
            </a:endParaRPr>
          </a:p>
          <a:p>
            <a:pPr defTabSz="966612">
              <a:spcBef>
                <a:spcPts val="211"/>
              </a:spcBef>
              <a:spcAft>
                <a:spcPts val="211"/>
              </a:spcAft>
              <a:defRPr/>
            </a:pPr>
            <a:r>
              <a:rPr lang="en-US" sz="1800" b="1" i="0" u="none" strike="noStrike" baseline="0" dirty="0">
                <a:solidFill>
                  <a:srgbClr val="000000"/>
                </a:solidFill>
                <a:latin typeface="MuseoSans-300"/>
              </a:rPr>
              <a:t>Online Profile Only:</a:t>
            </a:r>
          </a:p>
          <a:p>
            <a:pPr defTabSz="966612">
              <a:spcBef>
                <a:spcPts val="211"/>
              </a:spcBef>
              <a:spcAft>
                <a:spcPts val="211"/>
              </a:spcAft>
              <a:defRPr/>
            </a:pPr>
            <a:r>
              <a:rPr lang="en-US" sz="1200" b="1" dirty="0">
                <a:solidFill>
                  <a:srgbClr val="000000"/>
                </a:solidFill>
                <a:latin typeface="Arial" panose="020B0604020202020204" pitchFamily="34" charset="0"/>
              </a:rPr>
              <a:t>SAY </a:t>
            </a:r>
            <a:r>
              <a:rPr lang="en-US" sz="1200" dirty="0"/>
              <a:t>We measure Versatility on a scale ranging from W to Z. These are normed quartiles, just like Assertiveness and Responsiveness.</a:t>
            </a:r>
          </a:p>
          <a:p>
            <a:endParaRPr lang="en-US" sz="1200" b="1" dirty="0">
              <a:solidFill>
                <a:srgbClr val="000000"/>
              </a:solidFill>
              <a:latin typeface="Arial" panose="020B0604020202020204" pitchFamily="34" charset="0"/>
            </a:endParaRPr>
          </a:p>
          <a:p>
            <a:r>
              <a:rPr lang="en-US" sz="1200" dirty="0"/>
              <a:t>When you aren’t consistent in your behavior, you’re usually focusing on your own Style needs. When you consistently show Versatility, you’re focusing on meeting others’ Style needs.</a:t>
            </a:r>
            <a:r>
              <a:rPr lang="en-US" sz="1200" dirty="0">
                <a:solidFill>
                  <a:srgbClr val="000000"/>
                </a:solidFill>
                <a:latin typeface="Arial" panose="020B0604020202020204" pitchFamily="34" charset="0"/>
              </a:rPr>
              <a:t> </a:t>
            </a:r>
          </a:p>
          <a:p>
            <a:endParaRPr lang="en-US" sz="1200" dirty="0">
              <a:solidFill>
                <a:srgbClr val="000000"/>
              </a:solidFill>
              <a:latin typeface="Arial" panose="020B0604020202020204" pitchFamily="34" charset="0"/>
            </a:endParaRPr>
          </a:p>
          <a:p>
            <a:r>
              <a:rPr lang="en-US" sz="1200" dirty="0">
                <a:solidFill>
                  <a:srgbClr val="000000"/>
                </a:solidFill>
                <a:latin typeface="Arial" panose="020B0604020202020204" pitchFamily="34" charset="0"/>
              </a:rPr>
              <a:t>Your profile will show your results on this scale, ranging from W (not consistent) to Z (very consistent).</a:t>
            </a:r>
          </a:p>
          <a:p>
            <a:pPr>
              <a:buNone/>
            </a:pPr>
            <a:endParaRPr lang="en-US" sz="1200" dirty="0">
              <a:solidFill>
                <a:srgbClr val="000000"/>
              </a:solidFill>
              <a:latin typeface="Arial" panose="020B0604020202020204" pitchFamily="34" charset="0"/>
            </a:endParaRPr>
          </a:p>
          <a:p>
            <a:pPr>
              <a:buNone/>
            </a:pPr>
            <a:r>
              <a:rPr lang="en-US" sz="1200" b="1" dirty="0">
                <a:solidFill>
                  <a:srgbClr val="000000"/>
                </a:solidFill>
                <a:latin typeface="Arial" panose="020B0604020202020204" pitchFamily="34" charset="0"/>
              </a:rPr>
              <a:t>Paper Questionnaires Only:</a:t>
            </a:r>
          </a:p>
          <a:p>
            <a:pPr>
              <a:buNone/>
            </a:pPr>
            <a:r>
              <a:rPr lang="en-US" sz="1200" b="0" dirty="0">
                <a:solidFill>
                  <a:srgbClr val="000000"/>
                </a:solidFill>
                <a:latin typeface="Arial" panose="020B0604020202020204" pitchFamily="34" charset="0"/>
              </a:rPr>
              <a:t>Will measure High, Medium or Low</a:t>
            </a:r>
          </a:p>
          <a:p>
            <a:pPr>
              <a:buNone/>
            </a:pPr>
            <a:endParaRPr lang="en-US" sz="1200" b="0" dirty="0">
              <a:solidFill>
                <a:srgbClr val="000000"/>
              </a:solidFill>
              <a:latin typeface="Arial" panose="020B0604020202020204" pitchFamily="34" charset="0"/>
            </a:endParaRPr>
          </a:p>
          <a:p>
            <a:pPr>
              <a:buNone/>
            </a:pPr>
            <a:r>
              <a:rPr lang="en-US" sz="1200" b="1" dirty="0">
                <a:solidFill>
                  <a:srgbClr val="000000"/>
                </a:solidFill>
                <a:latin typeface="Arial" panose="020B0604020202020204" pitchFamily="34" charset="0"/>
              </a:rPr>
              <a:t>Click to show next graphic</a:t>
            </a:r>
            <a:endParaRPr lang="en-US" sz="1200" b="0" dirty="0">
              <a:solidFill>
                <a:srgbClr val="000000"/>
              </a:solidFill>
              <a:latin typeface="Arial" panose="020B0604020202020204" pitchFamily="34" charset="0"/>
            </a:endParaRPr>
          </a:p>
          <a:p>
            <a:pPr>
              <a:buNone/>
            </a:pPr>
            <a:endParaRPr lang="en-US" sz="1200" b="0" dirty="0">
              <a:solidFill>
                <a:srgbClr val="000000"/>
              </a:solidFill>
              <a:latin typeface="Arial" panose="020B0604020202020204" pitchFamily="34" charset="0"/>
            </a:endParaRPr>
          </a:p>
          <a:p>
            <a:pPr>
              <a:buNone/>
            </a:pPr>
            <a:r>
              <a:rPr lang="en-US" sz="1200" b="0" dirty="0">
                <a:solidFill>
                  <a:srgbClr val="000000"/>
                </a:solidFill>
                <a:latin typeface="Arial" panose="020B0604020202020204" pitchFamily="34" charset="0"/>
              </a:rPr>
              <a:t>Your workbooks might show a graphic similar to this, with low, medium, and high. This is just another way of explaining Versatility. Just remember, the key point is that Versatility is under your control, and the more consistently you behave with Versatility the more effective you will be.</a:t>
            </a:r>
          </a:p>
          <a:p>
            <a:pPr>
              <a:buNone/>
            </a:pPr>
            <a:endParaRPr lang="en-US" sz="1200" b="1" dirty="0">
              <a:solidFill>
                <a:srgbClr val="000000"/>
              </a:solidFill>
              <a:latin typeface="Arial" panose="020B0604020202020204" pitchFamily="34" charset="0"/>
            </a:endParaRPr>
          </a:p>
        </p:txBody>
      </p:sp>
      <p:sp>
        <p:nvSpPr>
          <p:cNvPr id="4" name="Header Placeholder 3"/>
          <p:cNvSpPr>
            <a:spLocks noGrp="1"/>
          </p:cNvSpPr>
          <p:nvPr>
            <p:ph type="hdr" sz="quarter"/>
          </p:nvPr>
        </p:nvSpPr>
        <p:spPr>
          <a:xfrm>
            <a:off x="486211" y="2021317"/>
            <a:ext cx="6071532" cy="458788"/>
          </a:xfrm>
        </p:spPr>
        <p:txBody>
          <a:bodyPr/>
          <a:lstStyle/>
          <a:p>
            <a:r>
              <a:rPr lang="en-US" dirty="0" err="1"/>
              <a:t>Versatility：A</a:t>
            </a:r>
            <a:r>
              <a:rPr lang="en-US" dirty="0"/>
              <a:t> measure of interpersonal effectiveness when working with others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30</a:t>
            </a:fld>
            <a:endParaRPr lang="en-US" dirty="0"/>
          </a:p>
        </p:txBody>
      </p:sp>
      <p:sp>
        <p:nvSpPr>
          <p:cNvPr id="15" name="Slide Image Placeholder 14">
            <a:extLst>
              <a:ext uri="{FF2B5EF4-FFF2-40B4-BE49-F238E27FC236}">
                <a16:creationId xmlns:a16="http://schemas.microsoft.com/office/drawing/2014/main" id="{895FF9BE-8EC5-4AD2-A0A2-38F6144D0933}"/>
              </a:ext>
            </a:extLst>
          </p:cNvPr>
          <p:cNvSpPr>
            <a:spLocks noGrp="1" noRot="1" noChangeAspect="1"/>
          </p:cNvSpPr>
          <p:nvPr>
            <p:ph type="sldImg"/>
          </p:nvPr>
        </p:nvSpPr>
        <p:spPr>
          <a:xfrm>
            <a:off x="485775" y="568325"/>
            <a:ext cx="2208213" cy="1241425"/>
          </a:xfrm>
        </p:spPr>
      </p:sp>
    </p:spTree>
    <p:extLst>
      <p:ext uri="{BB962C8B-B14F-4D97-AF65-F5344CB8AC3E}">
        <p14:creationId xmlns:p14="http://schemas.microsoft.com/office/powerpoint/2010/main" val="34032257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5 MINUTES</a:t>
            </a:r>
            <a:r>
              <a:rPr lang="en-US" sz="1100" b="1" i="0" u="none" strike="noStrike" baseline="0" dirty="0">
                <a:latin typeface="Museo-700"/>
              </a:rPr>
              <a:t> (Workbook, pages 25-28)</a:t>
            </a:r>
            <a:endParaRPr lang="en-US" sz="1100" b="1" i="0" u="none" strike="noStrike" baseline="0" dirty="0">
              <a:latin typeface="+mj-lt"/>
            </a:endParaRPr>
          </a:p>
          <a:p>
            <a:pPr algn="l"/>
            <a:endParaRPr lang="en-US" sz="1100" b="0" i="0" u="none" strike="noStrike" baseline="0" dirty="0">
              <a:latin typeface="+mj-lt"/>
            </a:endParaRPr>
          </a:p>
          <a:p>
            <a:pPr>
              <a:spcBef>
                <a:spcPts val="0"/>
              </a:spcBef>
              <a:buNone/>
              <a:defRPr/>
            </a:pPr>
            <a:r>
              <a:rPr lang="en-US" sz="1100" b="1" i="0" u="none" strike="noStrike" baseline="0" dirty="0">
                <a:latin typeface="+mj-lt"/>
              </a:rPr>
              <a:t>ASK</a:t>
            </a:r>
            <a:r>
              <a:rPr lang="en-US" sz="1100" b="0" i="0" u="none" strike="noStrike" baseline="0" dirty="0">
                <a:latin typeface="+mj-lt"/>
              </a:rPr>
              <a:t> participants to turn to pages 25 through 28 in the Participant Workbook.</a:t>
            </a:r>
          </a:p>
          <a:p>
            <a:pPr>
              <a:spcBef>
                <a:spcPts val="0"/>
              </a:spcBef>
              <a:buNone/>
              <a:defRPr/>
            </a:pPr>
            <a:endParaRPr lang="en-US" sz="1100" b="0" i="0" u="none" strike="noStrike" baseline="0" dirty="0">
              <a:latin typeface="+mj-lt"/>
            </a:endParaRPr>
          </a:p>
          <a:p>
            <a:pPr>
              <a:spcBef>
                <a:spcPts val="0"/>
              </a:spcBef>
              <a:buNone/>
              <a:defRPr/>
            </a:pPr>
            <a:r>
              <a:rPr lang="en-US" sz="1100" i="1" dirty="0">
                <a:latin typeface="Arial" panose="020B0604020202020204" pitchFamily="34" charset="0"/>
              </a:rPr>
              <a:t>Image remains a part of the Versatility model because it’s important for building relationships. Describe Versatility in a timeline:</a:t>
            </a:r>
          </a:p>
          <a:p>
            <a:pPr>
              <a:spcBef>
                <a:spcPts val="0"/>
              </a:spcBef>
              <a:buNone/>
              <a:defRPr/>
            </a:pPr>
            <a:endParaRPr lang="en-US" sz="110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lang="en-US" sz="1100" b="1" i="0" dirty="0">
                <a:latin typeface="Arial" panose="020B0604020202020204" pitchFamily="34" charset="0"/>
              </a:rPr>
              <a:t>SAY </a:t>
            </a:r>
            <a:r>
              <a:rPr lang="en-US" sz="1100" i="0" dirty="0">
                <a:latin typeface="Arial" panose="020B0604020202020204" pitchFamily="34" charset="0"/>
              </a:rPr>
              <a:t>You show Versatility in four areas. Let me describe these as a timeline.</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rPr>
              <a:t>Image</a:t>
            </a:r>
            <a:r>
              <a:rPr lang="en-US" sz="1100" dirty="0">
                <a:latin typeface="Arial" panose="020B0604020202020204" pitchFamily="34" charset="0"/>
              </a:rPr>
              <a:t> – When you first meet a new person at work, you form an impression about this person based on what you see, consciously or not. Essentially Image is a first impression: Are you dressed appropriately for the situation, for the work culture, for the client, and so on?</a:t>
            </a:r>
          </a:p>
          <a:p>
            <a:pPr>
              <a:spcBef>
                <a:spcPts val="0"/>
              </a:spcBef>
              <a:buNone/>
              <a:defRPr/>
            </a:pPr>
            <a:endParaRPr lang="en-US" sz="1100" dirty="0">
              <a:latin typeface="Arial" panose="020B0604020202020204" pitchFamily="34" charset="0"/>
            </a:endParaRPr>
          </a:p>
          <a:p>
            <a:r>
              <a:rPr lang="en-US" sz="1100" b="1" dirty="0">
                <a:latin typeface="Arial" panose="020B0604020202020204" pitchFamily="34" charset="0"/>
              </a:rPr>
              <a:t>ONLINE PROFILE</a:t>
            </a:r>
            <a:r>
              <a:rPr lang="en-US" sz="1100" dirty="0">
                <a:latin typeface="Arial" panose="020B0604020202020204" pitchFamily="34" charset="0"/>
              </a:rPr>
              <a:t>: Note that </a:t>
            </a:r>
            <a:r>
              <a:rPr lang="en-US" sz="1100" b="1" dirty="0">
                <a:latin typeface="Arial" panose="020B0604020202020204" pitchFamily="34" charset="0"/>
              </a:rPr>
              <a:t>Image is not measured as part of your Profile</a:t>
            </a:r>
            <a:r>
              <a:rPr lang="en-US" sz="1100" dirty="0">
                <a:latin typeface="Arial" panose="020B0604020202020204" pitchFamily="34" charset="0"/>
              </a:rPr>
              <a:t>. This is </a:t>
            </a:r>
            <a:r>
              <a:rPr lang="en-US" sz="1100" dirty="0"/>
              <a:t>because:</a:t>
            </a:r>
          </a:p>
          <a:p>
            <a:pPr marL="181240" indent="-181240">
              <a:buFont typeface="Arial" panose="020B0604020202020204" pitchFamily="34" charset="0"/>
              <a:buChar char="•"/>
            </a:pPr>
            <a:r>
              <a:rPr lang="en-US" sz="1100" dirty="0"/>
              <a:t>Image is difficult to observe in virtual environments. We can’t observe very well how people are dressed, and because there are a wide variety of dress codes, even within companies and teams, it is less relevant to measure Image in this way.</a:t>
            </a:r>
          </a:p>
          <a:p>
            <a:pPr marL="181240" indent="-181240">
              <a:buFont typeface="Arial" panose="020B0604020202020204" pitchFamily="34" charset="0"/>
              <a:buChar char="•"/>
            </a:pPr>
            <a:r>
              <a:rPr lang="en-US" sz="1100" dirty="0"/>
              <a:t>Raters don’t always like answering questions about people’s Image without understanding the context of how Image is explained in training.</a:t>
            </a:r>
          </a:p>
          <a:p>
            <a:pPr marL="181240" indent="-181240">
              <a:buFont typeface="Arial" panose="020B0604020202020204" pitchFamily="34" charset="0"/>
              <a:buChar char="•"/>
            </a:pPr>
            <a:r>
              <a:rPr lang="en-US" sz="1100" dirty="0"/>
              <a:t>Image is still important for many people and companies, which is why it’s part of the model. However, you won’t receive a measure of your Image.</a:t>
            </a:r>
          </a:p>
          <a:p>
            <a:endParaRPr lang="en-US" sz="1100" dirty="0"/>
          </a:p>
          <a:p>
            <a:pPr>
              <a:spcBef>
                <a:spcPts val="0"/>
              </a:spcBef>
              <a:buNone/>
              <a:defRPr/>
            </a:pPr>
            <a:r>
              <a:rPr lang="en-US" sz="1100" b="1" dirty="0">
                <a:latin typeface="Arial" panose="020B0604020202020204" pitchFamily="34" charset="0"/>
              </a:rPr>
              <a:t>Presentation</a:t>
            </a:r>
            <a:r>
              <a:rPr lang="en-US" sz="1100" dirty="0">
                <a:latin typeface="Arial" panose="020B0604020202020204" pitchFamily="34" charset="0"/>
              </a:rPr>
              <a:t> – When that person communicates in meetings or other public venues, you’ll notice how clear they are at helping people understand their points. Do they use clear language? Are their examples effective? Do they take others’ Styles into account?</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cs typeface="Arial" panose="020B0604020202020204" pitchFamily="34" charset="0"/>
              </a:rPr>
              <a:t>Competence</a:t>
            </a:r>
            <a:r>
              <a:rPr lang="en-US" sz="1100" dirty="0">
                <a:latin typeface="Arial" panose="020B0604020202020204" pitchFamily="34" charset="0"/>
                <a:cs typeface="Arial" panose="020B0604020202020204" pitchFamily="34" charset="0"/>
              </a:rPr>
              <a:t> – Over time, you’ll observe this person in a variety of situations. Are they reliable and do they persevere during difficult times? Are they flexible when change happens? Are they optimistic most of the time? Do they show creativity?</a:t>
            </a:r>
          </a:p>
          <a:p>
            <a:pPr>
              <a:spcBef>
                <a:spcPts val="0"/>
              </a:spcBef>
              <a:buNone/>
              <a:defRPr/>
            </a:pPr>
            <a:endParaRPr lang="en-US" sz="1100" dirty="0">
              <a:solidFill>
                <a:srgbClr val="000000"/>
              </a:solidFill>
              <a:latin typeface="Arial" panose="020B0604020202020204" pitchFamily="34" charset="0"/>
              <a:cs typeface="Arial" panose="020B0604020202020204" pitchFamily="34" charset="0"/>
            </a:endParaRPr>
          </a:p>
          <a:p>
            <a:pPr>
              <a:spcBef>
                <a:spcPts val="0"/>
              </a:spcBef>
              <a:buNone/>
              <a:defRPr/>
            </a:pPr>
            <a:r>
              <a:rPr lang="en-US" sz="1100" b="1" dirty="0">
                <a:solidFill>
                  <a:srgbClr val="000000"/>
                </a:solidFill>
                <a:latin typeface="Arial" panose="020B0604020202020204" pitchFamily="34" charset="0"/>
                <a:cs typeface="Arial" panose="020B0604020202020204" pitchFamily="34" charset="0"/>
              </a:rPr>
              <a:t>Feedback</a:t>
            </a:r>
            <a:r>
              <a:rPr lang="en-US" sz="1100" dirty="0">
                <a:solidFill>
                  <a:srgbClr val="000000"/>
                </a:solidFill>
                <a:latin typeface="Arial" panose="020B0604020202020204" pitchFamily="34" charset="0"/>
                <a:cs typeface="Arial" panose="020B0604020202020204" pitchFamily="34" charset="0"/>
              </a:rPr>
              <a:t> – Finally, this is the most interpersonal part of Versatility. Are they a good listener? Do they show empathy for others’ situations? Do they meet the needs of other people’s Styles? Do they develop good relationships with others?</a:t>
            </a:r>
            <a:endParaRPr lang="en-US" sz="1100" dirty="0">
              <a:solidFill>
                <a:schemeClr val="tx2"/>
              </a:solidFill>
              <a:latin typeface="Arial" charset="0"/>
              <a:cs typeface="Arial" charset="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31</a:t>
            </a:fld>
            <a:endParaRPr lang="en-US" dirty="0"/>
          </a:p>
        </p:txBody>
      </p:sp>
    </p:spTree>
    <p:extLst>
      <p:ext uri="{BB962C8B-B14F-4D97-AF65-F5344CB8AC3E}">
        <p14:creationId xmlns:p14="http://schemas.microsoft.com/office/powerpoint/2010/main" val="20304667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online profile, use the following slides.</a:t>
            </a:r>
          </a:p>
          <a:p>
            <a:endParaRPr lang="en-US" b="0" dirty="0"/>
          </a:p>
          <a:p>
            <a:r>
              <a:rPr lang="en-US" b="0" dirty="0"/>
              <a:t>Note that if delivering virtually, participants will need to have received their profiles prior to the program.</a:t>
            </a:r>
          </a:p>
          <a:p>
            <a:endParaRPr lang="en-US" b="0" dirty="0"/>
          </a:p>
          <a:p>
            <a:r>
              <a:rPr lang="en-US" b="0" dirty="0"/>
              <a:t>Check the Status Report and Composite Report to understand which participants have completed their profiles, and the breakdown of Versatility within your program.</a:t>
            </a:r>
          </a:p>
          <a:p>
            <a:endParaRPr lang="en-US" b="0" dirty="0"/>
          </a:p>
          <a:p>
            <a:endParaRPr lang="en-US"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32</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4276876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1" dirty="0"/>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t>THIS SLIDE ONLY USED WITH ONLINE PROFILE.</a:t>
            </a:r>
          </a:p>
          <a:p>
            <a:endParaRPr lang="en-US" sz="1100" b="1" dirty="0">
              <a:solidFill>
                <a:srgbClr val="000000"/>
              </a:solidFill>
              <a:latin typeface="Arial" panose="020B0604020202020204" pitchFamily="34" charset="0"/>
            </a:endParaRPr>
          </a:p>
          <a:p>
            <a:pPr defTabSz="966612">
              <a:spcBef>
                <a:spcPts val="211"/>
              </a:spcBef>
              <a:spcAft>
                <a:spcPts val="211"/>
              </a:spcAft>
              <a:defRPr/>
            </a:pPr>
            <a:r>
              <a:rPr lang="en-US" sz="1100" b="1" dirty="0">
                <a:solidFill>
                  <a:srgbClr val="000000"/>
                </a:solidFill>
                <a:latin typeface="Arial" panose="020B0604020202020204" pitchFamily="34" charset="0"/>
              </a:rPr>
              <a:t>SAY </a:t>
            </a:r>
            <a:r>
              <a:rPr lang="en-US" sz="1100" dirty="0"/>
              <a:t>We measure Versatility on a scale ranging from W to Z. These are normed quartiles, just like Assertiveness and Responsiveness.</a:t>
            </a:r>
          </a:p>
          <a:p>
            <a:endParaRPr lang="en-US" sz="1100" b="1"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dirty="0"/>
              <a:t>When you are not consistent in your behavior, you’re usually focusing on your own Style needs. When you consistently show Versatility, you’re focusing on meeting others’ Style </a:t>
            </a:r>
            <a:r>
              <a:rPr lang="en-US" sz="1100" dirty="0">
                <a:latin typeface="+mj-lt"/>
              </a:rPr>
              <a:t>needs, which reduces their tension. </a:t>
            </a:r>
            <a:r>
              <a:rPr lang="en-US" sz="1100" b="0" i="0" u="none" strike="noStrike" baseline="0" dirty="0">
                <a:solidFill>
                  <a:srgbClr val="000000"/>
                </a:solidFill>
                <a:latin typeface="+mj-lt"/>
              </a:rPr>
              <a:t>When you are consistent, the more effective you will be.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Your profile will show your results on this scale, ranging from W (not consistent) to Z (very consistent).</a:t>
            </a:r>
          </a:p>
          <a:p>
            <a:endParaRPr lang="en-US" sz="1100" b="1" dirty="0"/>
          </a:p>
          <a:p>
            <a:r>
              <a:rPr lang="en-US" sz="1100" dirty="0"/>
              <a:t>Versatility is all about consistency of behavior. A lower Versatility score does NOT mean you lack ability or that you never demonstrate these abilities. What it DOES mean is that you aren’t showing consistency in your behavior. </a:t>
            </a:r>
          </a:p>
          <a:p>
            <a:endParaRPr lang="en-US" sz="1100" dirty="0"/>
          </a:p>
          <a:p>
            <a:r>
              <a:rPr lang="en-US" sz="1100" dirty="0"/>
              <a:t>By making small changes to your behavior and acting with more consistency, you can increase your Versatility. (Recall that the difference in values between W and Z are small but meaningful.)</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33</a:t>
            </a:fld>
            <a:endParaRPr lang="en-US" dirty="0"/>
          </a:p>
        </p:txBody>
      </p:sp>
    </p:spTree>
    <p:extLst>
      <p:ext uri="{BB962C8B-B14F-4D97-AF65-F5344CB8AC3E}">
        <p14:creationId xmlns:p14="http://schemas.microsoft.com/office/powerpoint/2010/main" val="8007575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i="0" u="none" strike="noStrike" baseline="0" dirty="0">
                <a:solidFill>
                  <a:srgbClr val="000000"/>
                </a:solidFill>
                <a:latin typeface="Arial" panose="020B0604020202020204" pitchFamily="34" charset="0"/>
              </a:rPr>
              <a:t>3 MINUTES</a:t>
            </a:r>
          </a:p>
          <a:p>
            <a:endParaRPr lang="en-US" sz="1100" b="1" i="0" u="none" strike="noStrike" baseline="0" dirty="0">
              <a:solidFill>
                <a:srgbClr val="000000"/>
              </a:solidFill>
              <a:latin typeface="Arial" panose="020B0604020202020204" pitchFamily="34" charset="0"/>
            </a:endParaRPr>
          </a:p>
          <a:p>
            <a:pPr marL="0" marR="0" lvl="0" indent="0" algn="l" defTabSz="914400" rtl="0" eaLnBrk="1" fontAlgn="ctr" latinLnBrk="0" hangingPunct="1">
              <a:lnSpc>
                <a:spcPct val="107000"/>
              </a:lnSpc>
              <a:spcBef>
                <a:spcPts val="200"/>
              </a:spcBef>
              <a:spcAft>
                <a:spcPts val="200"/>
              </a:spcAft>
              <a:buClrTx/>
              <a:buSzTx/>
              <a:buFont typeface="Symbol" panose="05050102010706020507" pitchFamily="18" charset="2"/>
              <a:buNone/>
              <a:tabLst/>
              <a:defRPr/>
            </a:pPr>
            <a:r>
              <a:rPr lang="en-US" sz="1100" b="1" dirty="0"/>
              <a:t>THIS SLIDE ONLY USED WITH ONLINE PROFILE.</a:t>
            </a: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Before delivering Versatility profiles, explain the meaning of the positions.</a:t>
            </a: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marR="0">
              <a:lnSpc>
                <a:spcPct val="150000"/>
              </a:lnSpc>
              <a:spcBef>
                <a:spcPts val="30"/>
              </a:spcBef>
              <a:spcAft>
                <a:spcPts val="0"/>
              </a:spcAft>
            </a:pPr>
            <a:r>
              <a:rPr lang="en-US" sz="1100" b="1" dirty="0">
                <a:solidFill>
                  <a:srgbClr val="000000"/>
                </a:solidFill>
                <a:effectLst/>
                <a:latin typeface="Arial" panose="020B0604020202020204" pitchFamily="34" charset="0"/>
                <a:ea typeface="Arial" panose="020B0604020202020204" pitchFamily="34" charset="0"/>
                <a:cs typeface="Arial" panose="020B0604020202020204" pitchFamily="34" charset="0"/>
              </a:rPr>
              <a:t>SAY</a:t>
            </a: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Before reviewing your results in more detail, let’s put your results into context. This graph shows several sample items that measure Versatility. </a:t>
            </a:r>
          </a:p>
          <a:p>
            <a:pPr marL="0" marR="0">
              <a:lnSpc>
                <a:spcPct val="150000"/>
              </a:lnSpc>
              <a:spcBef>
                <a:spcPts val="30"/>
              </a:spcBef>
              <a:spcAft>
                <a:spcPts val="0"/>
              </a:spcAft>
            </a:pPr>
            <a:endPar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You responded to these items using the scale ranging from ‘strongly disagree’ to ‘strongly agree’. TRACOM assigns values to each of these scale points: 1 to 5.</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When rating Versatility, most people respond at the higher end of the rating scale. This makes sense since most people have at least some abilities in these areas. This means that the cutoff for achieving Z Versatility is very high, approximately 4.5 or higher. </a:t>
            </a:r>
          </a:p>
          <a:p>
            <a:pPr marL="0" marR="0">
              <a:lnSpc>
                <a:spcPct val="150000"/>
              </a:lnSpc>
              <a:spcBef>
                <a:spcPts val="30"/>
              </a:spcBef>
              <a:spcAft>
                <a:spcPts val="0"/>
              </a:spcAft>
            </a:pPr>
            <a:endPar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Similarly, to score either an X or Y requires scores between 3.5 and 4.5. These are approximate values used for purposes of explanation.</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Importantly, if you receive a W in any area of Versatility, this DOES NOT mean that you evaluated yourself at the low end of the rating scale. On the contrary, almost nobody scores at the lowest end – 1 or 2. For people with a W result, most of their ratings fluctuate between 2 and 4, resulting in an average score of slightly less than 3.5.</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So, putting this into context, a W rating means that you are not showing as much consistency in these behaviors as you could. With effort and more consistency, your evaluation would improve.</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r>
              <a:rPr lang="en-US" sz="1100" b="1" dirty="0">
                <a:highlight>
                  <a:srgbClr val="FFFF00"/>
                </a:highlight>
                <a:latin typeface="Arial" panose="020B0604020202020204" pitchFamily="34" charset="0"/>
                <a:ea typeface="+mn-ea"/>
                <a:cs typeface="Arial" panose="020B0604020202020204" pitchFamily="34" charset="0"/>
              </a:rPr>
              <a:t>Set the context</a:t>
            </a:r>
            <a:r>
              <a:rPr lang="en-US" sz="1100" dirty="0">
                <a:highlight>
                  <a:srgbClr val="FFFF00"/>
                </a:highlight>
                <a:latin typeface="Arial" panose="020B0604020202020204" pitchFamily="34" charset="0"/>
                <a:ea typeface="+mn-ea"/>
                <a:cs typeface="Arial" panose="020B0604020202020204" pitchFamily="34" charset="0"/>
              </a:rPr>
              <a:t>:</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W does not mean that you lack ability.</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doesn’t mean that you evaluated yourself at the lowest end of the rating scale.</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a:t>
            </a:r>
            <a:r>
              <a:rPr lang="en-US" sz="1100" b="1" dirty="0">
                <a:highlight>
                  <a:srgbClr val="FFFF00"/>
                </a:highlight>
                <a:latin typeface="Arial" panose="020B0604020202020204" pitchFamily="34" charset="0"/>
                <a:ea typeface="+mn-ea"/>
                <a:cs typeface="Arial" panose="020B0604020202020204" pitchFamily="34" charset="0"/>
              </a:rPr>
              <a:t>does</a:t>
            </a:r>
            <a:r>
              <a:rPr lang="en-US" sz="1100" dirty="0">
                <a:highlight>
                  <a:srgbClr val="FFFF00"/>
                </a:highlight>
                <a:latin typeface="Arial" panose="020B0604020202020204" pitchFamily="34" charset="0"/>
                <a:ea typeface="+mn-ea"/>
                <a:cs typeface="Arial" panose="020B0604020202020204" pitchFamily="34" charset="0"/>
              </a:rPr>
              <a:t> mean that you’re not highly consistent in your behavior; you do these things some of the time but could do them more often.</a:t>
            </a: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It </a:t>
            </a:r>
            <a:r>
              <a:rPr lang="en-US" sz="1100" b="1" dirty="0">
                <a:highlight>
                  <a:srgbClr val="FFFF00"/>
                </a:highlight>
                <a:latin typeface="Arial" panose="020B0604020202020204" pitchFamily="34" charset="0"/>
                <a:ea typeface="Arial" panose="020B0604020202020204" pitchFamily="34" charset="0"/>
                <a:cs typeface="Arial" panose="020B0604020202020204" pitchFamily="34" charset="0"/>
              </a:rPr>
              <a:t>does</a:t>
            </a: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 mean that you evaluated yourself between ‘disagree’ and ‘agree’, on average.</a:t>
            </a: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Note that these cutoff values (3.5 and 4.5) are only for demonstration – they aren’t the exact values in TRACOM’s norms, but they are close.</a:t>
            </a:r>
            <a:endParaRPr lang="en-US" sz="1100" dirty="0">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Giving the context is critical because it helps to ease people’s automatic reactions to the profile.</a:t>
            </a:r>
            <a:endParaRPr lang="en-US" sz="1100" dirty="0">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Then:</a:t>
            </a:r>
            <a:endParaRPr lang="en-US" sz="1100" dirty="0">
              <a:latin typeface="Arial" panose="020B0604020202020204" pitchFamily="34" charset="0"/>
              <a:ea typeface="Arial" panose="020B0604020202020204" pitchFamily="34" charset="0"/>
              <a:cs typeface="+mn-cs"/>
            </a:endParaRPr>
          </a:p>
          <a:p>
            <a:pPr marL="758255" lvl="1" indent="-291636" fontAlgn="ctr">
              <a:lnSpc>
                <a:spcPct val="107000"/>
              </a:lnSpc>
              <a:buFont typeface="Courier New" panose="02070309020205020404" pitchFamily="49" charset="0"/>
              <a:buChar char="o"/>
            </a:pPr>
            <a:r>
              <a:rPr lang="en-US" sz="1100" b="0" dirty="0">
                <a:highlight>
                  <a:srgbClr val="FFFF00"/>
                </a:highlight>
                <a:latin typeface="Arial" panose="020B0604020202020204" pitchFamily="34" charset="0"/>
                <a:ea typeface="+mn-ea"/>
                <a:cs typeface="Arial" panose="020B0604020202020204" pitchFamily="34" charset="0"/>
              </a:rPr>
              <a:t>Help people focus on just one area to improve. This increases chances of success.</a:t>
            </a:r>
            <a:endParaRPr lang="en-US" sz="1100" b="0" dirty="0">
              <a:latin typeface="Arial" panose="020B0604020202020204" pitchFamily="34" charset="0"/>
              <a:ea typeface="Arial" panose="020B0604020202020204" pitchFamily="34" charset="0"/>
              <a:cs typeface="+mn-cs"/>
            </a:endParaRPr>
          </a:p>
          <a:p>
            <a:pPr marL="758255" lvl="1" indent="-291636" fontAlgn="ctr">
              <a:lnSpc>
                <a:spcPct val="107000"/>
              </a:lnSpc>
              <a:buFont typeface="Courier New" panose="02070309020205020404" pitchFamily="49" charset="0"/>
              <a:buChar char="o"/>
            </a:pPr>
            <a:r>
              <a:rPr lang="en-US" sz="1100" b="0" dirty="0">
                <a:highlight>
                  <a:srgbClr val="FFFF00"/>
                </a:highlight>
                <a:latin typeface="Arial" panose="020B0604020202020204" pitchFamily="34" charset="0"/>
                <a:ea typeface="+mn-ea"/>
                <a:cs typeface="Arial" panose="020B0604020202020204" pitchFamily="34" charset="0"/>
              </a:rPr>
              <a:t>What is ‘low hanging fruit?’ Something they can improve quickly.</a:t>
            </a:r>
          </a:p>
          <a:p>
            <a:pPr marL="466619" lvl="1" indent="0" fontAlgn="ctr">
              <a:lnSpc>
                <a:spcPct val="107000"/>
              </a:lnSpc>
              <a:buFont typeface="Courier New" panose="02070309020205020404" pitchFamily="49" charset="0"/>
              <a:buNone/>
            </a:pPr>
            <a:endParaRPr lang="en-US" sz="1100" b="0" dirty="0">
              <a:highlight>
                <a:srgbClr val="FFFF00"/>
              </a:highlight>
              <a:latin typeface="Arial" panose="020B0604020202020204" pitchFamily="34" charset="0"/>
              <a:ea typeface="+mn-ea"/>
              <a:cs typeface="Arial" panose="020B0604020202020204" pitchFamily="34" charset="0"/>
            </a:endParaRPr>
          </a:p>
        </p:txBody>
      </p:sp>
      <p:sp>
        <p:nvSpPr>
          <p:cNvPr id="4" name="Header Placeholder 3"/>
          <p:cNvSpPr>
            <a:spLocks noGrp="1"/>
          </p:cNvSpPr>
          <p:nvPr>
            <p:ph type="hdr" sz="quarter"/>
          </p:nvPr>
        </p:nvSpPr>
        <p:spPr/>
        <p:txBody>
          <a:bodyPr/>
          <a:lstStyle/>
          <a:p>
            <a:r>
              <a:rPr lang="en-US" dirty="0"/>
              <a:t>The Meaning of Versatility Positions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34</a:t>
            </a:fld>
            <a:endParaRPr lang="en-US" dirty="0"/>
          </a:p>
        </p:txBody>
      </p:sp>
    </p:spTree>
    <p:extLst>
      <p:ext uri="{BB962C8B-B14F-4D97-AF65-F5344CB8AC3E}">
        <p14:creationId xmlns:p14="http://schemas.microsoft.com/office/powerpoint/2010/main" val="35217907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j-lt"/>
              </a:rPr>
              <a:t>15 MINUTES (5 MINUTES if Virtual Program)</a:t>
            </a:r>
          </a:p>
          <a:p>
            <a:pPr algn="l"/>
            <a:endParaRPr lang="en-US" sz="1100" b="0" i="0" u="none" strike="noStrike" baseline="0" dirty="0">
              <a:latin typeface="+mj-lt"/>
            </a:endParaRPr>
          </a:p>
          <a:p>
            <a:pPr algn="l"/>
            <a:r>
              <a:rPr lang="en-US" sz="1100" b="0" i="0" u="none" strike="noStrike" baseline="0" dirty="0">
                <a:latin typeface="+mj-lt"/>
              </a:rPr>
              <a:t>Purpose</a:t>
            </a:r>
          </a:p>
          <a:p>
            <a:pPr marL="285750" indent="-285750" algn="l">
              <a:buFont typeface="Wingdings" panose="05000000000000000000" pitchFamily="2" charset="2"/>
              <a:buChar char="§"/>
            </a:pPr>
            <a:r>
              <a:rPr lang="en-US" sz="1100" b="0" i="0" u="none" strike="noStrike" baseline="0" dirty="0">
                <a:latin typeface="+mj-lt"/>
              </a:rPr>
              <a:t>The purpose of this exercise is to help participants develop an action plan for showing Versatility more consistently.</a:t>
            </a:r>
          </a:p>
          <a:p>
            <a:pPr algn="l"/>
            <a:endParaRPr lang="en-US" sz="1100" b="0" i="0" u="none" strike="noStrike" baseline="0" dirty="0">
              <a:latin typeface="+mj-lt"/>
            </a:endParaRPr>
          </a:p>
          <a:p>
            <a:pPr algn="l"/>
            <a:r>
              <a:rPr lang="en-US" sz="1100" b="0" i="0" u="none" strike="noStrike" baseline="0" dirty="0">
                <a:latin typeface="+mj-lt"/>
              </a:rPr>
              <a:t>Materials Needed</a:t>
            </a:r>
          </a:p>
          <a:p>
            <a:pPr marL="285750" indent="-285750" algn="l">
              <a:buFont typeface="Wingdings" panose="05000000000000000000" pitchFamily="2" charset="2"/>
              <a:buChar char="§"/>
            </a:pPr>
            <a:r>
              <a:rPr lang="en-US" sz="1100" b="0" i="0" u="none" strike="noStrike" baseline="0" dirty="0">
                <a:latin typeface="+mj-lt"/>
              </a:rPr>
              <a:t>Versatility profile</a:t>
            </a:r>
          </a:p>
          <a:p>
            <a:pPr algn="l"/>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j-lt"/>
              </a:rPr>
              <a:t>Virtual Directions:</a:t>
            </a:r>
          </a:p>
          <a:p>
            <a:pPr algn="l">
              <a:buFontTx/>
              <a:buNone/>
            </a:pPr>
            <a:r>
              <a:rPr lang="en-US" b="1" dirty="0"/>
              <a:t>ASK</a:t>
            </a:r>
            <a:r>
              <a:rPr lang="en-US" dirty="0"/>
              <a:t> participants to chat one </a:t>
            </a:r>
            <a:r>
              <a:rPr lang="en-US" sz="1100" b="0" i="0" u="none" strike="noStrike" baseline="0" dirty="0">
                <a:latin typeface="+mj-lt"/>
              </a:rPr>
              <a:t>way they can adjust their behavior to be more consistent in their Versatility. Encourage them to choose just one or two concrete steps they can take, based on the strategies they read about in their profiles.</a:t>
            </a:r>
            <a:endParaRPr lang="en-US" sz="1100" dirty="0">
              <a:latin typeface="+mj-lt"/>
              <a:ea typeface="ヒラギノ角ゴ Pro W3" pitchFamily="4" charset="-128"/>
              <a:cs typeface="ヒラギノ角ゴ Pro W3" pitchFamily="4" charset="-128"/>
            </a:endParaRPr>
          </a:p>
          <a:p>
            <a:pPr algn="l"/>
            <a:endParaRPr lang="en-US" sz="1100" b="0" i="0" u="none" strike="noStrike" baseline="0" dirty="0">
              <a:latin typeface="+mj-lt"/>
            </a:endParaRPr>
          </a:p>
          <a:p>
            <a:pPr algn="l"/>
            <a:r>
              <a:rPr lang="en-US" sz="1100" b="1" i="0" u="none" strike="noStrike" baseline="0" dirty="0">
                <a:latin typeface="+mj-lt"/>
              </a:rPr>
              <a:t>In-Person Directions:</a:t>
            </a:r>
          </a:p>
          <a:p>
            <a:pPr algn="l">
              <a:buFontTx/>
              <a:buNone/>
            </a:pPr>
            <a:r>
              <a:rPr lang="en-US" sz="1100" b="1" i="0" u="none" strike="noStrike" baseline="0" dirty="0">
                <a:latin typeface="+mj-lt"/>
              </a:rPr>
              <a:t>DISTRIBUTE</a:t>
            </a:r>
            <a:r>
              <a:rPr lang="en-US" sz="1100" b="0" i="0" u="none" strike="noStrike" baseline="0" dirty="0">
                <a:latin typeface="+mj-lt"/>
              </a:rPr>
              <a:t> the Versatility profiles.</a:t>
            </a:r>
          </a:p>
          <a:p>
            <a:pPr algn="l">
              <a:buFontTx/>
              <a:buNone/>
            </a:pPr>
            <a:endParaRPr lang="en-US" sz="1100" b="1" i="0" u="none" strike="noStrike" baseline="0" dirty="0">
              <a:latin typeface="+mj-lt"/>
            </a:endParaRPr>
          </a:p>
          <a:p>
            <a:pPr algn="l">
              <a:buFontTx/>
              <a:buNone/>
            </a:pPr>
            <a:r>
              <a:rPr lang="en-US" sz="1100" b="1" i="0" u="none" strike="noStrike" baseline="0" dirty="0">
                <a:latin typeface="+mj-lt"/>
              </a:rPr>
              <a:t>ASK</a:t>
            </a:r>
            <a:r>
              <a:rPr lang="en-US" sz="1100" b="0" i="0" u="none" strike="noStrike" baseline="0" dirty="0">
                <a:latin typeface="+mj-lt"/>
              </a:rPr>
              <a:t> participants to read their profiles and consider ways they can adjust their behavior to be more consistent in their Versatility. Encourage them to choose just one or two concrete steps they can take, based on the strategies they read about in their profiles.</a:t>
            </a:r>
            <a:endParaRPr lang="en-US" sz="1100" dirty="0">
              <a:latin typeface="+mj-lt"/>
              <a:ea typeface="ヒラギノ角ゴ Pro W3" pitchFamily="4" charset="-128"/>
              <a:cs typeface="ヒラギノ角ゴ Pro W3" pitchFamily="4" charset="-128"/>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1" i="0" u="none" strike="noStrike" baseline="0" dirty="0">
              <a:solidFill>
                <a:srgbClr val="000000"/>
              </a:solidFill>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j-lt"/>
                <a:ea typeface="ヒラギノ角ゴ Pro W3" pitchFamily="4" charset="-128"/>
                <a:cs typeface="ヒラギノ角ゴ Pro W3" pitchFamily="4" charset="-128"/>
              </a:rPr>
              <a:t>VIRTUAL </a:t>
            </a:r>
            <a:r>
              <a:rPr lang="en-US" sz="1100" b="1" i="0" u="none" strike="noStrike" baseline="0" dirty="0" err="1">
                <a:latin typeface="+mj-lt"/>
                <a:ea typeface="ヒラギノ角ゴ Pro W3" pitchFamily="4" charset="-128"/>
                <a:cs typeface="ヒラギノ角ゴ Pro W3" pitchFamily="4" charset="-128"/>
              </a:rPr>
              <a:t>DELIVERY</a:t>
            </a:r>
            <a:r>
              <a:rPr lang="en-US" sz="1100" b="0" i="0" u="none" strike="noStrike" baseline="0" dirty="0" err="1">
                <a:latin typeface="+mj-lt"/>
                <a:ea typeface="ヒラギノ角ゴ Pro W3" pitchFamily="4" charset="-128"/>
                <a:cs typeface="ヒラギノ角ゴ Pro W3" pitchFamily="4" charset="-128"/>
              </a:rPr>
              <a:t>：If</a:t>
            </a:r>
            <a:r>
              <a:rPr lang="en-US" sz="1100" b="0" i="0" u="none" strike="noStrike" baseline="0" dirty="0">
                <a:latin typeface="+mj-lt"/>
                <a:ea typeface="ヒラギノ角ゴ Pro W3" pitchFamily="4" charset="-128"/>
                <a:cs typeface="ヒラギノ角ゴ Pro W3" pitchFamily="4" charset="-128"/>
              </a:rPr>
              <a:t> delivering virtually, learners will have downloaded their profiles earlier.</a:t>
            </a:r>
            <a:endParaRPr lang="en-US" sz="1100" dirty="0">
              <a:latin typeface="+mj-lt"/>
              <a:ea typeface="ヒラギノ角ゴ Pro W3" pitchFamily="4" charset="-128"/>
              <a:cs typeface="ヒラギノ角ゴ Pro W3" pitchFamily="4" charset="-128"/>
            </a:endParaRP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35</a:t>
            </a:fld>
            <a:endParaRPr lang="en-US" dirty="0"/>
          </a:p>
        </p:txBody>
      </p:sp>
    </p:spTree>
    <p:extLst>
      <p:ext uri="{BB962C8B-B14F-4D97-AF65-F5344CB8AC3E}">
        <p14:creationId xmlns:p14="http://schemas.microsoft.com/office/powerpoint/2010/main" val="20777005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36</a:t>
            </a:fld>
            <a:endParaRPr lang="en-US" dirty="0"/>
          </a:p>
        </p:txBody>
      </p:sp>
    </p:spTree>
    <p:extLst>
      <p:ext uri="{BB962C8B-B14F-4D97-AF65-F5344CB8AC3E}">
        <p14:creationId xmlns:p14="http://schemas.microsoft.com/office/powerpoint/2010/main" val="20561927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37</a:t>
            </a:fld>
            <a:endParaRPr lang="en-US" dirty="0"/>
          </a:p>
        </p:txBody>
      </p:sp>
    </p:spTree>
    <p:extLst>
      <p:ext uri="{BB962C8B-B14F-4D97-AF65-F5344CB8AC3E}">
        <p14:creationId xmlns:p14="http://schemas.microsoft.com/office/powerpoint/2010/main" val="40422075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38</a:t>
            </a:fld>
            <a:endParaRPr lang="en-US" dirty="0"/>
          </a:p>
        </p:txBody>
      </p:sp>
    </p:spTree>
    <p:extLst>
      <p:ext uri="{BB962C8B-B14F-4D97-AF65-F5344CB8AC3E}">
        <p14:creationId xmlns:p14="http://schemas.microsoft.com/office/powerpoint/2010/main" val="6111451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paper assessment, use the following slides.</a:t>
            </a:r>
          </a:p>
          <a:p>
            <a:endParaRPr lang="en-US" b="0" dirty="0"/>
          </a:p>
          <a:p>
            <a:endParaRPr lang="en-US"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39</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423624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useo-700"/>
              </a:rPr>
              <a:t>4 MINUTES (Workbook, page 5)</a:t>
            </a:r>
          </a:p>
          <a:p>
            <a:pPr algn="l"/>
            <a:endParaRPr lang="en-US" sz="1100" b="0" i="0" u="none" strike="noStrike" baseline="0" dirty="0">
              <a:latin typeface="Museo-700"/>
            </a:endParaRPr>
          </a:p>
          <a:p>
            <a:r>
              <a:rPr lang="en-US" sz="1100" b="1" i="0" u="none" strike="noStrike" baseline="0" dirty="0">
                <a:latin typeface="Museo-700"/>
              </a:rPr>
              <a:t>ASK</a:t>
            </a:r>
            <a:r>
              <a:rPr lang="en-US" sz="1100" b="0" i="0" u="none" strike="noStrike" baseline="0" dirty="0">
                <a:latin typeface="Museo-700"/>
              </a:rPr>
              <a:t> </a:t>
            </a:r>
            <a:r>
              <a:rPr lang="en-US" sz="1100" b="0" i="0" u="none" strike="noStrike" baseline="0" dirty="0">
                <a:latin typeface="MuseoSans-300"/>
              </a:rPr>
              <a:t>participants to turn to page 5 of the Participant Workbook to follow along.</a:t>
            </a:r>
          </a:p>
          <a:p>
            <a:endParaRPr lang="en-US" sz="1100" b="0" i="0" u="none" strike="noStrike" baseline="0" dirty="0">
              <a:solidFill>
                <a:srgbClr val="000000"/>
              </a:solidFill>
              <a:latin typeface="MuseoSans-30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Behavior and personality are not the same things. Observable behavior is like the crust of a pie. Personality is like the inside and outside of the pie.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What makes up personality?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CONDUCT </a:t>
            </a:r>
            <a:r>
              <a:rPr lang="en-US" sz="1100" dirty="0">
                <a:solidFill>
                  <a:srgbClr val="000000"/>
                </a:solidFill>
                <a:latin typeface="Arial" panose="020B0604020202020204" pitchFamily="34" charset="0"/>
              </a:rPr>
              <a:t>a quick facilitated discussion to solicit participants’ responses. They should say things such as: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Values, hopes, attitudes, beliefs.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Things that are not necessarily observable.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These internal qualities are more subjective in nature.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Style is like the crust, because it’s on the outside and observable. By observing behavior, we can find ways to define and discuss what we see. Then, we can begin to understand how this behavior affects ourselves and others. </a:t>
            </a:r>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a:t>
            </a:fld>
            <a:endParaRPr lang="en-US" dirty="0"/>
          </a:p>
        </p:txBody>
      </p:sp>
      <p:graphicFrame>
        <p:nvGraphicFramePr>
          <p:cNvPr id="7" name="Table 7">
            <a:extLst>
              <a:ext uri="{FF2B5EF4-FFF2-40B4-BE49-F238E27FC236}">
                <a16:creationId xmlns:a16="http://schemas.microsoft.com/office/drawing/2014/main" id="{724FDFF1-F148-4711-ADA2-3BAA9FE938D3}"/>
              </a:ext>
            </a:extLst>
          </p:cNvPr>
          <p:cNvGraphicFramePr>
            <a:graphicFrameLocks noGrp="1"/>
          </p:cNvGraphicFramePr>
          <p:nvPr>
            <p:extLst>
              <p:ext uri="{D42A27DB-BD31-4B8C-83A1-F6EECF244321}">
                <p14:modId xmlns:p14="http://schemas.microsoft.com/office/powerpoint/2010/main" val="560502871"/>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9552668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2 MINUTES</a:t>
            </a:r>
          </a:p>
          <a:p>
            <a:pPr algn="l"/>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solidFill>
                  <a:srgbClr val="000000"/>
                </a:solidFill>
                <a:latin typeface="+mj-lt"/>
              </a:rPr>
              <a:t>THIS SLIDE IS USED ONLY WITH THE PAPER PROFILE.</a:t>
            </a:r>
          </a:p>
          <a:p>
            <a:pPr algn="l"/>
            <a:endParaRPr lang="en-US" sz="1100" b="1" i="0" u="none" strike="noStrike" baseline="0" dirty="0">
              <a:latin typeface="+mj-lt"/>
            </a:endParaRPr>
          </a:p>
          <a:p>
            <a:pPr algn="l"/>
            <a:r>
              <a:rPr lang="en-US" sz="1100" b="1" i="0" u="none" strike="noStrike" baseline="0" dirty="0">
                <a:latin typeface="+mj-lt"/>
              </a:rPr>
              <a:t>SAY</a:t>
            </a:r>
            <a:r>
              <a:rPr lang="en-US" sz="1100" b="0" i="0" u="none" strike="noStrike" baseline="0" dirty="0">
                <a:latin typeface="+mj-lt"/>
              </a:rPr>
              <a:t> while identifying your SOCIAL STYLE can help you understand your behavioral preferences, by itself, knowing your Style doesn’t necessarily help you be more effective. As I’ve said, there is no good or bad Style. What is important is how you adjust your behavior when working with others. That’s where Versatility comes in. </a:t>
            </a:r>
          </a:p>
          <a:p>
            <a:pPr algn="l"/>
            <a:endParaRPr lang="en-US" sz="1100" b="0" i="0" u="none" strike="noStrike" baseline="0" dirty="0">
              <a:latin typeface="+mj-lt"/>
            </a:endParaRPr>
          </a:p>
          <a:p>
            <a:pPr algn="l"/>
            <a:r>
              <a:rPr lang="en-US" sz="1100" b="0" i="0" u="none" strike="noStrike" baseline="0" dirty="0">
                <a:latin typeface="+mj-lt"/>
              </a:rPr>
              <a:t>Versatility is your ability to adjust your behavior to meet others’ Style preferences in the areas of Image, Presentation, Competence, and Feedback.</a:t>
            </a:r>
            <a:endParaRPr lang="en-US" sz="1100" b="1" i="0" u="none" strike="noStrike" baseline="0" dirty="0">
              <a:solidFill>
                <a:srgbClr val="000000"/>
              </a:solidFill>
              <a:latin typeface="+mj-lt"/>
            </a:endParaRPr>
          </a:p>
          <a:p>
            <a:endParaRPr lang="en-US" sz="1100" b="1" i="0" u="none" strike="noStrike" baseline="0" dirty="0">
              <a:solidFill>
                <a:srgbClr val="000000"/>
              </a:solidFill>
              <a:latin typeface="+mj-lt"/>
            </a:endParaRPr>
          </a:p>
          <a:p>
            <a:r>
              <a:rPr lang="en-US" sz="1100" b="1" i="0" u="none" strike="noStrike" baseline="0" dirty="0">
                <a:solidFill>
                  <a:srgbClr val="000000"/>
                </a:solidFill>
                <a:latin typeface="+mj-lt"/>
              </a:rPr>
              <a:t>SAY </a:t>
            </a:r>
            <a:r>
              <a:rPr lang="en-US" sz="1100" dirty="0">
                <a:latin typeface="+mj-lt"/>
              </a:rPr>
              <a:t>When you are not consistent in your behavior, you’re usually focusing on your own tension and Style needs. When you consistently show Versatility, you’re focusing on meeting others’ Style needs, which reduces their tension. </a:t>
            </a:r>
            <a:r>
              <a:rPr lang="en-US" sz="1100" b="0" i="0" u="none" strike="noStrike" baseline="0" dirty="0">
                <a:solidFill>
                  <a:srgbClr val="000000"/>
                </a:solidFill>
                <a:latin typeface="+mj-lt"/>
              </a:rPr>
              <a:t>When you are consistent, the more effective you will be. </a:t>
            </a:r>
          </a:p>
          <a:p>
            <a:endParaRPr lang="en-US" sz="1100" dirty="0">
              <a:latin typeface="+mj-lt"/>
            </a:endParaRPr>
          </a:p>
        </p:txBody>
      </p:sp>
      <p:sp>
        <p:nvSpPr>
          <p:cNvPr id="4" name="Header Placeholder 3"/>
          <p:cNvSpPr>
            <a:spLocks noGrp="1"/>
          </p:cNvSpPr>
          <p:nvPr>
            <p:ph type="hdr" sz="quarter"/>
          </p:nvPr>
        </p:nvSpPr>
        <p:spPr/>
        <p:txBody>
          <a:bodyPr/>
          <a:lstStyle/>
          <a:p>
            <a:r>
              <a:rPr lang="en-US" dirty="0"/>
              <a:t>Versatility</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40</a:t>
            </a:fld>
            <a:endParaRPr lang="en-US" dirty="0"/>
          </a:p>
        </p:txBody>
      </p:sp>
      <p:graphicFrame>
        <p:nvGraphicFramePr>
          <p:cNvPr id="7" name="Table 7">
            <a:extLst>
              <a:ext uri="{FF2B5EF4-FFF2-40B4-BE49-F238E27FC236}">
                <a16:creationId xmlns:a16="http://schemas.microsoft.com/office/drawing/2014/main" id="{1AF267E7-461B-4A20-9818-AF591AEDDF0F}"/>
              </a:ext>
            </a:extLst>
          </p:cNvPr>
          <p:cNvGraphicFramePr>
            <a:graphicFrameLocks noGrp="1"/>
          </p:cNvGraphicFramePr>
          <p:nvPr>
            <p:extLst>
              <p:ext uri="{D42A27DB-BD31-4B8C-83A1-F6EECF244321}">
                <p14:modId xmlns:p14="http://schemas.microsoft.com/office/powerpoint/2010/main" val="232725227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810392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8 MINUTES</a:t>
            </a:r>
          </a:p>
          <a:p>
            <a:pPr algn="l"/>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solidFill>
                  <a:srgbClr val="000000"/>
                </a:solidFill>
                <a:latin typeface="+mj-lt"/>
              </a:rPr>
              <a:t>THIS SLIDE ONLY USED WITH PAPER PROFILE.</a:t>
            </a:r>
          </a:p>
          <a:p>
            <a:pPr algn="l"/>
            <a:endParaRPr lang="en-US" sz="1100" b="0" i="0" u="none" strike="noStrike" baseline="0" dirty="0">
              <a:latin typeface="+mj-lt"/>
            </a:endParaRPr>
          </a:p>
          <a:p>
            <a:pPr algn="l"/>
            <a:r>
              <a:rPr lang="en-US" sz="1100" b="0" i="0" u="none" strike="noStrike" baseline="0" dirty="0">
                <a:latin typeface="+mj-lt"/>
              </a:rPr>
              <a:t>1. </a:t>
            </a:r>
            <a:r>
              <a:rPr lang="en-US" sz="1100" b="1" i="0" u="none" strike="noStrike" baseline="0" dirty="0">
                <a:latin typeface="+mj-lt"/>
              </a:rPr>
              <a:t>ASK</a:t>
            </a:r>
            <a:r>
              <a:rPr lang="en-US" sz="1100" b="0" i="0" u="none" strike="noStrike" baseline="0" dirty="0">
                <a:latin typeface="+mj-lt"/>
              </a:rPr>
              <a:t> participants to score their Versatility Questionnaires following the instructions on the slide.</a:t>
            </a:r>
          </a:p>
          <a:p>
            <a:pPr algn="l"/>
            <a:r>
              <a:rPr lang="en-US" sz="1100" b="0" i="0" u="none" strike="noStrike" baseline="0" dirty="0">
                <a:latin typeface="+mj-lt"/>
              </a:rPr>
              <a:t>2. </a:t>
            </a:r>
            <a:r>
              <a:rPr lang="en-US" sz="1100" b="1" i="0" u="none" strike="noStrike" baseline="0" dirty="0">
                <a:latin typeface="+mj-lt"/>
              </a:rPr>
              <a:t>SAY</a:t>
            </a:r>
            <a:r>
              <a:rPr lang="en-US" sz="1100" b="0" i="0" u="none" strike="noStrike" baseline="0" dirty="0">
                <a:latin typeface="+mj-lt"/>
              </a:rPr>
              <a:t> before we discuss Versatility, I’d like you to score your Versatility Questionnaire.</a:t>
            </a:r>
            <a:endParaRPr lang="en-US" sz="1100" dirty="0">
              <a:latin typeface="+mj-lt"/>
              <a:ea typeface="ヒラギノ角ゴ Pro W3" pitchFamily="4" charset="-128"/>
              <a:cs typeface="ヒラギノ角ゴ Pro W3" pitchFamily="4" charset="-128"/>
            </a:endParaRPr>
          </a:p>
          <a:p>
            <a:endParaRPr lang="en-US" sz="1100" dirty="0">
              <a:latin typeface="+mj-lt"/>
              <a:ea typeface="ヒラギノ角ゴ Pro W3" pitchFamily="4" charset="-128"/>
              <a:cs typeface="ヒラギノ角ゴ Pro W3" pitchFamily="4" charset="-128"/>
            </a:endParaRPr>
          </a:p>
          <a:p>
            <a:r>
              <a:rPr lang="en-US" sz="1100" dirty="0">
                <a:latin typeface="+mj-lt"/>
                <a:ea typeface="ヒラギノ角ゴ Pro W3" pitchFamily="4" charset="-128"/>
                <a:cs typeface="ヒラギノ角ゴ Pro W3" pitchFamily="4" charset="-128"/>
              </a:rPr>
              <a:t>After scoring is complete, </a:t>
            </a:r>
            <a:r>
              <a:rPr lang="en-US" sz="1100" b="1" dirty="0">
                <a:latin typeface="+mj-lt"/>
                <a:ea typeface="ヒラギノ角ゴ Pro W3" pitchFamily="4" charset="-128"/>
                <a:cs typeface="ヒラギノ角ゴ Pro W3" pitchFamily="4" charset="-128"/>
              </a:rPr>
              <a:t>ASK</a:t>
            </a:r>
            <a:r>
              <a:rPr lang="en-US" sz="1100" dirty="0">
                <a:latin typeface="+mj-lt"/>
                <a:ea typeface="ヒラギノ角ゴ Pro W3" pitchFamily="4" charset="-128"/>
                <a:cs typeface="ヒラギノ角ゴ Pro W3" pitchFamily="4" charset="-128"/>
              </a:rPr>
              <a:t> Is anyone </a:t>
            </a:r>
            <a:r>
              <a:rPr lang="en-US" sz="1100" dirty="0" err="1">
                <a:latin typeface="+mj-lt"/>
                <a:ea typeface="ヒラギノ角ゴ Pro W3" pitchFamily="4" charset="-128"/>
                <a:cs typeface="ヒラギノ角ゴ Pro W3" pitchFamily="4" charset="-128"/>
              </a:rPr>
              <a:t>surprised？Are</a:t>
            </a:r>
            <a:r>
              <a:rPr lang="en-US" sz="1100" dirty="0">
                <a:latin typeface="+mj-lt"/>
                <a:ea typeface="ヒラギノ角ゴ Pro W3" pitchFamily="4" charset="-128"/>
                <a:cs typeface="ヒラギノ角ゴ Pro W3" pitchFamily="4" charset="-128"/>
              </a:rPr>
              <a:t> there any questions or concerns？ </a:t>
            </a:r>
          </a:p>
          <a:p>
            <a:r>
              <a:rPr lang="en-US" sz="1100" dirty="0">
                <a:latin typeface="+mj-lt"/>
                <a:ea typeface="ヒラギノ角ゴ Pro W3" pitchFamily="4" charset="-128"/>
                <a:cs typeface="ヒラギノ角ゴ Pro W3" pitchFamily="4" charset="-128"/>
              </a:rPr>
              <a:t> </a:t>
            </a:r>
          </a:p>
          <a:p>
            <a:r>
              <a:rPr lang="en-US" sz="1100" dirty="0">
                <a:latin typeface="+mj-lt"/>
                <a:ea typeface="ヒラギノ角ゴ Pro W3" pitchFamily="4" charset="-128"/>
                <a:cs typeface="ヒラギノ角ゴ Pro W3" pitchFamily="4" charset="-128"/>
              </a:rPr>
              <a:t>The Versatility profile reflects how you see yourself. Keep in mind that others may see you differently. </a:t>
            </a:r>
          </a:p>
          <a:p>
            <a:endParaRPr lang="en-US" sz="1100" dirty="0">
              <a:latin typeface="+mj-lt"/>
            </a:endParaRPr>
          </a:p>
          <a:p>
            <a:endParaRPr lang="en-US" sz="1100" dirty="0">
              <a:latin typeface="+mj-lt"/>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41</a:t>
            </a:fld>
            <a:endParaRPr lang="en-US" dirty="0"/>
          </a:p>
        </p:txBody>
      </p:sp>
    </p:spTree>
    <p:extLst>
      <p:ext uri="{BB962C8B-B14F-4D97-AF65-F5344CB8AC3E}">
        <p14:creationId xmlns:p14="http://schemas.microsoft.com/office/powerpoint/2010/main" val="28249551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200" b="1" i="0" u="none" strike="noStrike" baseline="0" dirty="0">
                <a:latin typeface="Museo-700"/>
              </a:rPr>
              <a:t>2 MINUTES</a:t>
            </a:r>
          </a:p>
          <a:p>
            <a:pPr algn="l"/>
            <a:endParaRPr lang="en-US" sz="1200" b="0" i="0" u="none" strike="noStrike" baseline="0" dirty="0">
              <a:latin typeface="Museo-700"/>
            </a:endParaRPr>
          </a:p>
          <a:p>
            <a:pPr algn="l"/>
            <a:r>
              <a:rPr lang="en-US" sz="1200" b="1" i="0" u="none" strike="noStrike" baseline="0" dirty="0">
                <a:latin typeface="Museo-700"/>
              </a:rPr>
              <a:t>REVIEW</a:t>
            </a:r>
            <a:r>
              <a:rPr lang="en-US" sz="1200" b="0" i="0" u="none" strike="noStrike" baseline="0" dirty="0">
                <a:latin typeface="Museo-700"/>
              </a:rPr>
              <a:t> </a:t>
            </a:r>
            <a:r>
              <a:rPr lang="en-US" sz="1200" b="0" i="0" u="none" strike="noStrike" baseline="0" dirty="0">
                <a:latin typeface="MuseoSans-300"/>
              </a:rPr>
              <a:t>the learning objectives. </a:t>
            </a:r>
          </a:p>
          <a:p>
            <a:pPr algn="l"/>
            <a:endParaRPr lang="en-US" sz="1200" b="0" i="0" u="none" strike="noStrike" baseline="0" dirty="0">
              <a:latin typeface="MuseoSans-300"/>
            </a:endParaRPr>
          </a:p>
          <a:p>
            <a:pPr algn="l"/>
            <a:r>
              <a:rPr lang="en-US" sz="1200" b="1" i="0" u="none" strike="noStrike" baseline="0" dirty="0">
                <a:latin typeface="MuseoSans-300"/>
              </a:rPr>
              <a:t>ASK</a:t>
            </a:r>
            <a:r>
              <a:rPr lang="en-US" sz="1200" b="0" i="0" u="none" strike="noStrike" baseline="0" dirty="0">
                <a:latin typeface="MuseoSans-300"/>
              </a:rPr>
              <a:t> Did we meet them?</a:t>
            </a:r>
          </a:p>
          <a:p>
            <a:pPr algn="l"/>
            <a:endParaRPr lang="en-US" sz="1200" b="0" i="0" u="none" strike="noStrike" baseline="0" dirty="0">
              <a:latin typeface="TimesNewRomanPSMT"/>
            </a:endParaRPr>
          </a:p>
          <a:p>
            <a:pPr algn="l"/>
            <a:r>
              <a:rPr lang="en-US" sz="1200" b="1" i="0" u="none" strike="noStrike" baseline="0" dirty="0">
                <a:latin typeface="Museo-700"/>
              </a:rPr>
              <a:t>HIGHLIGHT</a:t>
            </a:r>
            <a:r>
              <a:rPr lang="en-US" sz="1200" b="0" i="0" u="none" strike="noStrike" baseline="0" dirty="0">
                <a:latin typeface="Museo-700"/>
              </a:rPr>
              <a:t> </a:t>
            </a:r>
            <a:r>
              <a:rPr lang="en-US" sz="1200" b="0" i="0" u="none" strike="noStrike" baseline="0" dirty="0">
                <a:latin typeface="MuseoSans-300"/>
              </a:rPr>
              <a:t>key points learned.</a:t>
            </a:r>
          </a:p>
          <a:p>
            <a:pPr algn="l"/>
            <a:endParaRPr lang="en-US" sz="1200" b="0" i="0" u="none" strike="noStrike" baseline="0" dirty="0">
              <a:latin typeface="MuseoSans-300"/>
            </a:endParaRPr>
          </a:p>
          <a:p>
            <a:pPr algn="l"/>
            <a:r>
              <a:rPr lang="en-US" sz="1200" b="1" i="0" u="none" strike="noStrike" baseline="0" dirty="0">
                <a:latin typeface="Museo-700"/>
              </a:rPr>
              <a:t>EMPHASIZE</a:t>
            </a:r>
            <a:r>
              <a:rPr lang="en-US" sz="1200" b="0" i="0" u="none" strike="noStrike" baseline="0" dirty="0">
                <a:latin typeface="Museo-700"/>
              </a:rPr>
              <a:t> </a:t>
            </a:r>
            <a:r>
              <a:rPr lang="en-US" sz="1200" b="0" i="0" u="none" strike="noStrike" baseline="0" dirty="0">
                <a:latin typeface="MuseoSans-300"/>
              </a:rPr>
              <a:t>importance of comparing self-perception data with multi-rater.</a:t>
            </a:r>
            <a:endParaRPr lang="en-US" dirty="0"/>
          </a:p>
          <a:p>
            <a:pPr algn="l"/>
            <a:endParaRPr lang="en-US" sz="1200" b="0" i="0" u="none" strike="noStrike" baseline="0" dirty="0">
              <a:latin typeface="+mj-lt"/>
            </a:endParaRPr>
          </a:p>
        </p:txBody>
      </p:sp>
      <p:sp>
        <p:nvSpPr>
          <p:cNvPr id="4" name="Header Placeholder 3"/>
          <p:cNvSpPr>
            <a:spLocks noGrp="1"/>
          </p:cNvSpPr>
          <p:nvPr>
            <p:ph type="hdr" sz="quarter"/>
          </p:nvPr>
        </p:nvSpPr>
        <p:spPr/>
        <p:txBody>
          <a:bodyPr/>
          <a:lstStyle/>
          <a:p>
            <a:r>
              <a:rPr lang="en-US" dirty="0"/>
              <a:t>Today’s Agenda</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42</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4781044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2 MINUTES</a:t>
            </a:r>
          </a:p>
          <a:p>
            <a:pPr algn="l"/>
            <a:endParaRPr lang="en-US" sz="1100" b="0" i="0" u="none" strike="noStrike" baseline="0" dirty="0">
              <a:latin typeface="+mj-lt"/>
            </a:endParaRPr>
          </a:p>
          <a:p>
            <a:pPr algn="l"/>
            <a:r>
              <a:rPr lang="en-US" sz="1100" b="0" i="0" u="none" strike="noStrike" baseline="0" dirty="0">
                <a:latin typeface="+mj-lt"/>
              </a:rPr>
              <a:t>As participants take their knowledge of Style back into the workplace, suggest that they do the following:</a:t>
            </a:r>
          </a:p>
          <a:p>
            <a:pPr algn="l"/>
            <a:endParaRPr lang="en-US" sz="1100" b="0"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SHARE</a:t>
            </a:r>
            <a:r>
              <a:rPr lang="en-US" sz="1100" b="0" i="0" u="none" strike="noStrike" baseline="0" dirty="0">
                <a:latin typeface="+mj-lt"/>
              </a:rPr>
              <a:t> their Style with their colleagues and ask them for additional insights into how they can interact more effectively.</a:t>
            </a:r>
          </a:p>
          <a:p>
            <a:pPr marL="285750" indent="-285750" algn="l">
              <a:buFont typeface="Wingdings" panose="05000000000000000000" pitchFamily="2" charset="2"/>
              <a:buChar char="§"/>
            </a:pPr>
            <a:endParaRPr lang="en-US" sz="1100" b="1"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REMIND</a:t>
            </a:r>
            <a:r>
              <a:rPr lang="en-US" sz="1100" b="0" i="0" u="none" strike="noStrike" baseline="0" dirty="0">
                <a:latin typeface="+mj-lt"/>
              </a:rPr>
              <a:t> them that the most objective way to identify a customer’s Style is by looking for behavior along Assertiveness and Responsiveness.</a:t>
            </a:r>
          </a:p>
          <a:p>
            <a:pPr marL="285750" indent="-285750" algn="l">
              <a:buFont typeface="Wingdings" panose="05000000000000000000" pitchFamily="2" charset="2"/>
              <a:buChar char="§"/>
            </a:pPr>
            <a:endParaRPr lang="en-US" sz="1100" b="1" i="0" u="none" strike="noStrike" baseline="0" dirty="0">
              <a:latin typeface="+mj-lt"/>
            </a:endParaRPr>
          </a:p>
          <a:p>
            <a:pPr marL="285750" indent="-285750" algn="l">
              <a:buFont typeface="Wingdings" panose="05000000000000000000" pitchFamily="2" charset="2"/>
              <a:buChar char="§"/>
            </a:pPr>
            <a:r>
              <a:rPr lang="en-US" sz="1100" b="0" i="0" u="none" strike="noStrike" baseline="0" dirty="0">
                <a:latin typeface="+mj-lt"/>
              </a:rPr>
              <a:t>Finally, </a:t>
            </a:r>
            <a:r>
              <a:rPr lang="en-US" sz="1100" b="1" i="0" u="none" strike="noStrike" baseline="0" dirty="0">
                <a:latin typeface="+mj-lt"/>
              </a:rPr>
              <a:t>UNDERSCORE</a:t>
            </a:r>
            <a:r>
              <a:rPr lang="en-US" sz="1100" b="0" i="0" u="none" strike="noStrike" baseline="0" dirty="0">
                <a:latin typeface="+mj-lt"/>
              </a:rPr>
              <a:t> that being able to predict the probable future Style behavior of others is a powerful tool for interpersonal success. Participants now have valuable information to use in developing themselves into more effective salespeople.</a:t>
            </a:r>
          </a:p>
          <a:p>
            <a:pPr marL="285750" indent="-285750" algn="l">
              <a:buFont typeface="Wingdings" panose="05000000000000000000" pitchFamily="2" charset="2"/>
              <a:buChar char="§"/>
            </a:pPr>
            <a:endParaRPr lang="en-US" sz="1100" dirty="0">
              <a:latin typeface="+mj-lt"/>
            </a:endParaRPr>
          </a:p>
          <a:p>
            <a:pPr marL="0" indent="0" algn="l">
              <a:buFontTx/>
              <a:buNone/>
            </a:pPr>
            <a:endParaRPr lang="en-US" sz="1100" dirty="0">
              <a:latin typeface="+mj-lt"/>
            </a:endParaRPr>
          </a:p>
        </p:txBody>
      </p:sp>
      <p:sp>
        <p:nvSpPr>
          <p:cNvPr id="4" name="Header Placeholder 3"/>
          <p:cNvSpPr>
            <a:spLocks noGrp="1"/>
          </p:cNvSpPr>
          <p:nvPr>
            <p:ph type="hdr" sz="quarter"/>
          </p:nvPr>
        </p:nvSpPr>
        <p:spPr/>
        <p:txBody>
          <a:bodyPr/>
          <a:lstStyle/>
          <a:p>
            <a:r>
              <a:rPr lang="en-US" dirty="0"/>
              <a:t>Today’s Agenda</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43</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9783262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endParaRPr lang="en-US" sz="1100" dirty="0"/>
          </a:p>
          <a:p>
            <a:r>
              <a:rPr lang="en-US" sz="1100" b="1" dirty="0">
                <a:solidFill>
                  <a:srgbClr val="000000"/>
                </a:solidFill>
                <a:latin typeface="Arial" panose="020B0604020202020204" pitchFamily="34" charset="0"/>
              </a:rPr>
              <a:t>SAY </a:t>
            </a:r>
            <a:r>
              <a:rPr lang="en-US" sz="1100" dirty="0"/>
              <a:t>You now have free and unlimited access to SOCIAL STYLE Navigator, the on-demand micro-learning tool that helps you apply Style and Versatility.</a:t>
            </a:r>
          </a:p>
          <a:p>
            <a:pPr lvl="2"/>
            <a:endParaRPr lang="en-US" sz="1100" dirty="0"/>
          </a:p>
          <a:p>
            <a:pPr lvl="2"/>
            <a:r>
              <a:rPr lang="en-US" sz="1100" dirty="0"/>
              <a:t>SOCIAL STYLE Navigator includes:</a:t>
            </a:r>
          </a:p>
          <a:p>
            <a:pPr lvl="1"/>
            <a:endParaRPr lang="en-US" sz="1100" dirty="0"/>
          </a:p>
          <a:p>
            <a:pPr lvl="1"/>
            <a:r>
              <a:rPr lang="en-US" sz="1100" dirty="0"/>
              <a:t>SOCIAL STYLE Estimator</a:t>
            </a:r>
          </a:p>
          <a:p>
            <a:r>
              <a:rPr lang="en-US" sz="1100" dirty="0"/>
              <a:t>The Estimator survey provides users with an interactive tool that evaluates observable behavior in others to determine their Style and helps you plan ahead for successful interactions.</a:t>
            </a:r>
          </a:p>
          <a:p>
            <a:pPr lvl="1"/>
            <a:endParaRPr lang="en-US" sz="1100" dirty="0"/>
          </a:p>
          <a:p>
            <a:pPr lvl="1"/>
            <a:r>
              <a:rPr lang="en-US" sz="1100" dirty="0"/>
              <a:t>SOCIAL STYLE Advisor </a:t>
            </a:r>
          </a:p>
          <a:p>
            <a:r>
              <a:rPr lang="en-US" sz="1100" dirty="0"/>
              <a:t>Use Advisor topics to prepare “just-in-time” for meetings, negotiations or sales presentations with advice on navigating Style and Versatility best practices to maximize high-performing relationships.</a:t>
            </a:r>
          </a:p>
          <a:p>
            <a:pPr lvl="1"/>
            <a:endParaRPr lang="en-US" sz="1100" dirty="0"/>
          </a:p>
          <a:p>
            <a:pPr lvl="1"/>
            <a:r>
              <a:rPr lang="en-US" sz="1100" dirty="0"/>
              <a:t>eLearning modules</a:t>
            </a:r>
          </a:p>
          <a:p>
            <a:r>
              <a:rPr lang="en-US" sz="1100" dirty="0"/>
              <a:t>Continue your learning journey via micro-learning that reinforces ways to apply SOCIAL STYLE and Versatility to Working in Teams, Coaching and Managing Conflict.</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44</a:t>
            </a:fld>
            <a:endParaRPr lang="en-US" dirty="0"/>
          </a:p>
        </p:txBody>
      </p:sp>
      <p:graphicFrame>
        <p:nvGraphicFramePr>
          <p:cNvPr id="7" name="Table 7">
            <a:extLst>
              <a:ext uri="{FF2B5EF4-FFF2-40B4-BE49-F238E27FC236}">
                <a16:creationId xmlns:a16="http://schemas.microsoft.com/office/drawing/2014/main" id="{7870AFDB-D0FE-4A04-93F9-4493317DA239}"/>
              </a:ext>
            </a:extLst>
          </p:cNvPr>
          <p:cNvGraphicFramePr>
            <a:graphicFrameLocks noGrp="1"/>
          </p:cNvGraphicFramePr>
          <p:nvPr/>
        </p:nvGraphicFramePr>
        <p:xfrm>
          <a:off x="518159" y="6067424"/>
          <a:ext cx="6476300" cy="293704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2633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1076345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pPr marL="0" marR="0" lvl="0" indent="0" algn="l" defTabSz="966612" rtl="0" eaLnBrk="1" fontAlgn="auto" latinLnBrk="0" hangingPunct="1">
              <a:lnSpc>
                <a:spcPct val="100000"/>
              </a:lnSpc>
              <a:spcBef>
                <a:spcPts val="211"/>
              </a:spcBef>
              <a:spcAft>
                <a:spcPts val="211"/>
              </a:spcAft>
              <a:buClrTx/>
              <a:buSzTx/>
              <a:buFont typeface="Georgia Pro" panose="02040502050405020303" pitchFamily="18" charset="0"/>
              <a:buChar char="​"/>
              <a:tabLst/>
              <a:defRPr/>
            </a:pPr>
            <a:r>
              <a:rPr lang="en-US" sz="1100" b="1" i="1" dirty="0">
                <a:solidFill>
                  <a:srgbClr val="FF0000"/>
                </a:solidFill>
                <a:latin typeface="Arial" panose="020B0604020202020204" pitchFamily="34" charset="0"/>
              </a:rPr>
              <a:t>THIS SLIDE FOR ONLINE PROFILES ONLY</a:t>
            </a:r>
            <a:endParaRPr lang="en-US" sz="1100" b="1" dirty="0">
              <a:solidFill>
                <a:srgbClr val="000000"/>
              </a:solidFill>
              <a:latin typeface="Arial" panose="020B0604020202020204" pitchFamily="34" charset="0"/>
            </a:endParaRPr>
          </a:p>
          <a:p>
            <a:endParaRPr lang="en-US" sz="1100" dirty="0"/>
          </a:p>
          <a:p>
            <a:r>
              <a:rPr lang="en-US" sz="1100" b="1" dirty="0">
                <a:solidFill>
                  <a:srgbClr val="000000"/>
                </a:solidFill>
                <a:latin typeface="Arial" panose="020B0604020202020204" pitchFamily="34" charset="0"/>
              </a:rPr>
              <a:t>SAY </a:t>
            </a:r>
            <a:r>
              <a:rPr lang="en-US" sz="1100" dirty="0"/>
              <a:t>Available through </a:t>
            </a:r>
            <a:r>
              <a:rPr lang="en-US" sz="1100" dirty="0">
                <a:hlinkClick r:id="rId3"/>
              </a:rPr>
              <a:t>www.tracomlearning.com</a:t>
            </a:r>
            <a:r>
              <a:rPr lang="en-US" sz="1100" dirty="0"/>
              <a:t> </a:t>
            </a:r>
          </a:p>
          <a:p>
            <a:r>
              <a:rPr lang="en-US" sz="1100" dirty="0"/>
              <a:t>Enter your username and password for free, unlimited access to SOCIAL STYLE Navigator®</a:t>
            </a:r>
          </a:p>
          <a:p>
            <a:pPr>
              <a:buNone/>
            </a:pPr>
            <a:endParaRPr lang="en-US" sz="1100" dirty="0"/>
          </a:p>
          <a:p>
            <a:pPr>
              <a:buNone/>
            </a:pPr>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45</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966200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pPr defTabSz="966612">
              <a:spcBef>
                <a:spcPts val="211"/>
              </a:spcBef>
              <a:spcAft>
                <a:spcPts val="211"/>
              </a:spcAft>
              <a:defRPr/>
            </a:pPr>
            <a:r>
              <a:rPr lang="en-US" sz="1100" b="1" i="1" dirty="0">
                <a:solidFill>
                  <a:srgbClr val="FF0000"/>
                </a:solidFill>
                <a:latin typeface="Arial" panose="020B0604020202020204" pitchFamily="34" charset="0"/>
              </a:rPr>
              <a:t>THIS SLIDE FOR PAPER SURVEYS ONLY</a:t>
            </a:r>
          </a:p>
          <a:p>
            <a:endParaRPr lang="en-US" sz="1100" dirty="0"/>
          </a:p>
          <a:p>
            <a:r>
              <a:rPr lang="en-US" sz="1100" b="1" dirty="0">
                <a:solidFill>
                  <a:srgbClr val="000000"/>
                </a:solidFill>
                <a:latin typeface="Arial" panose="020B0604020202020204" pitchFamily="34" charset="0"/>
              </a:rPr>
              <a:t>SAY </a:t>
            </a:r>
            <a:r>
              <a:rPr lang="en-US" sz="1100" b="0" dirty="0">
                <a:solidFill>
                  <a:srgbClr val="000000"/>
                </a:solidFill>
                <a:latin typeface="Arial" panose="020B0604020202020204" pitchFamily="34" charset="0"/>
              </a:rPr>
              <a:t>Go to tracomlearning.com/registration-paper and register with your email address and subscription code __</a:t>
            </a:r>
            <a:r>
              <a:rPr lang="en-US" sz="1100" b="1" dirty="0">
                <a:solidFill>
                  <a:srgbClr val="000000"/>
                </a:solidFill>
                <a:latin typeface="Arial" panose="020B0604020202020204" pitchFamily="34" charset="0"/>
              </a:rPr>
              <a:t>____-______ </a:t>
            </a:r>
            <a:r>
              <a:rPr lang="en-US" sz="1100" dirty="0"/>
              <a:t>for free, unlimited access to SOCIAL STYLE Navigator®</a:t>
            </a:r>
          </a:p>
          <a:p>
            <a:pPr>
              <a:buNone/>
            </a:pPr>
            <a:endParaRPr lang="en-US" sz="1100" dirty="0"/>
          </a:p>
          <a:p>
            <a:pPr>
              <a:buNone/>
            </a:pPr>
            <a:endParaRPr lang="en-US" sz="1100" dirty="0"/>
          </a:p>
          <a:p>
            <a:pPr algn="l"/>
            <a:r>
              <a:rPr lang="fr-FR" sz="1800" b="1" i="1" u="none" strike="noStrike" baseline="0" dirty="0">
                <a:latin typeface="Museo Sans 700" pitchFamily="50" charset="0"/>
              </a:rPr>
              <a:t>IMPORTANT FACILITATOR NOTE REGARDING SUBSCRIPTION CODES:</a:t>
            </a:r>
          </a:p>
          <a:p>
            <a:pPr algn="l"/>
            <a:r>
              <a:rPr lang="en-US" sz="1800" b="0" i="1" u="none" strike="noStrike" baseline="0" dirty="0">
                <a:latin typeface="Museo Sans 300" pitchFamily="50" charset="0"/>
              </a:rPr>
              <a:t>Your subscription code can be found on the “ATTENTION” colored flyer included in your participant materials shipment. The code is formatted in two sets of 4 numbers separated by a hyphen (</a:t>
            </a:r>
            <a:r>
              <a:rPr lang="en-US" sz="1800" b="0" i="1" u="none" strike="noStrike" baseline="0" dirty="0" err="1">
                <a:latin typeface="Museo Sans 300" pitchFamily="50" charset="0"/>
              </a:rPr>
              <a:t>EXAMPLE：xxxx-xxxx</a:t>
            </a:r>
            <a:r>
              <a:rPr lang="en-US" sz="1800" b="0" i="1" u="none" strike="noStrike" baseline="0" dirty="0">
                <a:latin typeface="Museo Sans 300" pitchFamily="50" charset="0"/>
              </a:rPr>
              <a:t>).  If you do not have the “ATTENTION” flyer included with your materials shipment, please contact TRACOM to receive your subscription code.</a:t>
            </a:r>
            <a:endParaRPr lang="en-US" sz="1100" i="1"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46</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446621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47</a:t>
            </a:fld>
            <a:endParaRPr lang="en-US" dirty="0"/>
          </a:p>
        </p:txBody>
      </p:sp>
    </p:spTree>
    <p:extLst>
      <p:ext uri="{BB962C8B-B14F-4D97-AF65-F5344CB8AC3E}">
        <p14:creationId xmlns:p14="http://schemas.microsoft.com/office/powerpoint/2010/main" val="33032727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48</a:t>
            </a:fld>
            <a:endParaRPr lang="en-US" dirty="0"/>
          </a:p>
        </p:txBody>
      </p:sp>
    </p:spTree>
    <p:extLst>
      <p:ext uri="{BB962C8B-B14F-4D97-AF65-F5344CB8AC3E}">
        <p14:creationId xmlns:p14="http://schemas.microsoft.com/office/powerpoint/2010/main" val="33583861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49</a:t>
            </a:fld>
            <a:endParaRPr lang="en-US" dirty="0"/>
          </a:p>
        </p:txBody>
      </p:sp>
    </p:spTree>
    <p:extLst>
      <p:ext uri="{BB962C8B-B14F-4D97-AF65-F5344CB8AC3E}">
        <p14:creationId xmlns:p14="http://schemas.microsoft.com/office/powerpoint/2010/main" val="972471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useo-700"/>
              </a:rPr>
              <a:t>4 MINUTES (Workbook, pages 6-7)</a:t>
            </a:r>
          </a:p>
          <a:p>
            <a:pPr algn="l"/>
            <a:endParaRPr lang="en-US" sz="1100" b="0" i="0" u="none" strike="noStrike" baseline="0" dirty="0">
              <a:latin typeface="Museo-700"/>
            </a:endParaRPr>
          </a:p>
          <a:p>
            <a:r>
              <a:rPr lang="en-US" sz="1100" b="1" i="0" u="none" strike="noStrike" baseline="0" dirty="0">
                <a:latin typeface="Museo-700"/>
              </a:rPr>
              <a:t>ASK</a:t>
            </a:r>
            <a:r>
              <a:rPr lang="en-US" sz="1100" b="0" i="0" u="none" strike="noStrike" baseline="0" dirty="0">
                <a:latin typeface="Museo-700"/>
              </a:rPr>
              <a:t> </a:t>
            </a:r>
            <a:r>
              <a:rPr lang="en-US" sz="1100" b="0" i="0" u="none" strike="noStrike" baseline="0" dirty="0">
                <a:latin typeface="MuseoSans-300"/>
              </a:rPr>
              <a:t>participants to turn to pages 6 and 7 of the Participant Workbook to follow along.</a:t>
            </a:r>
          </a:p>
          <a:p>
            <a:endParaRPr lang="en-US" sz="1100" b="0" i="0" u="none" strike="noStrike" baseline="0" dirty="0">
              <a:solidFill>
                <a:srgbClr val="000000"/>
              </a:solidFill>
              <a:latin typeface="Museo Sans 300"/>
            </a:endParaRPr>
          </a:p>
          <a:p>
            <a:r>
              <a:rPr lang="en-US" sz="1100" b="1" dirty="0">
                <a:solidFill>
                  <a:srgbClr val="000000"/>
                </a:solidFill>
                <a:latin typeface="Arial" panose="020B0604020202020204" pitchFamily="34" charset="0"/>
              </a:rPr>
              <a:t>SAY</a:t>
            </a:r>
            <a:r>
              <a:rPr lang="en-US" sz="1100" b="0" dirty="0">
                <a:solidFill>
                  <a:srgbClr val="000000"/>
                </a:solidFill>
                <a:latin typeface="Arial" panose="020B0604020202020204" pitchFamily="34" charset="0"/>
              </a:rPr>
              <a:t> When we first meet people we often form immediate impressions, even after just a few seconds. This is sub-conscious (below our awareness) and happens immediately.</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a:t>
            </a:r>
            <a:r>
              <a:rPr lang="en-US" sz="1100" dirty="0">
                <a:solidFill>
                  <a:srgbClr val="000000"/>
                </a:solidFill>
                <a:latin typeface="Arial" panose="020B0604020202020204" pitchFamily="34" charset="0"/>
              </a:rPr>
              <a:t> </a:t>
            </a:r>
          </a:p>
          <a:p>
            <a:r>
              <a:rPr lang="en-US" sz="1100" dirty="0">
                <a:solidFill>
                  <a:srgbClr val="000000"/>
                </a:solidFill>
                <a:latin typeface="Arial" panose="020B0604020202020204" pitchFamily="34" charset="0"/>
              </a:rPr>
              <a:t>Traits Column: What we think we know about a person, based on interactions; subjective opinions. </a:t>
            </a:r>
          </a:p>
          <a:p>
            <a:r>
              <a:rPr lang="en-US" sz="1100" dirty="0">
                <a:solidFill>
                  <a:srgbClr val="000000"/>
                </a:solidFill>
                <a:latin typeface="Arial" panose="020B0604020202020204" pitchFamily="34" charset="0"/>
              </a:rPr>
              <a:t>Judgments Column: Our reactions to others; conclusions or evaluations we make, based on our subjective opinions. </a:t>
            </a:r>
          </a:p>
          <a:p>
            <a:r>
              <a:rPr lang="en-US" sz="1100" dirty="0">
                <a:solidFill>
                  <a:srgbClr val="000000"/>
                </a:solidFill>
                <a:latin typeface="Arial" panose="020B0604020202020204" pitchFamily="34" charset="0"/>
              </a:rPr>
              <a:t>Observable Behavior Column: Things others “Say and Do”; more objective and observable behaviors.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Traits and Judgments are most subjective in nature and contain positive or negative descriptions.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Observable Behavior is objective and contains no positive or negative value.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Observable Behavior is an important tool for assessing others’ Styles. By focusing on Observable Behavior, you gain objectivity, which is critical for understanding people’s Styles.</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a:t>
            </a:fld>
            <a:endParaRPr lang="en-US" dirty="0"/>
          </a:p>
        </p:txBody>
      </p:sp>
    </p:spTree>
    <p:extLst>
      <p:ext uri="{BB962C8B-B14F-4D97-AF65-F5344CB8AC3E}">
        <p14:creationId xmlns:p14="http://schemas.microsoft.com/office/powerpoint/2010/main" val="8618834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50</a:t>
            </a:fld>
            <a:endParaRPr lang="en-US" dirty="0"/>
          </a:p>
        </p:txBody>
      </p:sp>
    </p:spTree>
    <p:extLst>
      <p:ext uri="{BB962C8B-B14F-4D97-AF65-F5344CB8AC3E}">
        <p14:creationId xmlns:p14="http://schemas.microsoft.com/office/powerpoint/2010/main" val="17748277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Optional demonstration, time permitting</a:t>
            </a:r>
          </a:p>
          <a:p>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51</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3145162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200" b="1" i="0" u="none" strike="noStrike" baseline="0" dirty="0">
                <a:latin typeface="Museo-700"/>
              </a:rPr>
              <a:t>2 MINUTES</a:t>
            </a:r>
          </a:p>
          <a:p>
            <a:pPr algn="l"/>
            <a:endParaRPr lang="en-US" sz="1200" b="0" i="0" u="none" strike="noStrike" baseline="0" dirty="0">
              <a:latin typeface="Museo-700"/>
            </a:endParaRPr>
          </a:p>
          <a:p>
            <a:pPr lvl="1">
              <a:buNone/>
            </a:pPr>
            <a:r>
              <a:rPr lang="en-US" dirty="0"/>
              <a:t>Thank you. Do you have final questions / feedback.</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52</a:t>
            </a:fld>
            <a:endParaRPr lang="en-US" dirty="0"/>
          </a:p>
        </p:txBody>
      </p:sp>
      <p:graphicFrame>
        <p:nvGraphicFramePr>
          <p:cNvPr id="7" name="Table 7">
            <a:extLst>
              <a:ext uri="{FF2B5EF4-FFF2-40B4-BE49-F238E27FC236}">
                <a16:creationId xmlns:a16="http://schemas.microsoft.com/office/drawing/2014/main" id="{598DB149-769B-4F74-8FC4-F6DAEE95F93C}"/>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mc:AlternateContent xmlns:mc="http://schemas.openxmlformats.org/markup-compatibility/2006" xmlns:p14="http://schemas.microsoft.com/office/powerpoint/2010/main">
        <mc:Choice Requires="p14">
          <p:contentPart p14:bwMode="auto" r:id="rId3">
            <p14:nvContentPartPr>
              <p14:cNvPr id="21" name="Ink 20">
                <a:extLst>
                  <a:ext uri="{FF2B5EF4-FFF2-40B4-BE49-F238E27FC236}">
                    <a16:creationId xmlns:a16="http://schemas.microsoft.com/office/drawing/2014/main" id="{0B350EFF-4AE7-4D00-A1B0-A8C833BB3AE7}"/>
                  </a:ext>
                </a:extLst>
              </p14:cNvPr>
              <p14:cNvContentPartPr/>
              <p14:nvPr/>
            </p14:nvContentPartPr>
            <p14:xfrm>
              <a:off x="3852501" y="8034086"/>
              <a:ext cx="384" cy="378"/>
            </p14:xfrm>
          </p:contentPart>
        </mc:Choice>
        <mc:Fallback xmlns:a16="http://schemas.microsoft.com/office/drawing/2014/main" xmlns="">
          <p:pic>
            <p:nvPicPr>
              <p:cNvPr id="21" name="Ink 20">
                <a:extLst>
                  <a:ext uri="{FF2B5EF4-FFF2-40B4-BE49-F238E27FC236}">
                    <a16:creationId xmlns:a16="http://schemas.microsoft.com/office/drawing/2014/main" id="{0B350EFF-4AE7-4D00-A1B0-A8C833BB3AE7}"/>
                  </a:ext>
                </a:extLst>
              </p:cNvPr>
              <p:cNvPicPr/>
              <p:nvPr/>
            </p:nvPicPr>
            <p:blipFill>
              <a:blip r:embed="rId4"/>
              <a:stretch>
                <a:fillRect/>
              </a:stretch>
            </p:blipFill>
            <p:spPr>
              <a:xfrm>
                <a:off x="3842901" y="8024636"/>
                <a:ext cx="19200" cy="18900"/>
              </a:xfrm>
              <a:prstGeom prst="rect">
                <a:avLst/>
              </a:prstGeom>
            </p:spPr>
          </p:pic>
        </mc:Fallback>
      </mc:AlternateContent>
    </p:spTree>
    <p:extLst>
      <p:ext uri="{BB962C8B-B14F-4D97-AF65-F5344CB8AC3E}">
        <p14:creationId xmlns:p14="http://schemas.microsoft.com/office/powerpoint/2010/main" val="29482071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0" i="0" u="none" strike="noStrike" baseline="0" dirty="0">
                <a:latin typeface="MuseoSans-300"/>
              </a:rPr>
              <a:t>You can draw upon the following exercises to enhance your session to best meet the needs of your participants. </a:t>
            </a:r>
          </a:p>
          <a:p>
            <a:pPr algn="l"/>
            <a:endParaRPr lang="en-US" sz="1100" b="0" i="0" u="none" strike="noStrike" baseline="0" dirty="0">
              <a:latin typeface="MuseoSans-300"/>
            </a:endParaRPr>
          </a:p>
          <a:p>
            <a:pPr algn="l"/>
            <a:endParaRPr lang="en-US" sz="1100" b="0" i="0" u="none" strike="noStrike" baseline="0" dirty="0">
              <a:solidFill>
                <a:srgbClr val="000000"/>
              </a:solidFill>
              <a:latin typeface="+mj-lt"/>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53</a:t>
            </a:fld>
            <a:endParaRPr lang="en-US" dirty="0"/>
          </a:p>
        </p:txBody>
      </p:sp>
    </p:spTree>
    <p:extLst>
      <p:ext uri="{BB962C8B-B14F-4D97-AF65-F5344CB8AC3E}">
        <p14:creationId xmlns:p14="http://schemas.microsoft.com/office/powerpoint/2010/main" val="29991513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800" b="1" i="1" dirty="0">
                <a:latin typeface="+mj-lt"/>
                <a:ea typeface="ヒラギノ角ゴ Pro W3" pitchFamily="4" charset="-128"/>
                <a:cs typeface="ヒラギノ角ゴ Pro W3" pitchFamily="4" charset="-128"/>
              </a:rPr>
              <a:t>Potentially Toxic Relationships</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800" b="1" i="0" u="none" strike="noStrike" baseline="0" dirty="0">
              <a:solidFill>
                <a:srgbClr val="000000"/>
              </a:solidFill>
              <a:latin typeface="+mj-lt"/>
            </a:endParaRPr>
          </a:p>
          <a:p>
            <a:pPr>
              <a:lnSpc>
                <a:spcPct val="80000"/>
              </a:lnSpc>
            </a:pPr>
            <a:r>
              <a:rPr lang="en-US" sz="800" b="1" dirty="0">
                <a:latin typeface="+mj-lt"/>
                <a:ea typeface="ヒラギノ角ゴ Pro W3" pitchFamily="4" charset="-128"/>
                <a:cs typeface="ヒラギノ角ゴ Pro W3" pitchFamily="4" charset="-128"/>
              </a:rPr>
              <a:t>Purpose</a:t>
            </a:r>
            <a:endParaRPr lang="en-US" sz="800" dirty="0">
              <a:latin typeface="+mj-lt"/>
              <a:ea typeface="ヒラギノ角ゴ Pro W3" pitchFamily="4" charset="-128"/>
              <a:cs typeface="ヒラギノ角ゴ Pro W3" pitchFamily="4" charset="-128"/>
            </a:endParaRPr>
          </a:p>
          <a:p>
            <a:pPr marL="285750" indent="-285750" algn="l">
              <a:buFont typeface="Wingdings" panose="05000000000000000000" pitchFamily="2" charset="2"/>
              <a:buChar char="§"/>
            </a:pPr>
            <a:r>
              <a:rPr lang="en-US" sz="1000" b="0" i="0" u="none" strike="noStrike" baseline="0" dirty="0">
                <a:latin typeface="MuseoSans-300"/>
              </a:rPr>
              <a:t>To determine if they have a toxic relationship with a customer.</a:t>
            </a:r>
            <a:endParaRPr lang="en-US" sz="800" b="0" i="0" u="none" strike="noStrike" baseline="0" dirty="0">
              <a:latin typeface="MuseoSans-300"/>
            </a:endParaRPr>
          </a:p>
          <a:p>
            <a:pPr algn="l"/>
            <a:endParaRPr lang="en-US" sz="800" b="0" i="0" u="none" strike="noStrike" baseline="0" dirty="0">
              <a:latin typeface="MuseoSans-500"/>
            </a:endParaRPr>
          </a:p>
          <a:p>
            <a:pPr algn="l"/>
            <a:r>
              <a:rPr lang="en-US" sz="800" b="1" i="0" u="none" strike="noStrike" baseline="0" dirty="0">
                <a:latin typeface="MuseoSans-500"/>
              </a:rPr>
              <a:t>Recommended Time</a:t>
            </a:r>
          </a:p>
          <a:p>
            <a:pPr marL="285750" indent="-285750" algn="l">
              <a:buFont typeface="Wingdings" panose="05000000000000000000" pitchFamily="2" charset="2"/>
              <a:buChar char="§"/>
            </a:pPr>
            <a:r>
              <a:rPr lang="en-US" sz="800" b="0" i="0" u="none" strike="noStrike" baseline="0" dirty="0">
                <a:latin typeface="MuseoSans-300"/>
              </a:rPr>
              <a:t>10 minutes</a:t>
            </a:r>
          </a:p>
          <a:p>
            <a:pPr algn="l"/>
            <a:endParaRPr lang="en-US" sz="800" b="0" i="0" u="none" strike="noStrike" baseline="0" dirty="0">
              <a:latin typeface="MuseoSans-500"/>
            </a:endParaRPr>
          </a:p>
          <a:p>
            <a:pPr algn="l"/>
            <a:r>
              <a:rPr lang="en-US" sz="800" b="1" i="0" u="none" strike="noStrike" baseline="0" dirty="0">
                <a:latin typeface="MuseoSans-500"/>
              </a:rPr>
              <a:t>Materials Needed</a:t>
            </a:r>
          </a:p>
          <a:p>
            <a:pPr marL="285750" indent="-285750" algn="l">
              <a:buFont typeface="Wingdings" panose="05000000000000000000" pitchFamily="2" charset="2"/>
              <a:buChar char="§"/>
            </a:pPr>
            <a:r>
              <a:rPr lang="en-US" sz="800" b="0" i="0" u="none" strike="noStrike" baseline="0" dirty="0">
                <a:latin typeface="MuseoSans-300"/>
              </a:rPr>
              <a:t>None</a:t>
            </a:r>
          </a:p>
          <a:p>
            <a:pPr algn="l"/>
            <a:endParaRPr lang="en-US" sz="800" b="0" i="0" u="none" strike="noStrike" baseline="0" dirty="0">
              <a:latin typeface="MuseoSans-500"/>
            </a:endParaRPr>
          </a:p>
          <a:p>
            <a:pPr algn="l"/>
            <a:r>
              <a:rPr lang="en-US" sz="800" b="1" i="0" u="none" strike="noStrike" baseline="0" dirty="0">
                <a:latin typeface="MuseoSans-500"/>
              </a:rPr>
              <a:t>Directions</a:t>
            </a:r>
          </a:p>
          <a:p>
            <a:pPr marL="171450" indent="-171450" algn="l">
              <a:buFont typeface="Wingdings" panose="05000000000000000000" pitchFamily="2" charset="2"/>
              <a:buChar char="§"/>
            </a:pPr>
            <a:r>
              <a:rPr lang="en-US" sz="1000" b="1" i="0" u="none" strike="noStrike" baseline="0" dirty="0">
                <a:latin typeface="Museo-700"/>
              </a:rPr>
              <a:t>ASK</a:t>
            </a:r>
            <a:r>
              <a:rPr lang="en-US" sz="1000" b="0" i="0" u="none" strike="noStrike" baseline="0" dirty="0">
                <a:latin typeface="Museo-700"/>
              </a:rPr>
              <a:t> </a:t>
            </a:r>
            <a:r>
              <a:rPr lang="en-US" sz="1000" b="0" i="0" u="none" strike="noStrike" baseline="0" dirty="0">
                <a:latin typeface="MuseoSans-300"/>
              </a:rPr>
              <a:t>participants to turn to pages 21 through 23 of the Participant Workbook.</a:t>
            </a:r>
          </a:p>
          <a:p>
            <a:pPr marL="171450" indent="-171450" algn="l">
              <a:buFont typeface="Wingdings" panose="05000000000000000000" pitchFamily="2" charset="2"/>
              <a:buChar char="§"/>
            </a:pPr>
            <a:r>
              <a:rPr lang="en-US" sz="1000" b="1" i="0" u="none" strike="noStrike" baseline="0" dirty="0">
                <a:latin typeface="Museo-700"/>
              </a:rPr>
              <a:t>DESCRIBE</a:t>
            </a:r>
            <a:r>
              <a:rPr lang="en-US" sz="1000" b="0" i="0" u="none" strike="noStrike" baseline="0" dirty="0">
                <a:latin typeface="Museo-700"/>
              </a:rPr>
              <a:t> </a:t>
            </a:r>
            <a:r>
              <a:rPr lang="en-US" sz="1000" b="0" i="0" u="none" strike="noStrike" baseline="0" dirty="0">
                <a:latin typeface="MuseoSans-300"/>
              </a:rPr>
              <a:t>the possibility of Toxic Relationships occurring when both the salesperson and the customer act in Style-bound ways.</a:t>
            </a:r>
          </a:p>
          <a:p>
            <a:pPr marL="171450" indent="-171450" algn="l">
              <a:buFont typeface="Wingdings" panose="05000000000000000000" pitchFamily="2" charset="2"/>
              <a:buChar char="§"/>
            </a:pPr>
            <a:r>
              <a:rPr lang="en-US" sz="1000" b="1" i="0" u="none" strike="noStrike" baseline="0" dirty="0">
                <a:latin typeface="Museo-700"/>
              </a:rPr>
              <a:t>SAY</a:t>
            </a:r>
            <a:r>
              <a:rPr lang="en-US" sz="1000" b="0" i="0" u="none" strike="noStrike" baseline="0" dirty="0">
                <a:latin typeface="Museo-700"/>
              </a:rPr>
              <a:t> </a:t>
            </a:r>
            <a:r>
              <a:rPr lang="en-US" sz="1000" b="0" i="0" u="none" strike="noStrike" baseline="0" dirty="0">
                <a:latin typeface="MuseoSans-300"/>
              </a:rPr>
              <a:t>Toxic relationships can occur when you and your customer interact in “Style-bound ways.” That is, you both act according to Style Need and Orientation and make little or no attempt to accommodate the Style of the other person.</a:t>
            </a:r>
          </a:p>
          <a:p>
            <a:pPr marL="171450" indent="-171450" algn="l">
              <a:buFont typeface="Wingdings" panose="05000000000000000000" pitchFamily="2" charset="2"/>
              <a:buChar char="§"/>
            </a:pPr>
            <a:r>
              <a:rPr lang="en-US" sz="1000" b="1" i="0" u="none" strike="noStrike" baseline="0" dirty="0">
                <a:latin typeface="Museo-700"/>
              </a:rPr>
              <a:t>ASK</a:t>
            </a:r>
            <a:r>
              <a:rPr lang="en-US" sz="1000" b="0" i="0" u="none" strike="noStrike" baseline="0" dirty="0">
                <a:latin typeface="MuseoSans-300"/>
              </a:rPr>
              <a:t> participants to take a few moments to consider whether they have a toxic relationship with a customer.</a:t>
            </a:r>
          </a:p>
          <a:p>
            <a:pPr marL="171450" indent="-171450" algn="l">
              <a:buFont typeface="Wingdings" panose="05000000000000000000" pitchFamily="2" charset="2"/>
              <a:buChar char="§"/>
            </a:pPr>
            <a:r>
              <a:rPr lang="en-US" sz="1000" b="1" i="0" u="none" strike="noStrike" baseline="0" dirty="0">
                <a:latin typeface="Museo-700"/>
              </a:rPr>
              <a:t>ASK </a:t>
            </a:r>
            <a:r>
              <a:rPr lang="en-US" sz="1000" b="0" i="0" u="none" strike="noStrike" baseline="0" dirty="0">
                <a:latin typeface="Museo-700"/>
              </a:rPr>
              <a:t>participants to write notes about ways they can resolve these relationships. </a:t>
            </a:r>
            <a:endParaRPr lang="en-US" sz="1000" b="1" i="0" u="none" strike="noStrike" baseline="0" dirty="0">
              <a:latin typeface="Museo-700"/>
            </a:endParaRPr>
          </a:p>
          <a:p>
            <a:pPr marL="171450" indent="-171450" algn="l">
              <a:buFont typeface="Wingdings" panose="05000000000000000000" pitchFamily="2" charset="2"/>
              <a:buChar char="§"/>
            </a:pPr>
            <a:r>
              <a:rPr lang="en-US" sz="1000" b="1" i="0" u="none" strike="noStrike" baseline="0" dirty="0">
                <a:latin typeface="Museo-700"/>
              </a:rPr>
              <a:t>DEBRIEF </a:t>
            </a:r>
            <a:r>
              <a:rPr lang="en-US" sz="1000" b="0" i="0" u="none" strike="noStrike" baseline="0" dirty="0">
                <a:latin typeface="Museo-700"/>
              </a:rPr>
              <a:t>the exercise by asking participants to share their insights.</a:t>
            </a:r>
            <a:endParaRPr lang="en-US" sz="1000" b="0" i="0" u="none" strike="noStrike" baseline="0" dirty="0">
              <a:latin typeface="MuseoSans-300"/>
            </a:endParaRPr>
          </a:p>
          <a:p>
            <a:pPr algn="l">
              <a:buFontTx/>
              <a:buNone/>
            </a:pPr>
            <a:endParaRPr lang="en-US" sz="1200" b="0" i="0" u="none" strike="noStrike" baseline="0" dirty="0">
              <a:latin typeface="Museo Sans 300" pitchFamily="50" charset="0"/>
            </a:endParaRPr>
          </a:p>
          <a:p>
            <a:pPr algn="l">
              <a:buFontTx/>
              <a:buNone/>
            </a:pPr>
            <a:endParaRPr lang="en-US" sz="1200" b="0" i="0" u="none" strike="noStrike" baseline="0" dirty="0">
              <a:latin typeface="Museo Sans 300" pitchFamily="50" charset="0"/>
            </a:endParaRPr>
          </a:p>
        </p:txBody>
      </p:sp>
      <p:sp>
        <p:nvSpPr>
          <p:cNvPr id="4" name="Header Placeholder 3"/>
          <p:cNvSpPr>
            <a:spLocks noGrp="1"/>
          </p:cNvSpPr>
          <p:nvPr>
            <p:ph type="hdr" sz="quarter"/>
          </p:nvPr>
        </p:nvSpPr>
        <p:spPr/>
        <p:txBody>
          <a:bodyPr/>
          <a:lstStyle/>
          <a:p>
            <a:r>
              <a:rPr lang="en-US" dirty="0"/>
              <a:t>Toxic Relationships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54</a:t>
            </a:fld>
            <a:endParaRPr lang="en-US" dirty="0"/>
          </a:p>
        </p:txBody>
      </p:sp>
      <p:graphicFrame>
        <p:nvGraphicFramePr>
          <p:cNvPr id="7" name="Table 7">
            <a:extLst>
              <a:ext uri="{FF2B5EF4-FFF2-40B4-BE49-F238E27FC236}">
                <a16:creationId xmlns:a16="http://schemas.microsoft.com/office/drawing/2014/main" id="{60C53922-1923-44E6-9530-86F2C2E8F8BE}"/>
              </a:ext>
            </a:extLst>
          </p:cNvPr>
          <p:cNvGraphicFramePr>
            <a:graphicFrameLocks noGrp="1"/>
          </p:cNvGraphicFramePr>
          <p:nvPr>
            <p:extLst>
              <p:ext uri="{D42A27DB-BD31-4B8C-83A1-F6EECF244321}">
                <p14:modId xmlns:p14="http://schemas.microsoft.com/office/powerpoint/2010/main" val="232725227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044584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nSpc>
                <a:spcPct val="80000"/>
              </a:lnSpc>
            </a:pPr>
            <a:r>
              <a:rPr lang="en-US" sz="1100" b="1" i="1" dirty="0">
                <a:latin typeface="Times New Roman" pitchFamily="4" charset="0"/>
                <a:ea typeface="ヒラギノ角ゴ Pro W3" pitchFamily="4" charset="-128"/>
                <a:cs typeface="ヒラギノ角ゴ Pro W3" pitchFamily="4" charset="-128"/>
              </a:rPr>
              <a:t>Style Forum</a:t>
            </a:r>
          </a:p>
          <a:p>
            <a:pPr>
              <a:lnSpc>
                <a:spcPct val="80000"/>
              </a:lnSpc>
            </a:pPr>
            <a:endParaRPr lang="en-US" sz="1100" b="1" i="1"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Purpose</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The purpose of this exercise is to give participants an opportunity to describe what it is about the opposite SOCIAL STYLE position that creates tension for them when working with customers of that Style and to develop insights into how to be more productive with a person who has that Style. </a:t>
            </a:r>
          </a:p>
          <a:p>
            <a:pPr>
              <a:lnSpc>
                <a:spcPct val="80000"/>
              </a:lnSpc>
            </a:pPr>
            <a:r>
              <a:rPr lang="en-US" sz="1100" b="1" dirty="0">
                <a:latin typeface="Times New Roman" pitchFamily="4" charset="0"/>
                <a:ea typeface="ヒラギノ角ゴ Pro W3" pitchFamily="4" charset="-128"/>
                <a:cs typeface="ヒラギノ角ゴ Pro W3" pitchFamily="4" charset="-128"/>
              </a:rPr>
              <a:t>Recommended Time</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30 minutes</a:t>
            </a:r>
          </a:p>
          <a:p>
            <a:pPr>
              <a:lnSpc>
                <a:spcPct val="80000"/>
              </a:lnSpc>
            </a:pPr>
            <a:r>
              <a:rPr lang="en-US" sz="1100" b="1" dirty="0">
                <a:latin typeface="Times New Roman" pitchFamily="4" charset="0"/>
                <a:ea typeface="ヒラギノ角ゴ Pro W3" pitchFamily="4" charset="-128"/>
                <a:cs typeface="ヒラギノ角ゴ Pro W3" pitchFamily="4" charset="-128"/>
              </a:rPr>
              <a:t>Materials needed</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None</a:t>
            </a:r>
          </a:p>
          <a:p>
            <a:pPr>
              <a:lnSpc>
                <a:spcPct val="80000"/>
              </a:lnSpc>
            </a:pPr>
            <a:r>
              <a:rPr lang="en-US" sz="1100" b="1" dirty="0">
                <a:latin typeface="Times New Roman" pitchFamily="4" charset="0"/>
                <a:ea typeface="ヒラギノ角ゴ Pro W3" pitchFamily="4" charset="-128"/>
                <a:cs typeface="ヒラギノ角ゴ Pro W3" pitchFamily="4" charset="-128"/>
              </a:rPr>
              <a:t>Directions</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Break participants into groups by SOCIAL STYLE position with a maximum of six per group.</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Give each group 10 minutes to discuss and develop a list of behaviors that the opposite SOCIAL STYLE position manifests to create tension that leads to unproductive relationships.</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After each group has developed its list, ask the Amiable and Driving Styles to get together to share their lists. Ask the Expressive and Analytical Styles to do the same thing. Each Style should spend five to ten minutes sharing its list and answering clarifying questions. Caution the groups that this is not a time to get defensive.</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After each group has heard the other’s list, the original groups should get together by themselves to discuss what they can do to interact better with the opposite Style (e.g., those with Expressive Styles would develop a list of what they could do to make the relationship more productive with Analytical Styles). As each group shares its list of what it could do better, the opposite Style group should provide feedback and suggestions as to how appropriate the lists are.</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After all groups have shared their information with the opposite Style, the whole class discusses what has been learned.</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At the conclusion of the exercise, each group should have valuable information as to how to behave more appropriately with the </a:t>
            </a:r>
            <a:r>
              <a:rPr lang="en-US" sz="1100" b="0" strike="noStrike" baseline="0" dirty="0">
                <a:latin typeface="Times New Roman" pitchFamily="4" charset="0"/>
                <a:ea typeface="ヒラギノ角ゴ Pro W3" pitchFamily="4" charset="-128"/>
                <a:cs typeface="ヒラギノ角ゴ Pro W3" pitchFamily="4" charset="-128"/>
              </a:rPr>
              <a:t>diagonally opposite </a:t>
            </a:r>
            <a:r>
              <a:rPr lang="en-US" sz="1100" dirty="0">
                <a:latin typeface="Times New Roman" pitchFamily="4" charset="0"/>
                <a:ea typeface="ヒラギノ角ゴ Pro W3" pitchFamily="4" charset="-128"/>
                <a:cs typeface="ヒラギノ角ゴ Pro W3" pitchFamily="4" charset="-128"/>
              </a:rPr>
              <a:t>Style. In addition, after the general class discussions, each Style should have valuable information for working with each of the other SOCIAL STYLE positions.</a:t>
            </a:r>
          </a:p>
          <a:p>
            <a:endParaRPr lang="en-US" sz="1100"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55</a:t>
            </a:fld>
            <a:endParaRPr lang="en-US" dirty="0"/>
          </a:p>
        </p:txBody>
      </p:sp>
    </p:spTree>
    <p:extLst>
      <p:ext uri="{BB962C8B-B14F-4D97-AF65-F5344CB8AC3E}">
        <p14:creationId xmlns:p14="http://schemas.microsoft.com/office/powerpoint/2010/main" val="17768293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nSpc>
                <a:spcPct val="80000"/>
              </a:lnSpc>
            </a:pPr>
            <a:r>
              <a:rPr lang="en-US" sz="1100" b="1" i="1" dirty="0">
                <a:latin typeface="Times New Roman" pitchFamily="4" charset="0"/>
                <a:ea typeface="ヒラギノ角ゴ Pro W3" pitchFamily="4" charset="-128"/>
                <a:cs typeface="ヒラギノ角ゴ Pro W3" pitchFamily="4" charset="-128"/>
              </a:rPr>
              <a:t>Versatility Forum</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a:lnSpc>
                <a:spcPct val="80000"/>
              </a:lnSpc>
            </a:pPr>
            <a:r>
              <a:rPr lang="en-US" sz="1100" b="1" dirty="0">
                <a:latin typeface="Times New Roman" pitchFamily="4" charset="0"/>
                <a:ea typeface="ヒラギノ角ゴ Pro W3" pitchFamily="4" charset="-128"/>
                <a:cs typeface="ヒラギノ角ゴ Pro W3" pitchFamily="4" charset="-128"/>
              </a:rPr>
              <a:t>Purpose</a:t>
            </a:r>
            <a:endParaRPr lang="en-US" sz="1100" dirty="0">
              <a:latin typeface="Times New Roman" pitchFamily="4" charset="0"/>
              <a:ea typeface="ヒラギノ角ゴ Pro W3" pitchFamily="4" charset="-128"/>
              <a:cs typeface="ヒラギノ角ゴ Pro W3" pitchFamily="4" charset="-128"/>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This exercise helps learners prepare to apply Versatility with a challenging relationship. Each Style group helps one another identify specific actions they can take to show more Versatility.</a:t>
            </a:r>
          </a:p>
          <a:p>
            <a:pPr>
              <a:lnSpc>
                <a:spcPct val="80000"/>
              </a:lnSpc>
            </a:pPr>
            <a:r>
              <a:rPr lang="en-US" sz="1100" b="1" dirty="0">
                <a:latin typeface="Times New Roman" pitchFamily="4" charset="0"/>
                <a:ea typeface="ヒラギノ角ゴ Pro W3" pitchFamily="4" charset="-128"/>
                <a:cs typeface="ヒラギノ角ゴ Pro W3" pitchFamily="4" charset="-128"/>
              </a:rPr>
              <a:t>Recommended Time</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30 minutes</a:t>
            </a:r>
          </a:p>
          <a:p>
            <a:pPr>
              <a:lnSpc>
                <a:spcPct val="80000"/>
              </a:lnSpc>
            </a:pPr>
            <a:r>
              <a:rPr lang="en-US" sz="1100" b="1" dirty="0">
                <a:latin typeface="Times New Roman" pitchFamily="4" charset="0"/>
                <a:ea typeface="ヒラギノ角ゴ Pro W3" pitchFamily="4" charset="-128"/>
                <a:cs typeface="ヒラギノ角ゴ Pro W3" pitchFamily="4" charset="-128"/>
              </a:rPr>
              <a:t>Materials needed</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Style and Versatility profiles, to help discover specific strategies for showing Versatility.</a:t>
            </a:r>
          </a:p>
          <a:p>
            <a:r>
              <a:rPr lang="en-US" sz="1100" b="1" dirty="0">
                <a:latin typeface="Times New Roman" pitchFamily="4" charset="0"/>
                <a:ea typeface="ヒラギノ角ゴ Pro W3" pitchFamily="4" charset="-128"/>
                <a:cs typeface="ヒラギノ角ゴ Pro W3" pitchFamily="4" charset="-128"/>
              </a:rPr>
              <a:t>Directions</a:t>
            </a:r>
            <a:endParaRPr lang="en-US" sz="1100" b="1"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DIVIDE </a:t>
            </a:r>
            <a:r>
              <a:rPr lang="en-US" sz="1100" dirty="0">
                <a:solidFill>
                  <a:srgbClr val="000000"/>
                </a:solidFill>
                <a:latin typeface="Arial" panose="020B0604020202020204" pitchFamily="34" charset="0"/>
              </a:rPr>
              <a:t>participants into Style groups and assign them to virtual breakout rooms (or separate areas of a physical space).</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PROVIDE </a:t>
            </a:r>
            <a:r>
              <a:rPr lang="en-US" sz="1100" dirty="0">
                <a:solidFill>
                  <a:srgbClr val="000000"/>
                </a:solidFill>
                <a:latin typeface="Arial" panose="020B0604020202020204" pitchFamily="34" charset="0"/>
              </a:rPr>
              <a:t>instructions on the slide. </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Nominate a spokesperson to represent your Style group. Take note of anything unique or insightful that you want to share with the whole group. We don’t want you to repeat everything that was said, only key takeaways.</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CONDUCT </a:t>
            </a:r>
            <a:r>
              <a:rPr lang="en-US" sz="1100" dirty="0">
                <a:solidFill>
                  <a:srgbClr val="000000"/>
                </a:solidFill>
                <a:latin typeface="Arial" panose="020B0604020202020204" pitchFamily="34" charset="0"/>
              </a:rPr>
              <a:t>the activity, carefully monitoring time and adding value as appropriate. </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CLOSE </a:t>
            </a:r>
            <a:r>
              <a:rPr lang="en-US" sz="1100" dirty="0">
                <a:solidFill>
                  <a:srgbClr val="000000"/>
                </a:solidFill>
                <a:latin typeface="Arial" panose="020B0604020202020204" pitchFamily="34" charset="0"/>
              </a:rPr>
              <a:t>the Versatility Forum by </a:t>
            </a:r>
            <a:r>
              <a:rPr lang="en-US" sz="1100" b="1" dirty="0">
                <a:solidFill>
                  <a:srgbClr val="000000"/>
                </a:solidFill>
                <a:latin typeface="Arial" panose="020B0604020202020204" pitchFamily="34" charset="0"/>
              </a:rPr>
              <a:t>ASKING </a:t>
            </a:r>
            <a:r>
              <a:rPr lang="en-US" sz="1100" dirty="0">
                <a:solidFill>
                  <a:srgbClr val="000000"/>
                </a:solidFill>
                <a:latin typeface="Arial" panose="020B0604020202020204" pitchFamily="34" charset="0"/>
              </a:rPr>
              <a:t>for questions and </a:t>
            </a:r>
            <a:r>
              <a:rPr lang="en-US" sz="1100" b="1" dirty="0">
                <a:solidFill>
                  <a:srgbClr val="000000"/>
                </a:solidFill>
                <a:latin typeface="Arial" panose="020B0604020202020204" pitchFamily="34" charset="0"/>
              </a:rPr>
              <a:t>EMPHASIZING </a:t>
            </a:r>
            <a:r>
              <a:rPr lang="en-US" sz="1100" dirty="0">
                <a:solidFill>
                  <a:srgbClr val="000000"/>
                </a:solidFill>
                <a:latin typeface="Arial" panose="020B0604020202020204" pitchFamily="34" charset="0"/>
              </a:rPr>
              <a:t>any key insights participants made. </a:t>
            </a:r>
          </a:p>
          <a:p>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56</a:t>
            </a:fld>
            <a:endParaRPr lang="en-US" dirty="0"/>
          </a:p>
        </p:txBody>
      </p:sp>
    </p:spTree>
    <p:extLst>
      <p:ext uri="{BB962C8B-B14F-4D97-AF65-F5344CB8AC3E}">
        <p14:creationId xmlns:p14="http://schemas.microsoft.com/office/powerpoint/2010/main" val="22146905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nSpc>
                <a:spcPct val="90000"/>
              </a:lnSpc>
            </a:pPr>
            <a:r>
              <a:rPr lang="en-US" b="1" i="1" dirty="0">
                <a:latin typeface="Times New Roman" pitchFamily="4" charset="0"/>
                <a:ea typeface="ヒラギノ角ゴ Pro W3" pitchFamily="4" charset="-128"/>
                <a:cs typeface="ヒラギノ角ゴ Pro W3" pitchFamily="4" charset="-128"/>
              </a:rPr>
              <a:t>SOCIAL STYLE Navigator</a:t>
            </a:r>
          </a:p>
          <a:p>
            <a:pPr>
              <a:lnSpc>
                <a:spcPct val="90000"/>
              </a:lnSpc>
            </a:pPr>
            <a:endParaRPr lang="en-US" b="1" i="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Purpose</a:t>
            </a:r>
          </a:p>
          <a:p>
            <a:pPr marL="171450" indent="-171450" eaLnBrk="1" hangingPunct="1">
              <a:buFont typeface="Wingdings" panose="05000000000000000000" pitchFamily="2" charset="2"/>
              <a:buChar char="§"/>
            </a:pPr>
            <a:r>
              <a:rPr lang="en-US" sz="1100" dirty="0">
                <a:ea typeface="ヒラギノ角ゴ Pro W3" pitchFamily="4" charset="-128"/>
                <a:cs typeface="ヒラギノ角ゴ Pro W3" pitchFamily="4" charset="-128"/>
              </a:rPr>
              <a:t>To use SOCIAL STYLE Navigator to improve your effectiveness.</a:t>
            </a:r>
          </a:p>
          <a:p>
            <a:pPr>
              <a:lnSpc>
                <a:spcPct val="90000"/>
              </a:lnSpc>
            </a:pPr>
            <a:r>
              <a:rPr lang="en-US" b="1" dirty="0">
                <a:latin typeface="Times New Roman" pitchFamily="4" charset="0"/>
                <a:ea typeface="ヒラギノ角ゴ Pro W3" pitchFamily="4" charset="-128"/>
                <a:cs typeface="ヒラギノ角ゴ Pro W3" pitchFamily="4" charset="-128"/>
              </a:rPr>
              <a:t>Recommended Time</a:t>
            </a: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30 minutes</a:t>
            </a:r>
          </a:p>
          <a:p>
            <a:pPr>
              <a:lnSpc>
                <a:spcPct val="90000"/>
              </a:lnSpc>
            </a:pPr>
            <a:r>
              <a:rPr lang="en-US" b="1" dirty="0">
                <a:latin typeface="Times New Roman" pitchFamily="4" charset="0"/>
                <a:ea typeface="ヒラギノ角ゴ Pro W3" pitchFamily="4" charset="-128"/>
                <a:cs typeface="ヒラギノ角ゴ Pro W3" pitchFamily="4" charset="-128"/>
              </a:rPr>
              <a:t>Materials Needed</a:t>
            </a:r>
            <a:endParaRPr lang="en-US" dirty="0">
              <a:latin typeface="Times New Roman" pitchFamily="4" charset="0"/>
              <a:ea typeface="ヒラギノ角ゴ Pro W3" pitchFamily="4" charset="-128"/>
              <a:cs typeface="ヒラギノ角ゴ Pro W3" pitchFamily="4" charset="-128"/>
            </a:endParaRP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Login to tracomlearning.com </a:t>
            </a:r>
          </a:p>
          <a:p>
            <a:pPr>
              <a:lnSpc>
                <a:spcPct val="90000"/>
              </a:lnSpc>
            </a:pPr>
            <a:r>
              <a:rPr lang="en-US" b="1" dirty="0">
                <a:latin typeface="Times New Roman" pitchFamily="4" charset="0"/>
                <a:ea typeface="ヒラギノ角ゴ Pro W3" pitchFamily="4" charset="-128"/>
                <a:cs typeface="ヒラギノ角ゴ Pro W3" pitchFamily="4" charset="-128"/>
              </a:rPr>
              <a:t>Directions</a:t>
            </a:r>
            <a:endParaRPr lang="en-US" dirty="0">
              <a:latin typeface="Times New Roman" pitchFamily="4" charset="0"/>
              <a:ea typeface="ヒラギノ角ゴ Pro W3" pitchFamily="4" charset="-128"/>
              <a:cs typeface="ヒラギノ角ゴ Pro W3" pitchFamily="4" charset="-128"/>
            </a:endParaRPr>
          </a:p>
          <a:p>
            <a:pPr marL="171450" lvl="1" indent="-171450" eaLnBrk="1" hangingPunct="1">
              <a:buFont typeface="Wingdings" panose="05000000000000000000" pitchFamily="2" charset="2"/>
              <a:buChar char="§"/>
            </a:pPr>
            <a:r>
              <a:rPr lang="en-US" sz="1100" b="0" dirty="0"/>
              <a:t>Determine a customer</a:t>
            </a:r>
            <a:r>
              <a:rPr lang="en-US" sz="1100" dirty="0"/>
              <a:t> </a:t>
            </a:r>
            <a:r>
              <a:rPr lang="en-US" sz="1100" b="0" dirty="0"/>
              <a:t>or situation (such as meetings) where you want to improve your effectiveness.</a:t>
            </a:r>
          </a:p>
          <a:p>
            <a:pPr marL="171450" lvl="1" indent="-171450" eaLnBrk="1" hangingPunct="1">
              <a:buFont typeface="Wingdings" panose="05000000000000000000" pitchFamily="2" charset="2"/>
              <a:buChar char="§"/>
            </a:pPr>
            <a:r>
              <a:rPr lang="en-US" sz="1100" b="0" dirty="0"/>
              <a:t>Login to tracomlearning.com and select SOCIAL STYLE Navigator from the Tools tab.</a:t>
            </a:r>
          </a:p>
          <a:p>
            <a:pPr marL="171450" lvl="1" indent="-171450" eaLnBrk="1" hangingPunct="1">
              <a:buFont typeface="Wingdings" panose="05000000000000000000" pitchFamily="2" charset="2"/>
              <a:buChar char="§"/>
            </a:pPr>
            <a:r>
              <a:rPr lang="en-US" sz="1100" b="0" dirty="0"/>
              <a:t>Use the “Estimator” to estimate the Style of the person you identified. If multiple people are involved, do this for each person or skip this step for now.</a:t>
            </a:r>
          </a:p>
          <a:p>
            <a:pPr marL="171450" lvl="1" indent="-171450" eaLnBrk="1" hangingPunct="1">
              <a:buFont typeface="Wingdings" panose="05000000000000000000" pitchFamily="2" charset="2"/>
              <a:buChar char="§"/>
            </a:pPr>
            <a:r>
              <a:rPr lang="en-US" sz="1100" b="0" dirty="0"/>
              <a:t>Examine the list of topics under the “Advisor” section to find the relevant advice area and click on it.</a:t>
            </a:r>
          </a:p>
          <a:p>
            <a:pPr marL="171450" lvl="1" indent="-171450" eaLnBrk="1" hangingPunct="1">
              <a:buFont typeface="Wingdings" panose="05000000000000000000" pitchFamily="2" charset="2"/>
              <a:buChar char="§"/>
            </a:pPr>
            <a:r>
              <a:rPr lang="en-US" sz="1100" b="0" dirty="0"/>
              <a:t>Read the advice and print the page if needed to keep with you.</a:t>
            </a:r>
          </a:p>
          <a:p>
            <a:pPr marL="171450" marR="0" lvl="0" indent="-171450" algn="l" defTabSz="914400" rtl="0" eaLnBrk="1" fontAlgn="auto" latinLnBrk="0" hangingPunct="1">
              <a:lnSpc>
                <a:spcPct val="90000"/>
              </a:lnSpc>
              <a:spcBef>
                <a:spcPts val="200"/>
              </a:spcBef>
              <a:spcAft>
                <a:spcPts val="200"/>
              </a:spcAft>
              <a:buClrTx/>
              <a:buSzTx/>
              <a:buFont typeface="Wingdings" panose="05000000000000000000" pitchFamily="2" charset="2"/>
              <a:buChar char="§"/>
              <a:tabLst/>
              <a:defRPr/>
            </a:pPr>
            <a:r>
              <a:rPr lang="en-US" sz="1100" dirty="0"/>
              <a:t>As a group, discuss any insights that were learned.</a:t>
            </a:r>
          </a:p>
          <a:p>
            <a:pPr marL="171450" indent="-171450">
              <a:lnSpc>
                <a:spcPct val="90000"/>
              </a:lnSpc>
              <a:buFont typeface="Wingdings" panose="05000000000000000000" pitchFamily="2" charset="2"/>
              <a:buChar char="§"/>
            </a:pPr>
            <a:endParaRPr lang="en-US" b="0" dirty="0">
              <a:latin typeface="Times New Roman" pitchFamily="4" charset="0"/>
              <a:ea typeface="ヒラギノ角ゴ Pro W3" pitchFamily="4" charset="-128"/>
              <a:cs typeface="ヒラギノ角ゴ Pro W3" pitchFamily="4" charset="-128"/>
            </a:endParaRPr>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57</a:t>
            </a:fld>
            <a:endParaRPr lang="en-US" dirty="0"/>
          </a:p>
        </p:txBody>
      </p:sp>
    </p:spTree>
    <p:extLst>
      <p:ext uri="{BB962C8B-B14F-4D97-AF65-F5344CB8AC3E}">
        <p14:creationId xmlns:p14="http://schemas.microsoft.com/office/powerpoint/2010/main" val="20969350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nSpc>
                <a:spcPct val="90000"/>
              </a:lnSpc>
            </a:pPr>
            <a:r>
              <a:rPr lang="en-US" b="1" i="1" dirty="0">
                <a:latin typeface="Times New Roman" pitchFamily="4" charset="0"/>
                <a:ea typeface="ヒラギノ角ゴ Pro W3" pitchFamily="4" charset="-128"/>
                <a:cs typeface="ヒラギノ角ゴ Pro W3" pitchFamily="4" charset="-128"/>
              </a:rPr>
              <a:t>Versatility Action Plan</a:t>
            </a:r>
          </a:p>
          <a:p>
            <a:pPr>
              <a:lnSpc>
                <a:spcPct val="90000"/>
              </a:lnSpc>
            </a:pPr>
            <a:endParaRPr lang="en-US" b="1" i="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Purpose</a:t>
            </a:r>
          </a:p>
          <a:p>
            <a:pPr marL="171450" indent="-171450">
              <a:lnSpc>
                <a:spcPct val="90000"/>
              </a:lnSpc>
              <a:buFont typeface="Wingdings" panose="05000000000000000000" pitchFamily="2" charset="2"/>
              <a:buChar char="§"/>
            </a:pPr>
            <a:r>
              <a:rPr lang="en-US" sz="1100" dirty="0">
                <a:ea typeface="ヒラギノ角ゴ Pro W3" pitchFamily="4" charset="-128"/>
                <a:cs typeface="ヒラギノ角ゴ Pro W3" pitchFamily="4" charset="-128"/>
              </a:rPr>
              <a:t>To develop a specific action plan for increasing your Versatility</a:t>
            </a:r>
            <a:r>
              <a:rPr lang="en-US" dirty="0">
                <a:latin typeface="Times New Roman" pitchFamily="4" charset="0"/>
                <a:ea typeface="ヒラギノ角ゴ Pro W3" pitchFamily="4" charset="-128"/>
                <a:cs typeface="ヒラギノ角ゴ Pro W3" pitchFamily="4" charset="-128"/>
              </a:rPr>
              <a:t>. </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Recommended Time</a:t>
            </a: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30 minutes</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Materials Needed</a:t>
            </a:r>
            <a:endParaRPr lang="en-US" dirty="0">
              <a:latin typeface="Times New Roman" pitchFamily="4" charset="0"/>
              <a:ea typeface="ヒラギノ角ゴ Pro W3" pitchFamily="4" charset="-128"/>
              <a:cs typeface="ヒラギノ角ゴ Pro W3" pitchFamily="4" charset="-128"/>
            </a:endParaRP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Versatility Profile </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Directions</a:t>
            </a:r>
            <a:endParaRPr lang="en-US" dirty="0">
              <a:latin typeface="Times New Roman" pitchFamily="4" charset="0"/>
              <a:ea typeface="ヒラギノ角ゴ Pro W3" pitchFamily="4" charset="-128"/>
              <a:cs typeface="ヒラギノ角ゴ Pro W3" pitchFamily="4" charset="-128"/>
            </a:endParaRP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Read your Versatility profile to understand your behavior.</a:t>
            </a: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Review the strategies provided in the three </a:t>
            </a:r>
            <a:r>
              <a:rPr lang="en-US" sz="1100" kern="1200" dirty="0" err="1">
                <a:solidFill>
                  <a:schemeClr val="tx1"/>
                </a:solidFill>
                <a:latin typeface="Times New Roman" pitchFamily="4" charset="0"/>
                <a:ea typeface="ヒラギノ角ゴ Pro W3" pitchFamily="4" charset="-128"/>
              </a:rPr>
              <a:t>sections：Ways</a:t>
            </a:r>
            <a:r>
              <a:rPr lang="en-US" sz="1100" kern="1200" dirty="0">
                <a:solidFill>
                  <a:schemeClr val="tx1"/>
                </a:solidFill>
                <a:latin typeface="Times New Roman" pitchFamily="4" charset="0"/>
                <a:ea typeface="ヒラギノ角ゴ Pro W3" pitchFamily="4" charset="-128"/>
              </a:rPr>
              <a:t> to Improve Presentation, Ways to Improve Competence, and Ways to Improve Feedback.</a:t>
            </a: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Within each area, decide on one or two specific actions that you will take, and write these down.</a:t>
            </a: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Pair up with another person (or small group) and discuss your plan</a:t>
            </a:r>
            <a:r>
              <a:rPr lang="en-US" sz="1100" kern="1200" dirty="0">
                <a:solidFill>
                  <a:schemeClr val="tx1"/>
                </a:solidFill>
                <a:latin typeface="Times New Roman" pitchFamily="4" charset="0"/>
                <a:ea typeface="ヒラギノ角ゴ Pro W3" pitchFamily="4" charset="-128"/>
                <a:cs typeface="ヒラギノ角ゴ Pro W3" pitchFamily="4" charset="-128"/>
              </a:rPr>
              <a:t>.</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58</a:t>
            </a:fld>
            <a:endParaRPr lang="en-US" dirty="0"/>
          </a:p>
        </p:txBody>
      </p:sp>
    </p:spTree>
    <p:extLst>
      <p:ext uri="{BB962C8B-B14F-4D97-AF65-F5344CB8AC3E}">
        <p14:creationId xmlns:p14="http://schemas.microsoft.com/office/powerpoint/2010/main" val="24621244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1" dirty="0">
                <a:latin typeface="+mj-lt"/>
                <a:ea typeface="ヒラギノ角ゴ Pro W3" pitchFamily="4" charset="-128"/>
                <a:cs typeface="ヒラギノ角ゴ Pro W3" pitchFamily="4" charset="-128"/>
              </a:rPr>
              <a:t>Guidelines for Observing Style</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1" i="0" u="none" strike="noStrike" baseline="0" dirty="0">
              <a:solidFill>
                <a:srgbClr val="000000"/>
              </a:solidFill>
              <a:latin typeface="+mj-lt"/>
            </a:endParaRPr>
          </a:p>
          <a:p>
            <a:pPr>
              <a:lnSpc>
                <a:spcPct val="80000"/>
              </a:lnSpc>
            </a:pPr>
            <a:r>
              <a:rPr lang="en-US" sz="1100" b="1" dirty="0">
                <a:latin typeface="+mj-lt"/>
                <a:ea typeface="ヒラギノ角ゴ Pro W3" pitchFamily="4" charset="-128"/>
                <a:cs typeface="ヒラギノ角ゴ Pro W3" pitchFamily="4" charset="-128"/>
              </a:rPr>
              <a:t>Purpose</a:t>
            </a:r>
            <a:endParaRPr lang="en-US" sz="1100" dirty="0">
              <a:latin typeface="+mj-lt"/>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mj-lt"/>
                <a:ea typeface="ヒラギノ角ゴ Pro W3" pitchFamily="4" charset="-128"/>
                <a:cs typeface="ヒラギノ角ゴ Pro W3" pitchFamily="4" charset="-128"/>
              </a:rPr>
              <a:t>The purpose of this exercise is to familiarize participants with the six rules for identifying another person's SOCIAL STYLE.</a:t>
            </a:r>
          </a:p>
          <a:p>
            <a:pPr>
              <a:lnSpc>
                <a:spcPct val="80000"/>
              </a:lnSpc>
            </a:pPr>
            <a:r>
              <a:rPr lang="en-US" sz="1100" b="1" dirty="0">
                <a:latin typeface="+mj-lt"/>
                <a:ea typeface="ヒラギノ角ゴ Pro W3" pitchFamily="4" charset="-128"/>
                <a:cs typeface="ヒラギノ角ゴ Pro W3" pitchFamily="4" charset="-128"/>
              </a:rPr>
              <a:t>Recommended Time:</a:t>
            </a:r>
            <a:endParaRPr lang="en-US" sz="1100" dirty="0">
              <a:latin typeface="+mj-lt"/>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mj-lt"/>
                <a:ea typeface="ヒラギノ角ゴ Pro W3" pitchFamily="4" charset="-128"/>
                <a:cs typeface="ヒラギノ角ゴ Pro W3" pitchFamily="4" charset="-128"/>
              </a:rPr>
              <a:t>10  minutes</a:t>
            </a:r>
          </a:p>
          <a:p>
            <a:pPr>
              <a:lnSpc>
                <a:spcPct val="80000"/>
              </a:lnSpc>
            </a:pPr>
            <a:r>
              <a:rPr lang="en-US" sz="1100" b="1" dirty="0">
                <a:latin typeface="+mj-lt"/>
                <a:ea typeface="ヒラギノ角ゴ Pro W3" pitchFamily="4" charset="-128"/>
                <a:cs typeface="ヒラギノ角ゴ Pro W3" pitchFamily="4" charset="-128"/>
              </a:rPr>
              <a:t>Materials Needed</a:t>
            </a:r>
            <a:endParaRPr lang="en-US" sz="1100" dirty="0">
              <a:latin typeface="+mj-lt"/>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mj-lt"/>
                <a:ea typeface="ヒラギノ角ゴ Pro W3" pitchFamily="4" charset="-128"/>
                <a:cs typeface="ヒラギノ角ゴ Pro W3" pitchFamily="4" charset="-128"/>
              </a:rPr>
              <a:t>None</a:t>
            </a:r>
          </a:p>
          <a:p>
            <a:pPr>
              <a:lnSpc>
                <a:spcPct val="80000"/>
              </a:lnSpc>
            </a:pPr>
            <a:r>
              <a:rPr lang="en-US" sz="1100" b="1" dirty="0">
                <a:latin typeface="+mj-lt"/>
                <a:ea typeface="ヒラギノ角ゴ Pro W3" pitchFamily="4" charset="-128"/>
                <a:cs typeface="ヒラギノ角ゴ Pro W3" pitchFamily="4" charset="-128"/>
              </a:rPr>
              <a:t>Directions</a:t>
            </a:r>
            <a:endParaRPr lang="en-US" sz="1100" dirty="0">
              <a:latin typeface="+mj-lt"/>
              <a:ea typeface="ヒラギノ角ゴ Pro W3" pitchFamily="4" charset="-128"/>
              <a:cs typeface="ヒラギノ角ゴ Pro W3" pitchFamily="4" charset="-128"/>
            </a:endParaRPr>
          </a:p>
          <a:p>
            <a:r>
              <a:rPr lang="en-US" sz="1100" b="1" i="0" u="none" strike="noStrike" baseline="0" dirty="0">
                <a:solidFill>
                  <a:srgbClr val="000000"/>
                </a:solidFill>
                <a:latin typeface="+mj-lt"/>
              </a:rPr>
              <a:t>SAY </a:t>
            </a:r>
            <a:r>
              <a:rPr lang="en-US" sz="1100" b="0" i="0" u="none" strike="noStrike" baseline="0" dirty="0">
                <a:solidFill>
                  <a:srgbClr val="000000"/>
                </a:solidFill>
                <a:latin typeface="+mj-lt"/>
              </a:rPr>
              <a:t>The more accurately we are able to observe our colleagues’ Styles, the better we will be able to adapt our own behavior to earn greater Versatility. </a:t>
            </a:r>
          </a:p>
          <a:p>
            <a:endParaRPr lang="en-US" sz="1100" b="1" i="0" u="none" strike="noStrike" baseline="0" dirty="0">
              <a:solidFill>
                <a:srgbClr val="000000"/>
              </a:solidFill>
              <a:latin typeface="+mj-lt"/>
            </a:endParaRPr>
          </a:p>
          <a:p>
            <a:r>
              <a:rPr lang="en-US" sz="1100" b="1" i="0" u="none" strike="noStrike" baseline="0" dirty="0">
                <a:solidFill>
                  <a:srgbClr val="000000"/>
                </a:solidFill>
                <a:latin typeface="+mj-lt"/>
              </a:rPr>
              <a:t>ASK </a:t>
            </a:r>
            <a:r>
              <a:rPr lang="en-US" sz="1100" b="0" i="0" u="none" strike="noStrike" baseline="0" dirty="0">
                <a:solidFill>
                  <a:srgbClr val="000000"/>
                </a:solidFill>
                <a:latin typeface="+mj-lt"/>
              </a:rPr>
              <a:t>participants to take notes on ways of implementing the best practices. </a:t>
            </a:r>
          </a:p>
          <a:p>
            <a:endParaRPr lang="en-US" sz="1100" b="1" i="0" u="none" strike="noStrike" baseline="0" dirty="0">
              <a:solidFill>
                <a:srgbClr val="000000"/>
              </a:solidFill>
              <a:latin typeface="+mj-lt"/>
            </a:endParaRPr>
          </a:p>
          <a:p>
            <a:r>
              <a:rPr lang="en-US" sz="1100" b="1" i="0" u="none" strike="noStrike" baseline="0" dirty="0">
                <a:solidFill>
                  <a:srgbClr val="000000"/>
                </a:solidFill>
                <a:latin typeface="+mj-lt"/>
              </a:rPr>
              <a:t>DESCRIBE </a:t>
            </a:r>
            <a:r>
              <a:rPr lang="en-US" sz="1100" b="0" i="0" u="none" strike="noStrike" baseline="0" dirty="0">
                <a:solidFill>
                  <a:srgbClr val="000000"/>
                </a:solidFill>
                <a:latin typeface="+mj-lt"/>
              </a:rPr>
              <a:t>the best practices:</a:t>
            </a:r>
            <a:endParaRPr lang="en-US" sz="1100" dirty="0">
              <a:latin typeface="+mj-lt"/>
            </a:endParaRPr>
          </a:p>
          <a:p>
            <a:pPr marL="228600" indent="-228600">
              <a:spcBef>
                <a:spcPts val="1500"/>
              </a:spcBef>
              <a:spcAft>
                <a:spcPts val="1000"/>
              </a:spcAft>
              <a:buFont typeface="+mj-lt"/>
              <a:buAutoNum type="arabicPeriod"/>
            </a:pPr>
            <a:r>
              <a:rPr lang="en-US" altLang="en-US" sz="1100" dirty="0">
                <a:latin typeface="+mj-lt"/>
              </a:rPr>
              <a:t>Don’t jump to conclusions</a:t>
            </a:r>
          </a:p>
          <a:p>
            <a:pPr marL="228600" indent="-228600">
              <a:spcBef>
                <a:spcPts val="1500"/>
              </a:spcBef>
              <a:spcAft>
                <a:spcPts val="1000"/>
              </a:spcAft>
              <a:buFont typeface="+mj-lt"/>
              <a:buAutoNum type="arabicPeriod"/>
            </a:pPr>
            <a:r>
              <a:rPr lang="en-US" altLang="en-US" sz="1100" dirty="0">
                <a:latin typeface="+mj-lt"/>
              </a:rPr>
              <a:t>Remain objective</a:t>
            </a:r>
          </a:p>
          <a:p>
            <a:pPr marL="228600" indent="-228600">
              <a:spcBef>
                <a:spcPts val="1500"/>
              </a:spcBef>
              <a:spcAft>
                <a:spcPts val="1000"/>
              </a:spcAft>
              <a:buFont typeface="+mj-lt"/>
              <a:buAutoNum type="arabicPeriod"/>
            </a:pPr>
            <a:r>
              <a:rPr lang="en-US" altLang="en-US" sz="1100" dirty="0">
                <a:latin typeface="+mj-lt"/>
              </a:rPr>
              <a:t>Separate Style behavior from someone’s role or position</a:t>
            </a:r>
          </a:p>
          <a:p>
            <a:pPr marL="228600" indent="-228600">
              <a:spcBef>
                <a:spcPts val="1500"/>
              </a:spcBef>
              <a:spcAft>
                <a:spcPts val="1000"/>
              </a:spcAft>
              <a:buFont typeface="+mj-lt"/>
              <a:buAutoNum type="arabicPeriod"/>
            </a:pPr>
            <a:r>
              <a:rPr lang="en-US" altLang="en-US" sz="1100" dirty="0">
                <a:latin typeface="+mj-lt"/>
              </a:rPr>
              <a:t>A moderate amount of stress can clarify someone’s Style</a:t>
            </a:r>
          </a:p>
          <a:p>
            <a:pPr marL="228600" indent="-228600">
              <a:spcBef>
                <a:spcPts val="1500"/>
              </a:spcBef>
              <a:spcAft>
                <a:spcPts val="1000"/>
              </a:spcAft>
              <a:buFont typeface="+mj-lt"/>
              <a:buAutoNum type="arabicPeriod"/>
            </a:pPr>
            <a:r>
              <a:rPr lang="en-US" altLang="en-US" sz="1100" dirty="0">
                <a:latin typeface="+mj-lt"/>
              </a:rPr>
              <a:t>Get out of the way (be an observer)</a:t>
            </a:r>
          </a:p>
          <a:p>
            <a:pPr marL="228600" indent="-228600">
              <a:buFont typeface="+mj-lt"/>
              <a:buAutoNum type="arabicPeriod"/>
            </a:pPr>
            <a:endParaRPr lang="en-US" sz="1100" dirty="0">
              <a:latin typeface="+mj-lt"/>
            </a:endParaRPr>
          </a:p>
          <a:p>
            <a:r>
              <a:rPr lang="en-US" sz="1100" b="1" i="0" u="none" strike="noStrike" baseline="0" dirty="0">
                <a:solidFill>
                  <a:srgbClr val="000000"/>
                </a:solidFill>
                <a:latin typeface="+mj-lt"/>
              </a:rPr>
              <a:t>ASK </a:t>
            </a:r>
            <a:r>
              <a:rPr lang="en-US" sz="1100" b="0" i="0" u="none" strike="noStrike" baseline="0" dirty="0">
                <a:solidFill>
                  <a:srgbClr val="000000"/>
                </a:solidFill>
                <a:latin typeface="+mj-lt"/>
              </a:rPr>
              <a:t>if there are any questions. </a:t>
            </a:r>
          </a:p>
          <a:p>
            <a:endParaRPr lang="en-US" sz="1100" b="0" i="0" u="none" strike="noStrike" baseline="0" dirty="0">
              <a:solidFill>
                <a:srgbClr val="000000"/>
              </a:solidFill>
              <a:latin typeface="+mj-lt"/>
            </a:endParaRPr>
          </a:p>
          <a:p>
            <a:endParaRPr lang="en-US" sz="1100" b="0" i="0" u="none" strike="noStrike" baseline="0" dirty="0">
              <a:solidFill>
                <a:srgbClr val="000000"/>
              </a:solidFill>
              <a:latin typeface="+mj-lt"/>
            </a:endParaRPr>
          </a:p>
          <a:p>
            <a:endParaRPr lang="en-US" sz="1100" b="0" i="0" u="none" strike="noStrike" baseline="0" dirty="0">
              <a:solidFill>
                <a:srgbClr val="000000"/>
              </a:solidFill>
              <a:latin typeface="+mj-lt"/>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59</a:t>
            </a:fld>
            <a:endParaRPr lang="en-US" dirty="0"/>
          </a:p>
        </p:txBody>
      </p:sp>
    </p:spTree>
    <p:extLst>
      <p:ext uri="{BB962C8B-B14F-4D97-AF65-F5344CB8AC3E}">
        <p14:creationId xmlns:p14="http://schemas.microsoft.com/office/powerpoint/2010/main" val="3806336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1" dirty="0"/>
              <a:t>SAY</a:t>
            </a:r>
            <a:r>
              <a:rPr lang="en-US" dirty="0"/>
              <a:t> We measure observable behavior on two </a:t>
            </a:r>
            <a:r>
              <a:rPr lang="en-US" dirty="0" err="1"/>
              <a:t>dimensions：Assertiveness</a:t>
            </a:r>
            <a:r>
              <a:rPr lang="en-US" dirty="0"/>
              <a:t> and Responsiveness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9823516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200" b="1" i="1" dirty="0">
                <a:latin typeface="+mj-lt"/>
                <a:ea typeface="ヒラギノ角ゴ Pro W3" pitchFamily="4" charset="-128"/>
                <a:cs typeface="ヒラギノ角ゴ Pro W3" pitchFamily="4" charset="-128"/>
              </a:rPr>
              <a:t>Taking My Growth Action</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200" b="1" i="0" u="none" strike="noStrike" baseline="0" dirty="0">
              <a:solidFill>
                <a:srgbClr val="000000"/>
              </a:solidFill>
              <a:latin typeface="+mj-lt"/>
            </a:endParaRPr>
          </a:p>
          <a:p>
            <a:pPr>
              <a:lnSpc>
                <a:spcPct val="80000"/>
              </a:lnSpc>
            </a:pPr>
            <a:r>
              <a:rPr lang="en-US" sz="1200" b="1" dirty="0">
                <a:latin typeface="+mj-lt"/>
                <a:ea typeface="ヒラギノ角ゴ Pro W3" pitchFamily="4" charset="-128"/>
                <a:cs typeface="ヒラギノ角ゴ Pro W3" pitchFamily="4" charset="-128"/>
              </a:rPr>
              <a:t>Purpose</a:t>
            </a:r>
            <a:endParaRPr lang="en-US" sz="1200" dirty="0">
              <a:latin typeface="+mj-lt"/>
              <a:ea typeface="ヒラギノ角ゴ Pro W3" pitchFamily="4" charset="-128"/>
              <a:cs typeface="ヒラギノ角ゴ Pro W3" pitchFamily="4" charset="-128"/>
            </a:endParaRPr>
          </a:p>
          <a:p>
            <a:pPr marL="285750" indent="-285750" algn="l">
              <a:buFont typeface="Wingdings" panose="05000000000000000000" pitchFamily="2" charset="2"/>
              <a:buChar char="§"/>
            </a:pPr>
            <a:r>
              <a:rPr lang="en-US" sz="1800" b="0" i="0" u="none" strike="noStrike" baseline="0" dirty="0">
                <a:latin typeface="Museo Sans 300" pitchFamily="50" charset="0"/>
              </a:rPr>
              <a:t>To get participants to think about how taking their Growth Action (in specific ways) could help to enhance their effectiveness with a customer</a:t>
            </a:r>
            <a:r>
              <a:rPr lang="en-US" sz="1200" b="0" i="0" u="none" strike="noStrike" baseline="0" dirty="0">
                <a:latin typeface="Museo Sans 300" pitchFamily="50" charset="0"/>
              </a:rPr>
              <a:t>.</a:t>
            </a:r>
          </a:p>
          <a:p>
            <a:pPr algn="l"/>
            <a:endParaRPr lang="en-US" sz="1200" b="0" i="0" u="none" strike="noStrike" baseline="0" dirty="0">
              <a:latin typeface="Museo Sans 500" pitchFamily="50" charset="0"/>
            </a:endParaRPr>
          </a:p>
          <a:p>
            <a:pPr algn="l"/>
            <a:r>
              <a:rPr lang="en-US" sz="1200" b="1" i="0" u="none" strike="noStrike" baseline="0" dirty="0">
                <a:latin typeface="Museo Sans 500" pitchFamily="50" charset="0"/>
              </a:rPr>
              <a:t>Recommended Time</a:t>
            </a:r>
          </a:p>
          <a:p>
            <a:pPr marL="285750" indent="-285750" algn="l">
              <a:buFont typeface="Wingdings" panose="05000000000000000000" pitchFamily="2" charset="2"/>
              <a:buChar char="§"/>
            </a:pPr>
            <a:r>
              <a:rPr lang="en-US" sz="1200" b="0" i="0" u="none" strike="noStrike" baseline="0" dirty="0">
                <a:latin typeface="Museo Sans 300" pitchFamily="50" charset="0"/>
              </a:rPr>
              <a:t>20 minutes</a:t>
            </a:r>
          </a:p>
          <a:p>
            <a:pPr algn="l"/>
            <a:endParaRPr lang="en-US" sz="1200" b="0" i="0" u="none" strike="noStrike" baseline="0" dirty="0">
              <a:latin typeface="Museo Sans 500" pitchFamily="50" charset="0"/>
            </a:endParaRPr>
          </a:p>
          <a:p>
            <a:pPr algn="l"/>
            <a:r>
              <a:rPr lang="en-US" sz="1200" b="1" i="0" u="none" strike="noStrike" baseline="0" dirty="0">
                <a:latin typeface="Museo Sans 500" pitchFamily="50" charset="0"/>
              </a:rPr>
              <a:t>Materials Needed</a:t>
            </a:r>
          </a:p>
          <a:p>
            <a:pPr marL="285750" indent="-285750" algn="l">
              <a:buFont typeface="Wingdings" panose="05000000000000000000" pitchFamily="2" charset="2"/>
              <a:buChar char="§"/>
            </a:pPr>
            <a:r>
              <a:rPr lang="en-US" sz="1200" b="0" i="0" u="none" strike="noStrike" baseline="0" dirty="0">
                <a:latin typeface="Museo Sans 300" pitchFamily="50" charset="0"/>
              </a:rPr>
              <a:t>ISEV Participant Workbook </a:t>
            </a:r>
          </a:p>
          <a:p>
            <a:pPr marL="285750" indent="-285750" algn="l">
              <a:buFont typeface="Wingdings" panose="05000000000000000000" pitchFamily="2" charset="2"/>
              <a:buChar char="§"/>
            </a:pPr>
            <a:r>
              <a:rPr lang="en-US" sz="1200" b="0" i="0" u="none" strike="noStrike" baseline="0" dirty="0">
                <a:latin typeface="Museo Sans 300" pitchFamily="50" charset="0"/>
              </a:rPr>
              <a:t>SOCIAL STYLE Navigator (“Style Estimator”)</a:t>
            </a:r>
          </a:p>
          <a:p>
            <a:pPr algn="l"/>
            <a:endParaRPr lang="en-US" sz="1200" b="0" i="0" u="none" strike="noStrike" baseline="0" dirty="0">
              <a:latin typeface="Museo Sans 500" pitchFamily="50" charset="0"/>
            </a:endParaRPr>
          </a:p>
          <a:p>
            <a:pPr algn="l"/>
            <a:r>
              <a:rPr lang="en-US" sz="1200" b="1" i="0" u="none" strike="noStrike" baseline="0" dirty="0">
                <a:latin typeface="Museo Sans 500" pitchFamily="50" charset="0"/>
              </a:rPr>
              <a:t>Directions</a:t>
            </a:r>
          </a:p>
          <a:p>
            <a:pPr algn="l"/>
            <a:r>
              <a:rPr lang="en-US" sz="1800" b="0" i="0" u="none" strike="noStrike" baseline="0" dirty="0">
                <a:latin typeface="Museo Sans 300" pitchFamily="50" charset="0"/>
              </a:rPr>
              <a:t>1. Ask participants to estimate the Style of a </a:t>
            </a:r>
            <a:r>
              <a:rPr lang="en-US" sz="1800" dirty="0"/>
              <a:t>customer</a:t>
            </a:r>
            <a:r>
              <a:rPr lang="en-US" sz="1800" b="0" i="0" u="none" strike="noStrike" baseline="0" dirty="0">
                <a:latin typeface="Museo Sans 300" pitchFamily="50" charset="0"/>
              </a:rPr>
              <a:t>. This can be done using the “Style Estimator” of the SOCIAL STYLE Navigator. If participants don’t have online access, they can refer to the graphic on page 12 of the Participant Workbook  for help in determining the customer’s Style.</a:t>
            </a:r>
          </a:p>
          <a:p>
            <a:pPr algn="l"/>
            <a:endParaRPr lang="en-US" sz="1800" b="0" i="0" u="none" strike="noStrike" baseline="0" dirty="0">
              <a:latin typeface="Museo Sans 300" pitchFamily="50" charset="0"/>
            </a:endParaRPr>
          </a:p>
          <a:p>
            <a:pPr algn="l"/>
            <a:r>
              <a:rPr lang="en-US" sz="1800" b="0" i="0" u="none" strike="noStrike" baseline="0" dirty="0">
                <a:latin typeface="Museo Sans 300" pitchFamily="50" charset="0"/>
              </a:rPr>
              <a:t>3. After about five minutes, ask for volunteers to identify their Style and, specifically, how they thought they could take their growth action with the customer.</a:t>
            </a:r>
          </a:p>
          <a:p>
            <a:pPr algn="l"/>
            <a:endParaRPr lang="en-US" sz="1800" b="0" i="0" u="none" strike="noStrike" baseline="0" dirty="0">
              <a:latin typeface="Museo Sans 300" pitchFamily="50" charset="0"/>
            </a:endParaRPr>
          </a:p>
          <a:p>
            <a:pPr algn="l"/>
            <a:r>
              <a:rPr lang="en-US" sz="1800" b="0" i="0" u="none" strike="noStrike" baseline="0" dirty="0">
                <a:latin typeface="Museo Sans 300" pitchFamily="50" charset="0"/>
              </a:rPr>
              <a:t>4. Ask participants why taking the growth action they identified would be particularly effective with the Style of the customer they selected.</a:t>
            </a:r>
          </a:p>
          <a:p>
            <a:pPr algn="l"/>
            <a:endParaRPr lang="en-US" sz="1800" b="0" i="0" u="none" strike="noStrike" baseline="0" dirty="0">
              <a:latin typeface="Museo Sans 300" pitchFamily="50" charset="0"/>
            </a:endParaRPr>
          </a:p>
          <a:p>
            <a:pPr algn="l"/>
            <a:r>
              <a:rPr lang="en-US" sz="1800" b="0" i="0" u="none" strike="noStrike" baseline="0" dirty="0">
                <a:latin typeface="Museo Sans 300" pitchFamily="50" charset="0"/>
              </a:rPr>
              <a:t>5. Provide feedback to participants based on the specifics of the action they identified.</a:t>
            </a:r>
          </a:p>
          <a:p>
            <a:pPr algn="l"/>
            <a:endParaRPr lang="en-US" sz="1800" b="0" i="0" u="none" strike="noStrike" baseline="0" dirty="0">
              <a:latin typeface="Museo Sans 300" pitchFamily="50" charset="0"/>
            </a:endParaRPr>
          </a:p>
          <a:p>
            <a:pPr algn="l"/>
            <a:endParaRPr lang="en-US" sz="1800" b="0" i="0" u="none" strike="noStrike" baseline="0" dirty="0">
              <a:latin typeface="Museo Sans 300" pitchFamily="50" charset="0"/>
            </a:endParaRPr>
          </a:p>
          <a:p>
            <a:pPr algn="l"/>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60</a:t>
            </a:fld>
            <a:endParaRPr lang="en-US" dirty="0"/>
          </a:p>
        </p:txBody>
      </p:sp>
    </p:spTree>
    <p:extLst>
      <p:ext uri="{BB962C8B-B14F-4D97-AF65-F5344CB8AC3E}">
        <p14:creationId xmlns:p14="http://schemas.microsoft.com/office/powerpoint/2010/main" val="8454725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0"/>
            <a:ext cx="6861175" cy="3859213"/>
          </a:xfrm>
        </p:spPr>
      </p:sp>
      <p:sp>
        <p:nvSpPr>
          <p:cNvPr id="3" name="Notes Placeholder 2"/>
          <p:cNvSpPr>
            <a:spLocks noGrp="1"/>
          </p:cNvSpPr>
          <p:nvPr>
            <p:ph type="body" idx="1"/>
          </p:nvPr>
        </p:nvSpPr>
        <p:spPr>
          <a:xfrm>
            <a:off x="486211" y="4637088"/>
            <a:ext cx="6071532" cy="777874"/>
          </a:xfrm>
        </p:spPr>
        <p:txBody>
          <a:bodyPr/>
          <a:lstStyle/>
          <a:p>
            <a:pPr marL="0" indent="0" algn="l">
              <a:buFont typeface="Wingdings" panose="05000000000000000000" pitchFamily="2" charset="2"/>
              <a:buNone/>
            </a:pPr>
            <a:endParaRPr lang="en-US" sz="1800" b="0" i="0" u="none" strike="noStrike" baseline="0" dirty="0">
              <a:latin typeface="Museo 700" pitchFamily="50" charset="0"/>
            </a:endParaRPr>
          </a:p>
        </p:txBody>
      </p:sp>
      <p:sp>
        <p:nvSpPr>
          <p:cNvPr id="4" name="Header Placeholder 3"/>
          <p:cNvSpPr>
            <a:spLocks noGrp="1"/>
          </p:cNvSpPr>
          <p:nvPr>
            <p:ph type="hdr" sz="quarter"/>
          </p:nvPr>
        </p:nvSpPr>
        <p:spPr>
          <a:xfrm>
            <a:off x="486211" y="3859213"/>
            <a:ext cx="6071532" cy="777874"/>
          </a:xfrm>
        </p:spPr>
        <p:txBody>
          <a:bodyPr/>
          <a:lstStyle/>
          <a:p>
            <a:r>
              <a:rPr lang="en-US" sz="2400" dirty="0"/>
              <a:t>Tracom SOCIAL STYLE</a:t>
            </a:r>
            <a:br>
              <a:rPr lang="en-US" sz="2400" dirty="0"/>
            </a:br>
            <a:r>
              <a:rPr lang="en-US" sz="2400" dirty="0"/>
              <a:t>Participant’s Manual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graphicFrame>
        <p:nvGraphicFramePr>
          <p:cNvPr id="7" name="Table 7">
            <a:extLst>
              <a:ext uri="{FF2B5EF4-FFF2-40B4-BE49-F238E27FC236}">
                <a16:creationId xmlns:a16="http://schemas.microsoft.com/office/drawing/2014/main" id="{83D1864B-465E-4C26-BD3C-19CD9CAF0C26}"/>
              </a:ext>
            </a:extLst>
          </p:cNvPr>
          <p:cNvGraphicFramePr>
            <a:graphicFrameLocks noGrp="1"/>
          </p:cNvGraphicFramePr>
          <p:nvPr>
            <p:extLst>
              <p:ext uri="{D42A27DB-BD31-4B8C-83A1-F6EECF244321}">
                <p14:modId xmlns:p14="http://schemas.microsoft.com/office/powerpoint/2010/main" val="265762289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
        <p:nvSpPr>
          <p:cNvPr id="8" name="TextBox 7">
            <a:extLst>
              <a:ext uri="{FF2B5EF4-FFF2-40B4-BE49-F238E27FC236}">
                <a16:creationId xmlns:a16="http://schemas.microsoft.com/office/drawing/2014/main" id="{1DA897C2-9DED-4133-AE4D-8F60560A7C23}"/>
              </a:ext>
            </a:extLst>
          </p:cNvPr>
          <p:cNvSpPr txBox="1"/>
          <p:nvPr/>
        </p:nvSpPr>
        <p:spPr>
          <a:xfrm>
            <a:off x="6858000" y="6724650"/>
            <a:ext cx="3403496" cy="1200329"/>
          </a:xfrm>
          <a:prstGeom prst="rect">
            <a:avLst/>
          </a:prstGeom>
          <a:noFill/>
        </p:spPr>
        <p:txBody>
          <a:bodyPr wrap="none" rtlCol="0">
            <a:spAutoFit/>
          </a:bodyPr>
          <a:lstStyle/>
          <a:p>
            <a:r>
              <a:rPr lang="en-US" dirty="0"/>
              <a:t>&lt;&lt;Copy and paste this table to</a:t>
            </a:r>
            <a:br>
              <a:rPr lang="en-US" dirty="0"/>
            </a:br>
            <a:r>
              <a:rPr lang="en-US" dirty="0"/>
              <a:t>notes pages on which you want</a:t>
            </a:r>
            <a:br>
              <a:rPr lang="en-US" dirty="0"/>
            </a:br>
            <a:r>
              <a:rPr lang="en-US" dirty="0"/>
              <a:t>participants to be able to take</a:t>
            </a:r>
            <a:br>
              <a:rPr lang="en-US" dirty="0"/>
            </a:br>
            <a:r>
              <a:rPr lang="en-US" dirty="0"/>
              <a:t>notes</a:t>
            </a:r>
          </a:p>
        </p:txBody>
      </p:sp>
    </p:spTree>
    <p:extLst>
      <p:ext uri="{BB962C8B-B14F-4D97-AF65-F5344CB8AC3E}">
        <p14:creationId xmlns:p14="http://schemas.microsoft.com/office/powerpoint/2010/main" val="2430013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useo-700"/>
              </a:rPr>
              <a:t>4 MINUTES (Workbook, pages 8-9)</a:t>
            </a:r>
          </a:p>
          <a:p>
            <a:pPr algn="l"/>
            <a:endParaRPr lang="en-US" sz="1100" b="0" i="0" u="none" strike="noStrike" baseline="0" dirty="0">
              <a:latin typeface="Museo-700"/>
            </a:endParaRPr>
          </a:p>
          <a:p>
            <a:pPr algn="l"/>
            <a:r>
              <a:rPr lang="en-US" sz="1100" b="1" i="0" u="none" strike="noStrike" baseline="0" dirty="0">
                <a:latin typeface="Museo-700"/>
              </a:rPr>
              <a:t>ASK</a:t>
            </a:r>
            <a:r>
              <a:rPr lang="en-US" sz="1100" b="0" i="0" u="none" strike="noStrike" baseline="0" dirty="0">
                <a:latin typeface="Museo-700"/>
              </a:rPr>
              <a:t> </a:t>
            </a:r>
            <a:r>
              <a:rPr lang="en-US" sz="1100" b="0" i="0" u="none" strike="noStrike" baseline="0" dirty="0">
                <a:latin typeface="MuseoSans-300"/>
              </a:rPr>
              <a:t>participants to turn to pages 8 and 9 of the Participant Workbook.</a:t>
            </a:r>
          </a:p>
          <a:p>
            <a:pPr algn="l"/>
            <a:endParaRPr lang="en-US" sz="1100" b="0" i="0" u="none" strike="noStrike" baseline="0" dirty="0">
              <a:latin typeface="MuseoSans-30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To become more effective with others, we follow a behavioral model. There are two dimensions of behavior that define SOCIAL STYLE: Assertiveness and Responsiveness.</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is the degree to which we ask or tell when interacting with others. The two anchors for Assertiveness are </a:t>
            </a:r>
            <a:r>
              <a:rPr lang="en-US" sz="1100" b="1" dirty="0">
                <a:solidFill>
                  <a:srgbClr val="000000"/>
                </a:solidFill>
                <a:latin typeface="+mn-lt"/>
              </a:rPr>
              <a:t>Ask </a:t>
            </a:r>
            <a:r>
              <a:rPr lang="en-US" sz="1100" dirty="0">
                <a:solidFill>
                  <a:srgbClr val="000000"/>
                </a:solidFill>
                <a:latin typeface="Arial" panose="020B0604020202020204" pitchFamily="34" charset="0"/>
              </a:rPr>
              <a:t>on the left side of the continuum and </a:t>
            </a:r>
            <a:r>
              <a:rPr lang="en-US" sz="1100" b="1" dirty="0">
                <a:solidFill>
                  <a:srgbClr val="000000"/>
                </a:solidFill>
                <a:latin typeface="+mn-lt"/>
              </a:rPr>
              <a:t>Tell </a:t>
            </a:r>
            <a:r>
              <a:rPr lang="en-US" sz="1100" dirty="0">
                <a:solidFill>
                  <a:srgbClr val="000000"/>
                </a:solidFill>
                <a:latin typeface="Arial" panose="020B0604020202020204" pitchFamily="34" charset="0"/>
              </a:rPr>
              <a:t>on the right side of the continuum.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is a measurement of how we try to influence others to take action. If you are more “Tell” Assertive, you state your opinions directly. You tend to declare your viewpoints and try to direct the actions of others.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For example, if you want to have lunch with someone, you might say, “Let’s have lunch today!”</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are more “Ask” Assertive, you tend to be more cautious and reserved about sharing your opinions. You attempt to influence others in a more quiet, low-key, questioning manner.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For example, if you want to have lunch with someone, you might say, “Would you like to have lunch with me today?”</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7</a:t>
            </a:fld>
            <a:endParaRPr lang="en-US" dirty="0"/>
          </a:p>
        </p:txBody>
      </p:sp>
    </p:spTree>
    <p:extLst>
      <p:ext uri="{BB962C8B-B14F-4D97-AF65-F5344CB8AC3E}">
        <p14:creationId xmlns:p14="http://schemas.microsoft.com/office/powerpoint/2010/main" val="3059706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dirty="0">
                <a:solidFill>
                  <a:srgbClr val="000000"/>
                </a:solidFill>
                <a:latin typeface="Arial" panose="020B0604020202020204" pitchFamily="34" charset="0"/>
              </a:rPr>
              <a:t>3 MINUTES</a:t>
            </a:r>
            <a:endParaRPr lang="en-US" sz="1100" b="1" i="0" u="none" strike="noStrike" baseline="0" dirty="0">
              <a:latin typeface="+mj-lt"/>
            </a:endParaRP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Assertiveness scale helps predict a person’s behavior because it represents a “theme” or typical pattern. There are verbal and non-verbal clues to indicate a person’s Assertiveness.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verbal and non-verbal indicators of Assertiveness: </a:t>
            </a:r>
          </a:p>
          <a:p>
            <a:endParaRPr lang="en-US" sz="1100" b="1" dirty="0">
              <a:solidFill>
                <a:srgbClr val="000000"/>
              </a:solidFill>
              <a:latin typeface="+mn-lt"/>
            </a:endParaRPr>
          </a:p>
          <a:p>
            <a:r>
              <a:rPr lang="en-US" sz="1100" b="1" dirty="0">
                <a:solidFill>
                  <a:srgbClr val="000000"/>
                </a:solidFill>
                <a:latin typeface="+mn-lt"/>
              </a:rPr>
              <a:t>Verbal: </a:t>
            </a:r>
            <a:r>
              <a:rPr lang="en-US" sz="1100" dirty="0">
                <a:solidFill>
                  <a:srgbClr val="000000"/>
                </a:solidFill>
                <a:latin typeface="Arial" panose="020B0604020202020204" pitchFamily="34" charset="0"/>
              </a:rPr>
              <a:t>Ask-Assertive individuals use a slower pace, less quantity (fewer words), and quieter volume. Tell-Assertive individuals use a faster pace, talk more, and a louder volume. </a:t>
            </a:r>
          </a:p>
          <a:p>
            <a:endParaRPr lang="en-US" sz="1100" b="1" dirty="0">
              <a:solidFill>
                <a:srgbClr val="000000"/>
              </a:solidFill>
              <a:latin typeface="+mn-lt"/>
            </a:endParaRPr>
          </a:p>
          <a:p>
            <a:r>
              <a:rPr lang="en-US" sz="1100" b="1" dirty="0">
                <a:solidFill>
                  <a:srgbClr val="000000"/>
                </a:solidFill>
                <a:latin typeface="+mn-lt"/>
              </a:rPr>
              <a:t>Non-Verbal: </a:t>
            </a:r>
            <a:r>
              <a:rPr lang="en-US" sz="1100" dirty="0">
                <a:solidFill>
                  <a:srgbClr val="000000"/>
                </a:solidFill>
                <a:latin typeface="Arial" panose="020B0604020202020204" pitchFamily="34" charset="0"/>
              </a:rPr>
              <a:t>Ask-Assertive individuals show relaxed hands and gestures, lean back, and use less direct eye contact. Tell-Assertive individuals have a directive use of hands, lean forward, and use more direct eye contact. </a:t>
            </a:r>
          </a:p>
          <a:p>
            <a:endParaRPr lang="en-US" sz="1100" dirty="0">
              <a:solidFill>
                <a:srgbClr val="000000"/>
              </a:solidFill>
              <a:latin typeface="Arial" panose="020B0604020202020204" pitchFamily="34" charset="0"/>
            </a:endParaRPr>
          </a:p>
          <a:p>
            <a:pPr algn="l"/>
            <a:r>
              <a:rPr lang="en-US" sz="1100" b="1" i="0" u="none" strike="noStrike" baseline="0" dirty="0">
                <a:latin typeface="+mj-lt"/>
              </a:rPr>
              <a:t>Optional Exercise: Do You Ask or Tell?</a:t>
            </a:r>
          </a:p>
          <a:p>
            <a:pPr marL="171450" indent="-171450" algn="l">
              <a:buFont typeface="Wingdings" panose="05000000000000000000" pitchFamily="2" charset="2"/>
              <a:buChar char="§"/>
            </a:pPr>
            <a:r>
              <a:rPr lang="en-US" sz="1100" b="1" i="0" u="none" strike="noStrike" baseline="0" dirty="0">
                <a:latin typeface="+mj-lt"/>
              </a:rPr>
              <a:t>ASK</a:t>
            </a:r>
            <a:r>
              <a:rPr lang="en-US" sz="1100" b="0" i="0" u="none" strike="noStrike" baseline="0" dirty="0">
                <a:latin typeface="+mj-lt"/>
              </a:rPr>
              <a:t> participants to chat whether they see themselves as more asking or more telling, and to give examples of why they see themselves this way.</a:t>
            </a:r>
          </a:p>
          <a:p>
            <a:pPr marL="171450" indent="-171450" algn="l">
              <a:buFont typeface="Wingdings" panose="05000000000000000000" pitchFamily="2" charset="2"/>
              <a:buChar char="§"/>
            </a:pPr>
            <a:endParaRPr lang="en-US" sz="1100" b="0" i="0" u="none" strike="noStrike" baseline="0" dirty="0">
              <a:latin typeface="+mj-lt"/>
            </a:endParaRPr>
          </a:p>
          <a:p>
            <a:pPr algn="l">
              <a:buFontTx/>
              <a:buNone/>
            </a:pPr>
            <a:r>
              <a:rPr lang="en-US" sz="1100" b="1" i="0" u="none" strike="noStrike" baseline="0" dirty="0">
                <a:latin typeface="+mj-lt"/>
              </a:rPr>
              <a:t>In-person activity:</a:t>
            </a:r>
          </a:p>
          <a:p>
            <a:pPr algn="l">
              <a:buFontTx/>
              <a:buNone/>
            </a:pPr>
            <a:r>
              <a:rPr lang="en-US" sz="1100" b="0" i="0" u="none" strike="noStrike" baseline="0" dirty="0">
                <a:latin typeface="+mj-lt"/>
              </a:rPr>
              <a:t>1. </a:t>
            </a:r>
            <a:r>
              <a:rPr lang="en-US" sz="1100" b="1" i="0" u="none" strike="noStrike" baseline="0" dirty="0">
                <a:latin typeface="+mj-lt"/>
              </a:rPr>
              <a:t>ASK</a:t>
            </a:r>
            <a:r>
              <a:rPr lang="en-US" sz="1100" b="0" i="0" u="none" strike="noStrike" baseline="0" dirty="0">
                <a:latin typeface="+mj-lt"/>
              </a:rPr>
              <a:t> participants to go toward either the left side or right side of the room to indicate whether they see themselves as “more asking” (left) or “more telling” (right).</a:t>
            </a:r>
          </a:p>
          <a:p>
            <a:pPr algn="l">
              <a:buFontTx/>
              <a:buNone/>
            </a:pPr>
            <a:r>
              <a:rPr lang="en-US" sz="1100" b="0" i="0" u="none" strike="noStrike" baseline="0" dirty="0">
                <a:latin typeface="+mj-lt"/>
              </a:rPr>
              <a:t>2. </a:t>
            </a:r>
            <a:r>
              <a:rPr lang="en-US" sz="1100" b="1" i="0" u="none" strike="noStrike" baseline="0" dirty="0">
                <a:latin typeface="+mj-lt"/>
              </a:rPr>
              <a:t>ASK</a:t>
            </a:r>
            <a:r>
              <a:rPr lang="en-US" sz="1100" b="0" i="0" u="none" strike="noStrike" baseline="0" dirty="0">
                <a:latin typeface="+mj-lt"/>
              </a:rPr>
              <a:t> participants to introduce themselves to people around them and to share examples of what they feel makes them more asking or more telling.</a:t>
            </a:r>
          </a:p>
          <a:p>
            <a:pPr algn="l">
              <a:buFontTx/>
              <a:buNone/>
            </a:pPr>
            <a:r>
              <a:rPr lang="en-US" sz="1100" b="0" i="0" u="none" strike="noStrike" baseline="0" dirty="0">
                <a:latin typeface="+mj-lt"/>
              </a:rPr>
              <a:t>3. </a:t>
            </a:r>
            <a:r>
              <a:rPr lang="en-US" sz="1100" b="1" i="0" u="none" strike="noStrike" baseline="0" dirty="0">
                <a:latin typeface="+mj-lt"/>
              </a:rPr>
              <a:t>ASK</a:t>
            </a:r>
            <a:r>
              <a:rPr lang="en-US" sz="1100" b="0" i="0" u="none" strike="noStrike" baseline="0" dirty="0">
                <a:latin typeface="+mj-lt"/>
              </a:rPr>
              <a:t> participants to validate their self-assessment based on whether they asked questions or made statements during their discussions. (Ask Assertive individuals will tend to ask more questions; Tell Assertive individuals will tend to make more statements).</a:t>
            </a:r>
          </a:p>
          <a:p>
            <a:pPr algn="l">
              <a:buFontTx/>
              <a:buNone/>
            </a:pPr>
            <a:r>
              <a:rPr lang="en-US" sz="1100" b="0" i="0" u="none" strike="noStrike" baseline="0" dirty="0">
                <a:latin typeface="+mj-lt"/>
              </a:rPr>
              <a:t>4. </a:t>
            </a:r>
            <a:r>
              <a:rPr lang="en-US" sz="1100" b="1" i="0" u="none" strike="noStrike" baseline="0" dirty="0">
                <a:latin typeface="+mj-lt"/>
              </a:rPr>
              <a:t>ASK</a:t>
            </a:r>
            <a:r>
              <a:rPr lang="en-US" sz="1100" b="0" i="0" u="none" strike="noStrike" baseline="0" dirty="0">
                <a:latin typeface="+mj-lt"/>
              </a:rPr>
              <a:t> if anyone feels as though they might have gone to the wrong place.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8</a:t>
            </a:fld>
            <a:endParaRPr lang="en-US" dirty="0"/>
          </a:p>
        </p:txBody>
      </p:sp>
      <p:graphicFrame>
        <p:nvGraphicFramePr>
          <p:cNvPr id="8" name="Table 7">
            <a:extLst>
              <a:ext uri="{FF2B5EF4-FFF2-40B4-BE49-F238E27FC236}">
                <a16:creationId xmlns:a16="http://schemas.microsoft.com/office/drawing/2014/main" id="{02FE0031-053F-48F4-AE9D-851D4D6996AB}"/>
              </a:ext>
            </a:extLst>
          </p:cNvPr>
          <p:cNvGraphicFramePr>
            <a:graphicFrameLocks noGrp="1"/>
          </p:cNvGraphicFramePr>
          <p:nvPr>
            <p:extLst>
              <p:ext uri="{D42A27DB-BD31-4B8C-83A1-F6EECF244321}">
                <p14:modId xmlns:p14="http://schemas.microsoft.com/office/powerpoint/2010/main" val="1571928766"/>
              </p:ext>
            </p:extLst>
          </p:nvPr>
        </p:nvGraphicFramePr>
        <p:xfrm>
          <a:off x="518159" y="6255025"/>
          <a:ext cx="6476300" cy="2749437"/>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05493">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798744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useo-700"/>
              </a:rPr>
              <a:t>4 MINUTES (Workbook, pages 10-11)</a:t>
            </a:r>
          </a:p>
          <a:p>
            <a:pPr algn="l"/>
            <a:endParaRPr lang="en-US" sz="1100" b="0" i="0" u="none" strike="noStrike" baseline="0" dirty="0">
              <a:latin typeface="Museo-700"/>
            </a:endParaRPr>
          </a:p>
          <a:p>
            <a:pPr algn="l"/>
            <a:r>
              <a:rPr lang="en-US" sz="1100" b="1" i="0" u="none" strike="noStrike" baseline="0" dirty="0">
                <a:latin typeface="Museo-700"/>
              </a:rPr>
              <a:t>ASK</a:t>
            </a:r>
            <a:r>
              <a:rPr lang="en-US" sz="1100" b="0" i="0" u="none" strike="noStrike" baseline="0" dirty="0">
                <a:latin typeface="Museo-700"/>
              </a:rPr>
              <a:t> </a:t>
            </a:r>
            <a:r>
              <a:rPr lang="en-US" sz="1100" b="0" i="0" u="none" strike="noStrike" baseline="0" dirty="0">
                <a:latin typeface="MuseoSans-300"/>
              </a:rPr>
              <a:t>Participants to turn to pages 10 and 11 of the Participant Workbook.</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Responsiveness is the degree to which people tend to control (don’t outwardly display emotions) or emote (outwardly display emotions).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The two anchors are </a:t>
            </a:r>
            <a:r>
              <a:rPr lang="en-US" sz="1100" b="1" dirty="0">
                <a:solidFill>
                  <a:srgbClr val="000000"/>
                </a:solidFill>
                <a:latin typeface="+mn-lt"/>
              </a:rPr>
              <a:t>Controls </a:t>
            </a:r>
            <a:r>
              <a:rPr lang="en-US" sz="1100" dirty="0">
                <a:solidFill>
                  <a:srgbClr val="000000"/>
                </a:solidFill>
                <a:latin typeface="Arial" panose="020B0604020202020204" pitchFamily="34" charset="0"/>
              </a:rPr>
              <a:t>on the top of the continuum and </a:t>
            </a:r>
            <a:r>
              <a:rPr lang="en-US" sz="1100" b="1" dirty="0">
                <a:solidFill>
                  <a:srgbClr val="000000"/>
                </a:solidFill>
                <a:latin typeface="+mn-lt"/>
              </a:rPr>
              <a:t>Emotes </a:t>
            </a:r>
            <a:r>
              <a:rPr lang="en-US" sz="1100" dirty="0">
                <a:solidFill>
                  <a:srgbClr val="000000"/>
                </a:solidFill>
                <a:latin typeface="Arial" panose="020B0604020202020204" pitchFamily="34" charset="0"/>
              </a:rPr>
              <a:t>on the bottom of the continuum.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Responsiveness is also the extent to which you react to emotional appeals or displays. </a:t>
            </a:r>
          </a:p>
          <a:p>
            <a:endParaRPr lang="en-US" sz="1100" b="1"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control your emotions, you usually don’t react to emotional appeals and are more likely to focus on ideas, data, and tasks. You are less likely to share your feelings publicly.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are more emoting, you share and display your emotions with others. You are more likely to respond to emotional appeals and displays from others.</a:t>
            </a:r>
          </a:p>
          <a:p>
            <a:endParaRPr lang="en-US" sz="1100" dirty="0">
              <a:solidFill>
                <a:schemeClr val="tx2"/>
              </a:solidFill>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9</a:t>
            </a:fld>
            <a:endParaRPr lang="en-US" dirty="0"/>
          </a:p>
        </p:txBody>
      </p:sp>
      <p:graphicFrame>
        <p:nvGraphicFramePr>
          <p:cNvPr id="7" name="Table 7">
            <a:extLst>
              <a:ext uri="{FF2B5EF4-FFF2-40B4-BE49-F238E27FC236}">
                <a16:creationId xmlns:a16="http://schemas.microsoft.com/office/drawing/2014/main" id="{CA97944D-0BB7-4E45-B17B-486788F7A2FB}"/>
              </a:ext>
            </a:extLst>
          </p:cNvPr>
          <p:cNvGraphicFramePr>
            <a:graphicFrameLocks noGrp="1"/>
          </p:cNvGraphicFramePr>
          <p:nvPr>
            <p:extLst>
              <p:ext uri="{D42A27DB-BD31-4B8C-83A1-F6EECF244321}">
                <p14:modId xmlns:p14="http://schemas.microsoft.com/office/powerpoint/2010/main" val="735079250"/>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8651763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2.wdp"/><Relationship Id="rId10" Type="http://schemas.openxmlformats.org/officeDocument/2006/relationships/image" Target="../media/image2.svg"/><Relationship Id="rId4" Type="http://schemas.openxmlformats.org/officeDocument/2006/relationships/image" Target="../media/image7.png"/><Relationship Id="rId9"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4.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5.wdp"/><Relationship Id="rId10" Type="http://schemas.openxmlformats.org/officeDocument/2006/relationships/image" Target="../media/image2.svg"/><Relationship Id="rId4" Type="http://schemas.openxmlformats.org/officeDocument/2006/relationships/image" Target="../media/image7.png"/><Relationship Id="rId9"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sv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png"/><Relationship Id="rId7"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svg"/><Relationship Id="rId9"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25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5ECD786-544B-463B-BA1B-CD444E2FFE67}"/>
              </a:ext>
            </a:extLst>
          </p:cNvPr>
          <p:cNvGrpSpPr/>
          <p:nvPr userDrawn="1"/>
        </p:nvGrpSpPr>
        <p:grpSpPr>
          <a:xfrm>
            <a:off x="6426210" y="0"/>
            <a:ext cx="5765790" cy="6859964"/>
            <a:chOff x="6426210" y="0"/>
            <a:chExt cx="5765790" cy="6859964"/>
          </a:xfrm>
        </p:grpSpPr>
        <p:pic>
          <p:nvPicPr>
            <p:cNvPr id="37" name="Picture 36" descr="Two people looking at a computer  Description automatically generated with medium confidence">
              <a:extLst>
                <a:ext uri="{FF2B5EF4-FFF2-40B4-BE49-F238E27FC236}">
                  <a16:creationId xmlns:a16="http://schemas.microsoft.com/office/drawing/2014/main" id="{997B3C71-EB63-4916-A3F0-2C720A785B25}"/>
                </a:ext>
              </a:extLst>
            </p:cNvPr>
            <p:cNvPicPr>
              <a:picLocks noChangeAspect="1"/>
            </p:cNvPicPr>
            <p:nvPr userDrawn="1"/>
          </p:nvPicPr>
          <p:blipFill>
            <a:blip r:embed="rId2"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39" name="Picture 38" descr="A person working on a computer  Description automatically generated with low confidence">
              <a:extLst>
                <a:ext uri="{FF2B5EF4-FFF2-40B4-BE49-F238E27FC236}">
                  <a16:creationId xmlns:a16="http://schemas.microsoft.com/office/drawing/2014/main" id="{CAD537CE-F658-4053-8D6E-FA1E34D106D6}"/>
                </a:ext>
              </a:extLst>
            </p:cNvPr>
            <p:cNvPicPr>
              <a:picLocks noChangeAspect="1"/>
            </p:cNvPicPr>
            <p:nvPr userDrawn="1"/>
          </p:nvPicPr>
          <p:blipFill rotWithShape="1">
            <a:blip r:embed="rId3"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51" name="Picture 50" descr="A group of people in a meeting  Description automatically generated">
              <a:extLst>
                <a:ext uri="{FF2B5EF4-FFF2-40B4-BE49-F238E27FC236}">
                  <a16:creationId xmlns:a16="http://schemas.microsoft.com/office/drawing/2014/main" id="{12BA043E-22E9-4316-B6BF-DF2D148D1E24}"/>
                </a:ext>
              </a:extLst>
            </p:cNvPr>
            <p:cNvPicPr>
              <a:picLocks noChangeAspect="1"/>
            </p:cNvPicPr>
            <p:nvPr userDrawn="1"/>
          </p:nvPicPr>
          <p:blipFill>
            <a:blip r:embed="rId4"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16" name="Group 15">
            <a:extLst>
              <a:ext uri="{FF2B5EF4-FFF2-40B4-BE49-F238E27FC236}">
                <a16:creationId xmlns:a16="http://schemas.microsoft.com/office/drawing/2014/main" id="{F3A896B6-5362-4A06-9754-5D045C670CF6}"/>
              </a:ext>
            </a:extLst>
          </p:cNvPr>
          <p:cNvGrpSpPr/>
          <p:nvPr userDrawn="1"/>
        </p:nvGrpSpPr>
        <p:grpSpPr>
          <a:xfrm>
            <a:off x="5695097" y="-864822"/>
            <a:ext cx="7667386" cy="7729121"/>
            <a:chOff x="5695097" y="-855610"/>
            <a:chExt cx="7667386" cy="7729121"/>
          </a:xfrm>
        </p:grpSpPr>
        <p:sp>
          <p:nvSpPr>
            <p:cNvPr id="26" name="Right Triangle 25">
              <a:extLst>
                <a:ext uri="{FF2B5EF4-FFF2-40B4-BE49-F238E27FC236}">
                  <a16:creationId xmlns:a16="http://schemas.microsoft.com/office/drawing/2014/main" id="{9187287F-B68F-4C7B-BD73-213B1DC7E1AA}"/>
                </a:ext>
              </a:extLst>
            </p:cNvPr>
            <p:cNvSpPr/>
            <p:nvPr userDrawn="1"/>
          </p:nvSpPr>
          <p:spPr>
            <a:xfrm flipH="1">
              <a:off x="6985000" y="1848640"/>
              <a:ext cx="5207000" cy="5009360"/>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94BF35EA-313A-4710-9A28-16D6E0A666DA}"/>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7" name="Freeform: Shape 26">
              <a:extLst>
                <a:ext uri="{FF2B5EF4-FFF2-40B4-BE49-F238E27FC236}">
                  <a16:creationId xmlns:a16="http://schemas.microsoft.com/office/drawing/2014/main" id="{CDFA167D-E2C7-4111-8A04-A0C1AE089677}"/>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1" name="Right Triangle 40">
              <a:extLst>
                <a:ext uri="{FF2B5EF4-FFF2-40B4-BE49-F238E27FC236}">
                  <a16:creationId xmlns:a16="http://schemas.microsoft.com/office/drawing/2014/main" id="{DCB1BC7D-7122-464E-8884-F596B37EE597}"/>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2" name="Right Triangle 41">
              <a:extLst>
                <a:ext uri="{FF2B5EF4-FFF2-40B4-BE49-F238E27FC236}">
                  <a16:creationId xmlns:a16="http://schemas.microsoft.com/office/drawing/2014/main" id="{D5DEE924-F712-4103-AAEA-2B2115946FAE}"/>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3" name="Freeform: Shape 42">
              <a:extLst>
                <a:ext uri="{FF2B5EF4-FFF2-40B4-BE49-F238E27FC236}">
                  <a16:creationId xmlns:a16="http://schemas.microsoft.com/office/drawing/2014/main" id="{E2A31337-1C29-4767-9A73-31895B3D9832}"/>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4" name="Freeform: Shape 43">
              <a:extLst>
                <a:ext uri="{FF2B5EF4-FFF2-40B4-BE49-F238E27FC236}">
                  <a16:creationId xmlns:a16="http://schemas.microsoft.com/office/drawing/2014/main" id="{D07081F9-890C-413D-84E7-DE0E952789D1}"/>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6" name="Freeform: Shape 45">
              <a:extLst>
                <a:ext uri="{FF2B5EF4-FFF2-40B4-BE49-F238E27FC236}">
                  <a16:creationId xmlns:a16="http://schemas.microsoft.com/office/drawing/2014/main" id="{F6C2EB69-A304-4B59-AA94-B6EB7FE18745}"/>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7" name="Right Triangle 48">
              <a:extLst>
                <a:ext uri="{FF2B5EF4-FFF2-40B4-BE49-F238E27FC236}">
                  <a16:creationId xmlns:a16="http://schemas.microsoft.com/office/drawing/2014/main" id="{D7E9B323-217E-4348-A5F5-3078C25B3A3E}"/>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9" name="Right Triangle 48">
              <a:extLst>
                <a:ext uri="{FF2B5EF4-FFF2-40B4-BE49-F238E27FC236}">
                  <a16:creationId xmlns:a16="http://schemas.microsoft.com/office/drawing/2014/main" id="{36442F45-2B0B-46E6-B7B3-DA257FAE3D87}"/>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6C56268D-4515-4735-A13D-9342927B1D01}"/>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sp>
        <p:nvSpPr>
          <p:cNvPr id="4" name="Date Placeholder 3">
            <a:extLst>
              <a:ext uri="{FF2B5EF4-FFF2-40B4-BE49-F238E27FC236}">
                <a16:creationId xmlns:a16="http://schemas.microsoft.com/office/drawing/2014/main" id="{B7BE2C5B-BBFA-4F18-9678-1E05C657BAD5}"/>
              </a:ext>
            </a:extLst>
          </p:cNvPr>
          <p:cNvSpPr>
            <a:spLocks noGrp="1"/>
          </p:cNvSpPr>
          <p:nvPr userDrawn="1">
            <p:ph type="dt" sz="half" idx="10"/>
          </p:nvPr>
        </p:nvSpPr>
        <p:spPr>
          <a:xfrm>
            <a:off x="228600" y="7108825"/>
            <a:ext cx="2743200" cy="365125"/>
          </a:xfrm>
        </p:spPr>
        <p:txBody>
          <a:bodyPr/>
          <a:lstStyle/>
          <a:p>
            <a:fld id="{4B3D79BB-02F3-4180-8D63-DBD44EB191DA}" type="datetime1">
              <a:rPr lang="en-US" smtClean="0"/>
              <a:t>7/14/2023</a:t>
            </a:fld>
            <a:endParaRPr lang="en-US"/>
          </a:p>
        </p:txBody>
      </p:sp>
      <p:sp>
        <p:nvSpPr>
          <p:cNvPr id="12" name="Footer Placeholder 11">
            <a:extLst>
              <a:ext uri="{FF2B5EF4-FFF2-40B4-BE49-F238E27FC236}">
                <a16:creationId xmlns:a16="http://schemas.microsoft.com/office/drawing/2014/main" id="{86C92150-72E0-45BF-A977-FFF9CD3B5D63}"/>
              </a:ext>
            </a:extLst>
          </p:cNvPr>
          <p:cNvSpPr>
            <a:spLocks noGrp="1"/>
          </p:cNvSpPr>
          <p:nvPr userDrawn="1">
            <p:ph type="ftr" sz="quarter" idx="13"/>
          </p:nvPr>
        </p:nvSpPr>
        <p:spPr/>
        <p:txBody>
          <a:bodyPr/>
          <a:lstStyle>
            <a:lvl1pPr>
              <a:defRPr>
                <a:solidFill>
                  <a:schemeClr val="accent3"/>
                </a:solidFill>
              </a:defRPr>
            </a:lvl1pPr>
          </a:lstStyle>
          <a:p>
            <a:pPr algn="l"/>
            <a:r>
              <a:t>© The TRACOM Corporation. All Rights Reserved.</a:t>
            </a:r>
          </a:p>
        </p:txBody>
      </p:sp>
      <p:sp>
        <p:nvSpPr>
          <p:cNvPr id="2" name="Title 1">
            <a:extLst>
              <a:ext uri="{FF2B5EF4-FFF2-40B4-BE49-F238E27FC236}">
                <a16:creationId xmlns:a16="http://schemas.microsoft.com/office/drawing/2014/main" id="{BE89F4C0-8DDF-4C60-964E-B2BD46D1FF66}"/>
              </a:ext>
            </a:extLst>
          </p:cNvPr>
          <p:cNvSpPr>
            <a:spLocks noGrp="1"/>
          </p:cNvSpPr>
          <p:nvPr userDrawn="1">
            <p:ph type="ctrTitle" hasCustomPrompt="1"/>
          </p:nvPr>
        </p:nvSpPr>
        <p:spPr>
          <a:xfrm>
            <a:off x="1181099" y="2316162"/>
            <a:ext cx="6838951" cy="1557337"/>
          </a:xfrm>
        </p:spPr>
        <p:txBody>
          <a:bodyPr anchor="b">
            <a:noAutofit/>
          </a:bodyPr>
          <a:lstStyle>
            <a:lvl1pPr algn="l">
              <a:defRPr sz="4400">
                <a:solidFill>
                  <a:schemeClr val="accent6"/>
                </a:solidFill>
              </a:defRPr>
            </a:lvl1pPr>
          </a:lstStyle>
          <a:p>
            <a:r>
              <a:t>Type Insightful Title in Initial Caps | Max 3 Lines</a:t>
            </a:r>
          </a:p>
        </p:txBody>
      </p:sp>
      <p:sp>
        <p:nvSpPr>
          <p:cNvPr id="3" name="Subtitle 2">
            <a:extLst>
              <a:ext uri="{FF2B5EF4-FFF2-40B4-BE49-F238E27FC236}">
                <a16:creationId xmlns:a16="http://schemas.microsoft.com/office/drawing/2014/main" id="{48F7D5EB-1EA3-45BE-98AF-0AF417120597}"/>
              </a:ext>
            </a:extLst>
          </p:cNvPr>
          <p:cNvSpPr>
            <a:spLocks noGrp="1"/>
          </p:cNvSpPr>
          <p:nvPr userDrawn="1">
            <p:ph type="subTitle" idx="1" hasCustomPrompt="1"/>
          </p:nvPr>
        </p:nvSpPr>
        <p:spPr>
          <a:xfrm>
            <a:off x="1181099" y="4054929"/>
            <a:ext cx="6838951" cy="596973"/>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Type Subhead in Initial Caps</a:t>
            </a:r>
          </a:p>
        </p:txBody>
      </p:sp>
      <p:sp>
        <p:nvSpPr>
          <p:cNvPr id="8" name="Text Placeholder 7">
            <a:extLst>
              <a:ext uri="{FF2B5EF4-FFF2-40B4-BE49-F238E27FC236}">
                <a16:creationId xmlns:a16="http://schemas.microsoft.com/office/drawing/2014/main" id="{21772494-B9F3-41DF-8619-B44E50D6F954}"/>
              </a:ext>
            </a:extLst>
          </p:cNvPr>
          <p:cNvSpPr>
            <a:spLocks noGrp="1"/>
          </p:cNvSpPr>
          <p:nvPr userDrawn="1">
            <p:ph type="body" sz="quarter" idx="14" hasCustomPrompt="1"/>
          </p:nvPr>
        </p:nvSpPr>
        <p:spPr>
          <a:xfrm>
            <a:off x="1181100" y="4732747"/>
            <a:ext cx="6838950" cy="777875"/>
          </a:xfrm>
        </p:spPr>
        <p:txBody>
          <a:bodyPr>
            <a:noAutofit/>
          </a:bodyPr>
          <a:lstStyle>
            <a:lvl1pPr>
              <a:defRPr sz="2000">
                <a:solidFill>
                  <a:schemeClr val="accent3"/>
                </a:solidFill>
              </a:defRPr>
            </a:lvl1pPr>
          </a:lstStyle>
          <a:p>
            <a:pPr lvl="0"/>
            <a:r>
              <a:t>Type Speaker Name | Title</a:t>
            </a:r>
          </a:p>
        </p:txBody>
      </p:sp>
      <p:sp>
        <p:nvSpPr>
          <p:cNvPr id="6" name="Slide Number Placeholder 5">
            <a:extLst>
              <a:ext uri="{FF2B5EF4-FFF2-40B4-BE49-F238E27FC236}">
                <a16:creationId xmlns:a16="http://schemas.microsoft.com/office/drawing/2014/main" id="{4D98D4B3-51C3-4807-89CD-A16D39B068E5}"/>
              </a:ext>
            </a:extLst>
          </p:cNvPr>
          <p:cNvSpPr>
            <a:spLocks noGrp="1"/>
          </p:cNvSpPr>
          <p:nvPr userDrawn="1">
            <p:ph type="sldNum" sz="quarter" idx="12"/>
          </p:nvPr>
        </p:nvSpPr>
        <p:spPr/>
        <p:txBody>
          <a:bodyPr/>
          <a:lstStyle>
            <a:lvl1pPr>
              <a:defRPr>
                <a:solidFill>
                  <a:schemeClr val="bg1"/>
                </a:solidFill>
              </a:defRPr>
            </a:lvl1pPr>
          </a:lstStyle>
          <a:p>
            <a:fld id="{1B1CF60C-C85D-47C0-8597-E3BF95F18FA3}" type="slidenum">
              <a:rPr lang="en-US" smtClean="0"/>
              <a:t>‹#›</a:t>
            </a:fld>
            <a:endParaRPr lang="en-US"/>
          </a:p>
        </p:txBody>
      </p:sp>
      <p:pic>
        <p:nvPicPr>
          <p:cNvPr id="5" name="Graphic 4">
            <a:extLst>
              <a:ext uri="{FF2B5EF4-FFF2-40B4-BE49-F238E27FC236}">
                <a16:creationId xmlns:a16="http://schemas.microsoft.com/office/drawing/2014/main" id="{C112623A-8A78-4CE6-BB9A-BAB60929B366}"/>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12536220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8C2BF-4709-4FB1-AB1F-4D5A4019CAD4}"/>
              </a:ext>
            </a:extLst>
          </p:cNvPr>
          <p:cNvSpPr>
            <a:spLocks noGrp="1"/>
          </p:cNvSpPr>
          <p:nvPr>
            <p:ph type="title" hasCustomPrompt="1"/>
          </p:nvPr>
        </p:nvSpPr>
        <p:spPr>
          <a:xfrm>
            <a:off x="228600" y="228600"/>
            <a:ext cx="11734800" cy="1009650"/>
          </a:xfrm>
        </p:spPr>
        <p:txBody>
          <a:bodyPr/>
          <a:lstStyle/>
          <a:p>
            <a:r>
              <a:t>Type Insightful Headline in Initial Caps Max Two Lines</a:t>
            </a:r>
          </a:p>
        </p:txBody>
      </p:sp>
      <p:sp>
        <p:nvSpPr>
          <p:cNvPr id="3" name="Text Placeholder 2">
            <a:extLst>
              <a:ext uri="{FF2B5EF4-FFF2-40B4-BE49-F238E27FC236}">
                <a16:creationId xmlns:a16="http://schemas.microsoft.com/office/drawing/2014/main" id="{90963341-F381-4A32-8AEC-CD3C404D104A}"/>
              </a:ext>
            </a:extLst>
          </p:cNvPr>
          <p:cNvSpPr>
            <a:spLocks noGrp="1"/>
          </p:cNvSpPr>
          <p:nvPr>
            <p:ph type="body" idx="1" hasCustomPrompt="1"/>
          </p:nvPr>
        </p:nvSpPr>
        <p:spPr>
          <a:xfrm>
            <a:off x="228600" y="1391446"/>
            <a:ext cx="582472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Type subhead in sentence case</a:t>
            </a:r>
          </a:p>
        </p:txBody>
      </p:sp>
      <p:sp>
        <p:nvSpPr>
          <p:cNvPr id="4" name="Content Placeholder 3">
            <a:extLst>
              <a:ext uri="{FF2B5EF4-FFF2-40B4-BE49-F238E27FC236}">
                <a16:creationId xmlns:a16="http://schemas.microsoft.com/office/drawing/2014/main" id="{6296CE30-25D6-4D7E-A91F-7424BF9A575A}"/>
              </a:ext>
            </a:extLst>
          </p:cNvPr>
          <p:cNvSpPr>
            <a:spLocks noGrp="1"/>
          </p:cNvSpPr>
          <p:nvPr>
            <p:ph sz="half" idx="2" hasCustomPrompt="1"/>
          </p:nvPr>
        </p:nvSpPr>
        <p:spPr>
          <a:xfrm>
            <a:off x="228601" y="2316163"/>
            <a:ext cx="582472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5" name="Text Placeholder 4">
            <a:extLst>
              <a:ext uri="{FF2B5EF4-FFF2-40B4-BE49-F238E27FC236}">
                <a16:creationId xmlns:a16="http://schemas.microsoft.com/office/drawing/2014/main" id="{D04D7974-2F1F-4986-8619-316D715830E8}"/>
              </a:ext>
            </a:extLst>
          </p:cNvPr>
          <p:cNvSpPr>
            <a:spLocks noGrp="1"/>
          </p:cNvSpPr>
          <p:nvPr>
            <p:ph type="body" sz="quarter" idx="3" hasCustomPrompt="1"/>
          </p:nvPr>
        </p:nvSpPr>
        <p:spPr>
          <a:xfrm>
            <a:off x="6138672" y="1391446"/>
            <a:ext cx="582472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Type subhead in sentence case</a:t>
            </a:r>
          </a:p>
        </p:txBody>
      </p:sp>
      <p:sp>
        <p:nvSpPr>
          <p:cNvPr id="6" name="Content Placeholder 5">
            <a:extLst>
              <a:ext uri="{FF2B5EF4-FFF2-40B4-BE49-F238E27FC236}">
                <a16:creationId xmlns:a16="http://schemas.microsoft.com/office/drawing/2014/main" id="{6F7A7E2C-10F5-41CA-92BB-95C074F198F0}"/>
              </a:ext>
            </a:extLst>
          </p:cNvPr>
          <p:cNvSpPr>
            <a:spLocks noGrp="1"/>
          </p:cNvSpPr>
          <p:nvPr>
            <p:ph sz="quarter" idx="4" hasCustomPrompt="1"/>
          </p:nvPr>
        </p:nvSpPr>
        <p:spPr>
          <a:xfrm>
            <a:off x="6138672" y="2316163"/>
            <a:ext cx="582472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7" name="Date Placeholder 6">
            <a:extLst>
              <a:ext uri="{FF2B5EF4-FFF2-40B4-BE49-F238E27FC236}">
                <a16:creationId xmlns:a16="http://schemas.microsoft.com/office/drawing/2014/main" id="{CE78EE75-4D5B-425B-AD63-696DC40F10E7}"/>
              </a:ext>
            </a:extLst>
          </p:cNvPr>
          <p:cNvSpPr>
            <a:spLocks noGrp="1"/>
          </p:cNvSpPr>
          <p:nvPr>
            <p:ph type="dt" sz="half" idx="10"/>
          </p:nvPr>
        </p:nvSpPr>
        <p:spPr/>
        <p:txBody>
          <a:bodyPr/>
          <a:lstStyle/>
          <a:p>
            <a:fld id="{67980929-DE9E-4EDD-92FA-BF1102567106}" type="datetime1">
              <a:rPr lang="en-US" smtClean="0"/>
              <a:t>7/14/2023</a:t>
            </a:fld>
            <a:endParaRPr lang="en-US"/>
          </a:p>
        </p:txBody>
      </p:sp>
      <p:sp>
        <p:nvSpPr>
          <p:cNvPr id="9" name="Slide Number Placeholder 8">
            <a:extLst>
              <a:ext uri="{FF2B5EF4-FFF2-40B4-BE49-F238E27FC236}">
                <a16:creationId xmlns:a16="http://schemas.microsoft.com/office/drawing/2014/main" id="{B6E72C7B-66CD-41E1-A65D-9C8C2C06A5BF}"/>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0" name="Footer Placeholder 9">
            <a:extLst>
              <a:ext uri="{FF2B5EF4-FFF2-40B4-BE49-F238E27FC236}">
                <a16:creationId xmlns:a16="http://schemas.microsoft.com/office/drawing/2014/main" id="{4778ABD3-D414-488E-9451-B3722A1DD0C1}"/>
              </a:ext>
            </a:extLst>
          </p:cNvPr>
          <p:cNvSpPr>
            <a:spLocks noGrp="1"/>
          </p:cNvSpPr>
          <p:nvPr>
            <p:ph type="ftr" sz="quarter" idx="13"/>
          </p:nvPr>
        </p:nvSpPr>
        <p:spPr/>
        <p:txBody>
          <a:bodyPr/>
          <a:lstStyle/>
          <a:p>
            <a:pPr algn="l"/>
            <a:r>
              <a:t>© The TRACOM Corporation. All Rights Reserved.</a:t>
            </a:r>
          </a:p>
        </p:txBody>
      </p:sp>
      <p:sp>
        <p:nvSpPr>
          <p:cNvPr id="11" name="Text Placeholder 7">
            <a:extLst>
              <a:ext uri="{FF2B5EF4-FFF2-40B4-BE49-F238E27FC236}">
                <a16:creationId xmlns:a16="http://schemas.microsoft.com/office/drawing/2014/main" id="{9E23AE4D-114E-4AD7-ADCC-B4A84BA224B9}"/>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518487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F181B-D94D-4CEF-989D-D4540E8FFBAE}"/>
              </a:ext>
            </a:extLst>
          </p:cNvPr>
          <p:cNvSpPr>
            <a:spLocks noGrp="1"/>
          </p:cNvSpPr>
          <p:nvPr>
            <p:ph type="title" hasCustomPrompt="1"/>
          </p:nvPr>
        </p:nvSpPr>
        <p:spPr/>
        <p:txBody>
          <a:bodyPr/>
          <a:lstStyle/>
          <a:p>
            <a:r>
              <a:t>Type Insightful Headline in Initial Caps Max Two Lines</a:t>
            </a:r>
          </a:p>
        </p:txBody>
      </p:sp>
      <p:sp>
        <p:nvSpPr>
          <p:cNvPr id="3" name="Date Placeholder 2">
            <a:extLst>
              <a:ext uri="{FF2B5EF4-FFF2-40B4-BE49-F238E27FC236}">
                <a16:creationId xmlns:a16="http://schemas.microsoft.com/office/drawing/2014/main" id="{A0DAF97B-A058-4753-864E-AC4A84F25C64}"/>
              </a:ext>
            </a:extLst>
          </p:cNvPr>
          <p:cNvSpPr>
            <a:spLocks noGrp="1"/>
          </p:cNvSpPr>
          <p:nvPr>
            <p:ph type="dt" sz="half" idx="10"/>
          </p:nvPr>
        </p:nvSpPr>
        <p:spPr/>
        <p:txBody>
          <a:bodyPr/>
          <a:lstStyle/>
          <a:p>
            <a:fld id="{E5133F70-7845-4C15-9CA3-AE9ADA1F70AC}" type="datetime1">
              <a:rPr lang="en-US" smtClean="0"/>
              <a:t>7/14/2023</a:t>
            </a:fld>
            <a:endParaRPr lang="en-US"/>
          </a:p>
        </p:txBody>
      </p:sp>
      <p:sp>
        <p:nvSpPr>
          <p:cNvPr id="5" name="Slide Number Placeholder 4">
            <a:extLst>
              <a:ext uri="{FF2B5EF4-FFF2-40B4-BE49-F238E27FC236}">
                <a16:creationId xmlns:a16="http://schemas.microsoft.com/office/drawing/2014/main" id="{DCC60CAB-DD92-41CF-A49C-2169BBC8E342}"/>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6" name="Footer Placeholder 5">
            <a:extLst>
              <a:ext uri="{FF2B5EF4-FFF2-40B4-BE49-F238E27FC236}">
                <a16:creationId xmlns:a16="http://schemas.microsoft.com/office/drawing/2014/main" id="{9E16D8E5-4F7D-43C6-A355-C6C1F984F9CF}"/>
              </a:ext>
            </a:extLst>
          </p:cNvPr>
          <p:cNvSpPr>
            <a:spLocks noGrp="1"/>
          </p:cNvSpPr>
          <p:nvPr>
            <p:ph type="ftr" sz="quarter" idx="13"/>
          </p:nvPr>
        </p:nvSpPr>
        <p:spPr/>
        <p:txBody>
          <a:bodyPr/>
          <a:lstStyle/>
          <a:p>
            <a:pPr algn="l"/>
            <a:r>
              <a:t>© The TRACOM Corporation. All Rights Reserved.</a:t>
            </a:r>
          </a:p>
        </p:txBody>
      </p:sp>
      <p:sp>
        <p:nvSpPr>
          <p:cNvPr id="7" name="Text Placeholder 7">
            <a:extLst>
              <a:ext uri="{FF2B5EF4-FFF2-40B4-BE49-F238E27FC236}">
                <a16:creationId xmlns:a16="http://schemas.microsoft.com/office/drawing/2014/main" id="{49A64109-E1F1-4A58-8BD0-E9DAD941C0A3}"/>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8" name="Text Placeholder 7">
            <a:extLst>
              <a:ext uri="{FF2B5EF4-FFF2-40B4-BE49-F238E27FC236}">
                <a16:creationId xmlns:a16="http://schemas.microsoft.com/office/drawing/2014/main" id="{63438D91-9EB1-491B-8E4E-9CF49C8E2396}"/>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0263185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53D374-DEC0-4B09-AA4C-79BD56848E97}"/>
              </a:ext>
            </a:extLst>
          </p:cNvPr>
          <p:cNvSpPr>
            <a:spLocks noGrp="1"/>
          </p:cNvSpPr>
          <p:nvPr>
            <p:ph type="dt" sz="half" idx="10"/>
          </p:nvPr>
        </p:nvSpPr>
        <p:spPr/>
        <p:txBody>
          <a:bodyPr/>
          <a:lstStyle/>
          <a:p>
            <a:fld id="{4A7E8167-9D68-4679-8A05-3AED3A495F29}" type="datetime1">
              <a:rPr lang="en-US" smtClean="0"/>
              <a:t>7/14/2023</a:t>
            </a:fld>
            <a:endParaRPr lang="en-US"/>
          </a:p>
        </p:txBody>
      </p:sp>
      <p:sp>
        <p:nvSpPr>
          <p:cNvPr id="4" name="Slide Number Placeholder 3">
            <a:extLst>
              <a:ext uri="{FF2B5EF4-FFF2-40B4-BE49-F238E27FC236}">
                <a16:creationId xmlns:a16="http://schemas.microsoft.com/office/drawing/2014/main" id="{AC72F167-DED3-40D1-AAC4-BFD8A1ADF01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5" name="Footer Placeholder 4">
            <a:extLst>
              <a:ext uri="{FF2B5EF4-FFF2-40B4-BE49-F238E27FC236}">
                <a16:creationId xmlns:a16="http://schemas.microsoft.com/office/drawing/2014/main" id="{11FC1D8E-2400-4F0A-91B3-BA0B7924554A}"/>
              </a:ext>
            </a:extLst>
          </p:cNvPr>
          <p:cNvSpPr>
            <a:spLocks noGrp="1"/>
          </p:cNvSpPr>
          <p:nvPr>
            <p:ph type="ftr" sz="quarter" idx="13"/>
          </p:nvPr>
        </p:nvSpPr>
        <p:spPr/>
        <p:txBody>
          <a:bodyPr/>
          <a:lstStyle/>
          <a:p>
            <a:pPr algn="l"/>
            <a:r>
              <a:t>© The TRACOM Corporation. All Rights Reserved.</a:t>
            </a:r>
          </a:p>
        </p:txBody>
      </p:sp>
      <p:sp>
        <p:nvSpPr>
          <p:cNvPr id="6" name="Text Placeholder 7">
            <a:extLst>
              <a:ext uri="{FF2B5EF4-FFF2-40B4-BE49-F238E27FC236}">
                <a16:creationId xmlns:a16="http://schemas.microsoft.com/office/drawing/2014/main" id="{1F866A67-A47F-4ED3-BFA3-AA0F81BB15AF}"/>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7915733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LT.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04ED-563E-4049-AEED-ECC79521FBDE}"/>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Content Placeholder 2">
            <a:extLst>
              <a:ext uri="{FF2B5EF4-FFF2-40B4-BE49-F238E27FC236}">
                <a16:creationId xmlns:a16="http://schemas.microsoft.com/office/drawing/2014/main" id="{FE479805-8E6A-49D2-9995-9EA4DA1AB5C3}"/>
              </a:ext>
            </a:extLst>
          </p:cNvPr>
          <p:cNvSpPr>
            <a:spLocks noGrp="1"/>
          </p:cNvSpPr>
          <p:nvPr>
            <p:ph idx="1" hasCustomPrompt="1"/>
          </p:nvPr>
        </p:nvSpPr>
        <p:spPr>
          <a:xfrm>
            <a:off x="4170363" y="228601"/>
            <a:ext cx="7793037" cy="5715000"/>
          </a:xfrm>
        </p:spPr>
        <p:txBody>
          <a:bodyPr/>
          <a:lstStyle>
            <a:lvl1pPr>
              <a:defRPr sz="2200"/>
            </a:lvl1pPr>
            <a:lvl2pPr>
              <a:defRPr sz="2200"/>
            </a:lvl2pPr>
            <a:lvl3pPr>
              <a:defRPr sz="2000"/>
            </a:lvl3pPr>
            <a:lvl4pPr>
              <a:defRPr sz="2000"/>
            </a:lvl4pPr>
            <a:lvl5pPr>
              <a:defRPr sz="2000"/>
            </a:lvl5pPr>
            <a:lvl6pPr>
              <a:defRPr sz="2000"/>
            </a:lvl6pPr>
            <a:lvl7pPr>
              <a:defRPr sz="2000"/>
            </a:lvl7pPr>
            <a:lvl8pPr>
              <a:defRPr sz="2000"/>
            </a:lvl8pPr>
            <a:lvl9pPr>
              <a:defRPr sz="2000"/>
            </a:lvl9p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Text Placeholder 3">
            <a:extLst>
              <a:ext uri="{FF2B5EF4-FFF2-40B4-BE49-F238E27FC236}">
                <a16:creationId xmlns:a16="http://schemas.microsoft.com/office/drawing/2014/main" id="{72B6DEA2-B2B4-4E81-B288-E495153B39AC}"/>
              </a:ext>
            </a:extLst>
          </p:cNvPr>
          <p:cNvSpPr>
            <a:spLocks noGrp="1"/>
          </p:cNvSpPr>
          <p:nvPr>
            <p:ph type="body" sz="half" idx="2" hasCustomPrompt="1"/>
          </p:nvPr>
        </p:nvSpPr>
        <p:spPr>
          <a:xfrm>
            <a:off x="228601" y="2352675"/>
            <a:ext cx="3849688" cy="3590926"/>
          </a:xfrm>
        </p:spPr>
        <p:txBody>
          <a:bodyPr/>
          <a:lstStyle>
            <a:lvl1pPr marL="0" indent="0">
              <a:buNone/>
              <a:defRPr sz="24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Type subhead in sentence case</a:t>
            </a:r>
          </a:p>
        </p:txBody>
      </p:sp>
      <p:sp>
        <p:nvSpPr>
          <p:cNvPr id="8" name="Date Placeholder 7">
            <a:extLst>
              <a:ext uri="{FF2B5EF4-FFF2-40B4-BE49-F238E27FC236}">
                <a16:creationId xmlns:a16="http://schemas.microsoft.com/office/drawing/2014/main" id="{31B0A9CE-A9F1-4285-83DA-27338B607627}"/>
              </a:ext>
            </a:extLst>
          </p:cNvPr>
          <p:cNvSpPr>
            <a:spLocks noGrp="1"/>
          </p:cNvSpPr>
          <p:nvPr>
            <p:ph type="dt" sz="half" idx="10"/>
          </p:nvPr>
        </p:nvSpPr>
        <p:spPr/>
        <p:txBody>
          <a:bodyPr/>
          <a:lstStyle/>
          <a:p>
            <a:fld id="{12977BE7-688E-4BDA-9A2F-21E586C4A620}" type="datetime1">
              <a:rPr lang="en-US" smtClean="0"/>
              <a:t>7/14/2023</a:t>
            </a:fld>
            <a:endParaRPr lang="en-US"/>
          </a:p>
        </p:txBody>
      </p:sp>
      <p:sp>
        <p:nvSpPr>
          <p:cNvPr id="9" name="Footer Placeholder 8">
            <a:extLst>
              <a:ext uri="{FF2B5EF4-FFF2-40B4-BE49-F238E27FC236}">
                <a16:creationId xmlns:a16="http://schemas.microsoft.com/office/drawing/2014/main" id="{F506570F-7B47-47CA-BAF6-2151DF1F205B}"/>
              </a:ext>
            </a:extLst>
          </p:cNvPr>
          <p:cNvSpPr>
            <a:spLocks noGrp="1"/>
          </p:cNvSpPr>
          <p:nvPr>
            <p:ph type="ftr" sz="quarter" idx="11"/>
          </p:nvPr>
        </p:nvSpPr>
        <p:spPr/>
        <p:txBody>
          <a:bodyPr/>
          <a:lstStyle/>
          <a:p>
            <a:pPr algn="l"/>
            <a:r>
              <a:t>© The TRACOM Corporation. All Rights Reserved.</a:t>
            </a:r>
          </a:p>
        </p:txBody>
      </p:sp>
      <p:sp>
        <p:nvSpPr>
          <p:cNvPr id="10" name="Slide Number Placeholder 9">
            <a:extLst>
              <a:ext uri="{FF2B5EF4-FFF2-40B4-BE49-F238E27FC236}">
                <a16:creationId xmlns:a16="http://schemas.microsoft.com/office/drawing/2014/main" id="{75EDA484-2165-481C-969B-CA3E2D6AB6AE}"/>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1" name="Text Placeholder 7">
            <a:extLst>
              <a:ext uri="{FF2B5EF4-FFF2-40B4-BE49-F238E27FC236}">
                <a16:creationId xmlns:a16="http://schemas.microsoft.com/office/drawing/2014/main" id="{7FAF71BF-5A05-49BC-BF05-BC6AFFF9C9A8}"/>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3285036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Y BACKGROUND: Alt.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04ED-563E-4049-AEED-ECC79521FBDE}"/>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Content Placeholder 2">
            <a:extLst>
              <a:ext uri="{FF2B5EF4-FFF2-40B4-BE49-F238E27FC236}">
                <a16:creationId xmlns:a16="http://schemas.microsoft.com/office/drawing/2014/main" id="{FE479805-8E6A-49D2-9995-9EA4DA1AB5C3}"/>
              </a:ext>
            </a:extLst>
          </p:cNvPr>
          <p:cNvSpPr>
            <a:spLocks noGrp="1"/>
          </p:cNvSpPr>
          <p:nvPr>
            <p:ph idx="1" hasCustomPrompt="1"/>
          </p:nvPr>
        </p:nvSpPr>
        <p:spPr>
          <a:xfrm>
            <a:off x="4170363" y="228601"/>
            <a:ext cx="7793037" cy="5715000"/>
          </a:xfrm>
          <a:solidFill>
            <a:schemeClr val="bg1">
              <a:lumMod val="85000"/>
              <a:alpha val="51000"/>
            </a:schemeClr>
          </a:solidFill>
        </p:spPr>
        <p:txBody>
          <a:bodyPr lIns="91440" tIns="91440" rIns="91440" bIns="91440"/>
          <a:lstStyle>
            <a:lvl1pPr>
              <a:defRPr sz="2200"/>
            </a:lvl1pPr>
            <a:lvl2pPr>
              <a:defRPr sz="2200"/>
            </a:lvl2pPr>
            <a:lvl3pPr>
              <a:defRPr sz="2000"/>
            </a:lvl3pPr>
            <a:lvl4pPr>
              <a:defRPr sz="2000"/>
            </a:lvl4pPr>
            <a:lvl5pPr>
              <a:defRPr sz="2000"/>
            </a:lvl5pPr>
            <a:lvl6pPr>
              <a:defRPr sz="2000"/>
            </a:lvl6pPr>
            <a:lvl7pPr>
              <a:defRPr sz="2000"/>
            </a:lvl7pPr>
            <a:lvl8pPr>
              <a:defRPr sz="2000"/>
            </a:lvl8pPr>
            <a:lvl9pPr>
              <a:defRPr sz="2000"/>
            </a:lvl9p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Text Placeholder 3">
            <a:extLst>
              <a:ext uri="{FF2B5EF4-FFF2-40B4-BE49-F238E27FC236}">
                <a16:creationId xmlns:a16="http://schemas.microsoft.com/office/drawing/2014/main" id="{72B6DEA2-B2B4-4E81-B288-E495153B39AC}"/>
              </a:ext>
            </a:extLst>
          </p:cNvPr>
          <p:cNvSpPr>
            <a:spLocks noGrp="1"/>
          </p:cNvSpPr>
          <p:nvPr>
            <p:ph type="body" sz="half" idx="2" hasCustomPrompt="1"/>
          </p:nvPr>
        </p:nvSpPr>
        <p:spPr>
          <a:xfrm>
            <a:off x="228601" y="2352675"/>
            <a:ext cx="3849688" cy="3590926"/>
          </a:xfrm>
        </p:spPr>
        <p:txBody>
          <a:bodyPr/>
          <a:lstStyle>
            <a:lvl1pPr marL="0" indent="0">
              <a:buNone/>
              <a:defRPr sz="24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Type subhead in sentence case</a:t>
            </a:r>
          </a:p>
        </p:txBody>
      </p:sp>
      <p:sp>
        <p:nvSpPr>
          <p:cNvPr id="8" name="Date Placeholder 7">
            <a:extLst>
              <a:ext uri="{FF2B5EF4-FFF2-40B4-BE49-F238E27FC236}">
                <a16:creationId xmlns:a16="http://schemas.microsoft.com/office/drawing/2014/main" id="{31B0A9CE-A9F1-4285-83DA-27338B607627}"/>
              </a:ext>
            </a:extLst>
          </p:cNvPr>
          <p:cNvSpPr>
            <a:spLocks noGrp="1"/>
          </p:cNvSpPr>
          <p:nvPr>
            <p:ph type="dt" sz="half" idx="10"/>
          </p:nvPr>
        </p:nvSpPr>
        <p:spPr/>
        <p:txBody>
          <a:bodyPr/>
          <a:lstStyle/>
          <a:p>
            <a:fld id="{5F1551AA-6973-4DA7-8C3B-E9CA29EA9EAD}" type="datetime1">
              <a:rPr lang="en-US" smtClean="0"/>
              <a:t>7/14/2023</a:t>
            </a:fld>
            <a:endParaRPr lang="en-US"/>
          </a:p>
        </p:txBody>
      </p:sp>
      <p:sp>
        <p:nvSpPr>
          <p:cNvPr id="9" name="Footer Placeholder 8">
            <a:extLst>
              <a:ext uri="{FF2B5EF4-FFF2-40B4-BE49-F238E27FC236}">
                <a16:creationId xmlns:a16="http://schemas.microsoft.com/office/drawing/2014/main" id="{F506570F-7B47-47CA-BAF6-2151DF1F205B}"/>
              </a:ext>
            </a:extLst>
          </p:cNvPr>
          <p:cNvSpPr>
            <a:spLocks noGrp="1"/>
          </p:cNvSpPr>
          <p:nvPr>
            <p:ph type="ftr" sz="quarter" idx="11"/>
          </p:nvPr>
        </p:nvSpPr>
        <p:spPr/>
        <p:txBody>
          <a:bodyPr/>
          <a:lstStyle/>
          <a:p>
            <a:pPr algn="l"/>
            <a:r>
              <a:t>© The TRACOM Corporation. All Rights Reserved.</a:t>
            </a:r>
          </a:p>
        </p:txBody>
      </p:sp>
      <p:sp>
        <p:nvSpPr>
          <p:cNvPr id="10" name="Slide Number Placeholder 9">
            <a:extLst>
              <a:ext uri="{FF2B5EF4-FFF2-40B4-BE49-F238E27FC236}">
                <a16:creationId xmlns:a16="http://schemas.microsoft.com/office/drawing/2014/main" id="{75EDA484-2165-481C-969B-CA3E2D6AB6AE}"/>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1" name="Text Placeholder 7">
            <a:extLst>
              <a:ext uri="{FF2B5EF4-FFF2-40B4-BE49-F238E27FC236}">
                <a16:creationId xmlns:a16="http://schemas.microsoft.com/office/drawing/2014/main" id="{C58B8AF4-2572-4101-BC77-749A6920DD1B}"/>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023174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Picture,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F075-35D9-4CAD-AC48-B563413C3D36}"/>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Picture Placeholder 2">
            <a:extLst>
              <a:ext uri="{FF2B5EF4-FFF2-40B4-BE49-F238E27FC236}">
                <a16:creationId xmlns:a16="http://schemas.microsoft.com/office/drawing/2014/main" id="{091427CE-D2EC-4E63-ADC6-270F3C0D00B2}"/>
              </a:ext>
            </a:extLst>
          </p:cNvPr>
          <p:cNvSpPr>
            <a:spLocks noGrp="1"/>
          </p:cNvSpPr>
          <p:nvPr>
            <p:ph type="pic" idx="1"/>
          </p:nvPr>
        </p:nvSpPr>
        <p:spPr>
          <a:xfrm>
            <a:off x="4170362" y="0"/>
            <a:ext cx="8021637" cy="6858000"/>
          </a:xfrm>
          <a:gradFill>
            <a:gsLst>
              <a:gs pos="0">
                <a:schemeClr val="bg2"/>
              </a:gs>
              <a:gs pos="50000">
                <a:schemeClr val="bg1"/>
              </a:gs>
              <a:gs pos="95000">
                <a:schemeClr val="bg2">
                  <a:lumMod val="90000"/>
                </a:schemeClr>
              </a:gs>
            </a:gsLst>
            <a:lin ang="4200000" scaled="0"/>
          </a:gradFill>
        </p:spPr>
        <p:txBody>
          <a:bodyPr bIns="548640"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t>Click icon to add picture</a:t>
            </a:r>
          </a:p>
        </p:txBody>
      </p:sp>
      <p:sp>
        <p:nvSpPr>
          <p:cNvPr id="5" name="Date Placeholder 4">
            <a:extLst>
              <a:ext uri="{FF2B5EF4-FFF2-40B4-BE49-F238E27FC236}">
                <a16:creationId xmlns:a16="http://schemas.microsoft.com/office/drawing/2014/main" id="{71AB9E7B-F44C-49F9-83CC-8ABE01120684}"/>
              </a:ext>
            </a:extLst>
          </p:cNvPr>
          <p:cNvSpPr>
            <a:spLocks noGrp="1"/>
          </p:cNvSpPr>
          <p:nvPr>
            <p:ph type="dt" sz="half" idx="10"/>
          </p:nvPr>
        </p:nvSpPr>
        <p:spPr/>
        <p:txBody>
          <a:bodyPr/>
          <a:lstStyle/>
          <a:p>
            <a:fld id="{5DB7B080-B653-41DF-96B9-6EF2F12C6D44}" type="datetime1">
              <a:rPr lang="en-US" smtClean="0"/>
              <a:t>7/14/2023</a:t>
            </a:fld>
            <a:endParaRPr lang="en-US"/>
          </a:p>
        </p:txBody>
      </p:sp>
      <p:sp>
        <p:nvSpPr>
          <p:cNvPr id="7" name="Slide Number Placeholder 6">
            <a:extLst>
              <a:ext uri="{FF2B5EF4-FFF2-40B4-BE49-F238E27FC236}">
                <a16:creationId xmlns:a16="http://schemas.microsoft.com/office/drawing/2014/main" id="{EC625824-644F-494C-B1DA-F7636545F928}"/>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00EA9EDC-F745-4699-AD46-FD40B2DB0E96}"/>
              </a:ext>
            </a:extLst>
          </p:cNvPr>
          <p:cNvSpPr>
            <a:spLocks noGrp="1"/>
          </p:cNvSpPr>
          <p:nvPr>
            <p:ph type="ftr" sz="quarter" idx="13"/>
          </p:nvPr>
        </p:nvSpPr>
        <p:spPr>
          <a:xfrm>
            <a:off x="228600" y="6438900"/>
            <a:ext cx="3849688" cy="282575"/>
          </a:xfrm>
        </p:spPr>
        <p:txBody>
          <a:bodyPr/>
          <a:lstStyle/>
          <a:p>
            <a:pPr algn="l"/>
            <a:r>
              <a:t>© The TRACOM Corporation. All Rights Reserved.</a:t>
            </a:r>
          </a:p>
        </p:txBody>
      </p:sp>
      <p:sp>
        <p:nvSpPr>
          <p:cNvPr id="9" name="Text Placeholder 8">
            <a:extLst>
              <a:ext uri="{FF2B5EF4-FFF2-40B4-BE49-F238E27FC236}">
                <a16:creationId xmlns:a16="http://schemas.microsoft.com/office/drawing/2014/main" id="{61280C94-7535-40DB-9974-B4DA45ACE0A3}"/>
              </a:ext>
            </a:extLst>
          </p:cNvPr>
          <p:cNvSpPr>
            <a:spLocks noGrp="1"/>
          </p:cNvSpPr>
          <p:nvPr>
            <p:ph type="body" sz="quarter" idx="14" hasCustomPrompt="1"/>
          </p:nvPr>
        </p:nvSpPr>
        <p:spPr>
          <a:xfrm>
            <a:off x="228600" y="2316163"/>
            <a:ext cx="384968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10" name="Text Placeholder 7">
            <a:extLst>
              <a:ext uri="{FF2B5EF4-FFF2-40B4-BE49-F238E27FC236}">
                <a16:creationId xmlns:a16="http://schemas.microsoft.com/office/drawing/2014/main" id="{8118E467-BD8A-4DBB-B768-67A2F507E06A}"/>
              </a:ext>
            </a:extLst>
          </p:cNvPr>
          <p:cNvSpPr>
            <a:spLocks noGrp="1"/>
          </p:cNvSpPr>
          <p:nvPr>
            <p:ph type="body" sz="quarter" idx="15" hasCustomPrompt="1"/>
          </p:nvPr>
        </p:nvSpPr>
        <p:spPr>
          <a:xfrm>
            <a:off x="228600" y="6019800"/>
            <a:ext cx="3849688"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16789803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alf Picture, Title and Text (SPEAKER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F075-35D9-4CAD-AC48-B563413C3D36}"/>
              </a:ext>
            </a:extLst>
          </p:cNvPr>
          <p:cNvSpPr>
            <a:spLocks noGrp="1"/>
          </p:cNvSpPr>
          <p:nvPr>
            <p:ph type="title" hasCustomPrompt="1"/>
          </p:nvPr>
        </p:nvSpPr>
        <p:spPr>
          <a:xfrm>
            <a:off x="228601" y="228600"/>
            <a:ext cx="5822950" cy="1995488"/>
          </a:xfrm>
        </p:spPr>
        <p:txBody>
          <a:bodyPr anchor="b"/>
          <a:lstStyle>
            <a:lvl1pPr>
              <a:defRPr sz="3200"/>
            </a:lvl1pPr>
          </a:lstStyle>
          <a:p>
            <a:r>
              <a:rPr lang="en-US" dirty="0"/>
              <a:t>Type Insightful Headline in Initial Caps Max Two Lines</a:t>
            </a:r>
          </a:p>
        </p:txBody>
      </p:sp>
      <p:sp>
        <p:nvSpPr>
          <p:cNvPr id="3" name="Picture Placeholder 2">
            <a:extLst>
              <a:ext uri="{FF2B5EF4-FFF2-40B4-BE49-F238E27FC236}">
                <a16:creationId xmlns:a16="http://schemas.microsoft.com/office/drawing/2014/main" id="{091427CE-D2EC-4E63-ADC6-270F3C0D00B2}"/>
              </a:ext>
            </a:extLst>
          </p:cNvPr>
          <p:cNvSpPr>
            <a:spLocks noGrp="1"/>
          </p:cNvSpPr>
          <p:nvPr>
            <p:ph type="pic" idx="1" hasCustomPrompt="1"/>
          </p:nvPr>
        </p:nvSpPr>
        <p:spPr>
          <a:xfrm>
            <a:off x="6140451" y="0"/>
            <a:ext cx="6051549" cy="6858000"/>
          </a:xfrm>
          <a:gradFill>
            <a:gsLst>
              <a:gs pos="0">
                <a:schemeClr val="bg2"/>
              </a:gs>
              <a:gs pos="50000">
                <a:schemeClr val="bg1"/>
              </a:gs>
              <a:gs pos="95000">
                <a:schemeClr val="bg2">
                  <a:lumMod val="90000"/>
                </a:schemeClr>
              </a:gs>
            </a:gsLst>
            <a:lin ang="4200000" scaled="0"/>
          </a:gradFill>
        </p:spPr>
        <p:txBody>
          <a:bodyPr bIns="640080" anchor="ct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bio picture</a:t>
            </a:r>
          </a:p>
        </p:txBody>
      </p:sp>
      <p:sp>
        <p:nvSpPr>
          <p:cNvPr id="5" name="Date Placeholder 4">
            <a:extLst>
              <a:ext uri="{FF2B5EF4-FFF2-40B4-BE49-F238E27FC236}">
                <a16:creationId xmlns:a16="http://schemas.microsoft.com/office/drawing/2014/main" id="{71AB9E7B-F44C-49F9-83CC-8ABE01120684}"/>
              </a:ext>
            </a:extLst>
          </p:cNvPr>
          <p:cNvSpPr>
            <a:spLocks noGrp="1"/>
          </p:cNvSpPr>
          <p:nvPr>
            <p:ph type="dt" sz="half" idx="10"/>
          </p:nvPr>
        </p:nvSpPr>
        <p:spPr/>
        <p:txBody>
          <a:bodyPr/>
          <a:lstStyle/>
          <a:p>
            <a:fld id="{EEF85A37-C362-48EC-AEEA-0303E71E851A}" type="datetime1">
              <a:rPr lang="en-US" smtClean="0"/>
              <a:t>7/14/2023</a:t>
            </a:fld>
            <a:endParaRPr lang="en-US" dirty="0"/>
          </a:p>
        </p:txBody>
      </p:sp>
      <p:sp>
        <p:nvSpPr>
          <p:cNvPr id="7" name="Slide Number Placeholder 6">
            <a:extLst>
              <a:ext uri="{FF2B5EF4-FFF2-40B4-BE49-F238E27FC236}">
                <a16:creationId xmlns:a16="http://schemas.microsoft.com/office/drawing/2014/main" id="{EC625824-644F-494C-B1DA-F7636545F928}"/>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8" name="Footer Placeholder 7">
            <a:extLst>
              <a:ext uri="{FF2B5EF4-FFF2-40B4-BE49-F238E27FC236}">
                <a16:creationId xmlns:a16="http://schemas.microsoft.com/office/drawing/2014/main" id="{00EA9EDC-F745-4699-AD46-FD40B2DB0E96}"/>
              </a:ext>
            </a:extLst>
          </p:cNvPr>
          <p:cNvSpPr>
            <a:spLocks noGrp="1"/>
          </p:cNvSpPr>
          <p:nvPr>
            <p:ph type="ftr" sz="quarter" idx="13"/>
          </p:nvPr>
        </p:nvSpPr>
        <p:spPr/>
        <p:txBody>
          <a:bodyPr/>
          <a:lstStyle/>
          <a:p>
            <a:pPr algn="l"/>
            <a:r>
              <a:rPr lang="en-US" dirty="0"/>
              <a:t>© The TRACOM Corporation. All Rights Reserved.</a:t>
            </a:r>
          </a:p>
        </p:txBody>
      </p:sp>
      <p:sp>
        <p:nvSpPr>
          <p:cNvPr id="9" name="Text Placeholder 8">
            <a:extLst>
              <a:ext uri="{FF2B5EF4-FFF2-40B4-BE49-F238E27FC236}">
                <a16:creationId xmlns:a16="http://schemas.microsoft.com/office/drawing/2014/main" id="{1F802E0C-3947-488C-830C-43BA4B72098D}"/>
              </a:ext>
            </a:extLst>
          </p:cNvPr>
          <p:cNvSpPr>
            <a:spLocks noGrp="1"/>
          </p:cNvSpPr>
          <p:nvPr>
            <p:ph type="body" sz="quarter" idx="14" hasCustomPrompt="1"/>
          </p:nvPr>
        </p:nvSpPr>
        <p:spPr>
          <a:xfrm>
            <a:off x="228599" y="2316163"/>
            <a:ext cx="5822949" cy="3627437"/>
          </a:xfrm>
        </p:spPr>
        <p:txBody>
          <a:body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7">
            <a:extLst>
              <a:ext uri="{FF2B5EF4-FFF2-40B4-BE49-F238E27FC236}">
                <a16:creationId xmlns:a16="http://schemas.microsoft.com/office/drawing/2014/main" id="{6B85023D-40DA-4676-9948-F11E76E6B169}"/>
              </a:ext>
            </a:extLst>
          </p:cNvPr>
          <p:cNvSpPr>
            <a:spLocks noGrp="1"/>
          </p:cNvSpPr>
          <p:nvPr>
            <p:ph type="body" sz="quarter" idx="15" hasCustomPrompt="1"/>
          </p:nvPr>
        </p:nvSpPr>
        <p:spPr>
          <a:xfrm>
            <a:off x="228600" y="6019800"/>
            <a:ext cx="5822948"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
        <p:nvSpPr>
          <p:cNvPr id="6" name="Text Placeholder 5">
            <a:extLst>
              <a:ext uri="{FF2B5EF4-FFF2-40B4-BE49-F238E27FC236}">
                <a16:creationId xmlns:a16="http://schemas.microsoft.com/office/drawing/2014/main" id="{DC69E3A0-4445-4D1C-A5E0-0FC873898A27}"/>
              </a:ext>
            </a:extLst>
          </p:cNvPr>
          <p:cNvSpPr>
            <a:spLocks noGrp="1"/>
          </p:cNvSpPr>
          <p:nvPr>
            <p:ph type="body" sz="quarter" idx="16" hasCustomPrompt="1"/>
          </p:nvPr>
        </p:nvSpPr>
        <p:spPr>
          <a:xfrm>
            <a:off x="2108200" y="5062538"/>
            <a:ext cx="3941763" cy="881062"/>
          </a:xfrm>
        </p:spPr>
        <p:txBody>
          <a:bodyPr/>
          <a:lstStyle>
            <a:lvl1pPr algn="r">
              <a:spcBef>
                <a:spcPts val="0"/>
              </a:spcBef>
              <a:spcAft>
                <a:spcPts val="0"/>
              </a:spcAft>
              <a:defRPr>
                <a:solidFill>
                  <a:schemeClr val="accent2"/>
                </a:solidFill>
              </a:defRPr>
            </a:lvl1pPr>
            <a:lvl2pPr marL="228600" indent="-228600" algn="r">
              <a:spcBef>
                <a:spcPts val="0"/>
              </a:spcBef>
              <a:buFont typeface="Arial" panose="020B0604020202020204" pitchFamily="34" charset="0"/>
              <a:buChar char="​"/>
              <a:defRPr sz="1800"/>
            </a:lvl2pPr>
            <a:lvl3pPr algn="r">
              <a:defRPr/>
            </a:lvl3pPr>
            <a:lvl4pPr algn="r">
              <a:defRPr/>
            </a:lvl4pPr>
            <a:lvl5pPr algn="r">
              <a:defRPr/>
            </a:lvl5pPr>
          </a:lstStyle>
          <a:p>
            <a:pPr lvl="0"/>
            <a:r>
              <a:rPr lang="en-US" dirty="0"/>
              <a:t>Firstname Lastname </a:t>
            </a:r>
          </a:p>
          <a:p>
            <a:pPr lvl="1"/>
            <a:r>
              <a:rPr lang="en-US" dirty="0"/>
              <a:t>Title</a:t>
            </a:r>
          </a:p>
        </p:txBody>
      </p:sp>
      <p:sp>
        <p:nvSpPr>
          <p:cNvPr id="12" name="Text Placeholder 11">
            <a:extLst>
              <a:ext uri="{FF2B5EF4-FFF2-40B4-BE49-F238E27FC236}">
                <a16:creationId xmlns:a16="http://schemas.microsoft.com/office/drawing/2014/main" id="{E27DBBC6-881B-4055-BDAD-C92A5C9FE049}"/>
              </a:ext>
            </a:extLst>
          </p:cNvPr>
          <p:cNvSpPr>
            <a:spLocks noGrp="1"/>
          </p:cNvSpPr>
          <p:nvPr>
            <p:ph type="body" sz="quarter" idx="17" hasCustomPrompt="1"/>
          </p:nvPr>
        </p:nvSpPr>
        <p:spPr>
          <a:xfrm>
            <a:off x="6296025" y="4986338"/>
            <a:ext cx="3971925" cy="903287"/>
          </a:xfrm>
        </p:spPr>
        <p:txBody>
          <a:bodyPr anchor="ctr"/>
          <a:lstStyle>
            <a:lvl1pPr>
              <a:defRPr sz="1800">
                <a:solidFill>
                  <a:srgbClr val="B14336"/>
                </a:solidFill>
              </a:defRPr>
            </a:lvl1pPr>
          </a:lstStyle>
          <a:p>
            <a:pPr lvl="0"/>
            <a:r>
              <a:rPr lang="en-US" dirty="0"/>
              <a:t>Use the name placeholder on the left if this layout is used to introduce the speaker (delete both placeholders if not used)</a:t>
            </a:r>
          </a:p>
        </p:txBody>
      </p:sp>
    </p:spTree>
    <p:extLst>
      <p:ext uri="{BB962C8B-B14F-4D97-AF65-F5344CB8AC3E}">
        <p14:creationId xmlns:p14="http://schemas.microsoft.com/office/powerpoint/2010/main" val="23986768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eed Picture and Titl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8C5803A-17B8-4379-9100-1B6B2DC53F1B}"/>
              </a:ext>
            </a:extLst>
          </p:cNvPr>
          <p:cNvSpPr>
            <a:spLocks noGrp="1"/>
          </p:cNvSpPr>
          <p:nvPr>
            <p:ph type="pic" sz="quarter" idx="14" hasCustomPrompt="1"/>
          </p:nvPr>
        </p:nvSpPr>
        <p:spPr>
          <a:xfrm>
            <a:off x="0" y="0"/>
            <a:ext cx="12192000" cy="6858000"/>
          </a:xfrm>
          <a:gradFill>
            <a:gsLst>
              <a:gs pos="0">
                <a:schemeClr val="bg2"/>
              </a:gs>
              <a:gs pos="50000">
                <a:schemeClr val="bg1"/>
              </a:gs>
              <a:gs pos="95000">
                <a:schemeClr val="bg2">
                  <a:lumMod val="90000"/>
                </a:schemeClr>
              </a:gs>
            </a:gsLst>
            <a:lin ang="4200000" scaled="0"/>
          </a:gradFill>
        </p:spPr>
        <p:txBody>
          <a:bodyPr bIns="731520" anchor="ctr"/>
          <a:lstStyle>
            <a:lvl1pPr algn="ctr">
              <a:buNone/>
              <a:defRPr sz="2000"/>
            </a:lvl1pPr>
          </a:lstStyle>
          <a:p>
            <a:r>
              <a:rPr lang="en-US" dirty="0"/>
              <a:t>Click icon to add picture | Send picture to back if text hides</a:t>
            </a:r>
          </a:p>
        </p:txBody>
      </p:sp>
      <p:sp>
        <p:nvSpPr>
          <p:cNvPr id="2" name="Title 1">
            <a:extLst>
              <a:ext uri="{FF2B5EF4-FFF2-40B4-BE49-F238E27FC236}">
                <a16:creationId xmlns:a16="http://schemas.microsoft.com/office/drawing/2014/main" id="{A30F181B-D94D-4CEF-989D-D4540E8FFBAE}"/>
              </a:ext>
            </a:extLst>
          </p:cNvPr>
          <p:cNvSpPr>
            <a:spLocks noGrp="1"/>
          </p:cNvSpPr>
          <p:nvPr>
            <p:ph type="title" hasCustomPrompt="1"/>
          </p:nvPr>
        </p:nvSpPr>
        <p:spPr/>
        <p:txBody>
          <a:bodyPr/>
          <a:lstStyle>
            <a:lvl1pPr>
              <a:defRPr/>
            </a:lvl1pPr>
          </a:lstStyle>
          <a:p>
            <a:r>
              <a:rPr lang="en-US" dirty="0"/>
              <a:t>Type Insightful Headline in Initial Caps Max Two Lines | Move Recolor Text for Contrast Against Photo</a:t>
            </a:r>
          </a:p>
        </p:txBody>
      </p:sp>
      <p:sp>
        <p:nvSpPr>
          <p:cNvPr id="3" name="Date Placeholder 2">
            <a:extLst>
              <a:ext uri="{FF2B5EF4-FFF2-40B4-BE49-F238E27FC236}">
                <a16:creationId xmlns:a16="http://schemas.microsoft.com/office/drawing/2014/main" id="{A0DAF97B-A058-4753-864E-AC4A84F25C64}"/>
              </a:ext>
            </a:extLst>
          </p:cNvPr>
          <p:cNvSpPr>
            <a:spLocks noGrp="1"/>
          </p:cNvSpPr>
          <p:nvPr>
            <p:ph type="dt" sz="half" idx="10"/>
          </p:nvPr>
        </p:nvSpPr>
        <p:spPr/>
        <p:txBody>
          <a:bodyPr/>
          <a:lstStyle/>
          <a:p>
            <a:fld id="{0B315915-5813-46B3-A55F-BABA666E981D}" type="datetime1">
              <a:rPr lang="en-US" smtClean="0"/>
              <a:t>7/14/2023</a:t>
            </a:fld>
            <a:endParaRPr lang="en-US" dirty="0"/>
          </a:p>
        </p:txBody>
      </p:sp>
      <p:sp>
        <p:nvSpPr>
          <p:cNvPr id="5" name="Slide Number Placeholder 4">
            <a:extLst>
              <a:ext uri="{FF2B5EF4-FFF2-40B4-BE49-F238E27FC236}">
                <a16:creationId xmlns:a16="http://schemas.microsoft.com/office/drawing/2014/main" id="{DCC60CAB-DD92-41CF-A49C-2169BBC8E342}"/>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6" name="Footer Placeholder 5">
            <a:extLst>
              <a:ext uri="{FF2B5EF4-FFF2-40B4-BE49-F238E27FC236}">
                <a16:creationId xmlns:a16="http://schemas.microsoft.com/office/drawing/2014/main" id="{9E16D8E5-4F7D-43C6-A355-C6C1F984F9CF}"/>
              </a:ext>
            </a:extLst>
          </p:cNvPr>
          <p:cNvSpPr>
            <a:spLocks noGrp="1"/>
          </p:cNvSpPr>
          <p:nvPr>
            <p:ph type="ftr" sz="quarter" idx="13"/>
          </p:nvPr>
        </p:nvSpPr>
        <p:spPr/>
        <p:txBody>
          <a:bodyPr/>
          <a:lstStyle/>
          <a:p>
            <a:pPr algn="l"/>
            <a:r>
              <a:rPr lang="en-US" dirty="0"/>
              <a:t>© The TRACOM Corporation. All Rights Reserved.</a:t>
            </a:r>
          </a:p>
        </p:txBody>
      </p:sp>
      <p:sp>
        <p:nvSpPr>
          <p:cNvPr id="8" name="Text Placeholder 7">
            <a:extLst>
              <a:ext uri="{FF2B5EF4-FFF2-40B4-BE49-F238E27FC236}">
                <a16:creationId xmlns:a16="http://schemas.microsoft.com/office/drawing/2014/main" id="{5F0A91A3-FF23-4E0C-947A-D687EE18262B}"/>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846633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ASSIGN LAYOUTS AFTER THIS MARKER &gt;&gt; ">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17A470-824E-4933-B676-6A74CCC1483D}"/>
              </a:ext>
            </a:extLst>
          </p:cNvPr>
          <p:cNvSpPr/>
          <p:nvPr userDrawn="1"/>
        </p:nvSpPr>
        <p:spPr>
          <a:xfrm>
            <a:off x="0" y="0"/>
            <a:ext cx="12192000" cy="6858000"/>
          </a:xfrm>
          <a:prstGeom prst="rect">
            <a:avLst/>
          </a:prstGeom>
          <a:solidFill>
            <a:srgbClr val="B143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dirty="0"/>
              <a:t>DON’T USE SLIDES LAYOUTS AFTER THIS MARKER</a:t>
            </a:r>
          </a:p>
          <a:p>
            <a:pPr algn="ctr"/>
            <a:r>
              <a:rPr lang="en-US" sz="2800" dirty="0"/>
              <a:t>Instead, reassign layout to any of the Layouts found above this marker</a:t>
            </a:r>
          </a:p>
        </p:txBody>
      </p:sp>
      <p:sp>
        <p:nvSpPr>
          <p:cNvPr id="3" name="Date Placeholder 2">
            <a:extLst>
              <a:ext uri="{FF2B5EF4-FFF2-40B4-BE49-F238E27FC236}">
                <a16:creationId xmlns:a16="http://schemas.microsoft.com/office/drawing/2014/main" id="{C8F90130-2649-4AF5-B3CF-543F720D0C71}"/>
              </a:ext>
            </a:extLst>
          </p:cNvPr>
          <p:cNvSpPr>
            <a:spLocks noGrp="1"/>
          </p:cNvSpPr>
          <p:nvPr>
            <p:ph type="dt" sz="half" idx="10"/>
          </p:nvPr>
        </p:nvSpPr>
        <p:spPr/>
        <p:txBody>
          <a:bodyPr/>
          <a:lstStyle/>
          <a:p>
            <a:fld id="{12811FCF-1CE8-45FE-A06C-5707AEBB325D}" type="datetime1">
              <a:rPr lang="en-US" smtClean="0"/>
              <a:t>7/14/2023</a:t>
            </a:fld>
            <a:endParaRPr lang="en-US" dirty="0"/>
          </a:p>
        </p:txBody>
      </p:sp>
      <p:sp>
        <p:nvSpPr>
          <p:cNvPr id="4" name="Footer Placeholder 3">
            <a:extLst>
              <a:ext uri="{FF2B5EF4-FFF2-40B4-BE49-F238E27FC236}">
                <a16:creationId xmlns:a16="http://schemas.microsoft.com/office/drawing/2014/main" id="{9F0557D7-9228-4C3E-BA49-4A88DDCE15BB}"/>
              </a:ext>
            </a:extLst>
          </p:cNvPr>
          <p:cNvSpPr>
            <a:spLocks noGrp="1"/>
          </p:cNvSpPr>
          <p:nvPr>
            <p:ph type="ftr" sz="quarter" idx="11"/>
          </p:nvPr>
        </p:nvSpPr>
        <p:spPr>
          <a:xfrm>
            <a:off x="228600" y="6923087"/>
            <a:ext cx="7924800" cy="282575"/>
          </a:xfrm>
        </p:spPr>
        <p:txBody>
          <a:bodyPr/>
          <a:lstStyle/>
          <a:p>
            <a:pPr algn="l"/>
            <a:r>
              <a:rPr lang="en-US" dirty="0"/>
              <a:t>© The TRACOM Corporation. All Rights Reserved.</a:t>
            </a:r>
          </a:p>
        </p:txBody>
      </p:sp>
      <p:sp>
        <p:nvSpPr>
          <p:cNvPr id="5" name="Slide Number Placeholder 4">
            <a:extLst>
              <a:ext uri="{FF2B5EF4-FFF2-40B4-BE49-F238E27FC236}">
                <a16:creationId xmlns:a16="http://schemas.microsoft.com/office/drawing/2014/main" id="{59B08165-92A0-44D2-AC75-CB01BCEB6185}"/>
              </a:ext>
            </a:extLst>
          </p:cNvPr>
          <p:cNvSpPr>
            <a:spLocks noGrp="1"/>
          </p:cNvSpPr>
          <p:nvPr>
            <p:ph type="sldNum" sz="quarter" idx="12"/>
          </p:nvPr>
        </p:nvSpPr>
        <p:spPr>
          <a:xfrm>
            <a:off x="9220200" y="6923087"/>
            <a:ext cx="2743200" cy="282575"/>
          </a:xfrm>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2720266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5ACF9-5760-4BF7-BF3E-4A0DB932D9E7}"/>
              </a:ext>
            </a:extLst>
          </p:cNvPr>
          <p:cNvSpPr>
            <a:spLocks noGrp="1"/>
          </p:cNvSpPr>
          <p:nvPr>
            <p:ph type="title" hasCustomPrompt="1"/>
          </p:nvPr>
        </p:nvSpPr>
        <p:spPr/>
        <p:txBody>
          <a:bodyPr/>
          <a:lstStyle/>
          <a:p>
            <a:r>
              <a:rPr lang="en-US" dirty="0"/>
              <a:t>Type Insightful Headline in Initial Caps Max Two Lines</a:t>
            </a:r>
          </a:p>
        </p:txBody>
      </p:sp>
      <p:sp>
        <p:nvSpPr>
          <p:cNvPr id="3" name="Vertical Text Placeholder 2">
            <a:extLst>
              <a:ext uri="{FF2B5EF4-FFF2-40B4-BE49-F238E27FC236}">
                <a16:creationId xmlns:a16="http://schemas.microsoft.com/office/drawing/2014/main" id="{2F93EE5A-C2A6-4F11-AA4D-BE3C9AA4EA90}"/>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98E554AB-2E17-4A1F-A19A-D3B80FC83111}"/>
              </a:ext>
            </a:extLst>
          </p:cNvPr>
          <p:cNvSpPr>
            <a:spLocks noGrp="1"/>
          </p:cNvSpPr>
          <p:nvPr>
            <p:ph type="dt" sz="half" idx="10"/>
          </p:nvPr>
        </p:nvSpPr>
        <p:spPr/>
        <p:txBody>
          <a:bodyPr/>
          <a:lstStyle/>
          <a:p>
            <a:fld id="{BAFC9CF4-004D-4914-B7EF-3041AB7A3310}" type="datetime1">
              <a:rPr lang="en-US" smtClean="0"/>
              <a:t>7/14/2023</a:t>
            </a:fld>
            <a:endParaRPr lang="en-US" dirty="0"/>
          </a:p>
        </p:txBody>
      </p:sp>
      <p:sp>
        <p:nvSpPr>
          <p:cNvPr id="8" name="Footer Placeholder 7">
            <a:extLst>
              <a:ext uri="{FF2B5EF4-FFF2-40B4-BE49-F238E27FC236}">
                <a16:creationId xmlns:a16="http://schemas.microsoft.com/office/drawing/2014/main" id="{BE778CF3-4A1C-47A4-8F90-B2D5C6AB4B5F}"/>
              </a:ext>
            </a:extLst>
          </p:cNvPr>
          <p:cNvSpPr>
            <a:spLocks noGrp="1"/>
          </p:cNvSpPr>
          <p:nvPr>
            <p:ph type="ftr" sz="quarter" idx="11"/>
          </p:nvPr>
        </p:nvSpPr>
        <p:spPr/>
        <p:txBody>
          <a:bodyPr/>
          <a:lstStyle/>
          <a:p>
            <a:pPr algn="l"/>
            <a:r>
              <a:rPr lang="en-US" dirty="0"/>
              <a:t>© The TRACOM Corporation. All Rights Reserved.</a:t>
            </a:r>
          </a:p>
        </p:txBody>
      </p:sp>
      <p:sp>
        <p:nvSpPr>
          <p:cNvPr id="9" name="Slide Number Placeholder 8">
            <a:extLst>
              <a:ext uri="{FF2B5EF4-FFF2-40B4-BE49-F238E27FC236}">
                <a16:creationId xmlns:a16="http://schemas.microsoft.com/office/drawing/2014/main" id="{AC6EED15-3E93-4D93-BFAE-830BC099E63D}"/>
              </a:ext>
            </a:extLst>
          </p:cNvPr>
          <p:cNvSpPr>
            <a:spLocks noGrp="1"/>
          </p:cNvSpPr>
          <p:nvPr>
            <p:ph type="sldNum" sz="quarter" idx="12"/>
          </p:nvPr>
        </p:nvSpPr>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5900580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Agenda">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pic>
        <p:nvPicPr>
          <p:cNvPr id="59" name="Picture 58" descr="A group of people in a meeting  Description automatically generated">
            <a:extLst>
              <a:ext uri="{FF2B5EF4-FFF2-40B4-BE49-F238E27FC236}">
                <a16:creationId xmlns:a16="http://schemas.microsoft.com/office/drawing/2014/main" id="{A0C1E5DA-9198-47F7-86A8-105C35AB5228}"/>
              </a:ext>
            </a:extLst>
          </p:cNvPr>
          <p:cNvPicPr>
            <a:picLocks noChangeAspect="1"/>
          </p:cNvPicPr>
          <p:nvPr userDrawn="1"/>
        </p:nvPicPr>
        <p:blipFill rotWithShape="1">
          <a:blip r:embed="rId2" cstate="email">
            <a:alphaModFix amt="6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pic>
        <p:nvPicPr>
          <p:cNvPr id="58" name="Picture 57" descr="A group of people in a meeting  Description automatically generated">
            <a:extLst>
              <a:ext uri="{FF2B5EF4-FFF2-40B4-BE49-F238E27FC236}">
                <a16:creationId xmlns:a16="http://schemas.microsoft.com/office/drawing/2014/main" id="{73A58CA9-246A-4DE6-981A-802184B9E69C}"/>
              </a:ext>
            </a:extLst>
          </p:cNvPr>
          <p:cNvPicPr>
            <a:picLocks noChangeAspect="1"/>
          </p:cNvPicPr>
          <p:nvPr userDrawn="1"/>
        </p:nvPicPr>
        <p:blipFill rotWithShape="1">
          <a:blip r:embed="rId4" cstate="email">
            <a:alphaModFix amt="3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r="-351"/>
          <a:stretch/>
        </p:blipFill>
        <p:spPr>
          <a:xfrm>
            <a:off x="6430255" y="-15479"/>
            <a:ext cx="5781967" cy="6862391"/>
          </a:xfrm>
          <a:custGeom>
            <a:avLst/>
            <a:gdLst>
              <a:gd name="connsiteX0" fmla="*/ 0 w 5781967"/>
              <a:gd name="connsiteY0" fmla="*/ 0 h 6862391"/>
              <a:gd name="connsiteX1" fmla="*/ 1751627 w 5781967"/>
              <a:gd name="connsiteY1" fmla="*/ 0 h 6862391"/>
              <a:gd name="connsiteX2" fmla="*/ 1751627 w 5781967"/>
              <a:gd name="connsiteY2" fmla="*/ 2 h 6862391"/>
              <a:gd name="connsiteX3" fmla="*/ 3055095 w 5781967"/>
              <a:gd name="connsiteY3" fmla="*/ 2 h 6862391"/>
              <a:gd name="connsiteX4" fmla="*/ 3050531 w 5781967"/>
              <a:gd name="connsiteY4" fmla="*/ 4392 h 6862391"/>
              <a:gd name="connsiteX5" fmla="*/ 3809523 w 5781967"/>
              <a:gd name="connsiteY5" fmla="*/ 4393 h 6862391"/>
              <a:gd name="connsiteX6" fmla="*/ 3809523 w 5781967"/>
              <a:gd name="connsiteY6" fmla="*/ 4392 h 6862391"/>
              <a:gd name="connsiteX7" fmla="*/ 5781966 w 5781967"/>
              <a:gd name="connsiteY7" fmla="*/ 4393 h 6862391"/>
              <a:gd name="connsiteX8" fmla="*/ 5781966 w 5781967"/>
              <a:gd name="connsiteY8" fmla="*/ 1639588 h 6862391"/>
              <a:gd name="connsiteX9" fmla="*/ 5781967 w 5781967"/>
              <a:gd name="connsiteY9" fmla="*/ 1857038 h 6862391"/>
              <a:gd name="connsiteX10" fmla="*/ 5781966 w 5781967"/>
              <a:gd name="connsiteY10" fmla="*/ 1857039 h 6862391"/>
              <a:gd name="connsiteX11" fmla="*/ 5781966 w 5781967"/>
              <a:gd name="connsiteY11" fmla="*/ 1863600 h 6862391"/>
              <a:gd name="connsiteX12" fmla="*/ 5779353 w 5781967"/>
              <a:gd name="connsiteY12" fmla="*/ 1866114 h 6862391"/>
              <a:gd name="connsiteX13" fmla="*/ 5779341 w 5781967"/>
              <a:gd name="connsiteY13" fmla="*/ 2637109 h 6862391"/>
              <a:gd name="connsiteX14" fmla="*/ 5779340 w 5781967"/>
              <a:gd name="connsiteY14" fmla="*/ 2637109 h 6862391"/>
              <a:gd name="connsiteX15" fmla="*/ 5779340 w 5781967"/>
              <a:gd name="connsiteY15" fmla="*/ 6862391 h 6862391"/>
              <a:gd name="connsiteX16" fmla="*/ 5761746 w 5781967"/>
              <a:gd name="connsiteY16" fmla="*/ 6862391 h 6862391"/>
              <a:gd name="connsiteX17" fmla="*/ 5761746 w 5781967"/>
              <a:gd name="connsiteY17" fmla="*/ 11089 h 6862391"/>
              <a:gd name="connsiteX18" fmla="*/ 10746 w 5781967"/>
              <a:gd name="connsiteY18" fmla="*/ 11089 h 6862391"/>
              <a:gd name="connsiteX19" fmla="*/ 0 w 5781967"/>
              <a:gd name="connsiteY19" fmla="*/ 0 h 68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1967" h="6862391">
                <a:moveTo>
                  <a:pt x="0" y="0"/>
                </a:moveTo>
                <a:lnTo>
                  <a:pt x="1751627" y="0"/>
                </a:lnTo>
                <a:lnTo>
                  <a:pt x="1751627" y="2"/>
                </a:lnTo>
                <a:lnTo>
                  <a:pt x="3055095" y="2"/>
                </a:lnTo>
                <a:lnTo>
                  <a:pt x="3050531" y="4392"/>
                </a:lnTo>
                <a:lnTo>
                  <a:pt x="3809523" y="4393"/>
                </a:lnTo>
                <a:lnTo>
                  <a:pt x="3809523" y="4392"/>
                </a:lnTo>
                <a:lnTo>
                  <a:pt x="5781966" y="4393"/>
                </a:lnTo>
                <a:lnTo>
                  <a:pt x="5781966" y="1639588"/>
                </a:lnTo>
                <a:lnTo>
                  <a:pt x="5781967" y="1857038"/>
                </a:lnTo>
                <a:lnTo>
                  <a:pt x="5781966" y="1857039"/>
                </a:lnTo>
                <a:lnTo>
                  <a:pt x="5781966" y="1863600"/>
                </a:lnTo>
                <a:lnTo>
                  <a:pt x="5779353" y="1866114"/>
                </a:lnTo>
                <a:lnTo>
                  <a:pt x="5779341" y="2637109"/>
                </a:lnTo>
                <a:lnTo>
                  <a:pt x="5779340" y="2637109"/>
                </a:lnTo>
                <a:lnTo>
                  <a:pt x="5779340" y="6862391"/>
                </a:lnTo>
                <a:lnTo>
                  <a:pt x="5761746" y="6862391"/>
                </a:lnTo>
                <a:lnTo>
                  <a:pt x="5761746" y="11089"/>
                </a:lnTo>
                <a:lnTo>
                  <a:pt x="10746" y="11089"/>
                </a:lnTo>
                <a:lnTo>
                  <a:pt x="0" y="0"/>
                </a:lnTo>
                <a:close/>
              </a:path>
            </a:pathLst>
          </a:custGeom>
        </p:spPr>
      </p:pic>
      <p:pic>
        <p:nvPicPr>
          <p:cNvPr id="56" name="Picture 55" descr="A group of people in a meeting  Description automatically generated">
            <a:extLst>
              <a:ext uri="{FF2B5EF4-FFF2-40B4-BE49-F238E27FC236}">
                <a16:creationId xmlns:a16="http://schemas.microsoft.com/office/drawing/2014/main" id="{4DAE3B86-737F-45D2-8F5E-438A16EAAD45}"/>
              </a:ext>
            </a:extLst>
          </p:cNvPr>
          <p:cNvPicPr>
            <a:picLocks noChangeAspect="1"/>
          </p:cNvPicPr>
          <p:nvPr userDrawn="1"/>
        </p:nvPicPr>
        <p:blipFill rotWithShape="1">
          <a:blip r:embed="rId6" cstate="print">
            <a:alphaModFix amt="30000"/>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68139" t="99864"/>
          <a:stretch/>
        </p:blipFill>
        <p:spPr>
          <a:xfrm>
            <a:off x="8307520" y="6846912"/>
            <a:ext cx="3884481" cy="11088"/>
          </a:xfrm>
          <a:custGeom>
            <a:avLst/>
            <a:gdLst>
              <a:gd name="connsiteX0" fmla="*/ 0 w 3884481"/>
              <a:gd name="connsiteY0" fmla="*/ 0 h 11088"/>
              <a:gd name="connsiteX1" fmla="*/ 3884481 w 3884481"/>
              <a:gd name="connsiteY1" fmla="*/ 0 h 11088"/>
              <a:gd name="connsiteX2" fmla="*/ 3884481 w 3884481"/>
              <a:gd name="connsiteY2" fmla="*/ 11088 h 11088"/>
              <a:gd name="connsiteX3" fmla="*/ 0 w 3884481"/>
              <a:gd name="connsiteY3" fmla="*/ 11088 h 11088"/>
              <a:gd name="connsiteX4" fmla="*/ 0 w 3884481"/>
              <a:gd name="connsiteY4" fmla="*/ 0 h 1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481" h="11088">
                <a:moveTo>
                  <a:pt x="0" y="0"/>
                </a:moveTo>
                <a:lnTo>
                  <a:pt x="3884481" y="0"/>
                </a:lnTo>
                <a:lnTo>
                  <a:pt x="3884481" y="11088"/>
                </a:lnTo>
                <a:lnTo>
                  <a:pt x="0" y="11088"/>
                </a:lnTo>
                <a:lnTo>
                  <a:pt x="0" y="0"/>
                </a:lnTo>
                <a:close/>
              </a:path>
            </a:pathLst>
          </a:custGeom>
        </p:spPr>
      </p:pic>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8"/>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1835940"/>
            <a:ext cx="6877050" cy="476187"/>
          </a:xfrm>
        </p:spPr>
        <p:txBody>
          <a:bodyPr anchor="b"/>
          <a:lstStyle>
            <a:lvl1pPr>
              <a:defRPr sz="3200">
                <a:solidFill>
                  <a:schemeClr val="accent6"/>
                </a:solidFill>
              </a:defRPr>
            </a:lvl1pPr>
          </a:lstStyle>
          <a:p>
            <a:r>
              <a:t>Type Agenda Title</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2462644"/>
            <a:ext cx="6877050" cy="3131684"/>
          </a:xfrm>
        </p:spPr>
        <p:txBody>
          <a:bodyPr/>
          <a:lstStyle>
            <a:lvl1pPr marL="457200" indent="-457200">
              <a:spcBef>
                <a:spcPts val="500"/>
              </a:spcBef>
              <a:buFont typeface="+mj-lt"/>
              <a:buAutoNum type="arabicPeriod"/>
              <a:tabLst>
                <a:tab pos="6858000" algn="r"/>
              </a:tabLst>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Type agenda item tab to place page #	</a:t>
            </a:r>
          </a:p>
          <a:p>
            <a:pPr lvl="0"/>
            <a:r>
              <a:t>Type agenda item to match section header</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E92E821E-DD1A-4A58-83CE-8C06E9C69D1B}" type="datetime1">
              <a:rPr lang="en-US" smtClean="0"/>
              <a:t>7/14/2023</a:t>
            </a:fld>
            <a:endParaRPr lang="en-US"/>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35" name="Graphic 34">
            <a:extLst>
              <a:ext uri="{FF2B5EF4-FFF2-40B4-BE49-F238E27FC236}">
                <a16:creationId xmlns:a16="http://schemas.microsoft.com/office/drawing/2014/main" id="{D190C6D3-ECC6-2342-9C67-5621F8025FF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39377372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84305B-ECC0-41EA-A981-DEC3C730E771}"/>
              </a:ext>
            </a:extLst>
          </p:cNvPr>
          <p:cNvSpPr>
            <a:spLocks noGrp="1"/>
          </p:cNvSpPr>
          <p:nvPr>
            <p:ph type="title" orient="vert" hasCustomPrompt="1"/>
          </p:nvPr>
        </p:nvSpPr>
        <p:spPr>
          <a:xfrm>
            <a:off x="10083800" y="228600"/>
            <a:ext cx="1323975" cy="6172200"/>
          </a:xfrm>
        </p:spPr>
        <p:txBody>
          <a:bodyPr vert="eaVert"/>
          <a:lstStyle/>
          <a:p>
            <a:r>
              <a:rPr lang="en-US" dirty="0"/>
              <a:t>Type Insightful Headline in Initial Caps Max Two Lines</a:t>
            </a:r>
          </a:p>
        </p:txBody>
      </p:sp>
      <p:sp>
        <p:nvSpPr>
          <p:cNvPr id="3" name="Vertical Text Placeholder 2">
            <a:extLst>
              <a:ext uri="{FF2B5EF4-FFF2-40B4-BE49-F238E27FC236}">
                <a16:creationId xmlns:a16="http://schemas.microsoft.com/office/drawing/2014/main" id="{51CFACAD-F84B-4880-9CC3-B44172266D84}"/>
              </a:ext>
            </a:extLst>
          </p:cNvPr>
          <p:cNvSpPr>
            <a:spLocks noGrp="1"/>
          </p:cNvSpPr>
          <p:nvPr>
            <p:ph type="body" orient="vert" idx="1"/>
          </p:nvPr>
        </p:nvSpPr>
        <p:spPr>
          <a:xfrm>
            <a:off x="742949" y="228600"/>
            <a:ext cx="9248775" cy="61722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5E4E5D04-4CF3-49A8-AB34-94E7BD0A1DD6}"/>
              </a:ext>
            </a:extLst>
          </p:cNvPr>
          <p:cNvSpPr>
            <a:spLocks noGrp="1"/>
          </p:cNvSpPr>
          <p:nvPr>
            <p:ph type="dt" sz="half" idx="10"/>
          </p:nvPr>
        </p:nvSpPr>
        <p:spPr/>
        <p:txBody>
          <a:bodyPr/>
          <a:lstStyle/>
          <a:p>
            <a:fld id="{1B4B2B9D-1F54-4D4F-8C25-25751E2C7959}" type="datetime1">
              <a:rPr lang="en-US" smtClean="0"/>
              <a:t>7/14/2023</a:t>
            </a:fld>
            <a:endParaRPr lang="en-US" dirty="0"/>
          </a:p>
        </p:txBody>
      </p:sp>
      <p:sp>
        <p:nvSpPr>
          <p:cNvPr id="8" name="Footer Placeholder 7">
            <a:extLst>
              <a:ext uri="{FF2B5EF4-FFF2-40B4-BE49-F238E27FC236}">
                <a16:creationId xmlns:a16="http://schemas.microsoft.com/office/drawing/2014/main" id="{ED28C4DB-8024-42A5-93CC-69B4E3CC8266}"/>
              </a:ext>
            </a:extLst>
          </p:cNvPr>
          <p:cNvSpPr>
            <a:spLocks noGrp="1"/>
          </p:cNvSpPr>
          <p:nvPr>
            <p:ph type="ftr" sz="quarter" idx="11"/>
          </p:nvPr>
        </p:nvSpPr>
        <p:spPr>
          <a:xfrm rot="5400000">
            <a:off x="-1668464" y="2125663"/>
            <a:ext cx="4076702" cy="282575"/>
          </a:xfrm>
        </p:spPr>
        <p:txBody>
          <a:bodyPr/>
          <a:lstStyle/>
          <a:p>
            <a:pPr algn="l"/>
            <a:r>
              <a:rPr lang="en-US" dirty="0"/>
              <a:t>© The TRACOM Corporation. All Rights Reserved.</a:t>
            </a:r>
          </a:p>
        </p:txBody>
      </p:sp>
      <p:sp>
        <p:nvSpPr>
          <p:cNvPr id="9" name="Slide Number Placeholder 8">
            <a:extLst>
              <a:ext uri="{FF2B5EF4-FFF2-40B4-BE49-F238E27FC236}">
                <a16:creationId xmlns:a16="http://schemas.microsoft.com/office/drawing/2014/main" id="{2AACA8A4-FDE8-402C-8CAD-61B51F20B419}"/>
              </a:ext>
            </a:extLst>
          </p:cNvPr>
          <p:cNvSpPr>
            <a:spLocks noGrp="1"/>
          </p:cNvSpPr>
          <p:nvPr>
            <p:ph type="sldNum" sz="quarter" idx="12"/>
          </p:nvPr>
        </p:nvSpPr>
        <p:spPr>
          <a:xfrm rot="5400000">
            <a:off x="-16235" y="5873391"/>
            <a:ext cx="772242" cy="282575"/>
          </a:xfrm>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6497042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9717" y="2171700"/>
            <a:ext cx="9855200" cy="3833813"/>
          </a:xfrm>
        </p:spPr>
        <p:txBody>
          <a:bodyPr/>
          <a:lstStyle/>
          <a:p>
            <a:pPr lvl="0"/>
            <a:r>
              <a:t>Click to edit Master text styles</a:t>
            </a:r>
          </a:p>
          <a:p>
            <a:pPr lvl="1"/>
            <a:r>
              <a:t>Second level</a:t>
            </a:r>
          </a:p>
          <a:p>
            <a:pPr lvl="2"/>
            <a:r>
              <a:t>Third level</a:t>
            </a:r>
          </a:p>
          <a:p>
            <a:pPr lvl="3"/>
            <a:r>
              <a:t>Fourth level</a:t>
            </a:r>
          </a:p>
          <a:p>
            <a:pPr lvl="4"/>
            <a:r>
              <a:t>Fifth level</a:t>
            </a:r>
          </a:p>
        </p:txBody>
      </p:sp>
      <p:sp>
        <p:nvSpPr>
          <p:cNvPr id="5" name="Title 1"/>
          <p:cNvSpPr>
            <a:spLocks noGrp="1"/>
          </p:cNvSpPr>
          <p:nvPr>
            <p:ph type="title"/>
          </p:nvPr>
        </p:nvSpPr>
        <p:spPr>
          <a:xfrm>
            <a:off x="440267" y="368301"/>
            <a:ext cx="6688667" cy="1663700"/>
          </a:xfrm>
        </p:spPr>
        <p:txBody>
          <a:bodyPr anchor="t"/>
          <a:lstStyle>
            <a:lvl1pPr algn="l"/>
          </a:lstStyle>
          <a:p>
            <a:r>
              <a:t>Click to edit Master title style</a:t>
            </a:r>
          </a:p>
        </p:txBody>
      </p:sp>
    </p:spTree>
    <p:extLst>
      <p:ext uri="{BB962C8B-B14F-4D97-AF65-F5344CB8AC3E}">
        <p14:creationId xmlns:p14="http://schemas.microsoft.com/office/powerpoint/2010/main" val="1637619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pic>
        <p:nvPicPr>
          <p:cNvPr id="59" name="Picture 58" descr="A group of people in a meeting  Description automatically generated">
            <a:extLst>
              <a:ext uri="{FF2B5EF4-FFF2-40B4-BE49-F238E27FC236}">
                <a16:creationId xmlns:a16="http://schemas.microsoft.com/office/drawing/2014/main" id="{A0C1E5DA-9198-47F7-86A8-105C35AB5228}"/>
              </a:ext>
            </a:extLst>
          </p:cNvPr>
          <p:cNvPicPr>
            <a:picLocks noChangeAspect="1"/>
          </p:cNvPicPr>
          <p:nvPr userDrawn="1"/>
        </p:nvPicPr>
        <p:blipFill rotWithShape="1">
          <a:blip r:embed="rId2" cstate="email">
            <a:alphaModFix amt="6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pic>
        <p:nvPicPr>
          <p:cNvPr id="58" name="Picture 57" descr="A group of people in a meeting  Description automatically generated">
            <a:extLst>
              <a:ext uri="{FF2B5EF4-FFF2-40B4-BE49-F238E27FC236}">
                <a16:creationId xmlns:a16="http://schemas.microsoft.com/office/drawing/2014/main" id="{73A58CA9-246A-4DE6-981A-802184B9E69C}"/>
              </a:ext>
            </a:extLst>
          </p:cNvPr>
          <p:cNvPicPr>
            <a:picLocks noChangeAspect="1"/>
          </p:cNvPicPr>
          <p:nvPr userDrawn="1"/>
        </p:nvPicPr>
        <p:blipFill rotWithShape="1">
          <a:blip r:embed="rId4" cstate="email">
            <a:alphaModFix amt="3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r="-351"/>
          <a:stretch/>
        </p:blipFill>
        <p:spPr>
          <a:xfrm>
            <a:off x="6430255" y="-15479"/>
            <a:ext cx="5781967" cy="6862391"/>
          </a:xfrm>
          <a:custGeom>
            <a:avLst/>
            <a:gdLst>
              <a:gd name="connsiteX0" fmla="*/ 0 w 5781967"/>
              <a:gd name="connsiteY0" fmla="*/ 0 h 6862391"/>
              <a:gd name="connsiteX1" fmla="*/ 1751627 w 5781967"/>
              <a:gd name="connsiteY1" fmla="*/ 0 h 6862391"/>
              <a:gd name="connsiteX2" fmla="*/ 1751627 w 5781967"/>
              <a:gd name="connsiteY2" fmla="*/ 2 h 6862391"/>
              <a:gd name="connsiteX3" fmla="*/ 3055095 w 5781967"/>
              <a:gd name="connsiteY3" fmla="*/ 2 h 6862391"/>
              <a:gd name="connsiteX4" fmla="*/ 3050531 w 5781967"/>
              <a:gd name="connsiteY4" fmla="*/ 4392 h 6862391"/>
              <a:gd name="connsiteX5" fmla="*/ 3809523 w 5781967"/>
              <a:gd name="connsiteY5" fmla="*/ 4393 h 6862391"/>
              <a:gd name="connsiteX6" fmla="*/ 3809523 w 5781967"/>
              <a:gd name="connsiteY6" fmla="*/ 4392 h 6862391"/>
              <a:gd name="connsiteX7" fmla="*/ 5781966 w 5781967"/>
              <a:gd name="connsiteY7" fmla="*/ 4393 h 6862391"/>
              <a:gd name="connsiteX8" fmla="*/ 5781966 w 5781967"/>
              <a:gd name="connsiteY8" fmla="*/ 1639588 h 6862391"/>
              <a:gd name="connsiteX9" fmla="*/ 5781967 w 5781967"/>
              <a:gd name="connsiteY9" fmla="*/ 1857038 h 6862391"/>
              <a:gd name="connsiteX10" fmla="*/ 5781966 w 5781967"/>
              <a:gd name="connsiteY10" fmla="*/ 1857039 h 6862391"/>
              <a:gd name="connsiteX11" fmla="*/ 5781966 w 5781967"/>
              <a:gd name="connsiteY11" fmla="*/ 1863600 h 6862391"/>
              <a:gd name="connsiteX12" fmla="*/ 5779353 w 5781967"/>
              <a:gd name="connsiteY12" fmla="*/ 1866114 h 6862391"/>
              <a:gd name="connsiteX13" fmla="*/ 5779341 w 5781967"/>
              <a:gd name="connsiteY13" fmla="*/ 2637109 h 6862391"/>
              <a:gd name="connsiteX14" fmla="*/ 5779340 w 5781967"/>
              <a:gd name="connsiteY14" fmla="*/ 2637109 h 6862391"/>
              <a:gd name="connsiteX15" fmla="*/ 5779340 w 5781967"/>
              <a:gd name="connsiteY15" fmla="*/ 6862391 h 6862391"/>
              <a:gd name="connsiteX16" fmla="*/ 5761746 w 5781967"/>
              <a:gd name="connsiteY16" fmla="*/ 6862391 h 6862391"/>
              <a:gd name="connsiteX17" fmla="*/ 5761746 w 5781967"/>
              <a:gd name="connsiteY17" fmla="*/ 11089 h 6862391"/>
              <a:gd name="connsiteX18" fmla="*/ 10746 w 5781967"/>
              <a:gd name="connsiteY18" fmla="*/ 11089 h 6862391"/>
              <a:gd name="connsiteX19" fmla="*/ 0 w 5781967"/>
              <a:gd name="connsiteY19" fmla="*/ 0 h 68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1967" h="6862391">
                <a:moveTo>
                  <a:pt x="0" y="0"/>
                </a:moveTo>
                <a:lnTo>
                  <a:pt x="1751627" y="0"/>
                </a:lnTo>
                <a:lnTo>
                  <a:pt x="1751627" y="2"/>
                </a:lnTo>
                <a:lnTo>
                  <a:pt x="3055095" y="2"/>
                </a:lnTo>
                <a:lnTo>
                  <a:pt x="3050531" y="4392"/>
                </a:lnTo>
                <a:lnTo>
                  <a:pt x="3809523" y="4393"/>
                </a:lnTo>
                <a:lnTo>
                  <a:pt x="3809523" y="4392"/>
                </a:lnTo>
                <a:lnTo>
                  <a:pt x="5781966" y="4393"/>
                </a:lnTo>
                <a:lnTo>
                  <a:pt x="5781966" y="1639588"/>
                </a:lnTo>
                <a:lnTo>
                  <a:pt x="5781967" y="1857038"/>
                </a:lnTo>
                <a:lnTo>
                  <a:pt x="5781966" y="1857039"/>
                </a:lnTo>
                <a:lnTo>
                  <a:pt x="5781966" y="1863600"/>
                </a:lnTo>
                <a:lnTo>
                  <a:pt x="5779353" y="1866114"/>
                </a:lnTo>
                <a:lnTo>
                  <a:pt x="5779341" y="2637109"/>
                </a:lnTo>
                <a:lnTo>
                  <a:pt x="5779340" y="2637109"/>
                </a:lnTo>
                <a:lnTo>
                  <a:pt x="5779340" y="6862391"/>
                </a:lnTo>
                <a:lnTo>
                  <a:pt x="5761746" y="6862391"/>
                </a:lnTo>
                <a:lnTo>
                  <a:pt x="5761746" y="11089"/>
                </a:lnTo>
                <a:lnTo>
                  <a:pt x="10746" y="11089"/>
                </a:lnTo>
                <a:lnTo>
                  <a:pt x="0" y="0"/>
                </a:lnTo>
                <a:close/>
              </a:path>
            </a:pathLst>
          </a:custGeom>
        </p:spPr>
      </p:pic>
      <p:pic>
        <p:nvPicPr>
          <p:cNvPr id="56" name="Picture 55" descr="A group of people in a meeting  Description automatically generated">
            <a:extLst>
              <a:ext uri="{FF2B5EF4-FFF2-40B4-BE49-F238E27FC236}">
                <a16:creationId xmlns:a16="http://schemas.microsoft.com/office/drawing/2014/main" id="{4DAE3B86-737F-45D2-8F5E-438A16EAAD45}"/>
              </a:ext>
            </a:extLst>
          </p:cNvPr>
          <p:cNvPicPr>
            <a:picLocks noChangeAspect="1"/>
          </p:cNvPicPr>
          <p:nvPr userDrawn="1"/>
        </p:nvPicPr>
        <p:blipFill rotWithShape="1">
          <a:blip r:embed="rId6" cstate="print">
            <a:alphaModFix amt="30000"/>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68139" t="99864"/>
          <a:stretch/>
        </p:blipFill>
        <p:spPr>
          <a:xfrm>
            <a:off x="8307520" y="6846912"/>
            <a:ext cx="3884481" cy="11088"/>
          </a:xfrm>
          <a:custGeom>
            <a:avLst/>
            <a:gdLst>
              <a:gd name="connsiteX0" fmla="*/ 0 w 3884481"/>
              <a:gd name="connsiteY0" fmla="*/ 0 h 11088"/>
              <a:gd name="connsiteX1" fmla="*/ 3884481 w 3884481"/>
              <a:gd name="connsiteY1" fmla="*/ 0 h 11088"/>
              <a:gd name="connsiteX2" fmla="*/ 3884481 w 3884481"/>
              <a:gd name="connsiteY2" fmla="*/ 11088 h 11088"/>
              <a:gd name="connsiteX3" fmla="*/ 0 w 3884481"/>
              <a:gd name="connsiteY3" fmla="*/ 11088 h 11088"/>
              <a:gd name="connsiteX4" fmla="*/ 0 w 3884481"/>
              <a:gd name="connsiteY4" fmla="*/ 0 h 1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481" h="11088">
                <a:moveTo>
                  <a:pt x="0" y="0"/>
                </a:moveTo>
                <a:lnTo>
                  <a:pt x="3884481" y="0"/>
                </a:lnTo>
                <a:lnTo>
                  <a:pt x="3884481" y="11088"/>
                </a:lnTo>
                <a:lnTo>
                  <a:pt x="0" y="11088"/>
                </a:lnTo>
                <a:lnTo>
                  <a:pt x="0" y="0"/>
                </a:lnTo>
                <a:close/>
              </a:path>
            </a:pathLst>
          </a:custGeom>
        </p:spPr>
      </p:pic>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8"/>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2316163"/>
            <a:ext cx="6877050" cy="1968499"/>
          </a:xfrm>
        </p:spPr>
        <p:txBody>
          <a:bodyPr anchor="b"/>
          <a:lstStyle>
            <a:lvl1pPr>
              <a:defRPr sz="4800">
                <a:solidFill>
                  <a:schemeClr val="accent1">
                    <a:lumMod val="75000"/>
                  </a:schemeClr>
                </a:solidFill>
              </a:defRPr>
            </a:lvl1pPr>
          </a:lstStyle>
          <a:p>
            <a:r>
              <a:t>Type Section Header Title in Initial Caps</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4465582"/>
            <a:ext cx="6877050" cy="134625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Section Header Should Match Agenda</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A500B6D5-96C4-447E-83A9-4E4F0CA56CF2}" type="datetime1">
              <a:rPr lang="en-US" smtClean="0"/>
              <a:t>7/14/2023</a:t>
            </a:fld>
            <a:endParaRPr lang="en-US"/>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a:xfrm>
            <a:off x="9220200" y="6952115"/>
            <a:ext cx="2743200" cy="282575"/>
          </a:xfrm>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35" name="Graphic 34">
            <a:extLst>
              <a:ext uri="{FF2B5EF4-FFF2-40B4-BE49-F238E27FC236}">
                <a16:creationId xmlns:a16="http://schemas.microsoft.com/office/drawing/2014/main" id="{F116EB70-6337-3A4D-A213-EEC717F8DCA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3677602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Closing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59F33B8A-1998-430C-8604-E8C3436296BA}"/>
              </a:ext>
            </a:extLst>
          </p:cNvPr>
          <p:cNvGrpSpPr/>
          <p:nvPr userDrawn="1"/>
        </p:nvGrpSpPr>
        <p:grpSpPr>
          <a:xfrm>
            <a:off x="6426210" y="0"/>
            <a:ext cx="5765790" cy="6859964"/>
            <a:chOff x="6426210" y="0"/>
            <a:chExt cx="5765790" cy="6859964"/>
          </a:xfrm>
        </p:grpSpPr>
        <p:pic>
          <p:nvPicPr>
            <p:cNvPr id="37" name="Picture 36" descr="Two people looking at a computer&#10;&#10;Description automatically generated with medium confidence">
              <a:extLst>
                <a:ext uri="{FF2B5EF4-FFF2-40B4-BE49-F238E27FC236}">
                  <a16:creationId xmlns:a16="http://schemas.microsoft.com/office/drawing/2014/main" id="{88323987-A719-49AC-9E83-9B278C519FA5}"/>
                </a:ext>
              </a:extLst>
            </p:cNvPr>
            <p:cNvPicPr>
              <a:picLocks noChangeAspect="1"/>
            </p:cNvPicPr>
            <p:nvPr userDrawn="1"/>
          </p:nvPicPr>
          <p:blipFill>
            <a:blip r:embed="rId2"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39" name="Picture 38" descr="A person working on a computer&#10;&#10;Description automatically generated with low confidence">
              <a:extLst>
                <a:ext uri="{FF2B5EF4-FFF2-40B4-BE49-F238E27FC236}">
                  <a16:creationId xmlns:a16="http://schemas.microsoft.com/office/drawing/2014/main" id="{961E97B1-92A6-4726-B1B4-4F8F2E0F7655}"/>
                </a:ext>
              </a:extLst>
            </p:cNvPr>
            <p:cNvPicPr>
              <a:picLocks noChangeAspect="1"/>
            </p:cNvPicPr>
            <p:nvPr userDrawn="1"/>
          </p:nvPicPr>
          <p:blipFill rotWithShape="1">
            <a:blip r:embed="rId3"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41" name="Picture 40" descr="A group of people in a meeting&#10;&#10;Description automatically generated">
              <a:extLst>
                <a:ext uri="{FF2B5EF4-FFF2-40B4-BE49-F238E27FC236}">
                  <a16:creationId xmlns:a16="http://schemas.microsoft.com/office/drawing/2014/main" id="{12856149-190A-441B-B431-D3C2E1778811}"/>
                </a:ext>
              </a:extLst>
            </p:cNvPr>
            <p:cNvPicPr>
              <a:picLocks noChangeAspect="1"/>
            </p:cNvPicPr>
            <p:nvPr userDrawn="1"/>
          </p:nvPicPr>
          <p:blipFill>
            <a:blip r:embed="rId4"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grpSp>
      <p:pic>
        <p:nvPicPr>
          <p:cNvPr id="55" name="Picture 54" descr="A group of people in a meeting&#10;&#10;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5"/>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2316163"/>
            <a:ext cx="6877050" cy="1968499"/>
          </a:xfrm>
        </p:spPr>
        <p:txBody>
          <a:bodyPr anchor="b"/>
          <a:lstStyle>
            <a:lvl1pPr>
              <a:defRPr sz="2800" b="0">
                <a:solidFill>
                  <a:schemeClr val="accent1">
                    <a:lumMod val="75000"/>
                  </a:schemeClr>
                </a:solidFill>
              </a:defRPr>
            </a:lvl1pPr>
          </a:lstStyle>
          <a:p>
            <a:r>
              <a:rPr lang="en-US" dirty="0"/>
              <a:t>Firstname Lastname | Title</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4403726"/>
            <a:ext cx="6877050" cy="1408112"/>
          </a:xfrm>
        </p:spPr>
        <p:txBody>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 name@company.com | t. 123.456.7890</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A361B4B5-103A-45AF-ADAD-F8D66381BDB0}" type="datetime1">
              <a:rPr lang="en-US" smtClean="0"/>
              <a:t>7/14/2023</a:t>
            </a:fld>
            <a:endParaRPr lang="en-US" dirty="0"/>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a:xfrm>
            <a:off x="9220200" y="7002414"/>
            <a:ext cx="2743200" cy="282575"/>
          </a:xfrm>
        </p:spPr>
        <p:txBody>
          <a:bodyPr/>
          <a:lstStyle/>
          <a:p>
            <a:r>
              <a:rPr lang="en-US" dirty="0"/>
              <a:t>‹#›</a:t>
            </a:r>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rPr lang="en-US" dirty="0"/>
              <a:t>© The TRACOM Corporation. All Rights Reserved.</a:t>
            </a:r>
          </a:p>
        </p:txBody>
      </p:sp>
      <p:pic>
        <p:nvPicPr>
          <p:cNvPr id="42" name="Graphic 41">
            <a:extLst>
              <a:ext uri="{FF2B5EF4-FFF2-40B4-BE49-F238E27FC236}">
                <a16:creationId xmlns:a16="http://schemas.microsoft.com/office/drawing/2014/main" id="{14294BB2-DC4D-8A4E-B1E2-D9D1C2092C06}"/>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2111222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ignature Slide">
    <p:spTree>
      <p:nvGrpSpPr>
        <p:cNvPr id="1" name=""/>
        <p:cNvGrpSpPr/>
        <p:nvPr/>
      </p:nvGrpSpPr>
      <p:grpSpPr>
        <a:xfrm>
          <a:off x="0" y="0"/>
          <a:ext cx="0" cy="0"/>
          <a:chOff x="0" y="0"/>
          <a:chExt cx="0" cy="0"/>
        </a:xfrm>
      </p:grpSpPr>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2"/>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125464AF-9969-4375-B4CB-2960B4041061}" type="datetime1">
              <a:rPr lang="en-US" smtClean="0"/>
              <a:t>7/14/2023</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26" name="Graphic 25">
            <a:extLst>
              <a:ext uri="{FF2B5EF4-FFF2-40B4-BE49-F238E27FC236}">
                <a16:creationId xmlns:a16="http://schemas.microsoft.com/office/drawing/2014/main" id="{9885B83B-869D-4EA9-A147-5D5EE91C595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43910" y="3107711"/>
            <a:ext cx="2660796" cy="663588"/>
          </a:xfrm>
          <a:prstGeom prst="rect">
            <a:avLst/>
          </a:prstGeom>
        </p:spPr>
      </p:pic>
      <p:pic>
        <p:nvPicPr>
          <p:cNvPr id="27" name="Graphic 26">
            <a:extLst>
              <a:ext uri="{FF2B5EF4-FFF2-40B4-BE49-F238E27FC236}">
                <a16:creationId xmlns:a16="http://schemas.microsoft.com/office/drawing/2014/main" id="{68068862-A429-42B3-B41D-04DB17E4536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406872" y="3193889"/>
            <a:ext cx="2501458" cy="508265"/>
          </a:xfrm>
          <a:prstGeom prst="rect">
            <a:avLst/>
          </a:prstGeom>
        </p:spPr>
      </p:pic>
      <p:cxnSp>
        <p:nvCxnSpPr>
          <p:cNvPr id="8" name="Straight Connector 7">
            <a:extLst>
              <a:ext uri="{FF2B5EF4-FFF2-40B4-BE49-F238E27FC236}">
                <a16:creationId xmlns:a16="http://schemas.microsoft.com/office/drawing/2014/main" id="{D0CD8FAE-6130-4AAB-A30F-E02ED2EDDEBA}"/>
              </a:ext>
            </a:extLst>
          </p:cNvPr>
          <p:cNvCxnSpPr/>
          <p:nvPr userDrawn="1"/>
        </p:nvCxnSpPr>
        <p:spPr>
          <a:xfrm>
            <a:off x="4170363" y="3102788"/>
            <a:ext cx="0" cy="668511"/>
          </a:xfrm>
          <a:prstGeom prst="line">
            <a:avLst/>
          </a:prstGeom>
          <a:ln w="15875" cap="rnd">
            <a:round/>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63F16326-7F7D-409C-AC6F-37EC2FBA0C3E}"/>
              </a:ext>
            </a:extLst>
          </p:cNvPr>
          <p:cNvGrpSpPr/>
          <p:nvPr userDrawn="1"/>
        </p:nvGrpSpPr>
        <p:grpSpPr>
          <a:xfrm>
            <a:off x="6426210" y="0"/>
            <a:ext cx="5765790" cy="6859964"/>
            <a:chOff x="6426210" y="0"/>
            <a:chExt cx="5765790" cy="6859964"/>
          </a:xfrm>
        </p:grpSpPr>
        <p:pic>
          <p:nvPicPr>
            <p:cNvPr id="44" name="Picture 43" descr="Two people looking at a computer  Description automatically generated with medium confidence">
              <a:extLst>
                <a:ext uri="{FF2B5EF4-FFF2-40B4-BE49-F238E27FC236}">
                  <a16:creationId xmlns:a16="http://schemas.microsoft.com/office/drawing/2014/main" id="{32903F71-96CF-49D2-B1B4-6CA690487198}"/>
                </a:ext>
              </a:extLst>
            </p:cNvPr>
            <p:cNvPicPr>
              <a:picLocks noChangeAspect="1"/>
            </p:cNvPicPr>
            <p:nvPr userDrawn="1"/>
          </p:nvPicPr>
          <p:blipFill>
            <a:blip r:embed="rId7"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45" name="Picture 44" descr="A person working on a computer  Description automatically generated with low confidence">
              <a:extLst>
                <a:ext uri="{FF2B5EF4-FFF2-40B4-BE49-F238E27FC236}">
                  <a16:creationId xmlns:a16="http://schemas.microsoft.com/office/drawing/2014/main" id="{EF8D58C6-4016-4D91-B4A4-E0179A5C2CF9}"/>
                </a:ext>
              </a:extLst>
            </p:cNvPr>
            <p:cNvPicPr>
              <a:picLocks noChangeAspect="1"/>
            </p:cNvPicPr>
            <p:nvPr userDrawn="1"/>
          </p:nvPicPr>
          <p:blipFill rotWithShape="1">
            <a:blip r:embed="rId8"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46" name="Picture 45" descr="A group of people in a meeting  Description automatically generated">
              <a:extLst>
                <a:ext uri="{FF2B5EF4-FFF2-40B4-BE49-F238E27FC236}">
                  <a16:creationId xmlns:a16="http://schemas.microsoft.com/office/drawing/2014/main" id="{7033D526-68FE-4626-AC01-5FCEF4CC4CC9}"/>
                </a:ext>
              </a:extLst>
            </p:cNvPr>
            <p:cNvPicPr>
              <a:picLocks noChangeAspect="1"/>
            </p:cNvPicPr>
            <p:nvPr userDrawn="1"/>
          </p:nvPicPr>
          <p:blipFill>
            <a:blip r:embed="rId9"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47" name="Group 46">
            <a:extLst>
              <a:ext uri="{FF2B5EF4-FFF2-40B4-BE49-F238E27FC236}">
                <a16:creationId xmlns:a16="http://schemas.microsoft.com/office/drawing/2014/main" id="{CEFE37EA-8206-44AE-9921-4291904C7EB4}"/>
              </a:ext>
            </a:extLst>
          </p:cNvPr>
          <p:cNvGrpSpPr/>
          <p:nvPr userDrawn="1"/>
        </p:nvGrpSpPr>
        <p:grpSpPr>
          <a:xfrm>
            <a:off x="5695097" y="-855610"/>
            <a:ext cx="7667386" cy="7729121"/>
            <a:chOff x="5695097" y="-855610"/>
            <a:chExt cx="7667386" cy="7729121"/>
          </a:xfrm>
        </p:grpSpPr>
        <p:sp>
          <p:nvSpPr>
            <p:cNvPr id="48" name="Right Triangle 47">
              <a:extLst>
                <a:ext uri="{FF2B5EF4-FFF2-40B4-BE49-F238E27FC236}">
                  <a16:creationId xmlns:a16="http://schemas.microsoft.com/office/drawing/2014/main" id="{852F8D78-2048-4EF5-83E8-835A64D79557}"/>
                </a:ext>
              </a:extLst>
            </p:cNvPr>
            <p:cNvSpPr/>
            <p:nvPr userDrawn="1"/>
          </p:nvSpPr>
          <p:spPr>
            <a:xfrm flipH="1">
              <a:off x="6985000" y="1848640"/>
              <a:ext cx="5207000" cy="5009360"/>
            </a:xfrm>
            <a:prstGeom prst="r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9" name="Freeform: Shape 48">
              <a:extLst>
                <a:ext uri="{FF2B5EF4-FFF2-40B4-BE49-F238E27FC236}">
                  <a16:creationId xmlns:a16="http://schemas.microsoft.com/office/drawing/2014/main" id="{A9B3D0E2-8C81-4DF0-BFB3-65CF23A36B2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0" name="Freeform: Shape 49">
              <a:extLst>
                <a:ext uri="{FF2B5EF4-FFF2-40B4-BE49-F238E27FC236}">
                  <a16:creationId xmlns:a16="http://schemas.microsoft.com/office/drawing/2014/main" id="{FEC7BF9C-66AF-4A3B-BE21-09F358FF9F4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1" name="Right Triangle 50">
              <a:extLst>
                <a:ext uri="{FF2B5EF4-FFF2-40B4-BE49-F238E27FC236}">
                  <a16:creationId xmlns:a16="http://schemas.microsoft.com/office/drawing/2014/main" id="{2AA44CEE-B659-46DA-A301-C82C6037104E}"/>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52" name="Right Triangle 51">
              <a:extLst>
                <a:ext uri="{FF2B5EF4-FFF2-40B4-BE49-F238E27FC236}">
                  <a16:creationId xmlns:a16="http://schemas.microsoft.com/office/drawing/2014/main" id="{4466DBCC-CF94-4DC4-8776-A1C467D75A8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53" name="Freeform: Shape 52">
              <a:extLst>
                <a:ext uri="{FF2B5EF4-FFF2-40B4-BE49-F238E27FC236}">
                  <a16:creationId xmlns:a16="http://schemas.microsoft.com/office/drawing/2014/main" id="{250FB661-0DED-4055-BACA-851623995859}"/>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4" name="Freeform: Shape 53">
              <a:extLst>
                <a:ext uri="{FF2B5EF4-FFF2-40B4-BE49-F238E27FC236}">
                  <a16:creationId xmlns:a16="http://schemas.microsoft.com/office/drawing/2014/main" id="{EB827554-5FF8-4823-BA28-0360ED9CFD14}"/>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7" name="Freeform: Shape 56">
              <a:extLst>
                <a:ext uri="{FF2B5EF4-FFF2-40B4-BE49-F238E27FC236}">
                  <a16:creationId xmlns:a16="http://schemas.microsoft.com/office/drawing/2014/main" id="{0F338CC7-7F76-42FD-BE32-24A37BFFEF36}"/>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60" name="Right Triangle 48">
              <a:extLst>
                <a:ext uri="{FF2B5EF4-FFF2-40B4-BE49-F238E27FC236}">
                  <a16:creationId xmlns:a16="http://schemas.microsoft.com/office/drawing/2014/main" id="{9BA116C9-6FC9-4B29-B6E3-FDEC7A5B0E78}"/>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61" name="Right Triangle 48">
              <a:extLst>
                <a:ext uri="{FF2B5EF4-FFF2-40B4-BE49-F238E27FC236}">
                  <a16:creationId xmlns:a16="http://schemas.microsoft.com/office/drawing/2014/main" id="{2A08C1FA-3148-4D56-8B82-FA4B9D20CCC7}"/>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62" name="Freeform: Shape 61">
              <a:extLst>
                <a:ext uri="{FF2B5EF4-FFF2-40B4-BE49-F238E27FC236}">
                  <a16:creationId xmlns:a16="http://schemas.microsoft.com/office/drawing/2014/main" id="{DE42F703-6FAA-487A-A221-013C47B049EA}"/>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spTree>
    <p:extLst>
      <p:ext uri="{BB962C8B-B14F-4D97-AF65-F5344CB8AC3E}">
        <p14:creationId xmlns:p14="http://schemas.microsoft.com/office/powerpoint/2010/main" val="607231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FE50-B52F-4E81-91D2-203D4FBF1D8E}"/>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DFAE2C83-E280-49D0-9707-9E3911E5A9EA}"/>
              </a:ext>
            </a:extLst>
          </p:cNvPr>
          <p:cNvSpPr>
            <a:spLocks noGrp="1"/>
          </p:cNvSpPr>
          <p:nvPr>
            <p:ph idx="1" hasCustomPrompt="1"/>
          </p:nvPr>
        </p:nvSpPr>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Date Placeholder 3">
            <a:extLst>
              <a:ext uri="{FF2B5EF4-FFF2-40B4-BE49-F238E27FC236}">
                <a16:creationId xmlns:a16="http://schemas.microsoft.com/office/drawing/2014/main" id="{2F009384-FCCC-4E58-812F-396124DABFD9}"/>
              </a:ext>
            </a:extLst>
          </p:cNvPr>
          <p:cNvSpPr>
            <a:spLocks noGrp="1"/>
          </p:cNvSpPr>
          <p:nvPr>
            <p:ph type="dt" sz="half" idx="10"/>
          </p:nvPr>
        </p:nvSpPr>
        <p:spPr/>
        <p:txBody>
          <a:bodyPr/>
          <a:lstStyle/>
          <a:p>
            <a:fld id="{0621D500-F8BD-4EAF-B47A-AE122700FD31}" type="datetime1">
              <a:rPr lang="en-US" smtClean="0"/>
              <a:t>7/14/2023</a:t>
            </a:fld>
            <a:endParaRPr lang="en-US"/>
          </a:p>
        </p:txBody>
      </p:sp>
      <p:sp>
        <p:nvSpPr>
          <p:cNvPr id="6" name="Slide Number Placeholder 5">
            <a:extLst>
              <a:ext uri="{FF2B5EF4-FFF2-40B4-BE49-F238E27FC236}">
                <a16:creationId xmlns:a16="http://schemas.microsoft.com/office/drawing/2014/main" id="{B49A070A-075F-43C0-B46A-623D9D891A9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47DD47A9-03BC-4FCD-A4F3-97C24FEED708}"/>
              </a:ext>
            </a:extLst>
          </p:cNvPr>
          <p:cNvSpPr>
            <a:spLocks noGrp="1"/>
          </p:cNvSpPr>
          <p:nvPr>
            <p:ph type="ftr" sz="quarter" idx="13"/>
          </p:nvPr>
        </p:nvSpPr>
        <p:spPr/>
        <p:txBody>
          <a:bodyPr/>
          <a:lstStyle/>
          <a:p>
            <a:pPr algn="l"/>
            <a:r>
              <a:t>© The TRACOM Corporation. All Rights Reserved.</a:t>
            </a:r>
          </a:p>
        </p:txBody>
      </p:sp>
      <p:sp>
        <p:nvSpPr>
          <p:cNvPr id="8" name="Text Placeholder 7">
            <a:extLst>
              <a:ext uri="{FF2B5EF4-FFF2-40B4-BE49-F238E27FC236}">
                <a16:creationId xmlns:a16="http://schemas.microsoft.com/office/drawing/2014/main" id="{E0F663B7-96C8-49AD-A671-DEF76396F29D}"/>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4207440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FE50-B52F-4E81-91D2-203D4FBF1D8E}"/>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DFAE2C83-E280-49D0-9707-9E3911E5A9EA}"/>
              </a:ext>
            </a:extLst>
          </p:cNvPr>
          <p:cNvSpPr>
            <a:spLocks noGrp="1"/>
          </p:cNvSpPr>
          <p:nvPr>
            <p:ph idx="1" hasCustomPrompt="1"/>
          </p:nvPr>
        </p:nvSpPr>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Date Placeholder 3">
            <a:extLst>
              <a:ext uri="{FF2B5EF4-FFF2-40B4-BE49-F238E27FC236}">
                <a16:creationId xmlns:a16="http://schemas.microsoft.com/office/drawing/2014/main" id="{2F009384-FCCC-4E58-812F-396124DABFD9}"/>
              </a:ext>
            </a:extLst>
          </p:cNvPr>
          <p:cNvSpPr>
            <a:spLocks noGrp="1"/>
          </p:cNvSpPr>
          <p:nvPr>
            <p:ph type="dt" sz="half" idx="10"/>
          </p:nvPr>
        </p:nvSpPr>
        <p:spPr/>
        <p:txBody>
          <a:bodyPr/>
          <a:lstStyle/>
          <a:p>
            <a:fld id="{7D0DAB1F-6912-4368-98ED-A0E5827D427E}" type="datetime1">
              <a:rPr lang="en-US" smtClean="0"/>
              <a:t>7/14/2023</a:t>
            </a:fld>
            <a:endParaRPr lang="en-US"/>
          </a:p>
        </p:txBody>
      </p:sp>
      <p:sp>
        <p:nvSpPr>
          <p:cNvPr id="6" name="Slide Number Placeholder 5">
            <a:extLst>
              <a:ext uri="{FF2B5EF4-FFF2-40B4-BE49-F238E27FC236}">
                <a16:creationId xmlns:a16="http://schemas.microsoft.com/office/drawing/2014/main" id="{B49A070A-075F-43C0-B46A-623D9D891A9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47DD47A9-03BC-4FCD-A4F3-97C24FEED708}"/>
              </a:ext>
            </a:extLst>
          </p:cNvPr>
          <p:cNvSpPr>
            <a:spLocks noGrp="1"/>
          </p:cNvSpPr>
          <p:nvPr>
            <p:ph type="ftr" sz="quarter" idx="13"/>
          </p:nvPr>
        </p:nvSpPr>
        <p:spPr/>
        <p:txBody>
          <a:bodyPr/>
          <a:lstStyle>
            <a:lvl1pPr algn="l"/>
          </a:lstStyle>
          <a:p>
            <a:r>
              <a:t>© The TRACOM Corporation. All Rights Reserved.</a:t>
            </a:r>
          </a:p>
        </p:txBody>
      </p:sp>
      <p:sp>
        <p:nvSpPr>
          <p:cNvPr id="8" name="Text Placeholder 7">
            <a:extLst>
              <a:ext uri="{FF2B5EF4-FFF2-40B4-BE49-F238E27FC236}">
                <a16:creationId xmlns:a16="http://schemas.microsoft.com/office/drawing/2014/main" id="{A8C88795-F4EF-46C5-B84F-80E8878D2980}"/>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10" name="Text Placeholder 7">
            <a:extLst>
              <a:ext uri="{FF2B5EF4-FFF2-40B4-BE49-F238E27FC236}">
                <a16:creationId xmlns:a16="http://schemas.microsoft.com/office/drawing/2014/main" id="{A9C07605-B884-42EC-9812-4EF3643AF90C}"/>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130412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D038-BD45-4DED-A28C-ECF28E013C5D}"/>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26BA0680-935A-49C5-86D9-545E18D557E4}"/>
              </a:ext>
            </a:extLst>
          </p:cNvPr>
          <p:cNvSpPr>
            <a:spLocks noGrp="1"/>
          </p:cNvSpPr>
          <p:nvPr>
            <p:ph sz="half" idx="1" hasCustomPrompt="1"/>
          </p:nvPr>
        </p:nvSpPr>
        <p:spPr>
          <a:xfrm>
            <a:off x="228600" y="2316163"/>
            <a:ext cx="5821363" cy="3607271"/>
          </a:xfrm>
        </p:spPr>
        <p:txBody>
          <a:bodyPr/>
          <a:lstStyle/>
          <a:p>
            <a:pPr lvl="0"/>
            <a:r>
              <a:t>Start typing for paragraph formatting (no bullet point). To add bullet point, place cursor at front of sentence, then hit Tab. </a:t>
            </a:r>
          </a:p>
          <a:p>
            <a:pPr lvl="1"/>
            <a:r>
              <a:t>Second level</a:t>
            </a:r>
          </a:p>
          <a:p>
            <a:pPr lvl="2"/>
            <a:r>
              <a:t>Third level</a:t>
            </a:r>
          </a:p>
          <a:p>
            <a:pPr lvl="3"/>
            <a:r>
              <a:t>Fourth level</a:t>
            </a:r>
          </a:p>
          <a:p>
            <a:pPr lvl="4"/>
            <a:r>
              <a:t>Fifth level</a:t>
            </a:r>
          </a:p>
        </p:txBody>
      </p:sp>
      <p:sp>
        <p:nvSpPr>
          <p:cNvPr id="4" name="Content Placeholder 3">
            <a:extLst>
              <a:ext uri="{FF2B5EF4-FFF2-40B4-BE49-F238E27FC236}">
                <a16:creationId xmlns:a16="http://schemas.microsoft.com/office/drawing/2014/main" id="{5DDCC832-57D9-4DEE-BF87-B2CAC18ED9D6}"/>
              </a:ext>
            </a:extLst>
          </p:cNvPr>
          <p:cNvSpPr>
            <a:spLocks noGrp="1"/>
          </p:cNvSpPr>
          <p:nvPr>
            <p:ph sz="half" idx="2" hasCustomPrompt="1"/>
          </p:nvPr>
        </p:nvSpPr>
        <p:spPr>
          <a:xfrm>
            <a:off x="6138672" y="2316163"/>
            <a:ext cx="5824728" cy="3607270"/>
          </a:xfrm>
        </p:spPr>
        <p:txBody>
          <a:bodyPr/>
          <a:lstStyle/>
          <a:p>
            <a:pPr lvl="0"/>
            <a:r>
              <a:t>Start typing for paragraph formatting (no bullet point). To add bullet point, place cursor at front of sentence, then his Tab.</a:t>
            </a:r>
          </a:p>
          <a:p>
            <a:pPr lvl="1"/>
            <a:r>
              <a:t>Second level</a:t>
            </a:r>
          </a:p>
          <a:p>
            <a:pPr lvl="2"/>
            <a:r>
              <a:t>Third level</a:t>
            </a:r>
          </a:p>
          <a:p>
            <a:pPr lvl="3"/>
            <a:r>
              <a:t>Fourth level</a:t>
            </a:r>
          </a:p>
          <a:p>
            <a:pPr lvl="4"/>
            <a:r>
              <a:t>Fifth level</a:t>
            </a:r>
          </a:p>
        </p:txBody>
      </p:sp>
      <p:sp>
        <p:nvSpPr>
          <p:cNvPr id="5" name="Date Placeholder 4">
            <a:extLst>
              <a:ext uri="{FF2B5EF4-FFF2-40B4-BE49-F238E27FC236}">
                <a16:creationId xmlns:a16="http://schemas.microsoft.com/office/drawing/2014/main" id="{8CFA934A-E661-4957-AE2B-A3565BE7EDD7}"/>
              </a:ext>
            </a:extLst>
          </p:cNvPr>
          <p:cNvSpPr>
            <a:spLocks noGrp="1"/>
          </p:cNvSpPr>
          <p:nvPr>
            <p:ph type="dt" sz="half" idx="10"/>
          </p:nvPr>
        </p:nvSpPr>
        <p:spPr/>
        <p:txBody>
          <a:bodyPr/>
          <a:lstStyle/>
          <a:p>
            <a:fld id="{DB75215C-EC24-415F-80D5-6159F4671CA9}" type="datetime1">
              <a:rPr lang="en-US" smtClean="0"/>
              <a:t>7/14/2023</a:t>
            </a:fld>
            <a:endParaRPr lang="en-US"/>
          </a:p>
        </p:txBody>
      </p:sp>
      <p:sp>
        <p:nvSpPr>
          <p:cNvPr id="7" name="Slide Number Placeholder 6">
            <a:extLst>
              <a:ext uri="{FF2B5EF4-FFF2-40B4-BE49-F238E27FC236}">
                <a16:creationId xmlns:a16="http://schemas.microsoft.com/office/drawing/2014/main" id="{5BA51B5A-AAAC-4937-A3EC-AC053755586B}"/>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F7E4254E-5CA5-4245-856A-57AF5F727676}"/>
              </a:ext>
            </a:extLst>
          </p:cNvPr>
          <p:cNvSpPr>
            <a:spLocks noGrp="1"/>
          </p:cNvSpPr>
          <p:nvPr>
            <p:ph type="ftr" sz="quarter" idx="13"/>
          </p:nvPr>
        </p:nvSpPr>
        <p:spPr/>
        <p:txBody>
          <a:bodyPr/>
          <a:lstStyle/>
          <a:p>
            <a:pPr algn="l"/>
            <a:r>
              <a:t>© The TRACOM Corporation. All Rights Reserved.</a:t>
            </a:r>
          </a:p>
        </p:txBody>
      </p:sp>
      <p:sp>
        <p:nvSpPr>
          <p:cNvPr id="10" name="Text Placeholder 7">
            <a:extLst>
              <a:ext uri="{FF2B5EF4-FFF2-40B4-BE49-F238E27FC236}">
                <a16:creationId xmlns:a16="http://schemas.microsoft.com/office/drawing/2014/main" id="{91BE07B5-390E-45C7-AE85-798FF3F3DB6C}"/>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653681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hea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D038-BD45-4DED-A28C-ECF28E013C5D}"/>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26BA0680-935A-49C5-86D9-545E18D557E4}"/>
              </a:ext>
            </a:extLst>
          </p:cNvPr>
          <p:cNvSpPr>
            <a:spLocks noGrp="1"/>
          </p:cNvSpPr>
          <p:nvPr>
            <p:ph sz="half" idx="1" hasCustomPrompt="1"/>
          </p:nvPr>
        </p:nvSpPr>
        <p:spPr>
          <a:xfrm>
            <a:off x="228600" y="2316163"/>
            <a:ext cx="5821363" cy="3627439"/>
          </a:xfrm>
        </p:spPr>
        <p:txBody>
          <a:bodyPr/>
          <a:lstStyle/>
          <a:p>
            <a:pPr lvl="0"/>
            <a:r>
              <a:t>Start typing for paragraph formatting (no bullet point). To add bullet point, place cursor at front of sentence, then hit Tab. </a:t>
            </a:r>
          </a:p>
          <a:p>
            <a:pPr lvl="1"/>
            <a:r>
              <a:t>Second level</a:t>
            </a:r>
          </a:p>
          <a:p>
            <a:pPr lvl="2"/>
            <a:r>
              <a:t>Third level</a:t>
            </a:r>
          </a:p>
          <a:p>
            <a:pPr lvl="3"/>
            <a:r>
              <a:t>Fourth level</a:t>
            </a:r>
          </a:p>
          <a:p>
            <a:pPr lvl="4"/>
            <a:r>
              <a:t>Fifth level</a:t>
            </a:r>
          </a:p>
        </p:txBody>
      </p:sp>
      <p:sp>
        <p:nvSpPr>
          <p:cNvPr id="4" name="Content Placeholder 3">
            <a:extLst>
              <a:ext uri="{FF2B5EF4-FFF2-40B4-BE49-F238E27FC236}">
                <a16:creationId xmlns:a16="http://schemas.microsoft.com/office/drawing/2014/main" id="{5DDCC832-57D9-4DEE-BF87-B2CAC18ED9D6}"/>
              </a:ext>
            </a:extLst>
          </p:cNvPr>
          <p:cNvSpPr>
            <a:spLocks noGrp="1"/>
          </p:cNvSpPr>
          <p:nvPr>
            <p:ph sz="half" idx="2" hasCustomPrompt="1"/>
          </p:nvPr>
        </p:nvSpPr>
        <p:spPr>
          <a:xfrm>
            <a:off x="6138672" y="2316163"/>
            <a:ext cx="5824728" cy="3627438"/>
          </a:xfrm>
        </p:spPr>
        <p:txBody>
          <a:bodyPr/>
          <a:lstStyle/>
          <a:p>
            <a:pPr lvl="0"/>
            <a:r>
              <a:t>Start typing for paragraph formatting (no bullet point). To add bullet point, place cursor at front of sentence, then his Tab.</a:t>
            </a:r>
          </a:p>
          <a:p>
            <a:pPr lvl="1"/>
            <a:r>
              <a:t>Second level</a:t>
            </a:r>
          </a:p>
          <a:p>
            <a:pPr lvl="2"/>
            <a:r>
              <a:t>Third level</a:t>
            </a:r>
          </a:p>
          <a:p>
            <a:pPr lvl="3"/>
            <a:r>
              <a:t>Fourth level</a:t>
            </a:r>
          </a:p>
          <a:p>
            <a:pPr lvl="4"/>
            <a:r>
              <a:t>Fifth level</a:t>
            </a:r>
          </a:p>
        </p:txBody>
      </p:sp>
      <p:sp>
        <p:nvSpPr>
          <p:cNvPr id="5" name="Date Placeholder 4">
            <a:extLst>
              <a:ext uri="{FF2B5EF4-FFF2-40B4-BE49-F238E27FC236}">
                <a16:creationId xmlns:a16="http://schemas.microsoft.com/office/drawing/2014/main" id="{8CFA934A-E661-4957-AE2B-A3565BE7EDD7}"/>
              </a:ext>
            </a:extLst>
          </p:cNvPr>
          <p:cNvSpPr>
            <a:spLocks noGrp="1"/>
          </p:cNvSpPr>
          <p:nvPr>
            <p:ph type="dt" sz="half" idx="10"/>
          </p:nvPr>
        </p:nvSpPr>
        <p:spPr/>
        <p:txBody>
          <a:bodyPr/>
          <a:lstStyle/>
          <a:p>
            <a:fld id="{E47CD23E-9A54-4F4B-9C78-BBB063CC6D04}" type="datetime1">
              <a:rPr lang="en-US" smtClean="0"/>
              <a:t>7/14/2023</a:t>
            </a:fld>
            <a:endParaRPr lang="en-US"/>
          </a:p>
        </p:txBody>
      </p:sp>
      <p:sp>
        <p:nvSpPr>
          <p:cNvPr id="7" name="Slide Number Placeholder 6">
            <a:extLst>
              <a:ext uri="{FF2B5EF4-FFF2-40B4-BE49-F238E27FC236}">
                <a16:creationId xmlns:a16="http://schemas.microsoft.com/office/drawing/2014/main" id="{5BA51B5A-AAAC-4937-A3EC-AC053755586B}"/>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F7E4254E-5CA5-4245-856A-57AF5F727676}"/>
              </a:ext>
            </a:extLst>
          </p:cNvPr>
          <p:cNvSpPr>
            <a:spLocks noGrp="1"/>
          </p:cNvSpPr>
          <p:nvPr>
            <p:ph type="ftr" sz="quarter" idx="13"/>
          </p:nvPr>
        </p:nvSpPr>
        <p:spPr/>
        <p:txBody>
          <a:bodyPr/>
          <a:lstStyle/>
          <a:p>
            <a:pPr algn="l"/>
            <a:r>
              <a:t>© The TRACOM Corporation. All Rights Reserved.</a:t>
            </a:r>
          </a:p>
        </p:txBody>
      </p:sp>
      <p:sp>
        <p:nvSpPr>
          <p:cNvPr id="9" name="Text Placeholder 7">
            <a:extLst>
              <a:ext uri="{FF2B5EF4-FFF2-40B4-BE49-F238E27FC236}">
                <a16:creationId xmlns:a16="http://schemas.microsoft.com/office/drawing/2014/main" id="{CC9B9968-5CD2-4549-A4A4-5365F34460E4}"/>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10" name="Text Placeholder 7">
            <a:extLst>
              <a:ext uri="{FF2B5EF4-FFF2-40B4-BE49-F238E27FC236}">
                <a16:creationId xmlns:a16="http://schemas.microsoft.com/office/drawing/2014/main" id="{B015E535-C772-45C6-816B-FA3EF3E7AC82}"/>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41407822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2F3061-02CE-4D1A-94DF-EF8EA75D6B3F}"/>
              </a:ext>
            </a:extLst>
          </p:cNvPr>
          <p:cNvSpPr>
            <a:spLocks noGrp="1"/>
          </p:cNvSpPr>
          <p:nvPr userDrawn="1">
            <p:ph type="body" idx="1"/>
          </p:nvPr>
        </p:nvSpPr>
        <p:spPr>
          <a:xfrm>
            <a:off x="228600" y="2316163"/>
            <a:ext cx="11734800" cy="3628308"/>
          </a:xfrm>
          <a:prstGeom prst="rect">
            <a:avLst/>
          </a:prstGeom>
        </p:spPr>
        <p:txBody>
          <a:bodyPr vert="horz" lIns="0" tIns="0" rIns="0" bIns="0">
            <a:noAutofit/>
          </a:bodyPr>
          <a:lstStyle/>
          <a:p>
            <a:pPr lvl="0"/>
            <a:r>
              <a:t>Click to edit Master text styles</a:t>
            </a:r>
          </a:p>
          <a:p>
            <a:pPr lvl="1"/>
            <a:r>
              <a:t>Second level</a:t>
            </a:r>
          </a:p>
          <a:p>
            <a:pPr lvl="2"/>
            <a:r>
              <a:t>Third level</a:t>
            </a:r>
          </a:p>
          <a:p>
            <a:pPr lvl="3"/>
            <a:r>
              <a:t>Fourth level</a:t>
            </a:r>
          </a:p>
          <a:p>
            <a:pPr lvl="4"/>
            <a:r>
              <a:t>Fifth level</a:t>
            </a:r>
          </a:p>
        </p:txBody>
      </p:sp>
      <p:sp>
        <p:nvSpPr>
          <p:cNvPr id="196" name="Freeform: Shape 195">
            <a:extLst>
              <a:ext uri="{FF2B5EF4-FFF2-40B4-BE49-F238E27FC236}">
                <a16:creationId xmlns:a16="http://schemas.microsoft.com/office/drawing/2014/main" id="{FEC0259E-9B7E-40F8-B4F5-FCB2507CF1C8}"/>
              </a:ext>
            </a:extLst>
          </p:cNvPr>
          <p:cNvSpPr/>
          <p:nvPr/>
        </p:nvSpPr>
        <p:spPr>
          <a:xfrm rot="16200000" flipV="1">
            <a:off x="11503509" y="6190263"/>
            <a:ext cx="663739" cy="660217"/>
          </a:xfrm>
          <a:custGeom>
            <a:avLst/>
            <a:gdLst>
              <a:gd name="connsiteX0" fmla="*/ 663739 w 663739"/>
              <a:gd name="connsiteY0" fmla="*/ 660217 h 660217"/>
              <a:gd name="connsiteX1" fmla="*/ 282575 w 663739"/>
              <a:gd name="connsiteY1" fmla="*/ 0 h 660217"/>
              <a:gd name="connsiteX2" fmla="*/ 0 w 663739"/>
              <a:gd name="connsiteY2" fmla="*/ 489448 h 660217"/>
              <a:gd name="connsiteX3" fmla="*/ 0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660217"/>
                </a:moveTo>
                <a:lnTo>
                  <a:pt x="282575" y="0"/>
                </a:lnTo>
                <a:lnTo>
                  <a:pt x="0" y="489448"/>
                </a:lnTo>
                <a:lnTo>
                  <a:pt x="0" y="660217"/>
                </a:lnTo>
                <a:close/>
              </a:path>
            </a:pathLst>
          </a:custGeom>
          <a:solidFill>
            <a:srgbClr val="D1D3D4">
              <a:alpha val="22000"/>
            </a:srgbClr>
          </a:solidFill>
          <a:ln w="14671" cap="flat">
            <a:noFill/>
            <a:prstDash val="solid"/>
            <a:miter/>
          </a:ln>
        </p:spPr>
        <p:txBody>
          <a:bodyPr wrap="square" anchor="ctr">
            <a:noAutofit/>
          </a:bodyPr>
          <a:lstStyle/>
          <a:p>
            <a:endParaRPr b="0" i="0" u="none"/>
          </a:p>
        </p:txBody>
      </p:sp>
      <p:sp>
        <p:nvSpPr>
          <p:cNvPr id="185" name="Freeform: Shape 184">
            <a:extLst>
              <a:ext uri="{FF2B5EF4-FFF2-40B4-BE49-F238E27FC236}">
                <a16:creationId xmlns:a16="http://schemas.microsoft.com/office/drawing/2014/main" id="{3682287F-C19C-4774-825E-E27BD81C98A9}"/>
              </a:ext>
            </a:extLst>
          </p:cNvPr>
          <p:cNvSpPr/>
          <p:nvPr/>
        </p:nvSpPr>
        <p:spPr>
          <a:xfrm rot="16200000" flipV="1">
            <a:off x="11776704" y="6465488"/>
            <a:ext cx="284604" cy="492963"/>
          </a:xfrm>
          <a:custGeom>
            <a:avLst/>
            <a:gdLst>
              <a:gd name="connsiteX0" fmla="*/ 284604 w 284604"/>
              <a:gd name="connsiteY0" fmla="*/ 0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0"/>
                </a:moveTo>
                <a:lnTo>
                  <a:pt x="0" y="0"/>
                </a:lnTo>
                <a:lnTo>
                  <a:pt x="0" y="492963"/>
                </a:lnTo>
                <a:close/>
              </a:path>
            </a:pathLst>
          </a:custGeom>
          <a:solidFill>
            <a:srgbClr val="E6E7E8">
              <a:alpha val="22000"/>
            </a:srgbClr>
          </a:solidFill>
          <a:ln w="14671" cap="flat">
            <a:noFill/>
            <a:prstDash val="solid"/>
            <a:miter/>
          </a:ln>
        </p:spPr>
        <p:txBody>
          <a:bodyPr wrap="square" anchor="ctr">
            <a:noAutofit/>
          </a:bodyPr>
          <a:lstStyle/>
          <a:p>
            <a:endParaRPr/>
          </a:p>
        </p:txBody>
      </p:sp>
      <p:sp>
        <p:nvSpPr>
          <p:cNvPr id="186" name="Freeform: Shape 185">
            <a:extLst>
              <a:ext uri="{FF2B5EF4-FFF2-40B4-BE49-F238E27FC236}">
                <a16:creationId xmlns:a16="http://schemas.microsoft.com/office/drawing/2014/main" id="{CBA6B417-F76F-44FD-B71C-D42A4D2DB29A}"/>
              </a:ext>
            </a:extLst>
          </p:cNvPr>
          <p:cNvSpPr/>
          <p:nvPr/>
        </p:nvSpPr>
        <p:spPr>
          <a:xfrm rot="16200000" flipV="1">
            <a:off x="10949233" y="6465488"/>
            <a:ext cx="284604" cy="492963"/>
          </a:xfrm>
          <a:custGeom>
            <a:avLst/>
            <a:gdLst>
              <a:gd name="connsiteX0" fmla="*/ 284604 w 284604"/>
              <a:gd name="connsiteY0" fmla="*/ 492963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492963"/>
                </a:moveTo>
                <a:lnTo>
                  <a:pt x="0" y="0"/>
                </a:lnTo>
                <a:lnTo>
                  <a:pt x="0" y="492963"/>
                </a:lnTo>
                <a:close/>
              </a:path>
            </a:pathLst>
          </a:custGeom>
          <a:solidFill>
            <a:srgbClr val="BCBEC0">
              <a:alpha val="22000"/>
            </a:srgbClr>
          </a:solidFill>
          <a:ln w="14671" cap="flat">
            <a:noFill/>
            <a:prstDash val="solid"/>
            <a:miter/>
          </a:ln>
        </p:spPr>
        <p:txBody>
          <a:bodyPr wrap="square" anchor="ctr">
            <a:noAutofit/>
          </a:bodyPr>
          <a:lstStyle/>
          <a:p>
            <a:endParaRPr/>
          </a:p>
        </p:txBody>
      </p:sp>
      <p:grpSp>
        <p:nvGrpSpPr>
          <p:cNvPr id="10" name="Group 9">
            <a:extLst>
              <a:ext uri="{FF2B5EF4-FFF2-40B4-BE49-F238E27FC236}">
                <a16:creationId xmlns:a16="http://schemas.microsoft.com/office/drawing/2014/main" id="{E1A16550-665D-4B2D-BDD5-F5D4FAFF9149}"/>
              </a:ext>
            </a:extLst>
          </p:cNvPr>
          <p:cNvGrpSpPr/>
          <p:nvPr userDrawn="1"/>
        </p:nvGrpSpPr>
        <p:grpSpPr>
          <a:xfrm>
            <a:off x="8204188" y="2743197"/>
            <a:ext cx="3961299" cy="4207634"/>
            <a:chOff x="8204188" y="2743197"/>
            <a:chExt cx="3961299" cy="4207634"/>
          </a:xfrm>
        </p:grpSpPr>
        <p:grpSp>
          <p:nvGrpSpPr>
            <p:cNvPr id="9" name="Group 8">
              <a:extLst>
                <a:ext uri="{FF2B5EF4-FFF2-40B4-BE49-F238E27FC236}">
                  <a16:creationId xmlns:a16="http://schemas.microsoft.com/office/drawing/2014/main" id="{C9B8ED43-53DD-4294-85D7-4E85B1C5E707}"/>
                </a:ext>
              </a:extLst>
            </p:cNvPr>
            <p:cNvGrpSpPr/>
            <p:nvPr userDrawn="1"/>
          </p:nvGrpSpPr>
          <p:grpSpPr>
            <a:xfrm>
              <a:off x="8204188" y="2743197"/>
              <a:ext cx="3961299" cy="4207634"/>
              <a:chOff x="8204188" y="2743197"/>
              <a:chExt cx="3961299" cy="4207634"/>
            </a:xfrm>
          </p:grpSpPr>
          <p:sp>
            <p:nvSpPr>
              <p:cNvPr id="244" name="Freeform: Shape 243">
                <a:extLst>
                  <a:ext uri="{FF2B5EF4-FFF2-40B4-BE49-F238E27FC236}">
                    <a16:creationId xmlns:a16="http://schemas.microsoft.com/office/drawing/2014/main" id="{45937B76-EA83-43F1-AEFD-FE57D415AD4D}"/>
                  </a:ext>
                </a:extLst>
              </p:cNvPr>
              <p:cNvSpPr/>
              <p:nvPr/>
            </p:nvSpPr>
            <p:spPr>
              <a:xfrm rot="16200000" flipV="1">
                <a:off x="10324364" y="452431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5" name="Freeform: Shape 244">
                <a:extLst>
                  <a:ext uri="{FF2B5EF4-FFF2-40B4-BE49-F238E27FC236}">
                    <a16:creationId xmlns:a16="http://schemas.microsoft.com/office/drawing/2014/main" id="{10B7268D-60AF-4113-B8E7-8ED3585DF130}"/>
                  </a:ext>
                </a:extLst>
              </p:cNvPr>
              <p:cNvSpPr/>
              <p:nvPr/>
            </p:nvSpPr>
            <p:spPr>
              <a:xfrm rot="16200000" flipV="1">
                <a:off x="9003930" y="452431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6" name="Freeform: Shape 245">
                <a:extLst>
                  <a:ext uri="{FF2B5EF4-FFF2-40B4-BE49-F238E27FC236}">
                    <a16:creationId xmlns:a16="http://schemas.microsoft.com/office/drawing/2014/main" id="{50BF5643-3B58-4314-B684-858ABBD8BF15}"/>
                  </a:ext>
                </a:extLst>
              </p:cNvPr>
              <p:cNvSpPr/>
              <p:nvPr/>
            </p:nvSpPr>
            <p:spPr>
              <a:xfrm rot="16200000" flipV="1">
                <a:off x="9664147" y="4905481"/>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47" name="Freeform: Shape 246">
                <a:extLst>
                  <a:ext uri="{FF2B5EF4-FFF2-40B4-BE49-F238E27FC236}">
                    <a16:creationId xmlns:a16="http://schemas.microsoft.com/office/drawing/2014/main" id="{072A6F2B-5B4E-4E31-A4AE-505BAF2EAF5C}"/>
                  </a:ext>
                </a:extLst>
              </p:cNvPr>
              <p:cNvSpPr/>
              <p:nvPr/>
            </p:nvSpPr>
            <p:spPr>
              <a:xfrm rot="16200000" flipV="1">
                <a:off x="11644797" y="452417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48" name="Freeform: Shape 247">
                <a:extLst>
                  <a:ext uri="{FF2B5EF4-FFF2-40B4-BE49-F238E27FC236}">
                    <a16:creationId xmlns:a16="http://schemas.microsoft.com/office/drawing/2014/main" id="{F8113714-C9B6-443F-8702-F3968753EDFF}"/>
                  </a:ext>
                </a:extLst>
              </p:cNvPr>
              <p:cNvSpPr/>
              <p:nvPr/>
            </p:nvSpPr>
            <p:spPr>
              <a:xfrm rot="16200000" flipV="1">
                <a:off x="10324364"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9" name="Freeform: Shape 248">
                <a:extLst>
                  <a:ext uri="{FF2B5EF4-FFF2-40B4-BE49-F238E27FC236}">
                    <a16:creationId xmlns:a16="http://schemas.microsoft.com/office/drawing/2014/main" id="{A97CC913-B683-4C7F-94BE-2B6C4A518EFB}"/>
                  </a:ext>
                </a:extLst>
              </p:cNvPr>
              <p:cNvSpPr/>
              <p:nvPr/>
            </p:nvSpPr>
            <p:spPr>
              <a:xfrm rot="16200000" flipV="1">
                <a:off x="11644797"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51" name="Freeform: Shape 250">
                <a:extLst>
                  <a:ext uri="{FF2B5EF4-FFF2-40B4-BE49-F238E27FC236}">
                    <a16:creationId xmlns:a16="http://schemas.microsoft.com/office/drawing/2014/main" id="{BBF203F6-A3DE-464D-8A05-FF9E3D136DA5}"/>
                  </a:ext>
                </a:extLst>
              </p:cNvPr>
              <p:cNvSpPr/>
              <p:nvPr/>
            </p:nvSpPr>
            <p:spPr>
              <a:xfrm rot="16200000" flipV="1">
                <a:off x="8343714" y="3380675"/>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F1F2F2">
                  <a:alpha val="22000"/>
                </a:srgbClr>
              </a:solidFill>
              <a:ln w="14671" cap="flat">
                <a:noFill/>
                <a:prstDash val="solid"/>
                <a:miter/>
              </a:ln>
            </p:spPr>
            <p:txBody>
              <a:bodyPr anchor="ctr"/>
              <a:lstStyle/>
              <a:p>
                <a:endParaRPr/>
              </a:p>
            </p:txBody>
          </p:sp>
          <p:sp>
            <p:nvSpPr>
              <p:cNvPr id="252" name="Freeform: Shape 251">
                <a:extLst>
                  <a:ext uri="{FF2B5EF4-FFF2-40B4-BE49-F238E27FC236}">
                    <a16:creationId xmlns:a16="http://schemas.microsoft.com/office/drawing/2014/main" id="{C56A773A-BB05-443F-AF33-FB20A1C426DF}"/>
                  </a:ext>
                </a:extLst>
              </p:cNvPr>
              <p:cNvSpPr/>
              <p:nvPr/>
            </p:nvSpPr>
            <p:spPr>
              <a:xfrm rot="16200000" flipV="1">
                <a:off x="9664147" y="3380675"/>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53" name="Freeform: Shape 252">
                <a:extLst>
                  <a:ext uri="{FF2B5EF4-FFF2-40B4-BE49-F238E27FC236}">
                    <a16:creationId xmlns:a16="http://schemas.microsoft.com/office/drawing/2014/main" id="{041E90D1-515A-4083-8A7B-ECE1FC40A623}"/>
                  </a:ext>
                </a:extLst>
              </p:cNvPr>
              <p:cNvSpPr/>
              <p:nvPr/>
            </p:nvSpPr>
            <p:spPr>
              <a:xfrm rot="16200000" flipV="1">
                <a:off x="9003930"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56" name="Freeform: Shape 255">
                <a:extLst>
                  <a:ext uri="{FF2B5EF4-FFF2-40B4-BE49-F238E27FC236}">
                    <a16:creationId xmlns:a16="http://schemas.microsoft.com/office/drawing/2014/main" id="{BAE56859-6646-4BAE-92B8-7DF42AD4A1D5}"/>
                  </a:ext>
                </a:extLst>
              </p:cNvPr>
              <p:cNvSpPr/>
              <p:nvPr/>
            </p:nvSpPr>
            <p:spPr>
              <a:xfrm rot="16200000" flipV="1">
                <a:off x="8343713" y="6430141"/>
                <a:ext cx="381165" cy="660216"/>
              </a:xfrm>
              <a:custGeom>
                <a:avLst/>
                <a:gdLst>
                  <a:gd name="connsiteX0" fmla="*/ 0 w 381165"/>
                  <a:gd name="connsiteY0" fmla="*/ 0 h 660216"/>
                  <a:gd name="connsiteX1" fmla="*/ 381166 w 381165"/>
                  <a:gd name="connsiteY1" fmla="*/ 660217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0" y="0"/>
                    </a:moveTo>
                    <a:lnTo>
                      <a:pt x="381166" y="660217"/>
                    </a:lnTo>
                    <a:lnTo>
                      <a:pt x="381166" y="660217"/>
                    </a:lnTo>
                    <a:close/>
                  </a:path>
                </a:pathLst>
              </a:custGeom>
              <a:solidFill>
                <a:srgbClr val="D1D3D4">
                  <a:alpha val="22000"/>
                </a:srgbClr>
              </a:solidFill>
              <a:ln w="14671" cap="flat">
                <a:noFill/>
                <a:prstDash val="solid"/>
                <a:miter/>
              </a:ln>
            </p:spPr>
            <p:txBody>
              <a:bodyPr anchor="ctr"/>
              <a:lstStyle/>
              <a:p>
                <a:endParaRPr/>
              </a:p>
            </p:txBody>
          </p:sp>
          <p:sp>
            <p:nvSpPr>
              <p:cNvPr id="257" name="Freeform: Shape 256">
                <a:extLst>
                  <a:ext uri="{FF2B5EF4-FFF2-40B4-BE49-F238E27FC236}">
                    <a16:creationId xmlns:a16="http://schemas.microsoft.com/office/drawing/2014/main" id="{BEF13969-49E6-4445-809B-C3303ABA060B}"/>
                  </a:ext>
                </a:extLst>
              </p:cNvPr>
              <p:cNvSpPr/>
              <p:nvPr/>
            </p:nvSpPr>
            <p:spPr>
              <a:xfrm rot="16200000" flipV="1">
                <a:off x="8343714" y="4905481"/>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59" name="Freeform: Shape 258">
                <a:extLst>
                  <a:ext uri="{FF2B5EF4-FFF2-40B4-BE49-F238E27FC236}">
                    <a16:creationId xmlns:a16="http://schemas.microsoft.com/office/drawing/2014/main" id="{99E505AC-A46E-4F9E-A2E9-69BA49CB6FE5}"/>
                  </a:ext>
                </a:extLst>
              </p:cNvPr>
              <p:cNvSpPr/>
              <p:nvPr/>
            </p:nvSpPr>
            <p:spPr>
              <a:xfrm rot="16200000" flipV="1">
                <a:off x="10984580" y="3380675"/>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1" name="Freeform: Shape 260">
                <a:extLst>
                  <a:ext uri="{FF2B5EF4-FFF2-40B4-BE49-F238E27FC236}">
                    <a16:creationId xmlns:a16="http://schemas.microsoft.com/office/drawing/2014/main" id="{58C0CA58-5B2E-4442-A526-BBCF5F823F10}"/>
                  </a:ext>
                </a:extLst>
              </p:cNvPr>
              <p:cNvSpPr/>
              <p:nvPr/>
            </p:nvSpPr>
            <p:spPr>
              <a:xfrm rot="16200000" flipV="1">
                <a:off x="9003930" y="6048977"/>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62" name="Freeform: Shape 261">
                <a:extLst>
                  <a:ext uri="{FF2B5EF4-FFF2-40B4-BE49-F238E27FC236}">
                    <a16:creationId xmlns:a16="http://schemas.microsoft.com/office/drawing/2014/main" id="{3BE8622E-4F86-4284-A31D-CFCE7635B3A6}"/>
                  </a:ext>
                </a:extLst>
              </p:cNvPr>
              <p:cNvSpPr/>
              <p:nvPr/>
            </p:nvSpPr>
            <p:spPr>
              <a:xfrm rot="16200000" flipV="1">
                <a:off x="9664146" y="6430141"/>
                <a:ext cx="381165" cy="660216"/>
              </a:xfrm>
              <a:custGeom>
                <a:avLst/>
                <a:gdLst>
                  <a:gd name="connsiteX0" fmla="*/ 0 w 381165"/>
                  <a:gd name="connsiteY0" fmla="*/ 0 h 660216"/>
                  <a:gd name="connsiteX1" fmla="*/ 381166 w 381165"/>
                  <a:gd name="connsiteY1" fmla="*/ 660217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0" y="0"/>
                    </a:moveTo>
                    <a:lnTo>
                      <a:pt x="381166" y="660217"/>
                    </a:lnTo>
                    <a:lnTo>
                      <a:pt x="381166" y="660217"/>
                    </a:lnTo>
                    <a:close/>
                  </a:path>
                </a:pathLst>
              </a:custGeom>
              <a:solidFill>
                <a:srgbClr val="BCBEC0">
                  <a:alpha val="22000"/>
                </a:srgbClr>
              </a:solidFill>
              <a:ln w="14671" cap="flat">
                <a:noFill/>
                <a:prstDash val="solid"/>
                <a:miter/>
              </a:ln>
            </p:spPr>
            <p:txBody>
              <a:bodyPr anchor="ctr"/>
              <a:lstStyle/>
              <a:p>
                <a:endParaRPr/>
              </a:p>
            </p:txBody>
          </p:sp>
          <p:sp>
            <p:nvSpPr>
              <p:cNvPr id="264" name="Freeform: Shape 263">
                <a:extLst>
                  <a:ext uri="{FF2B5EF4-FFF2-40B4-BE49-F238E27FC236}">
                    <a16:creationId xmlns:a16="http://schemas.microsoft.com/office/drawing/2014/main" id="{CC368D64-3D84-48A7-A85F-796387CB56AD}"/>
                  </a:ext>
                </a:extLst>
              </p:cNvPr>
              <p:cNvSpPr/>
              <p:nvPr/>
            </p:nvSpPr>
            <p:spPr>
              <a:xfrm rot="16200000" flipV="1">
                <a:off x="10984579" y="6430141"/>
                <a:ext cx="381165" cy="660216"/>
              </a:xfrm>
              <a:custGeom>
                <a:avLst/>
                <a:gdLst>
                  <a:gd name="connsiteX0" fmla="*/ 381166 w 381165"/>
                  <a:gd name="connsiteY0" fmla="*/ 660217 h 660216"/>
                  <a:gd name="connsiteX1" fmla="*/ 0 w 381165"/>
                  <a:gd name="connsiteY1" fmla="*/ 0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381166" y="660217"/>
                    </a:moveTo>
                    <a:lnTo>
                      <a:pt x="0" y="0"/>
                    </a:lnTo>
                    <a:lnTo>
                      <a:pt x="381166" y="660217"/>
                    </a:lnTo>
                    <a:close/>
                  </a:path>
                </a:pathLst>
              </a:custGeom>
              <a:solidFill>
                <a:srgbClr val="D1D3D4">
                  <a:alpha val="22000"/>
                </a:srgbClr>
              </a:solidFill>
              <a:ln w="14671" cap="flat">
                <a:noFill/>
                <a:prstDash val="solid"/>
                <a:miter/>
              </a:ln>
            </p:spPr>
            <p:txBody>
              <a:bodyPr anchor="ctr"/>
              <a:lstStyle/>
              <a:p>
                <a:endParaRPr/>
              </a:p>
            </p:txBody>
          </p:sp>
          <p:sp>
            <p:nvSpPr>
              <p:cNvPr id="265" name="Freeform: Shape 264">
                <a:extLst>
                  <a:ext uri="{FF2B5EF4-FFF2-40B4-BE49-F238E27FC236}">
                    <a16:creationId xmlns:a16="http://schemas.microsoft.com/office/drawing/2014/main" id="{4E75E842-BB8C-4B5D-B705-3293226B50DF}"/>
                  </a:ext>
                </a:extLst>
              </p:cNvPr>
              <p:cNvSpPr/>
              <p:nvPr/>
            </p:nvSpPr>
            <p:spPr>
              <a:xfrm rot="16200000" flipV="1">
                <a:off x="10984580" y="4905481"/>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66" name="Freeform: Shape 265">
                <a:extLst>
                  <a:ext uri="{FF2B5EF4-FFF2-40B4-BE49-F238E27FC236}">
                    <a16:creationId xmlns:a16="http://schemas.microsoft.com/office/drawing/2014/main" id="{817EA061-E6EC-4084-8BC2-9A1A74ADACA7}"/>
                  </a:ext>
                </a:extLst>
              </p:cNvPr>
              <p:cNvSpPr/>
              <p:nvPr/>
            </p:nvSpPr>
            <p:spPr>
              <a:xfrm rot="16200000" flipV="1">
                <a:off x="11644797" y="604897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7" name="Freeform: Shape 266">
                <a:extLst>
                  <a:ext uri="{FF2B5EF4-FFF2-40B4-BE49-F238E27FC236}">
                    <a16:creationId xmlns:a16="http://schemas.microsoft.com/office/drawing/2014/main" id="{1F733C60-08E5-4BDA-A194-4C350A88172C}"/>
                  </a:ext>
                </a:extLst>
              </p:cNvPr>
              <p:cNvSpPr/>
              <p:nvPr/>
            </p:nvSpPr>
            <p:spPr>
              <a:xfrm rot="16200000" flipV="1">
                <a:off x="10324364" y="604897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8" name="Freeform: Shape 267">
                <a:extLst>
                  <a:ext uri="{FF2B5EF4-FFF2-40B4-BE49-F238E27FC236}">
                    <a16:creationId xmlns:a16="http://schemas.microsoft.com/office/drawing/2014/main" id="{9EA53B86-934E-4EB4-B089-658F40263C13}"/>
                  </a:ext>
                </a:extLst>
              </p:cNvPr>
              <p:cNvSpPr/>
              <p:nvPr/>
            </p:nvSpPr>
            <p:spPr>
              <a:xfrm rot="16200000" flipV="1">
                <a:off x="9509949" y="2743197"/>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47" name="Freeform: Shape 346">
                <a:extLst>
                  <a:ext uri="{FF2B5EF4-FFF2-40B4-BE49-F238E27FC236}">
                    <a16:creationId xmlns:a16="http://schemas.microsoft.com/office/drawing/2014/main" id="{E26DB028-B116-4F75-9BB1-9CF1988DDC3E}"/>
                  </a:ext>
                </a:extLst>
              </p:cNvPr>
              <p:cNvSpPr/>
              <p:nvPr/>
            </p:nvSpPr>
            <p:spPr>
              <a:xfrm rot="16200000" flipV="1">
                <a:off x="11490599"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A7A9AC">
                  <a:alpha val="22000"/>
                </a:srgbClr>
              </a:solidFill>
              <a:ln w="14671" cap="flat">
                <a:noFill/>
                <a:prstDash val="solid"/>
                <a:miter/>
              </a:ln>
            </p:spPr>
            <p:txBody>
              <a:bodyPr anchor="ctr"/>
              <a:lstStyle/>
              <a:p>
                <a:endParaRPr/>
              </a:p>
            </p:txBody>
          </p:sp>
          <p:sp>
            <p:nvSpPr>
              <p:cNvPr id="348" name="Freeform: Shape 347">
                <a:extLst>
                  <a:ext uri="{FF2B5EF4-FFF2-40B4-BE49-F238E27FC236}">
                    <a16:creationId xmlns:a16="http://schemas.microsoft.com/office/drawing/2014/main" id="{A47A54A0-FB1A-4047-87CB-00EAEB1A8D66}"/>
                  </a:ext>
                </a:extLst>
              </p:cNvPr>
              <p:cNvSpPr/>
              <p:nvPr/>
            </p:nvSpPr>
            <p:spPr>
              <a:xfrm rot="16200000" flipV="1">
                <a:off x="11454214" y="5477229"/>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rgbClr val="E6E7E8">
                  <a:alpha val="22000"/>
                </a:srgbClr>
              </a:solidFill>
              <a:ln w="14671" cap="flat">
                <a:noFill/>
                <a:prstDash val="solid"/>
                <a:miter/>
              </a:ln>
            </p:spPr>
            <p:txBody>
              <a:bodyPr anchor="ctr"/>
              <a:lstStyle/>
              <a:p>
                <a:endParaRPr/>
              </a:p>
            </p:txBody>
          </p:sp>
          <p:sp>
            <p:nvSpPr>
              <p:cNvPr id="349" name="Freeform: Shape 348">
                <a:extLst>
                  <a:ext uri="{FF2B5EF4-FFF2-40B4-BE49-F238E27FC236}">
                    <a16:creationId xmlns:a16="http://schemas.microsoft.com/office/drawing/2014/main" id="{64FDCCB7-1659-4D5A-8BD3-9EA8062822B6}"/>
                  </a:ext>
                </a:extLst>
              </p:cNvPr>
              <p:cNvSpPr/>
              <p:nvPr/>
            </p:nvSpPr>
            <p:spPr>
              <a:xfrm rot="16200000" flipV="1">
                <a:off x="11454141" y="4714825"/>
                <a:ext cx="762476" cy="660216"/>
              </a:xfrm>
              <a:custGeom>
                <a:avLst/>
                <a:gdLst>
                  <a:gd name="connsiteX0" fmla="*/ 762476 w 762476"/>
                  <a:gd name="connsiteY0" fmla="*/ 660217 h 660216"/>
                  <a:gd name="connsiteX1" fmla="*/ 381312 w 762476"/>
                  <a:gd name="connsiteY1" fmla="*/ 0 h 660216"/>
                  <a:gd name="connsiteX2" fmla="*/ 0 w 762476"/>
                  <a:gd name="connsiteY2" fmla="*/ 660217 h 660216"/>
                </a:gdLst>
                <a:ahLst/>
                <a:cxnLst>
                  <a:cxn ang="0">
                    <a:pos x="connsiteX0" y="connsiteY0"/>
                  </a:cxn>
                  <a:cxn ang="0">
                    <a:pos x="connsiteX1" y="connsiteY1"/>
                  </a:cxn>
                  <a:cxn ang="0">
                    <a:pos x="connsiteX2" y="connsiteY2"/>
                  </a:cxn>
                </a:cxnLst>
                <a:rect l="l" t="t" r="r" b="b"/>
                <a:pathLst>
                  <a:path w="762476" h="660216">
                    <a:moveTo>
                      <a:pt x="762476" y="660217"/>
                    </a:moveTo>
                    <a:lnTo>
                      <a:pt x="381312" y="0"/>
                    </a:lnTo>
                    <a:lnTo>
                      <a:pt x="0" y="660217"/>
                    </a:lnTo>
                    <a:close/>
                  </a:path>
                </a:pathLst>
              </a:custGeom>
              <a:solidFill>
                <a:srgbClr val="BCBEC0">
                  <a:alpha val="22000"/>
                </a:srgbClr>
              </a:solidFill>
              <a:ln w="14671" cap="flat">
                <a:noFill/>
                <a:prstDash val="solid"/>
                <a:miter/>
              </a:ln>
            </p:spPr>
            <p:txBody>
              <a:bodyPr anchor="ctr"/>
              <a:lstStyle/>
              <a:p>
                <a:endParaRPr/>
              </a:p>
            </p:txBody>
          </p:sp>
          <p:sp>
            <p:nvSpPr>
              <p:cNvPr id="350" name="Freeform: Shape 349">
                <a:extLst>
                  <a:ext uri="{FF2B5EF4-FFF2-40B4-BE49-F238E27FC236}">
                    <a16:creationId xmlns:a16="http://schemas.microsoft.com/office/drawing/2014/main" id="{58F2DF8A-9700-4A94-87D0-4EE55D506ACE}"/>
                  </a:ext>
                </a:extLst>
              </p:cNvPr>
              <p:cNvSpPr/>
              <p:nvPr/>
            </p:nvSpPr>
            <p:spPr>
              <a:xfrm rot="16200000" flipV="1">
                <a:off x="11454214" y="3952422"/>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chemeClr val="accent5">
                  <a:alpha val="22000"/>
                </a:schemeClr>
              </a:solidFill>
              <a:ln w="14671" cap="flat">
                <a:noFill/>
                <a:prstDash val="solid"/>
                <a:miter/>
              </a:ln>
            </p:spPr>
            <p:txBody>
              <a:bodyPr anchor="ctr"/>
              <a:lstStyle/>
              <a:p>
                <a:endParaRPr/>
              </a:p>
            </p:txBody>
          </p:sp>
          <p:sp>
            <p:nvSpPr>
              <p:cNvPr id="351" name="Freeform: Shape 350">
                <a:extLst>
                  <a:ext uri="{FF2B5EF4-FFF2-40B4-BE49-F238E27FC236}">
                    <a16:creationId xmlns:a16="http://schemas.microsoft.com/office/drawing/2014/main" id="{62D78300-5F30-487B-B6D1-D03C65587345}"/>
                  </a:ext>
                </a:extLst>
              </p:cNvPr>
              <p:cNvSpPr/>
              <p:nvPr/>
            </p:nvSpPr>
            <p:spPr>
              <a:xfrm rot="16200000" flipV="1">
                <a:off x="11490599" y="464902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52" name="Freeform: Shape 351">
                <a:extLst>
                  <a:ext uri="{FF2B5EF4-FFF2-40B4-BE49-F238E27FC236}">
                    <a16:creationId xmlns:a16="http://schemas.microsoft.com/office/drawing/2014/main" id="{02FCC900-08AB-4F61-811D-6D3A2F20897E}"/>
                  </a:ext>
                </a:extLst>
              </p:cNvPr>
              <p:cNvSpPr/>
              <p:nvPr/>
            </p:nvSpPr>
            <p:spPr>
              <a:xfrm rot="16200000" flipV="1">
                <a:off x="11454214" y="3190092"/>
                <a:ext cx="762329" cy="660216"/>
              </a:xfrm>
              <a:custGeom>
                <a:avLst/>
                <a:gdLst>
                  <a:gd name="connsiteX0" fmla="*/ 762330 w 762329"/>
                  <a:gd name="connsiteY0" fmla="*/ 660217 h 660216"/>
                  <a:gd name="connsiteX1" fmla="*/ 381165 w 762329"/>
                  <a:gd name="connsiteY1" fmla="*/ 0 h 660216"/>
                  <a:gd name="connsiteX2" fmla="*/ 0 w 762329"/>
                  <a:gd name="connsiteY2" fmla="*/ 660217 h 660216"/>
                </a:gdLst>
                <a:ahLst/>
                <a:cxnLst>
                  <a:cxn ang="0">
                    <a:pos x="connsiteX0" y="connsiteY0"/>
                  </a:cxn>
                  <a:cxn ang="0">
                    <a:pos x="connsiteX1" y="connsiteY1"/>
                  </a:cxn>
                  <a:cxn ang="0">
                    <a:pos x="connsiteX2" y="connsiteY2"/>
                  </a:cxn>
                </a:cxnLst>
                <a:rect l="l" t="t" r="r" b="b"/>
                <a:pathLst>
                  <a:path w="762329" h="660216">
                    <a:moveTo>
                      <a:pt x="762330" y="660217"/>
                    </a:moveTo>
                    <a:lnTo>
                      <a:pt x="381165" y="0"/>
                    </a:lnTo>
                    <a:lnTo>
                      <a:pt x="0" y="660217"/>
                    </a:lnTo>
                    <a:close/>
                  </a:path>
                </a:pathLst>
              </a:custGeom>
              <a:solidFill>
                <a:srgbClr val="F1F2F2">
                  <a:alpha val="25000"/>
                </a:srgbClr>
              </a:solidFill>
              <a:ln w="14671" cap="flat">
                <a:noFill/>
                <a:prstDash val="solid"/>
                <a:miter/>
              </a:ln>
            </p:spPr>
            <p:txBody>
              <a:bodyPr anchor="ctr"/>
              <a:lstStyle/>
              <a:p>
                <a:endParaRPr/>
              </a:p>
            </p:txBody>
          </p:sp>
          <p:sp>
            <p:nvSpPr>
              <p:cNvPr id="354" name="Freeform: Shape 353">
                <a:extLst>
                  <a:ext uri="{FF2B5EF4-FFF2-40B4-BE49-F238E27FC236}">
                    <a16:creationId xmlns:a16="http://schemas.microsoft.com/office/drawing/2014/main" id="{236E3A88-76B0-4F3A-92B2-65F9DAA8E1ED}"/>
                  </a:ext>
                </a:extLst>
              </p:cNvPr>
              <p:cNvSpPr/>
              <p:nvPr/>
            </p:nvSpPr>
            <p:spPr>
              <a:xfrm rot="16200000" flipV="1">
                <a:off x="11490599"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356" name="Freeform: Shape 355">
                <a:extLst>
                  <a:ext uri="{FF2B5EF4-FFF2-40B4-BE49-F238E27FC236}">
                    <a16:creationId xmlns:a16="http://schemas.microsoft.com/office/drawing/2014/main" id="{9EC33911-4910-4B8D-A60F-F363C92A79C1}"/>
                  </a:ext>
                </a:extLst>
              </p:cNvPr>
              <p:cNvSpPr/>
              <p:nvPr/>
            </p:nvSpPr>
            <p:spPr>
              <a:xfrm rot="16200000" flipV="1">
                <a:off x="11454214" y="3571257"/>
                <a:ext cx="762330" cy="660216"/>
              </a:xfrm>
              <a:custGeom>
                <a:avLst/>
                <a:gdLst>
                  <a:gd name="connsiteX0" fmla="*/ 381166 w 762330"/>
                  <a:gd name="connsiteY0" fmla="*/ 660217 h 660216"/>
                  <a:gd name="connsiteX1" fmla="*/ 762330 w 762330"/>
                  <a:gd name="connsiteY1" fmla="*/ 0 h 660216"/>
                  <a:gd name="connsiteX2" fmla="*/ 0 w 762330"/>
                  <a:gd name="connsiteY2" fmla="*/ 0 h 660216"/>
                </a:gdLst>
                <a:ahLst/>
                <a:cxnLst>
                  <a:cxn ang="0">
                    <a:pos x="connsiteX0" y="connsiteY0"/>
                  </a:cxn>
                  <a:cxn ang="0">
                    <a:pos x="connsiteX1" y="connsiteY1"/>
                  </a:cxn>
                  <a:cxn ang="0">
                    <a:pos x="connsiteX2" y="connsiteY2"/>
                  </a:cxn>
                </a:cxnLst>
                <a:rect l="l" t="t" r="r" b="b"/>
                <a:pathLst>
                  <a:path w="762330" h="660216">
                    <a:moveTo>
                      <a:pt x="381166" y="660217"/>
                    </a:moveTo>
                    <a:lnTo>
                      <a:pt x="76233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57" name="Freeform: Shape 356">
                <a:extLst>
                  <a:ext uri="{FF2B5EF4-FFF2-40B4-BE49-F238E27FC236}">
                    <a16:creationId xmlns:a16="http://schemas.microsoft.com/office/drawing/2014/main" id="{1B820B1B-73D5-4932-9529-786B94F3B336}"/>
                  </a:ext>
                </a:extLst>
              </p:cNvPr>
              <p:cNvSpPr/>
              <p:nvPr/>
            </p:nvSpPr>
            <p:spPr>
              <a:xfrm rot="16200000" flipV="1">
                <a:off x="11454214" y="4333587"/>
                <a:ext cx="762329" cy="660216"/>
              </a:xfrm>
              <a:custGeom>
                <a:avLst/>
                <a:gdLst>
                  <a:gd name="connsiteX0" fmla="*/ 0 w 762329"/>
                  <a:gd name="connsiteY0" fmla="*/ 0 h 660216"/>
                  <a:gd name="connsiteX1" fmla="*/ 381165 w 762329"/>
                  <a:gd name="connsiteY1" fmla="*/ 660217 h 660216"/>
                  <a:gd name="connsiteX2" fmla="*/ 381165 w 762329"/>
                  <a:gd name="connsiteY2" fmla="*/ 660217 h 660216"/>
                  <a:gd name="connsiteX3" fmla="*/ 762330 w 762329"/>
                  <a:gd name="connsiteY3" fmla="*/ 0 h 660216"/>
                  <a:gd name="connsiteX4" fmla="*/ 0 w 762329"/>
                  <a:gd name="connsiteY4" fmla="*/ 0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0" y="0"/>
                    </a:moveTo>
                    <a:lnTo>
                      <a:pt x="381165" y="660217"/>
                    </a:lnTo>
                    <a:lnTo>
                      <a:pt x="381165" y="660217"/>
                    </a:lnTo>
                    <a:lnTo>
                      <a:pt x="76233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58" name="Freeform: Shape 357">
                <a:extLst>
                  <a:ext uri="{FF2B5EF4-FFF2-40B4-BE49-F238E27FC236}">
                    <a16:creationId xmlns:a16="http://schemas.microsoft.com/office/drawing/2014/main" id="{C5BDEF2B-DAE2-460C-A5F9-BD009BFF96DC}"/>
                  </a:ext>
                </a:extLst>
              </p:cNvPr>
              <p:cNvSpPr/>
              <p:nvPr/>
            </p:nvSpPr>
            <p:spPr>
              <a:xfrm rot="16200000" flipV="1">
                <a:off x="11454140" y="5095990"/>
                <a:ext cx="762477" cy="660216"/>
              </a:xfrm>
              <a:custGeom>
                <a:avLst/>
                <a:gdLst>
                  <a:gd name="connsiteX0" fmla="*/ 762477 w 762477"/>
                  <a:gd name="connsiteY0" fmla="*/ 0 h 660216"/>
                  <a:gd name="connsiteX1" fmla="*/ 0 w 762477"/>
                  <a:gd name="connsiteY1" fmla="*/ 0 h 660216"/>
                  <a:gd name="connsiteX2" fmla="*/ 381166 w 762477"/>
                  <a:gd name="connsiteY2" fmla="*/ 660217 h 660216"/>
                </a:gdLst>
                <a:ahLst/>
                <a:cxnLst>
                  <a:cxn ang="0">
                    <a:pos x="connsiteX0" y="connsiteY0"/>
                  </a:cxn>
                  <a:cxn ang="0">
                    <a:pos x="connsiteX1" y="connsiteY1"/>
                  </a:cxn>
                  <a:cxn ang="0">
                    <a:pos x="connsiteX2" y="connsiteY2"/>
                  </a:cxn>
                </a:cxnLst>
                <a:rect l="l" t="t" r="r" b="b"/>
                <a:pathLst>
                  <a:path w="762477" h="660216">
                    <a:moveTo>
                      <a:pt x="762477" y="0"/>
                    </a:moveTo>
                    <a:lnTo>
                      <a:pt x="0" y="0"/>
                    </a:lnTo>
                    <a:lnTo>
                      <a:pt x="381166" y="660217"/>
                    </a:lnTo>
                    <a:close/>
                  </a:path>
                </a:pathLst>
              </a:custGeom>
              <a:solidFill>
                <a:srgbClr val="F1F2F2">
                  <a:alpha val="22000"/>
                </a:srgbClr>
              </a:solidFill>
              <a:ln w="14671" cap="flat">
                <a:noFill/>
                <a:prstDash val="solid"/>
                <a:miter/>
              </a:ln>
            </p:spPr>
            <p:txBody>
              <a:bodyPr anchor="ctr"/>
              <a:lstStyle/>
              <a:p>
                <a:endParaRPr/>
              </a:p>
            </p:txBody>
          </p:sp>
          <p:sp>
            <p:nvSpPr>
              <p:cNvPr id="359" name="Freeform: Shape 358">
                <a:extLst>
                  <a:ext uri="{FF2B5EF4-FFF2-40B4-BE49-F238E27FC236}">
                    <a16:creationId xmlns:a16="http://schemas.microsoft.com/office/drawing/2014/main" id="{099095B7-79C5-44BA-B031-D47A47FFF7AD}"/>
                  </a:ext>
                </a:extLst>
              </p:cNvPr>
              <p:cNvSpPr/>
              <p:nvPr/>
            </p:nvSpPr>
            <p:spPr>
              <a:xfrm rot="16200000" flipV="1">
                <a:off x="11454214" y="5858394"/>
                <a:ext cx="762329" cy="660216"/>
              </a:xfrm>
              <a:custGeom>
                <a:avLst/>
                <a:gdLst>
                  <a:gd name="connsiteX0" fmla="*/ 381165 w 762329"/>
                  <a:gd name="connsiteY0" fmla="*/ 660217 h 660216"/>
                  <a:gd name="connsiteX1" fmla="*/ 762330 w 762329"/>
                  <a:gd name="connsiteY1" fmla="*/ 0 h 660216"/>
                  <a:gd name="connsiteX2" fmla="*/ 0 w 762329"/>
                  <a:gd name="connsiteY2" fmla="*/ 0 h 660216"/>
                  <a:gd name="connsiteX3" fmla="*/ 0 w 762329"/>
                  <a:gd name="connsiteY3" fmla="*/ 0 h 660216"/>
                  <a:gd name="connsiteX4" fmla="*/ 381165 w 762329"/>
                  <a:gd name="connsiteY4" fmla="*/ 660217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381165" y="660217"/>
                    </a:moveTo>
                    <a:lnTo>
                      <a:pt x="762330" y="0"/>
                    </a:lnTo>
                    <a:lnTo>
                      <a:pt x="0" y="0"/>
                    </a:ln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370" name="Freeform: Shape 369">
                <a:extLst>
                  <a:ext uri="{FF2B5EF4-FFF2-40B4-BE49-F238E27FC236}">
                    <a16:creationId xmlns:a16="http://schemas.microsoft.com/office/drawing/2014/main" id="{1AAD929D-5684-4ED7-8E1C-75AEEC93AC23}"/>
                  </a:ext>
                </a:extLst>
              </p:cNvPr>
              <p:cNvSpPr/>
              <p:nvPr/>
            </p:nvSpPr>
            <p:spPr>
              <a:xfrm rot="16200000" flipV="1">
                <a:off x="10793997" y="5858394"/>
                <a:ext cx="762329" cy="660216"/>
              </a:xfrm>
              <a:custGeom>
                <a:avLst/>
                <a:gdLst>
                  <a:gd name="connsiteX0" fmla="*/ 762330 w 762329"/>
                  <a:gd name="connsiteY0" fmla="*/ 660217 h 660216"/>
                  <a:gd name="connsiteX1" fmla="*/ 381165 w 762329"/>
                  <a:gd name="connsiteY1" fmla="*/ 0 h 660216"/>
                  <a:gd name="connsiteX2" fmla="*/ 0 w 762329"/>
                  <a:gd name="connsiteY2" fmla="*/ 660217 h 660216"/>
                </a:gdLst>
                <a:ahLst/>
                <a:cxnLst>
                  <a:cxn ang="0">
                    <a:pos x="connsiteX0" y="connsiteY0"/>
                  </a:cxn>
                  <a:cxn ang="0">
                    <a:pos x="connsiteX1" y="connsiteY1"/>
                  </a:cxn>
                  <a:cxn ang="0">
                    <a:pos x="connsiteX2" y="connsiteY2"/>
                  </a:cxn>
                </a:cxnLst>
                <a:rect l="l" t="t" r="r" b="b"/>
                <a:pathLst>
                  <a:path w="762329" h="660216">
                    <a:moveTo>
                      <a:pt x="762330" y="660217"/>
                    </a:moveTo>
                    <a:lnTo>
                      <a:pt x="381165" y="0"/>
                    </a:lnTo>
                    <a:lnTo>
                      <a:pt x="0" y="660217"/>
                    </a:lnTo>
                    <a:close/>
                  </a:path>
                </a:pathLst>
              </a:custGeom>
              <a:solidFill>
                <a:srgbClr val="BCBEC0">
                  <a:alpha val="22000"/>
                </a:srgbClr>
              </a:solidFill>
              <a:ln w="14671" cap="flat">
                <a:noFill/>
                <a:prstDash val="solid"/>
                <a:miter/>
              </a:ln>
            </p:spPr>
            <p:txBody>
              <a:bodyPr anchor="ctr"/>
              <a:lstStyle/>
              <a:p>
                <a:endParaRPr/>
              </a:p>
            </p:txBody>
          </p:sp>
          <p:sp>
            <p:nvSpPr>
              <p:cNvPr id="371" name="Freeform: Shape 370">
                <a:extLst>
                  <a:ext uri="{FF2B5EF4-FFF2-40B4-BE49-F238E27FC236}">
                    <a16:creationId xmlns:a16="http://schemas.microsoft.com/office/drawing/2014/main" id="{C88EDBFE-34C3-48B6-8BB6-95F3CFE28B76}"/>
                  </a:ext>
                </a:extLst>
              </p:cNvPr>
              <p:cNvSpPr/>
              <p:nvPr/>
            </p:nvSpPr>
            <p:spPr>
              <a:xfrm rot="16200000" flipV="1">
                <a:off x="10830383" y="655499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372" name="Freeform: Shape 371">
                <a:extLst>
                  <a:ext uri="{FF2B5EF4-FFF2-40B4-BE49-F238E27FC236}">
                    <a16:creationId xmlns:a16="http://schemas.microsoft.com/office/drawing/2014/main" id="{1603ED1D-D514-4AC4-A815-F8533F290A17}"/>
                  </a:ext>
                </a:extLst>
              </p:cNvPr>
              <p:cNvSpPr/>
              <p:nvPr/>
            </p:nvSpPr>
            <p:spPr>
              <a:xfrm rot="16200000" flipV="1">
                <a:off x="10793997" y="5096064"/>
                <a:ext cx="762330" cy="660216"/>
              </a:xfrm>
              <a:custGeom>
                <a:avLst/>
                <a:gdLst>
                  <a:gd name="connsiteX0" fmla="*/ 0 w 762330"/>
                  <a:gd name="connsiteY0" fmla="*/ 660217 h 660216"/>
                  <a:gd name="connsiteX1" fmla="*/ 762330 w 762330"/>
                  <a:gd name="connsiteY1" fmla="*/ 660217 h 660216"/>
                  <a:gd name="connsiteX2" fmla="*/ 381166 w 762330"/>
                  <a:gd name="connsiteY2" fmla="*/ 0 h 660216"/>
                </a:gdLst>
                <a:ahLst/>
                <a:cxnLst>
                  <a:cxn ang="0">
                    <a:pos x="connsiteX0" y="connsiteY0"/>
                  </a:cxn>
                  <a:cxn ang="0">
                    <a:pos x="connsiteX1" y="connsiteY1"/>
                  </a:cxn>
                  <a:cxn ang="0">
                    <a:pos x="connsiteX2" y="connsiteY2"/>
                  </a:cxn>
                </a:cxnLst>
                <a:rect l="l" t="t" r="r" b="b"/>
                <a:pathLst>
                  <a:path w="762330" h="660216">
                    <a:moveTo>
                      <a:pt x="0" y="660217"/>
                    </a:moveTo>
                    <a:lnTo>
                      <a:pt x="762330" y="660217"/>
                    </a:lnTo>
                    <a:lnTo>
                      <a:pt x="381166" y="0"/>
                    </a:lnTo>
                    <a:close/>
                  </a:path>
                </a:pathLst>
              </a:custGeom>
              <a:solidFill>
                <a:schemeClr val="accent5">
                  <a:alpha val="22000"/>
                </a:schemeClr>
              </a:solidFill>
              <a:ln w="14671" cap="flat">
                <a:noFill/>
                <a:prstDash val="solid"/>
                <a:miter/>
              </a:ln>
            </p:spPr>
            <p:txBody>
              <a:bodyPr anchor="ctr"/>
              <a:lstStyle/>
              <a:p>
                <a:pPr lvl="0"/>
                <a:endParaRPr/>
              </a:p>
            </p:txBody>
          </p:sp>
          <p:sp>
            <p:nvSpPr>
              <p:cNvPr id="373" name="Freeform: Shape 372">
                <a:extLst>
                  <a:ext uri="{FF2B5EF4-FFF2-40B4-BE49-F238E27FC236}">
                    <a16:creationId xmlns:a16="http://schemas.microsoft.com/office/drawing/2014/main" id="{10D5AB26-1EEB-477F-A433-0A56D1C8AB90}"/>
                  </a:ext>
                </a:extLst>
              </p:cNvPr>
              <p:cNvSpPr/>
              <p:nvPr/>
            </p:nvSpPr>
            <p:spPr>
              <a:xfrm rot="16200000" flipV="1">
                <a:off x="10793997" y="4333587"/>
                <a:ext cx="762329" cy="660216"/>
              </a:xfrm>
              <a:custGeom>
                <a:avLst/>
                <a:gdLst>
                  <a:gd name="connsiteX0" fmla="*/ 0 w 762329"/>
                  <a:gd name="connsiteY0" fmla="*/ 660217 h 660216"/>
                  <a:gd name="connsiteX1" fmla="*/ 762330 w 762329"/>
                  <a:gd name="connsiteY1" fmla="*/ 660217 h 660216"/>
                  <a:gd name="connsiteX2" fmla="*/ 381165 w 762329"/>
                  <a:gd name="connsiteY2" fmla="*/ 0 h 660216"/>
                </a:gdLst>
                <a:ahLst/>
                <a:cxnLst>
                  <a:cxn ang="0">
                    <a:pos x="connsiteX0" y="connsiteY0"/>
                  </a:cxn>
                  <a:cxn ang="0">
                    <a:pos x="connsiteX1" y="connsiteY1"/>
                  </a:cxn>
                  <a:cxn ang="0">
                    <a:pos x="connsiteX2" y="connsiteY2"/>
                  </a:cxn>
                </a:cxnLst>
                <a:rect l="l" t="t" r="r" b="b"/>
                <a:pathLst>
                  <a:path w="762329" h="660216">
                    <a:moveTo>
                      <a:pt x="0" y="660217"/>
                    </a:moveTo>
                    <a:lnTo>
                      <a:pt x="762330" y="660217"/>
                    </a:lnTo>
                    <a:lnTo>
                      <a:pt x="381165" y="0"/>
                    </a:lnTo>
                    <a:close/>
                  </a:path>
                </a:pathLst>
              </a:custGeom>
              <a:solidFill>
                <a:schemeClr val="accent5">
                  <a:alpha val="22000"/>
                </a:schemeClr>
              </a:solidFill>
              <a:ln w="14671" cap="flat">
                <a:noFill/>
                <a:prstDash val="solid"/>
                <a:miter/>
              </a:ln>
            </p:spPr>
            <p:txBody>
              <a:bodyPr anchor="ctr"/>
              <a:lstStyle/>
              <a:p>
                <a:pPr lvl="0"/>
                <a:endParaRPr/>
              </a:p>
            </p:txBody>
          </p:sp>
          <p:sp>
            <p:nvSpPr>
              <p:cNvPr id="374" name="Freeform: Shape 373">
                <a:extLst>
                  <a:ext uri="{FF2B5EF4-FFF2-40B4-BE49-F238E27FC236}">
                    <a16:creationId xmlns:a16="http://schemas.microsoft.com/office/drawing/2014/main" id="{83AC41A3-81FC-4451-9CA4-72767B06660F}"/>
                  </a:ext>
                </a:extLst>
              </p:cNvPr>
              <p:cNvSpPr/>
              <p:nvPr/>
            </p:nvSpPr>
            <p:spPr>
              <a:xfrm rot="16200000" flipV="1">
                <a:off x="10837645" y="5037598"/>
                <a:ext cx="146" cy="14671"/>
              </a:xfrm>
              <a:custGeom>
                <a:avLst/>
                <a:gdLst>
                  <a:gd name="connsiteX0" fmla="*/ 0 w 146"/>
                  <a:gd name="connsiteY0" fmla="*/ 0 h 14671"/>
                  <a:gd name="connsiteX1" fmla="*/ 147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0" y="0"/>
                    </a:moveTo>
                    <a:lnTo>
                      <a:pt x="147"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377" name="Freeform: Shape 376">
                <a:extLst>
                  <a:ext uri="{FF2B5EF4-FFF2-40B4-BE49-F238E27FC236}">
                    <a16:creationId xmlns:a16="http://schemas.microsoft.com/office/drawing/2014/main" id="{2C13FDB2-4FD2-4E61-80E4-7D836EF16AC2}"/>
                  </a:ext>
                </a:extLst>
              </p:cNvPr>
              <p:cNvSpPr/>
              <p:nvPr/>
            </p:nvSpPr>
            <p:spPr>
              <a:xfrm rot="16200000" flipV="1">
                <a:off x="10830383" y="3505529"/>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A7A9AC">
                  <a:alpha val="22000"/>
                </a:srgbClr>
              </a:solidFill>
              <a:ln w="14671" cap="flat">
                <a:noFill/>
                <a:prstDash val="solid"/>
                <a:miter/>
              </a:ln>
            </p:spPr>
            <p:txBody>
              <a:bodyPr anchor="ctr"/>
              <a:lstStyle/>
              <a:p>
                <a:endParaRPr/>
              </a:p>
            </p:txBody>
          </p:sp>
          <p:sp>
            <p:nvSpPr>
              <p:cNvPr id="381" name="Freeform: Shape 380">
                <a:extLst>
                  <a:ext uri="{FF2B5EF4-FFF2-40B4-BE49-F238E27FC236}">
                    <a16:creationId xmlns:a16="http://schemas.microsoft.com/office/drawing/2014/main" id="{130BCE62-0C3D-4BE5-8358-0B3DD8630798}"/>
                  </a:ext>
                </a:extLst>
              </p:cNvPr>
              <p:cNvSpPr/>
              <p:nvPr/>
            </p:nvSpPr>
            <p:spPr>
              <a:xfrm rot="16200000" flipV="1">
                <a:off x="10793924" y="4714825"/>
                <a:ext cx="762476" cy="660216"/>
              </a:xfrm>
              <a:custGeom>
                <a:avLst/>
                <a:gdLst>
                  <a:gd name="connsiteX0" fmla="*/ 381165 w 762476"/>
                  <a:gd name="connsiteY0" fmla="*/ 660217 h 660216"/>
                  <a:gd name="connsiteX1" fmla="*/ 381312 w 762476"/>
                  <a:gd name="connsiteY1" fmla="*/ 660217 h 660216"/>
                  <a:gd name="connsiteX2" fmla="*/ 762476 w 762476"/>
                  <a:gd name="connsiteY2" fmla="*/ 0 h 660216"/>
                  <a:gd name="connsiteX3" fmla="*/ 0 w 762476"/>
                  <a:gd name="connsiteY3" fmla="*/ 0 h 660216"/>
                </a:gdLst>
                <a:ahLst/>
                <a:cxnLst>
                  <a:cxn ang="0">
                    <a:pos x="connsiteX0" y="connsiteY0"/>
                  </a:cxn>
                  <a:cxn ang="0">
                    <a:pos x="connsiteX1" y="connsiteY1"/>
                  </a:cxn>
                  <a:cxn ang="0">
                    <a:pos x="connsiteX2" y="connsiteY2"/>
                  </a:cxn>
                  <a:cxn ang="0">
                    <a:pos x="connsiteX3" y="connsiteY3"/>
                  </a:cxn>
                </a:cxnLst>
                <a:rect l="l" t="t" r="r" b="b"/>
                <a:pathLst>
                  <a:path w="762476" h="660216">
                    <a:moveTo>
                      <a:pt x="381165" y="660217"/>
                    </a:moveTo>
                    <a:lnTo>
                      <a:pt x="381312" y="660217"/>
                    </a:lnTo>
                    <a:lnTo>
                      <a:pt x="762476"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82" name="Freeform: Shape 381">
                <a:extLst>
                  <a:ext uri="{FF2B5EF4-FFF2-40B4-BE49-F238E27FC236}">
                    <a16:creationId xmlns:a16="http://schemas.microsoft.com/office/drawing/2014/main" id="{28F21245-4441-4932-A63D-E2F8CF8D7220}"/>
                  </a:ext>
                </a:extLst>
              </p:cNvPr>
              <p:cNvSpPr/>
              <p:nvPr/>
            </p:nvSpPr>
            <p:spPr>
              <a:xfrm rot="16200000" flipV="1">
                <a:off x="10793997" y="5477229"/>
                <a:ext cx="762330" cy="660216"/>
              </a:xfrm>
              <a:custGeom>
                <a:avLst/>
                <a:gdLst>
                  <a:gd name="connsiteX0" fmla="*/ 762330 w 762330"/>
                  <a:gd name="connsiteY0" fmla="*/ 0 h 660216"/>
                  <a:gd name="connsiteX1" fmla="*/ 0 w 762330"/>
                  <a:gd name="connsiteY1" fmla="*/ 0 h 660216"/>
                  <a:gd name="connsiteX2" fmla="*/ 0 w 762330"/>
                  <a:gd name="connsiteY2" fmla="*/ 0 h 660216"/>
                  <a:gd name="connsiteX3" fmla="*/ 381165 w 762330"/>
                  <a:gd name="connsiteY3" fmla="*/ 660217 h 660216"/>
                </a:gdLst>
                <a:ahLst/>
                <a:cxnLst>
                  <a:cxn ang="0">
                    <a:pos x="connsiteX0" y="connsiteY0"/>
                  </a:cxn>
                  <a:cxn ang="0">
                    <a:pos x="connsiteX1" y="connsiteY1"/>
                  </a:cxn>
                  <a:cxn ang="0">
                    <a:pos x="connsiteX2" y="connsiteY2"/>
                  </a:cxn>
                  <a:cxn ang="0">
                    <a:pos x="connsiteX3" y="connsiteY3"/>
                  </a:cxn>
                </a:cxnLst>
                <a:rect l="l" t="t" r="r" b="b"/>
                <a:pathLst>
                  <a:path w="762330" h="660216">
                    <a:moveTo>
                      <a:pt x="762330" y="0"/>
                    </a:moveTo>
                    <a:lnTo>
                      <a:pt x="0" y="0"/>
                    </a:lnTo>
                    <a:lnTo>
                      <a:pt x="0" y="0"/>
                    </a:lnTo>
                    <a:lnTo>
                      <a:pt x="381165" y="660217"/>
                    </a:lnTo>
                    <a:close/>
                  </a:path>
                </a:pathLst>
              </a:custGeom>
              <a:solidFill>
                <a:schemeClr val="accent5">
                  <a:alpha val="22000"/>
                </a:schemeClr>
              </a:solidFill>
              <a:ln w="14671" cap="flat">
                <a:noFill/>
                <a:prstDash val="solid"/>
                <a:miter/>
              </a:ln>
            </p:spPr>
            <p:txBody>
              <a:bodyPr anchor="ctr"/>
              <a:lstStyle/>
              <a:p>
                <a:pPr lvl="0"/>
                <a:endParaRPr/>
              </a:p>
            </p:txBody>
          </p:sp>
          <p:sp>
            <p:nvSpPr>
              <p:cNvPr id="394" name="Freeform: Shape 393">
                <a:extLst>
                  <a:ext uri="{FF2B5EF4-FFF2-40B4-BE49-F238E27FC236}">
                    <a16:creationId xmlns:a16="http://schemas.microsoft.com/office/drawing/2014/main" id="{6565A486-D0A5-4C2C-8387-4D2BB203FBF6}"/>
                  </a:ext>
                </a:extLst>
              </p:cNvPr>
              <p:cNvSpPr/>
              <p:nvPr/>
            </p:nvSpPr>
            <p:spPr>
              <a:xfrm rot="16200000" flipV="1">
                <a:off x="10170166"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95" name="Freeform: Shape 394">
                <a:extLst>
                  <a:ext uri="{FF2B5EF4-FFF2-40B4-BE49-F238E27FC236}">
                    <a16:creationId xmlns:a16="http://schemas.microsoft.com/office/drawing/2014/main" id="{AC75F14B-F842-4B51-BC7B-0AAC22284C53}"/>
                  </a:ext>
                </a:extLst>
              </p:cNvPr>
              <p:cNvSpPr/>
              <p:nvPr/>
            </p:nvSpPr>
            <p:spPr>
              <a:xfrm rot="16200000" flipV="1">
                <a:off x="10133781" y="5477229"/>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rgbClr val="D1D3D4">
                  <a:alpha val="22000"/>
                </a:srgbClr>
              </a:solidFill>
              <a:ln w="14671" cap="flat">
                <a:noFill/>
                <a:prstDash val="solid"/>
                <a:miter/>
              </a:ln>
            </p:spPr>
            <p:txBody>
              <a:bodyPr anchor="ctr"/>
              <a:lstStyle/>
              <a:p>
                <a:endParaRPr/>
              </a:p>
            </p:txBody>
          </p:sp>
          <p:sp>
            <p:nvSpPr>
              <p:cNvPr id="398" name="Freeform: Shape 397">
                <a:extLst>
                  <a:ext uri="{FF2B5EF4-FFF2-40B4-BE49-F238E27FC236}">
                    <a16:creationId xmlns:a16="http://schemas.microsoft.com/office/drawing/2014/main" id="{48444F31-4401-4931-961B-7C93B3E7BA17}"/>
                  </a:ext>
                </a:extLst>
              </p:cNvPr>
              <p:cNvSpPr/>
              <p:nvPr/>
            </p:nvSpPr>
            <p:spPr>
              <a:xfrm rot="16200000" flipV="1">
                <a:off x="10177428" y="4656433"/>
                <a:ext cx="146" cy="14671"/>
              </a:xfrm>
              <a:custGeom>
                <a:avLst/>
                <a:gdLst>
                  <a:gd name="connsiteX0" fmla="*/ 147 w 146"/>
                  <a:gd name="connsiteY0" fmla="*/ 0 h 14671"/>
                  <a:gd name="connsiteX1" fmla="*/ 0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147" y="0"/>
                    </a:moveTo>
                    <a:lnTo>
                      <a:pt x="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401" name="Freeform: Shape 400">
                <a:extLst>
                  <a:ext uri="{FF2B5EF4-FFF2-40B4-BE49-F238E27FC236}">
                    <a16:creationId xmlns:a16="http://schemas.microsoft.com/office/drawing/2014/main" id="{F66880EA-EA8C-4628-A926-40110E7DDE03}"/>
                  </a:ext>
                </a:extLst>
              </p:cNvPr>
              <p:cNvSpPr/>
              <p:nvPr/>
            </p:nvSpPr>
            <p:spPr>
              <a:xfrm rot="16200000" flipV="1">
                <a:off x="10170166"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405" name="Freeform: Shape 404">
                <a:extLst>
                  <a:ext uri="{FF2B5EF4-FFF2-40B4-BE49-F238E27FC236}">
                    <a16:creationId xmlns:a16="http://schemas.microsoft.com/office/drawing/2014/main" id="{59D28809-7853-459E-8C39-AE9C79F8BCFF}"/>
                  </a:ext>
                </a:extLst>
              </p:cNvPr>
              <p:cNvSpPr/>
              <p:nvPr/>
            </p:nvSpPr>
            <p:spPr>
              <a:xfrm rot="16200000" flipV="1">
                <a:off x="10133781" y="5096064"/>
                <a:ext cx="762330" cy="660216"/>
              </a:xfrm>
              <a:custGeom>
                <a:avLst/>
                <a:gdLst>
                  <a:gd name="connsiteX0" fmla="*/ 381166 w 762330"/>
                  <a:gd name="connsiteY0" fmla="*/ 660217 h 660216"/>
                  <a:gd name="connsiteX1" fmla="*/ 762330 w 762330"/>
                  <a:gd name="connsiteY1" fmla="*/ 0 h 660216"/>
                  <a:gd name="connsiteX2" fmla="*/ 0 w 762330"/>
                  <a:gd name="connsiteY2" fmla="*/ 0 h 660216"/>
                </a:gdLst>
                <a:ahLst/>
                <a:cxnLst>
                  <a:cxn ang="0">
                    <a:pos x="connsiteX0" y="connsiteY0"/>
                  </a:cxn>
                  <a:cxn ang="0">
                    <a:pos x="connsiteX1" y="connsiteY1"/>
                  </a:cxn>
                  <a:cxn ang="0">
                    <a:pos x="connsiteX2" y="connsiteY2"/>
                  </a:cxn>
                </a:cxnLst>
                <a:rect l="l" t="t" r="r" b="b"/>
                <a:pathLst>
                  <a:path w="762330" h="660216">
                    <a:moveTo>
                      <a:pt x="381166" y="660217"/>
                    </a:moveTo>
                    <a:lnTo>
                      <a:pt x="76233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406" name="Freeform: Shape 405">
                <a:extLst>
                  <a:ext uri="{FF2B5EF4-FFF2-40B4-BE49-F238E27FC236}">
                    <a16:creationId xmlns:a16="http://schemas.microsoft.com/office/drawing/2014/main" id="{80A78582-B707-438E-B50B-F6DB301AE716}"/>
                  </a:ext>
                </a:extLst>
              </p:cNvPr>
              <p:cNvSpPr/>
              <p:nvPr/>
            </p:nvSpPr>
            <p:spPr>
              <a:xfrm rot="16200000" flipV="1">
                <a:off x="10133781" y="5858394"/>
                <a:ext cx="762329" cy="660216"/>
              </a:xfrm>
              <a:custGeom>
                <a:avLst/>
                <a:gdLst>
                  <a:gd name="connsiteX0" fmla="*/ 0 w 762329"/>
                  <a:gd name="connsiteY0" fmla="*/ 0 h 660216"/>
                  <a:gd name="connsiteX1" fmla="*/ 381165 w 762329"/>
                  <a:gd name="connsiteY1" fmla="*/ 660217 h 660216"/>
                  <a:gd name="connsiteX2" fmla="*/ 381165 w 762329"/>
                  <a:gd name="connsiteY2" fmla="*/ 660217 h 660216"/>
                  <a:gd name="connsiteX3" fmla="*/ 762330 w 762329"/>
                  <a:gd name="connsiteY3" fmla="*/ 0 h 660216"/>
                  <a:gd name="connsiteX4" fmla="*/ 0 w 762329"/>
                  <a:gd name="connsiteY4" fmla="*/ 0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0" y="0"/>
                    </a:moveTo>
                    <a:lnTo>
                      <a:pt x="381165" y="660217"/>
                    </a:lnTo>
                    <a:lnTo>
                      <a:pt x="381165" y="660217"/>
                    </a:lnTo>
                    <a:lnTo>
                      <a:pt x="76233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18" name="Freeform: Shape 417">
                <a:extLst>
                  <a:ext uri="{FF2B5EF4-FFF2-40B4-BE49-F238E27FC236}">
                    <a16:creationId xmlns:a16="http://schemas.microsoft.com/office/drawing/2014/main" id="{40A796EF-CDFF-40AA-A8E1-0B3AA61A14F5}"/>
                  </a:ext>
                </a:extLst>
              </p:cNvPr>
              <p:cNvSpPr/>
              <p:nvPr/>
            </p:nvSpPr>
            <p:spPr>
              <a:xfrm rot="16200000" flipV="1">
                <a:off x="9509949" y="655499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21" name="Freeform: Shape 420">
                <a:extLst>
                  <a:ext uri="{FF2B5EF4-FFF2-40B4-BE49-F238E27FC236}">
                    <a16:creationId xmlns:a16="http://schemas.microsoft.com/office/drawing/2014/main" id="{CD01ECD9-48F6-4A2B-8D96-9B32A27001E4}"/>
                  </a:ext>
                </a:extLst>
              </p:cNvPr>
              <p:cNvSpPr/>
              <p:nvPr/>
            </p:nvSpPr>
            <p:spPr>
              <a:xfrm rot="16200000" flipV="1">
                <a:off x="9509949" y="503033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24" name="Freeform: Shape 423">
                <a:extLst>
                  <a:ext uri="{FF2B5EF4-FFF2-40B4-BE49-F238E27FC236}">
                    <a16:creationId xmlns:a16="http://schemas.microsoft.com/office/drawing/2014/main" id="{2C5227BC-5D19-4888-AC0B-DB5C6EC2AA42}"/>
                  </a:ext>
                </a:extLst>
              </p:cNvPr>
              <p:cNvSpPr/>
              <p:nvPr/>
            </p:nvSpPr>
            <p:spPr>
              <a:xfrm rot="16200000" flipV="1">
                <a:off x="9509949" y="3505529"/>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29" name="Freeform: Shape 428">
                <a:extLst>
                  <a:ext uri="{FF2B5EF4-FFF2-40B4-BE49-F238E27FC236}">
                    <a16:creationId xmlns:a16="http://schemas.microsoft.com/office/drawing/2014/main" id="{CD0E318E-1B1B-40EA-88C1-C2C960B4066C}"/>
                  </a:ext>
                </a:extLst>
              </p:cNvPr>
              <p:cNvSpPr/>
              <p:nvPr/>
            </p:nvSpPr>
            <p:spPr>
              <a:xfrm rot="16200000" flipV="1">
                <a:off x="9473564" y="5477229"/>
                <a:ext cx="762330" cy="660216"/>
              </a:xfrm>
              <a:custGeom>
                <a:avLst/>
                <a:gdLst>
                  <a:gd name="connsiteX0" fmla="*/ 0 w 762330"/>
                  <a:gd name="connsiteY0" fmla="*/ 0 h 660216"/>
                  <a:gd name="connsiteX1" fmla="*/ 381165 w 762330"/>
                  <a:gd name="connsiteY1" fmla="*/ 660217 h 660216"/>
                  <a:gd name="connsiteX2" fmla="*/ 762330 w 762330"/>
                  <a:gd name="connsiteY2" fmla="*/ 0 h 660216"/>
                  <a:gd name="connsiteX3" fmla="*/ 0 w 762330"/>
                  <a:gd name="connsiteY3" fmla="*/ 0 h 660216"/>
                </a:gdLst>
                <a:ahLst/>
                <a:cxnLst>
                  <a:cxn ang="0">
                    <a:pos x="connsiteX0" y="connsiteY0"/>
                  </a:cxn>
                  <a:cxn ang="0">
                    <a:pos x="connsiteX1" y="connsiteY1"/>
                  </a:cxn>
                  <a:cxn ang="0">
                    <a:pos x="connsiteX2" y="connsiteY2"/>
                  </a:cxn>
                  <a:cxn ang="0">
                    <a:pos x="connsiteX3" y="connsiteY3"/>
                  </a:cxn>
                </a:cxnLst>
                <a:rect l="l" t="t" r="r" b="b"/>
                <a:pathLst>
                  <a:path w="762330" h="660216">
                    <a:moveTo>
                      <a:pt x="0" y="0"/>
                    </a:moveTo>
                    <a:lnTo>
                      <a:pt x="381165" y="660217"/>
                    </a:lnTo>
                    <a:lnTo>
                      <a:pt x="762330" y="0"/>
                    </a:lnTo>
                    <a:lnTo>
                      <a:pt x="0" y="0"/>
                    </a:lnTo>
                    <a:close/>
                  </a:path>
                </a:pathLst>
              </a:custGeom>
              <a:solidFill>
                <a:srgbClr val="BCBEC0">
                  <a:alpha val="8000"/>
                </a:srgbClr>
              </a:solidFill>
              <a:ln w="14671" cap="flat">
                <a:noFill/>
                <a:prstDash val="solid"/>
                <a:miter/>
              </a:ln>
            </p:spPr>
            <p:txBody>
              <a:bodyPr anchor="ctr"/>
              <a:lstStyle/>
              <a:p>
                <a:pPr lvl="0"/>
                <a:endParaRPr/>
              </a:p>
            </p:txBody>
          </p:sp>
          <p:sp>
            <p:nvSpPr>
              <p:cNvPr id="440" name="Freeform: Shape 439">
                <a:extLst>
                  <a:ext uri="{FF2B5EF4-FFF2-40B4-BE49-F238E27FC236}">
                    <a16:creationId xmlns:a16="http://schemas.microsoft.com/office/drawing/2014/main" id="{31763223-BBBB-487E-B9FA-BAD4D45F4E85}"/>
                  </a:ext>
                </a:extLst>
              </p:cNvPr>
              <p:cNvSpPr/>
              <p:nvPr/>
            </p:nvSpPr>
            <p:spPr>
              <a:xfrm rot="16200000" flipV="1">
                <a:off x="8849733"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43" name="Freeform: Shape 442">
                <a:extLst>
                  <a:ext uri="{FF2B5EF4-FFF2-40B4-BE49-F238E27FC236}">
                    <a16:creationId xmlns:a16="http://schemas.microsoft.com/office/drawing/2014/main" id="{E57765E6-7582-4AA0-A405-228491F379FB}"/>
                  </a:ext>
                </a:extLst>
              </p:cNvPr>
              <p:cNvSpPr/>
              <p:nvPr/>
            </p:nvSpPr>
            <p:spPr>
              <a:xfrm rot="16200000" flipV="1">
                <a:off x="8856995" y="4656433"/>
                <a:ext cx="146" cy="14671"/>
              </a:xfrm>
              <a:custGeom>
                <a:avLst/>
                <a:gdLst>
                  <a:gd name="connsiteX0" fmla="*/ 147 w 146"/>
                  <a:gd name="connsiteY0" fmla="*/ 0 h 14671"/>
                  <a:gd name="connsiteX1" fmla="*/ 0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147"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47" name="Freeform: Shape 446">
                <a:extLst>
                  <a:ext uri="{FF2B5EF4-FFF2-40B4-BE49-F238E27FC236}">
                    <a16:creationId xmlns:a16="http://schemas.microsoft.com/office/drawing/2014/main" id="{12F3EC54-796B-410C-BB6F-0D97195B84FC}"/>
                  </a:ext>
                </a:extLst>
              </p:cNvPr>
              <p:cNvSpPr/>
              <p:nvPr/>
            </p:nvSpPr>
            <p:spPr>
              <a:xfrm rot="16200000" flipV="1">
                <a:off x="8849733"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grpSp>
        <p:sp>
          <p:nvSpPr>
            <p:cNvPr id="195" name="Freeform: Shape 194">
              <a:extLst>
                <a:ext uri="{FF2B5EF4-FFF2-40B4-BE49-F238E27FC236}">
                  <a16:creationId xmlns:a16="http://schemas.microsoft.com/office/drawing/2014/main" id="{A00E1DF2-A7C6-48DF-9016-3E5A3C26AFC5}"/>
                </a:ext>
              </a:extLst>
            </p:cNvPr>
            <p:cNvSpPr/>
            <p:nvPr userDrawn="1"/>
          </p:nvSpPr>
          <p:spPr>
            <a:xfrm rot="16200000" flipV="1">
              <a:off x="10843292" y="6190263"/>
              <a:ext cx="663739" cy="660217"/>
            </a:xfrm>
            <a:custGeom>
              <a:avLst/>
              <a:gdLst>
                <a:gd name="connsiteX0" fmla="*/ 663739 w 663739"/>
                <a:gd name="connsiteY0" fmla="*/ 0 h 660217"/>
                <a:gd name="connsiteX1" fmla="*/ 0 w 663739"/>
                <a:gd name="connsiteY1" fmla="*/ 0 h 660217"/>
                <a:gd name="connsiteX2" fmla="*/ 0 w 663739"/>
                <a:gd name="connsiteY2" fmla="*/ 170769 h 660217"/>
                <a:gd name="connsiteX3" fmla="*/ 282575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0"/>
                  </a:moveTo>
                  <a:lnTo>
                    <a:pt x="0" y="0"/>
                  </a:lnTo>
                  <a:lnTo>
                    <a:pt x="0" y="170769"/>
                  </a:lnTo>
                  <a:lnTo>
                    <a:pt x="282575" y="660217"/>
                  </a:lnTo>
                  <a:close/>
                </a:path>
              </a:pathLst>
            </a:custGeom>
            <a:solidFill>
              <a:srgbClr val="BCBEC0">
                <a:alpha val="8000"/>
              </a:srgbClr>
            </a:solidFill>
            <a:ln w="14671" cap="flat">
              <a:noFill/>
              <a:prstDash val="solid"/>
              <a:miter/>
            </a:ln>
          </p:spPr>
          <p:txBody>
            <a:bodyPr wrap="square" anchor="ctr">
              <a:noAutofit/>
            </a:bodyPr>
            <a:lstStyle/>
            <a:p>
              <a:pPr lvl="0"/>
              <a:endParaRPr/>
            </a:p>
          </p:txBody>
        </p:sp>
      </p:grpSp>
      <p:sp>
        <p:nvSpPr>
          <p:cNvPr id="194" name="Freeform: Shape 193">
            <a:extLst>
              <a:ext uri="{FF2B5EF4-FFF2-40B4-BE49-F238E27FC236}">
                <a16:creationId xmlns:a16="http://schemas.microsoft.com/office/drawing/2014/main" id="{678D559B-85ED-48E0-A36A-00DC709F9F94}"/>
              </a:ext>
            </a:extLst>
          </p:cNvPr>
          <p:cNvSpPr/>
          <p:nvPr/>
        </p:nvSpPr>
        <p:spPr>
          <a:xfrm rot="16200000" flipV="1">
            <a:off x="10183076" y="6190263"/>
            <a:ext cx="663739" cy="660217"/>
          </a:xfrm>
          <a:custGeom>
            <a:avLst/>
            <a:gdLst>
              <a:gd name="connsiteX0" fmla="*/ 663739 w 663739"/>
              <a:gd name="connsiteY0" fmla="*/ 660217 h 660217"/>
              <a:gd name="connsiteX1" fmla="*/ 282575 w 663739"/>
              <a:gd name="connsiteY1" fmla="*/ 0 h 660217"/>
              <a:gd name="connsiteX2" fmla="*/ 0 w 663739"/>
              <a:gd name="connsiteY2" fmla="*/ 489448 h 660217"/>
              <a:gd name="connsiteX3" fmla="*/ 0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660217"/>
                </a:moveTo>
                <a:lnTo>
                  <a:pt x="282575" y="0"/>
                </a:lnTo>
                <a:lnTo>
                  <a:pt x="0" y="489448"/>
                </a:lnTo>
                <a:lnTo>
                  <a:pt x="0" y="660217"/>
                </a:lnTo>
                <a:close/>
              </a:path>
            </a:pathLst>
          </a:custGeom>
          <a:solidFill>
            <a:srgbClr val="F1F2F2">
              <a:alpha val="22000"/>
            </a:srgbClr>
          </a:solidFill>
          <a:ln w="14671" cap="flat">
            <a:noFill/>
            <a:prstDash val="solid"/>
            <a:miter/>
          </a:ln>
        </p:spPr>
        <p:txBody>
          <a:bodyPr wrap="square" anchor="ctr">
            <a:noAutofit/>
          </a:bodyPr>
          <a:lstStyle/>
          <a:p>
            <a:endParaRPr/>
          </a:p>
        </p:txBody>
      </p:sp>
      <p:sp>
        <p:nvSpPr>
          <p:cNvPr id="187" name="Freeform: Shape 186">
            <a:extLst>
              <a:ext uri="{FF2B5EF4-FFF2-40B4-BE49-F238E27FC236}">
                <a16:creationId xmlns:a16="http://schemas.microsoft.com/office/drawing/2014/main" id="{65F6ECB5-6DEB-40B3-BE41-D04AE5AA04DB}"/>
              </a:ext>
            </a:extLst>
          </p:cNvPr>
          <p:cNvSpPr/>
          <p:nvPr/>
        </p:nvSpPr>
        <p:spPr>
          <a:xfrm rot="16200000" flipV="1">
            <a:off x="10456271" y="6465488"/>
            <a:ext cx="284604" cy="492963"/>
          </a:xfrm>
          <a:custGeom>
            <a:avLst/>
            <a:gdLst>
              <a:gd name="connsiteX0" fmla="*/ 284604 w 284604"/>
              <a:gd name="connsiteY0" fmla="*/ 0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0"/>
                </a:moveTo>
                <a:lnTo>
                  <a:pt x="0" y="0"/>
                </a:lnTo>
                <a:lnTo>
                  <a:pt x="0" y="492963"/>
                </a:lnTo>
                <a:close/>
              </a:path>
            </a:pathLst>
          </a:custGeom>
          <a:solidFill>
            <a:srgbClr val="D1D3D4">
              <a:alpha val="22000"/>
            </a:srgbClr>
          </a:solidFill>
          <a:ln w="14671" cap="flat">
            <a:noFill/>
            <a:prstDash val="solid"/>
            <a:miter/>
          </a:ln>
        </p:spPr>
        <p:txBody>
          <a:bodyPr wrap="square" anchor="ctr">
            <a:noAutofit/>
          </a:bodyPr>
          <a:lstStyle/>
          <a:p>
            <a:endParaRPr/>
          </a:p>
        </p:txBody>
      </p:sp>
      <p:sp>
        <p:nvSpPr>
          <p:cNvPr id="188" name="Freeform: Shape 187">
            <a:extLst>
              <a:ext uri="{FF2B5EF4-FFF2-40B4-BE49-F238E27FC236}">
                <a16:creationId xmlns:a16="http://schemas.microsoft.com/office/drawing/2014/main" id="{190EA8B4-FCD4-4AF5-9890-362A9AE19BE3}"/>
              </a:ext>
            </a:extLst>
          </p:cNvPr>
          <p:cNvSpPr/>
          <p:nvPr/>
        </p:nvSpPr>
        <p:spPr>
          <a:xfrm rot="16200000" flipV="1">
            <a:off x="9628800" y="6465488"/>
            <a:ext cx="284604" cy="492963"/>
          </a:xfrm>
          <a:custGeom>
            <a:avLst/>
            <a:gdLst>
              <a:gd name="connsiteX0" fmla="*/ 284604 w 284604"/>
              <a:gd name="connsiteY0" fmla="*/ 492963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492963"/>
                </a:moveTo>
                <a:lnTo>
                  <a:pt x="0" y="0"/>
                </a:lnTo>
                <a:lnTo>
                  <a:pt x="0" y="492963"/>
                </a:lnTo>
                <a:close/>
              </a:path>
            </a:pathLst>
          </a:custGeom>
          <a:solidFill>
            <a:srgbClr val="BCBEC0">
              <a:alpha val="8000"/>
            </a:srgbClr>
          </a:solidFill>
          <a:ln w="14671" cap="flat">
            <a:noFill/>
            <a:prstDash val="solid"/>
            <a:miter/>
          </a:ln>
        </p:spPr>
        <p:txBody>
          <a:bodyPr wrap="square" anchor="ctr">
            <a:noAutofit/>
          </a:bodyPr>
          <a:lstStyle/>
          <a:p>
            <a:pPr lvl="0"/>
            <a:endParaRPr/>
          </a:p>
        </p:txBody>
      </p:sp>
      <p:sp>
        <p:nvSpPr>
          <p:cNvPr id="193" name="Freeform: Shape 192">
            <a:extLst>
              <a:ext uri="{FF2B5EF4-FFF2-40B4-BE49-F238E27FC236}">
                <a16:creationId xmlns:a16="http://schemas.microsoft.com/office/drawing/2014/main" id="{2831C717-1980-4B57-BB0A-B15CE8265C1E}"/>
              </a:ext>
            </a:extLst>
          </p:cNvPr>
          <p:cNvSpPr/>
          <p:nvPr/>
        </p:nvSpPr>
        <p:spPr>
          <a:xfrm rot="16200000" flipV="1">
            <a:off x="9522859" y="6190263"/>
            <a:ext cx="663739" cy="660217"/>
          </a:xfrm>
          <a:custGeom>
            <a:avLst/>
            <a:gdLst>
              <a:gd name="connsiteX0" fmla="*/ 663739 w 663739"/>
              <a:gd name="connsiteY0" fmla="*/ 0 h 660217"/>
              <a:gd name="connsiteX1" fmla="*/ 0 w 663739"/>
              <a:gd name="connsiteY1" fmla="*/ 0 h 660217"/>
              <a:gd name="connsiteX2" fmla="*/ 0 w 663739"/>
              <a:gd name="connsiteY2" fmla="*/ 170769 h 660217"/>
              <a:gd name="connsiteX3" fmla="*/ 282575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0"/>
                </a:moveTo>
                <a:lnTo>
                  <a:pt x="0" y="0"/>
                </a:lnTo>
                <a:lnTo>
                  <a:pt x="0" y="170769"/>
                </a:lnTo>
                <a:lnTo>
                  <a:pt x="282575" y="660217"/>
                </a:lnTo>
                <a:close/>
              </a:path>
            </a:pathLst>
          </a:custGeom>
          <a:solidFill>
            <a:srgbClr val="D1D3D4">
              <a:alpha val="22000"/>
            </a:srgbClr>
          </a:solidFill>
          <a:ln w="14671" cap="flat">
            <a:noFill/>
            <a:prstDash val="solid"/>
            <a:miter/>
          </a:ln>
        </p:spPr>
        <p:txBody>
          <a:bodyPr wrap="square" anchor="ctr">
            <a:noAutofit/>
          </a:bodyPr>
          <a:lstStyle/>
          <a:p>
            <a:endParaRPr/>
          </a:p>
        </p:txBody>
      </p:sp>
      <p:sp>
        <p:nvSpPr>
          <p:cNvPr id="2" name="Title Placeholder 1">
            <a:extLst>
              <a:ext uri="{FF2B5EF4-FFF2-40B4-BE49-F238E27FC236}">
                <a16:creationId xmlns:a16="http://schemas.microsoft.com/office/drawing/2014/main" id="{90EB1B26-C990-4128-BFD3-136F8A515544}"/>
              </a:ext>
            </a:extLst>
          </p:cNvPr>
          <p:cNvSpPr>
            <a:spLocks noGrp="1"/>
          </p:cNvSpPr>
          <p:nvPr userDrawn="1">
            <p:ph type="title"/>
          </p:nvPr>
        </p:nvSpPr>
        <p:spPr>
          <a:xfrm>
            <a:off x="228600" y="228600"/>
            <a:ext cx="11734800" cy="1009650"/>
          </a:xfrm>
          <a:prstGeom prst="rect">
            <a:avLst/>
          </a:prstGeom>
        </p:spPr>
        <p:txBody>
          <a:bodyPr vert="horz" lIns="0" tIns="0" rIns="0" bIns="0" anchor="b">
            <a:noAutofit/>
          </a:bodyPr>
          <a:lstStyle/>
          <a:p>
            <a:r>
              <a:t>Click to edit Master title style</a:t>
            </a:r>
          </a:p>
        </p:txBody>
      </p:sp>
      <p:sp>
        <p:nvSpPr>
          <p:cNvPr id="4" name="Date Placeholder 3">
            <a:extLst>
              <a:ext uri="{FF2B5EF4-FFF2-40B4-BE49-F238E27FC236}">
                <a16:creationId xmlns:a16="http://schemas.microsoft.com/office/drawing/2014/main" id="{A1053ABA-F604-4D92-ACC2-9AA1EB8B3966}"/>
              </a:ext>
            </a:extLst>
          </p:cNvPr>
          <p:cNvSpPr>
            <a:spLocks noGrp="1"/>
          </p:cNvSpPr>
          <p:nvPr userDrawn="1">
            <p:ph type="dt" sz="half" idx="2"/>
          </p:nvPr>
        </p:nvSpPr>
        <p:spPr>
          <a:xfrm>
            <a:off x="228600" y="7270750"/>
            <a:ext cx="2743200" cy="365125"/>
          </a:xfrm>
          <a:prstGeom prst="rect">
            <a:avLst/>
          </a:prstGeom>
        </p:spPr>
        <p:txBody>
          <a:bodyPr vert="horz" lIns="0" tIns="0" rIns="0" bIns="0" anchor="ctr"/>
          <a:lstStyle>
            <a:lvl1pPr algn="l">
              <a:defRPr sz="1200">
                <a:solidFill>
                  <a:schemeClr val="tx1">
                    <a:tint val="75000"/>
                  </a:schemeClr>
                </a:solidFill>
              </a:defRPr>
            </a:lvl1pPr>
          </a:lstStyle>
          <a:p>
            <a:fld id="{8E1A3FCC-2E9A-41AB-ABD9-EE82197F5AC1}" type="datetime1">
              <a:rPr lang="en-US" smtClean="0"/>
              <a:t>7/14/2023</a:t>
            </a:fld>
            <a:endParaRPr lang="en-US"/>
          </a:p>
        </p:txBody>
      </p:sp>
      <p:sp>
        <p:nvSpPr>
          <p:cNvPr id="5" name="Footer Placeholder 4">
            <a:extLst>
              <a:ext uri="{FF2B5EF4-FFF2-40B4-BE49-F238E27FC236}">
                <a16:creationId xmlns:a16="http://schemas.microsoft.com/office/drawing/2014/main" id="{8DF88664-BC35-487C-BAC5-427B25BB262B}"/>
              </a:ext>
            </a:extLst>
          </p:cNvPr>
          <p:cNvSpPr>
            <a:spLocks noGrp="1"/>
          </p:cNvSpPr>
          <p:nvPr userDrawn="1">
            <p:ph type="ftr" sz="quarter" idx="3"/>
          </p:nvPr>
        </p:nvSpPr>
        <p:spPr>
          <a:xfrm>
            <a:off x="228600" y="6438900"/>
            <a:ext cx="7924800" cy="282575"/>
          </a:xfrm>
          <a:prstGeom prst="rect">
            <a:avLst/>
          </a:prstGeom>
        </p:spPr>
        <p:txBody>
          <a:bodyPr vert="horz" lIns="0" tIns="0" rIns="0" bIns="0" anchor="t" anchorCtr="0"/>
          <a:lstStyle>
            <a:lvl1pPr algn="ctr">
              <a:defRPr sz="1000">
                <a:solidFill>
                  <a:schemeClr val="tx1">
                    <a:tint val="75000"/>
                  </a:schemeClr>
                </a:solidFill>
              </a:defRPr>
            </a:lvl1pPr>
          </a:lstStyle>
          <a:p>
            <a:pPr algn="l"/>
            <a:r>
              <a:t>© The TRACOM Corporation. All Rights Reserved.</a:t>
            </a:r>
          </a:p>
        </p:txBody>
      </p:sp>
      <p:sp>
        <p:nvSpPr>
          <p:cNvPr id="6" name="Slide Number Placeholder 5">
            <a:extLst>
              <a:ext uri="{FF2B5EF4-FFF2-40B4-BE49-F238E27FC236}">
                <a16:creationId xmlns:a16="http://schemas.microsoft.com/office/drawing/2014/main" id="{F1431165-9E74-4B2A-8B99-DBCFD144564B}"/>
              </a:ext>
            </a:extLst>
          </p:cNvPr>
          <p:cNvSpPr>
            <a:spLocks noGrp="1"/>
          </p:cNvSpPr>
          <p:nvPr userDrawn="1">
            <p:ph type="sldNum" sz="quarter" idx="4"/>
          </p:nvPr>
        </p:nvSpPr>
        <p:spPr>
          <a:xfrm>
            <a:off x="9220200" y="6438900"/>
            <a:ext cx="2743200" cy="282575"/>
          </a:xfrm>
          <a:prstGeom prst="rect">
            <a:avLst/>
          </a:prstGeom>
        </p:spPr>
        <p:txBody>
          <a:bodyPr vert="horz" lIns="0" tIns="0" rIns="0" bIns="0" anchor="t" anchorCtr="0"/>
          <a:lstStyle>
            <a:lvl1pPr algn="r">
              <a:defRPr sz="1000">
                <a:solidFill>
                  <a:schemeClr val="tx1">
                    <a:tint val="75000"/>
                  </a:schemeClr>
                </a:solidFill>
              </a:defRPr>
            </a:lvl1pPr>
          </a:lstStyle>
          <a:p>
            <a:fld id="{1B1CF60C-C85D-47C0-8597-E3BF95F18FA3}" type="slidenum">
              <a:rPr lang="en-US" smtClean="0"/>
              <a:t>‹#›</a:t>
            </a:fld>
            <a:endParaRPr lang="en-US"/>
          </a:p>
        </p:txBody>
      </p:sp>
      <p:pic>
        <p:nvPicPr>
          <p:cNvPr id="68" name="Graphic 67">
            <a:extLst>
              <a:ext uri="{FF2B5EF4-FFF2-40B4-BE49-F238E27FC236}">
                <a16:creationId xmlns:a16="http://schemas.microsoft.com/office/drawing/2014/main" id="{4E8E73DC-5AB4-8949-96CC-4C6A94D53963}"/>
              </a:ext>
            </a:extLst>
          </p:cNvPr>
          <p:cNvPicPr>
            <a:picLocks noChangeAspect="1"/>
          </p:cNvPicPr>
          <p:nvPr userDrawn="1"/>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9778783" y="6314625"/>
            <a:ext cx="1828800" cy="456093"/>
          </a:xfrm>
          <a:prstGeom prst="rect">
            <a:avLst/>
          </a:prstGeom>
        </p:spPr>
      </p:pic>
    </p:spTree>
    <p:extLst>
      <p:ext uri="{BB962C8B-B14F-4D97-AF65-F5344CB8AC3E}">
        <p14:creationId xmlns:p14="http://schemas.microsoft.com/office/powerpoint/2010/main" val="1643600052"/>
      </p:ext>
    </p:extLst>
  </p:cSld>
  <p:clrMap bg1="lt1" tx1="dk1" bg2="lt2" tx2="dk2" accent1="accent1" accent2="accent2" accent3="accent3" accent4="accent4" accent5="accent5" accent6="accent6" hlink="hlink" folHlink="folHlink"/>
  <p:sldLayoutIdLst>
    <p:sldLayoutId id="2147483684" r:id="rId1"/>
    <p:sldLayoutId id="2147483686" r:id="rId2"/>
    <p:sldLayoutId id="2147483663" r:id="rId3"/>
    <p:sldLayoutId id="2147483687" r:id="rId4"/>
    <p:sldLayoutId id="2147483688" r:id="rId5"/>
    <p:sldLayoutId id="2147483662" r:id="rId6"/>
    <p:sldLayoutId id="2147483689" r:id="rId7"/>
    <p:sldLayoutId id="2147483664" r:id="rId8"/>
    <p:sldLayoutId id="2147483690" r:id="rId9"/>
    <p:sldLayoutId id="2147483665" r:id="rId10"/>
    <p:sldLayoutId id="2147483666" r:id="rId11"/>
    <p:sldLayoutId id="2147483667" r:id="rId12"/>
    <p:sldLayoutId id="2147483668" r:id="rId13"/>
    <p:sldLayoutId id="2147483676" r:id="rId14"/>
    <p:sldLayoutId id="2147483669" r:id="rId15"/>
    <p:sldLayoutId id="2147483682" r:id="rId16"/>
    <p:sldLayoutId id="2147483683" r:id="rId17"/>
    <p:sldLayoutId id="2147483685" r:id="rId18"/>
    <p:sldLayoutId id="2147483670" r:id="rId19"/>
    <p:sldLayoutId id="2147483671" r:id="rId20"/>
    <p:sldLayoutId id="2147483691" r:id="rId21"/>
  </p:sldLayoutIdLst>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hf hdr="0" dt="0"/>
  <p:txStyles>
    <p:titleStyle>
      <a:lvl1pPr algn="l" defTabSz="914400" rtl="0" eaLnBrk="1" latinLnBrk="0" hangingPunct="1">
        <a:lnSpc>
          <a:spcPct val="90000"/>
        </a:lnSpc>
        <a:spcBef>
          <a:spcPct val="0"/>
        </a:spcBef>
        <a:buNone/>
        <a:defRPr sz="3200" b="1" i="0" u="none" kern="1200" baseline="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spcAft>
          <a:spcPts val="500"/>
        </a:spcAft>
        <a:buFont typeface="Arial" panose="020B0604020202020204" pitchFamily="34"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144" userDrawn="1">
          <p15:clr>
            <a:srgbClr val="F26B43"/>
          </p15:clr>
        </p15:guide>
        <p15:guide id="4" pos="1328" userDrawn="1">
          <p15:clr>
            <a:srgbClr val="F26B43"/>
          </p15:clr>
        </p15:guide>
        <p15:guide id="5" pos="1385" userDrawn="1">
          <p15:clr>
            <a:srgbClr val="F26B43"/>
          </p15:clr>
        </p15:guide>
        <p15:guide id="6" pos="2569" userDrawn="1">
          <p15:clr>
            <a:srgbClr val="F26B43"/>
          </p15:clr>
        </p15:guide>
        <p15:guide id="7" pos="2627" userDrawn="1">
          <p15:clr>
            <a:srgbClr val="F26B43"/>
          </p15:clr>
        </p15:guide>
        <p15:guide id="8" pos="3811" userDrawn="1">
          <p15:clr>
            <a:srgbClr val="F26B43"/>
          </p15:clr>
        </p15:guide>
        <p15:guide id="9" pos="3868" userDrawn="1">
          <p15:clr>
            <a:srgbClr val="F26B43"/>
          </p15:clr>
        </p15:guide>
        <p15:guide id="10" pos="5052" userDrawn="1">
          <p15:clr>
            <a:srgbClr val="F26B43"/>
          </p15:clr>
        </p15:guide>
        <p15:guide id="11" pos="5110" userDrawn="1">
          <p15:clr>
            <a:srgbClr val="F26B43"/>
          </p15:clr>
        </p15:guide>
        <p15:guide id="12" pos="6294" userDrawn="1">
          <p15:clr>
            <a:srgbClr val="F26B43"/>
          </p15:clr>
        </p15:guide>
        <p15:guide id="13" pos="6352" userDrawn="1">
          <p15:clr>
            <a:srgbClr val="F26B43"/>
          </p15:clr>
        </p15:guide>
        <p15:guide id="14" pos="7536" userDrawn="1">
          <p15:clr>
            <a:srgbClr val="F26B43"/>
          </p15:clr>
        </p15:guide>
        <p15:guide id="15" orient="horz" userDrawn="1">
          <p15:clr>
            <a:srgbClr val="F26B43"/>
          </p15:clr>
        </p15:guide>
        <p15:guide id="16" orient="horz" pos="4320" userDrawn="1">
          <p15:clr>
            <a:srgbClr val="F26B43"/>
          </p15:clr>
        </p15:guide>
        <p15:guide id="17" orient="horz" pos="144" userDrawn="1">
          <p15:clr>
            <a:srgbClr val="F26B43"/>
          </p15:clr>
        </p15:guide>
        <p15:guide id="18" orient="horz" pos="1401" userDrawn="1">
          <p15:clr>
            <a:srgbClr val="F26B43"/>
          </p15:clr>
        </p15:guide>
        <p15:guide id="19" orient="horz" pos="1459" userDrawn="1">
          <p15:clr>
            <a:srgbClr val="F26B43"/>
          </p15:clr>
        </p15:guide>
        <p15:guide id="20" orient="horz" pos="2712" userDrawn="1">
          <p15:clr>
            <a:srgbClr val="F26B43"/>
          </p15:clr>
        </p15:guide>
        <p15:guide id="21" orient="horz" pos="2774" userDrawn="1">
          <p15:clr>
            <a:srgbClr val="F26B43"/>
          </p15:clr>
        </p15:guide>
        <p15:guide id="22" orient="horz" pos="4032" userDrawn="1">
          <p15:clr>
            <a:srgbClr val="F26B43"/>
          </p15:clr>
        </p15:guide>
        <p15:guide id="23" orient="horz" pos="3744" userDrawn="1">
          <p15:clr>
            <a:srgbClr val="F26B43"/>
          </p15:clr>
        </p15:guide>
        <p15:guide id="24" orient="horz" pos="37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1.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21.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21.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sv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40.png"/><Relationship Id="rId4" Type="http://schemas.microsoft.com/office/2007/relationships/hdphoto" Target="../media/hdphoto6.wdp"/></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microsoft.com/office/2007/relationships/hdphoto" Target="../media/hdphoto4.wdp"/></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microsoft.com/office/2007/relationships/hdphoto" Target="../media/hdphoto4.wdp"/></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microsoft.com/office/2007/relationships/hdphoto" Target="../media/hdphoto4.wdp"/></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microsoft.com/office/2007/relationships/hdphoto" Target="../media/hdphoto4.wdp"/></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microsoft.com/office/2007/relationships/hdphoto" Target="../media/hdphoto4.wdp"/></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microsoft.com/office/2007/relationships/hdphoto" Target="../media/hdphoto4.wdp"/></Relationships>
</file>

<file path=ppt/slides/_rels/slide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9EC043-3132-4F88-AA35-1632C588A816}"/>
              </a:ext>
            </a:extLst>
          </p:cNvPr>
          <p:cNvSpPr>
            <a:spLocks noGrp="1"/>
          </p:cNvSpPr>
          <p:nvPr>
            <p:ph type="ctrTitle"/>
          </p:nvPr>
        </p:nvSpPr>
        <p:spPr>
          <a:xfrm>
            <a:off x="1181099" y="2316162"/>
            <a:ext cx="7026730" cy="1557337"/>
          </a:xfrm>
        </p:spPr>
        <p:txBody>
          <a:bodyPr wrap="square">
            <a:noAutofit/>
          </a:bodyPr>
          <a:lstStyle/>
          <a:p>
            <a:pPr>
              <a:defRPr sz="4000"/>
            </a:pPr>
            <a:r>
              <a:rPr lang="zh-CN" altLang="en-US">
                <a:ea typeface="Noto Sans CJK SC Bold" panose="020B0800000000000000" pitchFamily="34" charset="-128"/>
              </a:rPr>
              <a:t>使用变通能力™改善销售效能</a:t>
            </a:r>
            <a:endParaRPr lang="zh-CN" altLang="en-US" sz="2800" b="0" dirty="0">
              <a:ea typeface="Noto Sans CJK SC Bold" panose="020B0800000000000000" pitchFamily="34" charset="-128"/>
            </a:endParaRPr>
          </a:p>
        </p:txBody>
      </p:sp>
      <p:pic>
        <p:nvPicPr>
          <p:cNvPr id="6" name="Graphic 5">
            <a:extLst>
              <a:ext uri="{FF2B5EF4-FFF2-40B4-BE49-F238E27FC236}">
                <a16:creationId xmlns:a16="http://schemas.microsoft.com/office/drawing/2014/main" id="{13F202B3-5AC0-2841-864D-00D3D555E5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1099" y="5861605"/>
            <a:ext cx="2501458" cy="508265"/>
          </a:xfrm>
          <a:prstGeom prst="rect">
            <a:avLst/>
          </a:prstGeom>
        </p:spPr>
      </p:pic>
      <p:sp>
        <p:nvSpPr>
          <p:cNvPr id="4" name="TextBox 3">
            <a:extLst>
              <a:ext uri="{FF2B5EF4-FFF2-40B4-BE49-F238E27FC236}">
                <a16:creationId xmlns:a16="http://schemas.microsoft.com/office/drawing/2014/main" id="{5EE217F9-344B-4C9F-AC79-5EC81412CA23}"/>
              </a:ext>
            </a:extLst>
          </p:cNvPr>
          <p:cNvSpPr txBox="1"/>
          <p:nvPr/>
        </p:nvSpPr>
        <p:spPr>
          <a:xfrm>
            <a:off x="250374" y="6509658"/>
            <a:ext cx="1632857" cy="153888"/>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000"/>
            </a:pPr>
            <a:r>
              <a:rPr kumimoji="0" lang="en-US" altLang="zh-CN" sz="1000" b="0" i="0" u="none" strike="noStrike" kern="1200" cap="none" spc="0" normalizeH="0" baseline="0" noProof="0">
                <a:ln>
                  <a:noFill/>
                </a:ln>
                <a:solidFill>
                  <a:prstClr val="black"/>
                </a:solidFill>
                <a:effectLst/>
                <a:uLnTx/>
                <a:uFillTx/>
                <a:latin typeface="Arial" panose="020B0604020202020204"/>
                <a:ea typeface="Noto Sans CJK SC Regular" panose="020B0500000000000000" pitchFamily="34" charset="-128"/>
                <a:cs typeface="+mn-cs"/>
              </a:rPr>
              <a:t>4.0 </a:t>
            </a:r>
            <a:r>
              <a:rPr kumimoji="0" lang="zh-CN" altLang="en-US" sz="1000" b="0" i="0" u="none" strike="noStrike" kern="1200" cap="none" spc="0" normalizeH="0" baseline="0" noProof="0">
                <a:ln>
                  <a:noFill/>
                </a:ln>
                <a:solidFill>
                  <a:prstClr val="black"/>
                </a:solidFill>
                <a:effectLst/>
                <a:uLnTx/>
                <a:uFillTx/>
                <a:latin typeface="Arial" panose="020B0604020202020204"/>
                <a:ea typeface="Noto Sans CJK SC Regular" panose="020B0500000000000000" pitchFamily="34" charset="-128"/>
                <a:cs typeface="+mn-cs"/>
              </a:rPr>
              <a:t>版</a:t>
            </a:r>
            <a:endParaRPr kumimoji="0" lang="zh-CN" altLang="en-US" sz="1000" b="0" i="0" u="none" strike="noStrike" kern="1200" cap="none" spc="0" normalizeH="0" baseline="0" noProof="0" dirty="0">
              <a:ln>
                <a:noFill/>
              </a:ln>
              <a:solidFill>
                <a:prstClr val="black"/>
              </a:solidFill>
              <a:effectLst/>
              <a:uLnTx/>
              <a:uFillTx/>
              <a:latin typeface="Arial" panose="020B0604020202020204"/>
              <a:ea typeface="Noto Sans CJK SC Regular" panose="020B0500000000000000" pitchFamily="34" charset="-128"/>
              <a:cs typeface="+mn-cs"/>
            </a:endParaRPr>
          </a:p>
        </p:txBody>
      </p:sp>
    </p:spTree>
    <p:extLst>
      <p:ext uri="{BB962C8B-B14F-4D97-AF65-F5344CB8AC3E}">
        <p14:creationId xmlns:p14="http://schemas.microsoft.com/office/powerpoint/2010/main" val="11316868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6CCC058-7160-45EF-BF6E-5B8DBE329161}"/>
              </a:ext>
            </a:extLst>
          </p:cNvPr>
          <p:cNvSpPr>
            <a:spLocks noGrp="1"/>
          </p:cNvSpPr>
          <p:nvPr>
            <p:ph type="title"/>
          </p:nvPr>
        </p:nvSpPr>
        <p:spPr>
          <a:xfrm>
            <a:off x="390526" y="228600"/>
            <a:ext cx="11572874" cy="1009650"/>
          </a:xfrm>
        </p:spPr>
        <p:txBody>
          <a:bodyPr/>
          <a:lstStyle/>
          <a:p>
            <a:r>
              <a:rPr lang="zh-CN" altLang="en-US">
                <a:ea typeface="Noto Sans CJK SC Bold" panose="020B0800000000000000" pitchFamily="34" charset="-128"/>
              </a:rPr>
              <a:t>响应性行为</a:t>
            </a:r>
            <a:endParaRPr lang="zh-CN" altLang="en-US" dirty="0">
              <a:ea typeface="Noto Sans CJK SC Bold" panose="020B0800000000000000" pitchFamily="34" charset="-128"/>
            </a:endParaRPr>
          </a:p>
        </p:txBody>
      </p:sp>
      <p:sp>
        <p:nvSpPr>
          <p:cNvPr id="6" name="Slide Number Placeholder 5">
            <a:extLst>
              <a:ext uri="{FF2B5EF4-FFF2-40B4-BE49-F238E27FC236}">
                <a16:creationId xmlns:a16="http://schemas.microsoft.com/office/drawing/2014/main" id="{50CD6EEE-8B11-4077-91F1-521B2CA142C5}"/>
              </a:ext>
            </a:extLst>
          </p:cNvPr>
          <p:cNvSpPr>
            <a:spLocks noGrp="1"/>
          </p:cNvSpPr>
          <p:nvPr>
            <p:ph type="sldNum" sz="quarter" idx="12"/>
          </p:nvPr>
        </p:nvSpPr>
        <p:spPr/>
        <p:txBody>
          <a:bodyPr/>
          <a:lstStyle/>
          <a:p>
            <a:fld id="{1B1CF60C-C85D-47C0-8597-E3BF95F18FA3}" type="slidenum">
              <a:rPr lang="en-US" altLang="zh-CN" smtClean="0">
                <a:ea typeface="Noto Sans CJK SC Regular" panose="020B0500000000000000" pitchFamily="34" charset="-128"/>
              </a:rPr>
              <a:t>10</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5079EAD9-5458-4501-B006-01A107310847}"/>
              </a:ext>
            </a:extLst>
          </p:cNvPr>
          <p:cNvSpPr>
            <a:spLocks noGrp="1"/>
          </p:cNvSpPr>
          <p:nvPr>
            <p:ph type="ftr" sz="quarter" idx="13"/>
          </p:nvPr>
        </p:nvSpPr>
        <p:spPr/>
        <p:txBody>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graphicFrame>
        <p:nvGraphicFramePr>
          <p:cNvPr id="14" name="Table 13">
            <a:extLst>
              <a:ext uri="{FF2B5EF4-FFF2-40B4-BE49-F238E27FC236}">
                <a16:creationId xmlns:a16="http://schemas.microsoft.com/office/drawing/2014/main" id="{22941407-A2C8-4EAC-8E70-96DBDFCBB1FF}"/>
              </a:ext>
            </a:extLst>
          </p:cNvPr>
          <p:cNvGraphicFramePr>
            <a:graphicFrameLocks noGrp="1"/>
          </p:cNvGraphicFramePr>
          <p:nvPr>
            <p:extLst>
              <p:ext uri="{D42A27DB-BD31-4B8C-83A1-F6EECF244321}">
                <p14:modId xmlns:p14="http://schemas.microsoft.com/office/powerpoint/2010/main" val="2557360611"/>
              </p:ext>
            </p:extLst>
          </p:nvPr>
        </p:nvGraphicFramePr>
        <p:xfrm>
          <a:off x="8675159" y="2300288"/>
          <a:ext cx="3110441" cy="429684"/>
        </p:xfrm>
        <a:graphic>
          <a:graphicData uri="http://schemas.openxmlformats.org/drawingml/2006/table">
            <a:tbl>
              <a:tblPr>
                <a:tableStyleId>{5FD0F851-EC5A-4D38-B0AD-8093EC10F338}</a:tableStyleId>
              </a:tblPr>
              <a:tblGrid>
                <a:gridCol w="542925">
                  <a:extLst>
                    <a:ext uri="{9D8B030D-6E8A-4147-A177-3AD203B41FA5}">
                      <a16:colId xmlns:a16="http://schemas.microsoft.com/office/drawing/2014/main" val="3316520189"/>
                    </a:ext>
                  </a:extLst>
                </a:gridCol>
                <a:gridCol w="2567516">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lang="zh-CN" altLang="en-US" noProof="0">
                          <a:latin typeface="Noto Sans CJK SC Regular" panose="020B0500000000000000" pitchFamily="34" charset="-128"/>
                          <a:ea typeface="Noto Sans CJK SC Regular" panose="020B0500000000000000" pitchFamily="34" charset="-128"/>
                        </a:rPr>
                        <a:t>做的</a:t>
                      </a:r>
                    </a:p>
                  </a:txBody>
                  <a:tcPr marL="0" marR="0" marT="0" marB="0" anchor="ctr">
                    <a:solidFill>
                      <a:schemeClr val="accent2"/>
                    </a:solidFill>
                  </a:tcPr>
                </a:tc>
                <a:tc>
                  <a:txBody>
                    <a:bodyPr/>
                    <a:lstStyle/>
                    <a:p>
                      <a:pPr>
                        <a:defRPr>
                          <a:solidFill>
                            <a:schemeClr val="accent6"/>
                          </a:solidFill>
                        </a:defRPr>
                      </a:pPr>
                      <a:r>
                        <a:rPr lang="zh-CN" altLang="en-US" noProof="0" dirty="0">
                          <a:latin typeface="Noto Sans CJK SC Regular" panose="020B0500000000000000" pitchFamily="34" charset="-128"/>
                          <a:ea typeface="Noto Sans CJK SC Regular" panose="020B0500000000000000" pitchFamily="34" charset="-128"/>
                        </a:rPr>
                        <a:t>非言语行为</a:t>
                      </a:r>
                    </a:p>
                  </a:txBody>
                  <a:tcPr anchor="ct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802C856E-61FA-4E3F-8494-35922313EDAD}"/>
              </a:ext>
            </a:extLst>
          </p:cNvPr>
          <p:cNvGraphicFramePr>
            <a:graphicFrameLocks noGrp="1"/>
          </p:cNvGraphicFramePr>
          <p:nvPr>
            <p:extLst>
              <p:ext uri="{D42A27DB-BD31-4B8C-83A1-F6EECF244321}">
                <p14:modId xmlns:p14="http://schemas.microsoft.com/office/powerpoint/2010/main" val="39805639"/>
              </p:ext>
            </p:extLst>
          </p:nvPr>
        </p:nvGraphicFramePr>
        <p:xfrm>
          <a:off x="390525" y="2316163"/>
          <a:ext cx="3186641" cy="429684"/>
        </p:xfrm>
        <a:graphic>
          <a:graphicData uri="http://schemas.openxmlformats.org/drawingml/2006/table">
            <a:tbl>
              <a:tblPr>
                <a:tableStyleId>{5FD0F851-EC5A-4D38-B0AD-8093EC10F338}</a:tableStyleId>
              </a:tblPr>
              <a:tblGrid>
                <a:gridCol w="600075">
                  <a:extLst>
                    <a:ext uri="{9D8B030D-6E8A-4147-A177-3AD203B41FA5}">
                      <a16:colId xmlns:a16="http://schemas.microsoft.com/office/drawing/2014/main" val="3316520189"/>
                    </a:ext>
                  </a:extLst>
                </a:gridCol>
                <a:gridCol w="2586566">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lang="zh-CN" altLang="en-US" baseline="0" noProof="0" dirty="0">
                          <a:ea typeface="Noto Sans CJK SC Regular" panose="020B0500000000000000" pitchFamily="34" charset="-128"/>
                        </a:rPr>
                        <a:t>说的</a:t>
                      </a:r>
                    </a:p>
                  </a:txBody>
                  <a:tcPr marL="0" marR="0" marT="0" marB="0" anchor="ctr">
                    <a:solidFill>
                      <a:schemeClr val="accent2"/>
                    </a:solidFill>
                  </a:tcPr>
                </a:tc>
                <a:tc>
                  <a:txBody>
                    <a:bodyPr/>
                    <a:lstStyle/>
                    <a:p>
                      <a:pPr>
                        <a:defRPr>
                          <a:solidFill>
                            <a:schemeClr val="accent6"/>
                          </a:solidFill>
                        </a:defRPr>
                      </a:pPr>
                      <a:r>
                        <a:rPr lang="zh-CN" altLang="en-US" baseline="0" noProof="0" dirty="0">
                          <a:ea typeface="Noto Sans CJK SC Regular" panose="020B0500000000000000" pitchFamily="34" charset="-128"/>
                        </a:rPr>
                        <a:t>言语行为</a:t>
                      </a:r>
                    </a:p>
                  </a:txBody>
                  <a:tcPr anchor="ctr">
                    <a:solidFill>
                      <a:schemeClr val="accent5"/>
                    </a:solidFill>
                  </a:tcPr>
                </a:tc>
                <a:extLst>
                  <a:ext uri="{0D108BD9-81ED-4DB2-BD59-A6C34878D82A}">
                    <a16:rowId xmlns:a16="http://schemas.microsoft.com/office/drawing/2014/main" val="4173734823"/>
                  </a:ext>
                </a:extLst>
              </a:tr>
            </a:tbl>
          </a:graphicData>
        </a:graphic>
      </p:graphicFrame>
      <p:sp>
        <p:nvSpPr>
          <p:cNvPr id="49" name="Freeform: Shape 48">
            <a:extLst>
              <a:ext uri="{FF2B5EF4-FFF2-40B4-BE49-F238E27FC236}">
                <a16:creationId xmlns:a16="http://schemas.microsoft.com/office/drawing/2014/main" id="{CC977A04-5180-4C48-AE50-76F8FA6A797F}"/>
              </a:ext>
            </a:extLst>
          </p:cNvPr>
          <p:cNvSpPr/>
          <p:nvPr/>
        </p:nvSpPr>
        <p:spPr bwMode="gray">
          <a:xfrm rot="16200000">
            <a:off x="4753028" y="4236757"/>
            <a:ext cx="2712588" cy="201957"/>
          </a:xfrm>
          <a:custGeom>
            <a:avLst/>
            <a:gdLst>
              <a:gd name="connsiteX0" fmla="*/ 5739656 w 6147916"/>
              <a:gd name="connsiteY0" fmla="*/ 0 h 471489"/>
              <a:gd name="connsiteX1" fmla="*/ 5943786 w 6147916"/>
              <a:gd name="connsiteY1" fmla="*/ 0 h 471489"/>
              <a:gd name="connsiteX2" fmla="*/ 6147916 w 6147916"/>
              <a:gd name="connsiteY2" fmla="*/ 235745 h 471489"/>
              <a:gd name="connsiteX3" fmla="*/ 5943786 w 6147916"/>
              <a:gd name="connsiteY3" fmla="*/ 471489 h 471489"/>
              <a:gd name="connsiteX4" fmla="*/ 5739656 w 6147916"/>
              <a:gd name="connsiteY4" fmla="*/ 471489 h 471489"/>
              <a:gd name="connsiteX5" fmla="*/ 5363528 w 6147916"/>
              <a:gd name="connsiteY5" fmla="*/ 0 h 471489"/>
              <a:gd name="connsiteX6" fmla="*/ 5674149 w 6147916"/>
              <a:gd name="connsiteY6" fmla="*/ 0 h 471489"/>
              <a:gd name="connsiteX7" fmla="*/ 5674149 w 6147916"/>
              <a:gd name="connsiteY7" fmla="*/ 471488 h 471489"/>
              <a:gd name="connsiteX8" fmla="*/ 5363528 w 6147916"/>
              <a:gd name="connsiteY8" fmla="*/ 471488 h 471489"/>
              <a:gd name="connsiteX9" fmla="*/ 4987393 w 6147916"/>
              <a:gd name="connsiteY9" fmla="*/ 0 h 471489"/>
              <a:gd name="connsiteX10" fmla="*/ 5298014 w 6147916"/>
              <a:gd name="connsiteY10" fmla="*/ 0 h 471489"/>
              <a:gd name="connsiteX11" fmla="*/ 5298014 w 6147916"/>
              <a:gd name="connsiteY11" fmla="*/ 471488 h 471489"/>
              <a:gd name="connsiteX12" fmla="*/ 4987393 w 6147916"/>
              <a:gd name="connsiteY12" fmla="*/ 471488 h 471489"/>
              <a:gd name="connsiteX13" fmla="*/ 4611258 w 6147916"/>
              <a:gd name="connsiteY13" fmla="*/ 0 h 471489"/>
              <a:gd name="connsiteX14" fmla="*/ 4921879 w 6147916"/>
              <a:gd name="connsiteY14" fmla="*/ 0 h 471489"/>
              <a:gd name="connsiteX15" fmla="*/ 4921879 w 6147916"/>
              <a:gd name="connsiteY15" fmla="*/ 471488 h 471489"/>
              <a:gd name="connsiteX16" fmla="*/ 4611258 w 6147916"/>
              <a:gd name="connsiteY16" fmla="*/ 471488 h 471489"/>
              <a:gd name="connsiteX17" fmla="*/ 4235123 w 6147916"/>
              <a:gd name="connsiteY17" fmla="*/ 0 h 471489"/>
              <a:gd name="connsiteX18" fmla="*/ 4545744 w 6147916"/>
              <a:gd name="connsiteY18" fmla="*/ 0 h 471489"/>
              <a:gd name="connsiteX19" fmla="*/ 4545744 w 6147916"/>
              <a:gd name="connsiteY19" fmla="*/ 471488 h 471489"/>
              <a:gd name="connsiteX20" fmla="*/ 4235123 w 6147916"/>
              <a:gd name="connsiteY20" fmla="*/ 471488 h 471489"/>
              <a:gd name="connsiteX21" fmla="*/ 3858988 w 6147916"/>
              <a:gd name="connsiteY21" fmla="*/ 0 h 471489"/>
              <a:gd name="connsiteX22" fmla="*/ 4169609 w 6147916"/>
              <a:gd name="connsiteY22" fmla="*/ 0 h 471489"/>
              <a:gd name="connsiteX23" fmla="*/ 4169609 w 6147916"/>
              <a:gd name="connsiteY23" fmla="*/ 471488 h 471489"/>
              <a:gd name="connsiteX24" fmla="*/ 3858988 w 6147916"/>
              <a:gd name="connsiteY24" fmla="*/ 471488 h 471489"/>
              <a:gd name="connsiteX25" fmla="*/ 3482853 w 6147916"/>
              <a:gd name="connsiteY25" fmla="*/ 0 h 471489"/>
              <a:gd name="connsiteX26" fmla="*/ 3793474 w 6147916"/>
              <a:gd name="connsiteY26" fmla="*/ 0 h 471489"/>
              <a:gd name="connsiteX27" fmla="*/ 3793474 w 6147916"/>
              <a:gd name="connsiteY27" fmla="*/ 471488 h 471489"/>
              <a:gd name="connsiteX28" fmla="*/ 3482853 w 6147916"/>
              <a:gd name="connsiteY28" fmla="*/ 471488 h 471489"/>
              <a:gd name="connsiteX29" fmla="*/ 3106718 w 6147916"/>
              <a:gd name="connsiteY29" fmla="*/ 0 h 471489"/>
              <a:gd name="connsiteX30" fmla="*/ 3417339 w 6147916"/>
              <a:gd name="connsiteY30" fmla="*/ 0 h 471489"/>
              <a:gd name="connsiteX31" fmla="*/ 3417339 w 6147916"/>
              <a:gd name="connsiteY31" fmla="*/ 471488 h 471489"/>
              <a:gd name="connsiteX32" fmla="*/ 3106718 w 6147916"/>
              <a:gd name="connsiteY32" fmla="*/ 471488 h 471489"/>
              <a:gd name="connsiteX33" fmla="*/ 2730583 w 6147916"/>
              <a:gd name="connsiteY33" fmla="*/ 0 h 471489"/>
              <a:gd name="connsiteX34" fmla="*/ 3041204 w 6147916"/>
              <a:gd name="connsiteY34" fmla="*/ 0 h 471489"/>
              <a:gd name="connsiteX35" fmla="*/ 3041204 w 6147916"/>
              <a:gd name="connsiteY35" fmla="*/ 471488 h 471489"/>
              <a:gd name="connsiteX36" fmla="*/ 2730583 w 6147916"/>
              <a:gd name="connsiteY36" fmla="*/ 471488 h 471489"/>
              <a:gd name="connsiteX37" fmla="*/ 2354448 w 6147916"/>
              <a:gd name="connsiteY37" fmla="*/ 0 h 471489"/>
              <a:gd name="connsiteX38" fmla="*/ 2665069 w 6147916"/>
              <a:gd name="connsiteY38" fmla="*/ 0 h 471489"/>
              <a:gd name="connsiteX39" fmla="*/ 2665069 w 6147916"/>
              <a:gd name="connsiteY39" fmla="*/ 471488 h 471489"/>
              <a:gd name="connsiteX40" fmla="*/ 2354448 w 6147916"/>
              <a:gd name="connsiteY40" fmla="*/ 471488 h 471489"/>
              <a:gd name="connsiteX41" fmla="*/ 1978313 w 6147916"/>
              <a:gd name="connsiteY41" fmla="*/ 0 h 471489"/>
              <a:gd name="connsiteX42" fmla="*/ 2288934 w 6147916"/>
              <a:gd name="connsiteY42" fmla="*/ 0 h 471489"/>
              <a:gd name="connsiteX43" fmla="*/ 2288934 w 6147916"/>
              <a:gd name="connsiteY43" fmla="*/ 471488 h 471489"/>
              <a:gd name="connsiteX44" fmla="*/ 1978313 w 6147916"/>
              <a:gd name="connsiteY44" fmla="*/ 471488 h 471489"/>
              <a:gd name="connsiteX45" fmla="*/ 1602179 w 6147916"/>
              <a:gd name="connsiteY45" fmla="*/ 0 h 471489"/>
              <a:gd name="connsiteX46" fmla="*/ 1912799 w 6147916"/>
              <a:gd name="connsiteY46" fmla="*/ 0 h 471489"/>
              <a:gd name="connsiteX47" fmla="*/ 1912799 w 6147916"/>
              <a:gd name="connsiteY47" fmla="*/ 471488 h 471489"/>
              <a:gd name="connsiteX48" fmla="*/ 1602179 w 6147916"/>
              <a:gd name="connsiteY48" fmla="*/ 471488 h 471489"/>
              <a:gd name="connsiteX49" fmla="*/ 1226044 w 6147916"/>
              <a:gd name="connsiteY49" fmla="*/ 0 h 471489"/>
              <a:gd name="connsiteX50" fmla="*/ 1536665 w 6147916"/>
              <a:gd name="connsiteY50" fmla="*/ 0 h 471489"/>
              <a:gd name="connsiteX51" fmla="*/ 1536665 w 6147916"/>
              <a:gd name="connsiteY51" fmla="*/ 471488 h 471489"/>
              <a:gd name="connsiteX52" fmla="*/ 1226044 w 6147916"/>
              <a:gd name="connsiteY52" fmla="*/ 471488 h 471489"/>
              <a:gd name="connsiteX53" fmla="*/ 849909 w 6147916"/>
              <a:gd name="connsiteY53" fmla="*/ 0 h 471489"/>
              <a:gd name="connsiteX54" fmla="*/ 1160530 w 6147916"/>
              <a:gd name="connsiteY54" fmla="*/ 0 h 471489"/>
              <a:gd name="connsiteX55" fmla="*/ 1160530 w 6147916"/>
              <a:gd name="connsiteY55" fmla="*/ 471488 h 471489"/>
              <a:gd name="connsiteX56" fmla="*/ 849909 w 6147916"/>
              <a:gd name="connsiteY56" fmla="*/ 471488 h 471489"/>
              <a:gd name="connsiteX57" fmla="*/ 473774 w 6147916"/>
              <a:gd name="connsiteY57" fmla="*/ 0 h 471489"/>
              <a:gd name="connsiteX58" fmla="*/ 784395 w 6147916"/>
              <a:gd name="connsiteY58" fmla="*/ 0 h 471489"/>
              <a:gd name="connsiteX59" fmla="*/ 784395 w 6147916"/>
              <a:gd name="connsiteY59" fmla="*/ 471488 h 471489"/>
              <a:gd name="connsiteX60" fmla="*/ 473774 w 6147916"/>
              <a:gd name="connsiteY60" fmla="*/ 471488 h 471489"/>
              <a:gd name="connsiteX61" fmla="*/ 204130 w 6147916"/>
              <a:gd name="connsiteY61" fmla="*/ 0 h 471489"/>
              <a:gd name="connsiteX62" fmla="*/ 408260 w 6147916"/>
              <a:gd name="connsiteY62" fmla="*/ 0 h 471489"/>
              <a:gd name="connsiteX63" fmla="*/ 408260 w 6147916"/>
              <a:gd name="connsiteY63" fmla="*/ 471489 h 471489"/>
              <a:gd name="connsiteX64" fmla="*/ 204130 w 6147916"/>
              <a:gd name="connsiteY64" fmla="*/ 471489 h 471489"/>
              <a:gd name="connsiteX65" fmla="*/ 0 w 6147916"/>
              <a:gd name="connsiteY6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147916" h="471489">
                <a:moveTo>
                  <a:pt x="5739656" y="0"/>
                </a:moveTo>
                <a:lnTo>
                  <a:pt x="5943786" y="0"/>
                </a:lnTo>
                <a:lnTo>
                  <a:pt x="6147916" y="235745"/>
                </a:lnTo>
                <a:lnTo>
                  <a:pt x="5943786" y="471489"/>
                </a:lnTo>
                <a:lnTo>
                  <a:pt x="5739656" y="471489"/>
                </a:lnTo>
                <a:close/>
                <a:moveTo>
                  <a:pt x="5363528" y="0"/>
                </a:moveTo>
                <a:lnTo>
                  <a:pt x="5674149" y="0"/>
                </a:lnTo>
                <a:lnTo>
                  <a:pt x="5674149" y="471488"/>
                </a:lnTo>
                <a:lnTo>
                  <a:pt x="5363528" y="471488"/>
                </a:lnTo>
                <a:close/>
                <a:moveTo>
                  <a:pt x="4987393" y="0"/>
                </a:moveTo>
                <a:lnTo>
                  <a:pt x="5298014" y="0"/>
                </a:lnTo>
                <a:lnTo>
                  <a:pt x="5298014" y="471488"/>
                </a:lnTo>
                <a:lnTo>
                  <a:pt x="4987393" y="471488"/>
                </a:lnTo>
                <a:close/>
                <a:moveTo>
                  <a:pt x="4611258" y="0"/>
                </a:moveTo>
                <a:lnTo>
                  <a:pt x="4921879" y="0"/>
                </a:lnTo>
                <a:lnTo>
                  <a:pt x="4921879" y="471488"/>
                </a:lnTo>
                <a:lnTo>
                  <a:pt x="4611258" y="471488"/>
                </a:lnTo>
                <a:close/>
                <a:moveTo>
                  <a:pt x="4235123" y="0"/>
                </a:moveTo>
                <a:lnTo>
                  <a:pt x="4545744" y="0"/>
                </a:lnTo>
                <a:lnTo>
                  <a:pt x="4545744" y="471488"/>
                </a:lnTo>
                <a:lnTo>
                  <a:pt x="4235123" y="471488"/>
                </a:lnTo>
                <a:close/>
                <a:moveTo>
                  <a:pt x="3858988" y="0"/>
                </a:moveTo>
                <a:lnTo>
                  <a:pt x="4169609" y="0"/>
                </a:lnTo>
                <a:lnTo>
                  <a:pt x="4169609" y="471488"/>
                </a:lnTo>
                <a:lnTo>
                  <a:pt x="3858988" y="471488"/>
                </a:lnTo>
                <a:close/>
                <a:moveTo>
                  <a:pt x="3482853" y="0"/>
                </a:moveTo>
                <a:lnTo>
                  <a:pt x="3793474" y="0"/>
                </a:lnTo>
                <a:lnTo>
                  <a:pt x="3793474" y="471488"/>
                </a:lnTo>
                <a:lnTo>
                  <a:pt x="3482853" y="471488"/>
                </a:lnTo>
                <a:close/>
                <a:moveTo>
                  <a:pt x="3106718" y="0"/>
                </a:moveTo>
                <a:lnTo>
                  <a:pt x="3417339" y="0"/>
                </a:lnTo>
                <a:lnTo>
                  <a:pt x="3417339" y="471488"/>
                </a:lnTo>
                <a:lnTo>
                  <a:pt x="3106718" y="471488"/>
                </a:lnTo>
                <a:close/>
                <a:moveTo>
                  <a:pt x="2730583" y="0"/>
                </a:moveTo>
                <a:lnTo>
                  <a:pt x="3041204" y="0"/>
                </a:lnTo>
                <a:lnTo>
                  <a:pt x="3041204" y="471488"/>
                </a:lnTo>
                <a:lnTo>
                  <a:pt x="2730583" y="471488"/>
                </a:lnTo>
                <a:close/>
                <a:moveTo>
                  <a:pt x="2354448" y="0"/>
                </a:moveTo>
                <a:lnTo>
                  <a:pt x="2665069" y="0"/>
                </a:lnTo>
                <a:lnTo>
                  <a:pt x="2665069" y="471488"/>
                </a:lnTo>
                <a:lnTo>
                  <a:pt x="2354448" y="471488"/>
                </a:lnTo>
                <a:close/>
                <a:moveTo>
                  <a:pt x="1978313" y="0"/>
                </a:moveTo>
                <a:lnTo>
                  <a:pt x="2288934" y="0"/>
                </a:lnTo>
                <a:lnTo>
                  <a:pt x="2288934" y="471488"/>
                </a:lnTo>
                <a:lnTo>
                  <a:pt x="1978313" y="471488"/>
                </a:lnTo>
                <a:close/>
                <a:moveTo>
                  <a:pt x="1602179" y="0"/>
                </a:moveTo>
                <a:lnTo>
                  <a:pt x="1912799" y="0"/>
                </a:lnTo>
                <a:lnTo>
                  <a:pt x="1912799" y="471488"/>
                </a:lnTo>
                <a:lnTo>
                  <a:pt x="1602179" y="471488"/>
                </a:lnTo>
                <a:close/>
                <a:moveTo>
                  <a:pt x="1226044" y="0"/>
                </a:moveTo>
                <a:lnTo>
                  <a:pt x="1536665" y="0"/>
                </a:lnTo>
                <a:lnTo>
                  <a:pt x="1536665" y="471488"/>
                </a:lnTo>
                <a:lnTo>
                  <a:pt x="1226044" y="471488"/>
                </a:lnTo>
                <a:close/>
                <a:moveTo>
                  <a:pt x="849909" y="0"/>
                </a:moveTo>
                <a:lnTo>
                  <a:pt x="1160530" y="0"/>
                </a:lnTo>
                <a:lnTo>
                  <a:pt x="1160530" y="471488"/>
                </a:lnTo>
                <a:lnTo>
                  <a:pt x="849909"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dirty="0">
              <a:solidFill>
                <a:schemeClr val="bg1"/>
              </a:solidFill>
              <a:ea typeface="Noto Sans CJK SC Regular" panose="020B0500000000000000" pitchFamily="34" charset="-128"/>
            </a:endParaRPr>
          </a:p>
        </p:txBody>
      </p:sp>
      <p:sp>
        <p:nvSpPr>
          <p:cNvPr id="50" name="Rectangle 49">
            <a:extLst>
              <a:ext uri="{FF2B5EF4-FFF2-40B4-BE49-F238E27FC236}">
                <a16:creationId xmlns:a16="http://schemas.microsoft.com/office/drawing/2014/main" id="{F7FFFDE7-C28A-491D-AD88-DBCB3FCBCCAB}"/>
              </a:ext>
            </a:extLst>
          </p:cNvPr>
          <p:cNvSpPr/>
          <p:nvPr/>
        </p:nvSpPr>
        <p:spPr bwMode="gray">
          <a:xfrm>
            <a:off x="5104092" y="2575191"/>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控制情绪</a:t>
            </a:r>
          </a:p>
        </p:txBody>
      </p:sp>
      <p:sp>
        <p:nvSpPr>
          <p:cNvPr id="51" name="Rectangle 50">
            <a:extLst>
              <a:ext uri="{FF2B5EF4-FFF2-40B4-BE49-F238E27FC236}">
                <a16:creationId xmlns:a16="http://schemas.microsoft.com/office/drawing/2014/main" id="{168E48B9-C6FD-462A-97FB-1863529F74CC}"/>
              </a:ext>
            </a:extLst>
          </p:cNvPr>
          <p:cNvSpPr/>
          <p:nvPr/>
        </p:nvSpPr>
        <p:spPr bwMode="gray">
          <a:xfrm>
            <a:off x="5104092" y="5733121"/>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2"/>
                </a:solidFill>
                <a:latin typeface="Arial Black" panose="020B0A04020102020204" pitchFamily="34" charset="0"/>
              </a:defRPr>
            </a:pPr>
            <a:r>
              <a:rPr lang="zh-CN" altLang="en-US">
                <a:latin typeface="Noto Sans CJK SC Black" panose="020B0A00000000000000" pitchFamily="34" charset="-128"/>
                <a:ea typeface="Noto Sans CJK SC Black" panose="020B0A00000000000000" pitchFamily="34" charset="-128"/>
              </a:rPr>
              <a:t>流露情绪</a:t>
            </a:r>
            <a:endParaRPr lang="zh-CN" altLang="en-US" dirty="0">
              <a:latin typeface="Noto Sans CJK SC Black" panose="020B0A00000000000000" pitchFamily="34" charset="-128"/>
              <a:ea typeface="Noto Sans CJK SC Black" panose="020B0A00000000000000" pitchFamily="34" charset="-128"/>
            </a:endParaRPr>
          </a:p>
        </p:txBody>
      </p:sp>
      <p:grpSp>
        <p:nvGrpSpPr>
          <p:cNvPr id="62" name="Group 61">
            <a:extLst>
              <a:ext uri="{FF2B5EF4-FFF2-40B4-BE49-F238E27FC236}">
                <a16:creationId xmlns:a16="http://schemas.microsoft.com/office/drawing/2014/main" id="{7E6CAEDF-D941-4221-ABF5-72ED8F3004A0}"/>
              </a:ext>
            </a:extLst>
          </p:cNvPr>
          <p:cNvGrpSpPr/>
          <p:nvPr/>
        </p:nvGrpSpPr>
        <p:grpSpPr>
          <a:xfrm>
            <a:off x="3626805" y="3190597"/>
            <a:ext cx="2037427" cy="2229405"/>
            <a:chOff x="3464880" y="2924794"/>
            <a:chExt cx="2037427" cy="2229405"/>
          </a:xfrm>
        </p:grpSpPr>
        <p:sp>
          <p:nvSpPr>
            <p:cNvPr id="52" name="Rectangle 51">
              <a:extLst>
                <a:ext uri="{FF2B5EF4-FFF2-40B4-BE49-F238E27FC236}">
                  <a16:creationId xmlns:a16="http://schemas.microsoft.com/office/drawing/2014/main" id="{6FB1F1CE-9C96-4BDC-9B0C-73DFECAC89BF}"/>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lstStyle/>
            <a:p>
              <a:pPr algn="ctr">
                <a:defRPr sz="1800">
                  <a:solidFill>
                    <a:schemeClr val="accent6"/>
                  </a:solidFill>
                </a:defRPr>
              </a:pPr>
              <a:r>
                <a:rPr lang="zh-CN" altLang="en-US" dirty="0">
                  <a:ea typeface="Noto Sans CJK SC Regular" panose="020B0500000000000000" pitchFamily="34" charset="-128"/>
                </a:rPr>
                <a:t>描述性统</a:t>
              </a:r>
              <a:br>
                <a:rPr lang="en-US" altLang="zh-CN" dirty="0">
                  <a:ea typeface="Noto Sans CJK SC Regular" panose="020B0500000000000000" pitchFamily="34" charset="-128"/>
                </a:rPr>
              </a:br>
              <a:r>
                <a:rPr lang="zh-CN" altLang="en-US" dirty="0">
                  <a:ea typeface="Noto Sans CJK SC Regular" panose="020B0500000000000000" pitchFamily="34" charset="-128"/>
                </a:rPr>
                <a:t>计的形式</a:t>
              </a:r>
              <a:endParaRPr lang="zh-CN" altLang="en-US" sz="1800" dirty="0">
                <a:solidFill>
                  <a:schemeClr val="accent6"/>
                </a:solidFill>
                <a:ea typeface="Noto Sans CJK SC Regular" panose="020B0500000000000000" pitchFamily="34" charset="-128"/>
              </a:endParaRPr>
            </a:p>
          </p:txBody>
        </p:sp>
        <p:sp>
          <p:nvSpPr>
            <p:cNvPr id="53" name="Arrow: Pentagon 52">
              <a:extLst>
                <a:ext uri="{FF2B5EF4-FFF2-40B4-BE49-F238E27FC236}">
                  <a16:creationId xmlns:a16="http://schemas.microsoft.com/office/drawing/2014/main" id="{49B11150-4391-4738-A799-D3A0F9311F8F}"/>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endParaRPr lang="zh-CN" altLang="en-US" sz="1800" dirty="0">
                <a:solidFill>
                  <a:schemeClr val="bg1"/>
                </a:solidFill>
                <a:ea typeface="Noto Sans CJK SC Regular" panose="020B0500000000000000" pitchFamily="34" charset="-128"/>
              </a:endParaRPr>
            </a:p>
          </p:txBody>
        </p:sp>
        <p:sp>
          <p:nvSpPr>
            <p:cNvPr id="54" name="Arrow: Pentagon 53">
              <a:extLst>
                <a:ext uri="{FF2B5EF4-FFF2-40B4-BE49-F238E27FC236}">
                  <a16:creationId xmlns:a16="http://schemas.microsoft.com/office/drawing/2014/main" id="{82A56F4B-BEFA-46F1-A944-0B9E6F44E8F1}"/>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endParaRPr lang="zh-CN" altLang="en-US" sz="1800" dirty="0">
                <a:solidFill>
                  <a:schemeClr val="bg1"/>
                </a:solidFill>
                <a:ea typeface="Noto Sans CJK SC Regular" panose="020B0500000000000000" pitchFamily="34" charset="-128"/>
              </a:endParaRPr>
            </a:p>
          </p:txBody>
        </p:sp>
        <p:sp>
          <p:nvSpPr>
            <p:cNvPr id="60" name="Rectangle 59">
              <a:extLst>
                <a:ext uri="{FF2B5EF4-FFF2-40B4-BE49-F238E27FC236}">
                  <a16:creationId xmlns:a16="http://schemas.microsoft.com/office/drawing/2014/main" id="{D7AA9B37-0D70-4419-9B29-A56501585240}"/>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defRPr>
                  <a:solidFill>
                    <a:schemeClr val="accent6"/>
                  </a:solidFill>
                </a:defRPr>
              </a:pPr>
              <a:r>
                <a:rPr lang="zh-CN" altLang="en-US">
                  <a:ea typeface="Noto Sans CJK SC Regular" panose="020B0500000000000000" pitchFamily="34" charset="-128"/>
                </a:rPr>
                <a:t>事实</a:t>
              </a:r>
              <a:r>
                <a:rPr lang="en-US" altLang="zh-CN">
                  <a:ea typeface="Noto Sans CJK SC Regular" panose="020B0500000000000000" pitchFamily="34" charset="-128"/>
                </a:rPr>
                <a:t>/</a:t>
              </a:r>
              <a:r>
                <a:rPr lang="zh-CN" altLang="en-US">
                  <a:ea typeface="Noto Sans CJK SC Regular" panose="020B0500000000000000" pitchFamily="34" charset="-128"/>
                </a:rPr>
                <a:t>数据</a:t>
              </a:r>
              <a:endParaRPr lang="zh-CN" altLang="en-US" dirty="0">
                <a:ea typeface="Noto Sans CJK SC Regular" panose="020B0500000000000000" pitchFamily="34" charset="-128"/>
              </a:endParaRPr>
            </a:p>
          </p:txBody>
        </p:sp>
        <p:sp>
          <p:nvSpPr>
            <p:cNvPr id="61" name="Rectangle 60">
              <a:extLst>
                <a:ext uri="{FF2B5EF4-FFF2-40B4-BE49-F238E27FC236}">
                  <a16:creationId xmlns:a16="http://schemas.microsoft.com/office/drawing/2014/main" id="{586DAD5C-A683-461F-9B34-6C5B0C8CFD8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defRPr>
                  <a:solidFill>
                    <a:schemeClr val="accent6"/>
                  </a:solidFill>
                </a:defRPr>
              </a:pPr>
              <a:r>
                <a:rPr lang="zh-CN" altLang="en-US">
                  <a:ea typeface="Noto Sans CJK SC Regular" panose="020B0500000000000000" pitchFamily="34" charset="-128"/>
                </a:rPr>
                <a:t>观点</a:t>
              </a:r>
              <a:r>
                <a:rPr lang="en-US" altLang="zh-CN">
                  <a:ea typeface="Noto Sans CJK SC Regular" panose="020B0500000000000000" pitchFamily="34" charset="-128"/>
                </a:rPr>
                <a:t>/</a:t>
              </a:r>
              <a:r>
                <a:rPr lang="zh-CN" altLang="en-US">
                  <a:ea typeface="Noto Sans CJK SC Regular" panose="020B0500000000000000" pitchFamily="34" charset="-128"/>
                </a:rPr>
                <a:t>故事</a:t>
              </a:r>
              <a:endParaRPr lang="zh-CN" altLang="en-US" dirty="0">
                <a:ea typeface="Noto Sans CJK SC Regular" panose="020B0500000000000000" pitchFamily="34" charset="-128"/>
              </a:endParaRPr>
            </a:p>
          </p:txBody>
        </p:sp>
      </p:grpSp>
      <p:grpSp>
        <p:nvGrpSpPr>
          <p:cNvPr id="63" name="Group 62">
            <a:extLst>
              <a:ext uri="{FF2B5EF4-FFF2-40B4-BE49-F238E27FC236}">
                <a16:creationId xmlns:a16="http://schemas.microsoft.com/office/drawing/2014/main" id="{04E92D4D-E3C3-412E-962A-7E33648B0EAC}"/>
              </a:ext>
            </a:extLst>
          </p:cNvPr>
          <p:cNvGrpSpPr/>
          <p:nvPr/>
        </p:nvGrpSpPr>
        <p:grpSpPr>
          <a:xfrm>
            <a:off x="1894365" y="3190597"/>
            <a:ext cx="2037427" cy="2229405"/>
            <a:chOff x="3464880" y="2924794"/>
            <a:chExt cx="2037427" cy="2229405"/>
          </a:xfrm>
        </p:grpSpPr>
        <p:sp>
          <p:nvSpPr>
            <p:cNvPr id="64" name="Rectangle 63">
              <a:extLst>
                <a:ext uri="{FF2B5EF4-FFF2-40B4-BE49-F238E27FC236}">
                  <a16:creationId xmlns:a16="http://schemas.microsoft.com/office/drawing/2014/main" id="{7B5CF78A-9DDE-4B62-B027-64EA3E863A4E}"/>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defRPr sz="1800">
                  <a:solidFill>
                    <a:schemeClr val="accent6"/>
                  </a:solidFill>
                </a:defRPr>
              </a:pPr>
              <a:r>
                <a:rPr lang="zh-CN" altLang="en-US" dirty="0">
                  <a:ea typeface="Noto Sans CJK SC Regular" panose="020B0500000000000000" pitchFamily="34" charset="-128"/>
                </a:rPr>
                <a:t>说话的主题</a:t>
              </a:r>
            </a:p>
          </p:txBody>
        </p:sp>
        <p:sp>
          <p:nvSpPr>
            <p:cNvPr id="65" name="Arrow: Pentagon 64">
              <a:extLst>
                <a:ext uri="{FF2B5EF4-FFF2-40B4-BE49-F238E27FC236}">
                  <a16:creationId xmlns:a16="http://schemas.microsoft.com/office/drawing/2014/main" id="{D5E1212B-51B4-45DF-8C92-CE65CCAD854E}"/>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endParaRPr lang="zh-CN" altLang="en-US" sz="1800" dirty="0">
                <a:solidFill>
                  <a:schemeClr val="bg1"/>
                </a:solidFill>
                <a:ea typeface="Noto Sans CJK SC Regular" panose="020B0500000000000000" pitchFamily="34" charset="-128"/>
              </a:endParaRPr>
            </a:p>
          </p:txBody>
        </p:sp>
        <p:sp>
          <p:nvSpPr>
            <p:cNvPr id="66" name="Arrow: Pentagon 65">
              <a:extLst>
                <a:ext uri="{FF2B5EF4-FFF2-40B4-BE49-F238E27FC236}">
                  <a16:creationId xmlns:a16="http://schemas.microsoft.com/office/drawing/2014/main" id="{35E3CB13-FF6D-4594-B221-8D0058281A9A}"/>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endParaRPr lang="zh-CN" altLang="en-US" sz="1800" dirty="0">
                <a:solidFill>
                  <a:schemeClr val="bg1"/>
                </a:solidFill>
                <a:ea typeface="Noto Sans CJK SC Regular" panose="020B0500000000000000" pitchFamily="34" charset="-128"/>
              </a:endParaRPr>
            </a:p>
          </p:txBody>
        </p:sp>
        <p:sp>
          <p:nvSpPr>
            <p:cNvPr id="67" name="Rectangle 66">
              <a:extLst>
                <a:ext uri="{FF2B5EF4-FFF2-40B4-BE49-F238E27FC236}">
                  <a16:creationId xmlns:a16="http://schemas.microsoft.com/office/drawing/2014/main" id="{A079614B-F0A2-45B5-9AF0-34AF49B86EDC}"/>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defRPr>
                  <a:solidFill>
                    <a:schemeClr val="accent6"/>
                  </a:solidFill>
                </a:defRPr>
              </a:pPr>
              <a:r>
                <a:rPr lang="zh-CN" altLang="en-US">
                  <a:ea typeface="Noto Sans CJK SC Regular" panose="020B0500000000000000" pitchFamily="34" charset="-128"/>
                </a:rPr>
                <a:t>任务</a:t>
              </a:r>
              <a:endParaRPr lang="zh-CN" altLang="en-US" dirty="0">
                <a:ea typeface="Noto Sans CJK SC Regular" panose="020B0500000000000000" pitchFamily="34" charset="-128"/>
              </a:endParaRPr>
            </a:p>
          </p:txBody>
        </p:sp>
        <p:sp>
          <p:nvSpPr>
            <p:cNvPr id="68" name="Rectangle 67">
              <a:extLst>
                <a:ext uri="{FF2B5EF4-FFF2-40B4-BE49-F238E27FC236}">
                  <a16:creationId xmlns:a16="http://schemas.microsoft.com/office/drawing/2014/main" id="{1CA280A8-3CC1-478C-80F6-A12FB6D6260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defRPr>
                  <a:solidFill>
                    <a:schemeClr val="accent6"/>
                  </a:solidFill>
                </a:defRPr>
              </a:pPr>
              <a:r>
                <a:rPr lang="zh-CN" altLang="en-US">
                  <a:ea typeface="Noto Sans CJK SC Regular" panose="020B0500000000000000" pitchFamily="34" charset="-128"/>
                </a:rPr>
                <a:t>人</a:t>
              </a:r>
              <a:endParaRPr lang="zh-CN" altLang="en-US" dirty="0">
                <a:ea typeface="Noto Sans CJK SC Regular" panose="020B0500000000000000" pitchFamily="34" charset="-128"/>
              </a:endParaRPr>
            </a:p>
          </p:txBody>
        </p:sp>
      </p:grpSp>
      <p:grpSp>
        <p:nvGrpSpPr>
          <p:cNvPr id="69" name="Group 68">
            <a:extLst>
              <a:ext uri="{FF2B5EF4-FFF2-40B4-BE49-F238E27FC236}">
                <a16:creationId xmlns:a16="http://schemas.microsoft.com/office/drawing/2014/main" id="{1D978D17-652C-45CD-9EE4-EE080380256F}"/>
              </a:ext>
            </a:extLst>
          </p:cNvPr>
          <p:cNvGrpSpPr/>
          <p:nvPr/>
        </p:nvGrpSpPr>
        <p:grpSpPr>
          <a:xfrm>
            <a:off x="161925" y="3190597"/>
            <a:ext cx="2037427" cy="2229405"/>
            <a:chOff x="3464880" y="2924794"/>
            <a:chExt cx="2037427" cy="2229405"/>
          </a:xfrm>
        </p:grpSpPr>
        <p:sp>
          <p:nvSpPr>
            <p:cNvPr id="70" name="Rectangle 69">
              <a:extLst>
                <a:ext uri="{FF2B5EF4-FFF2-40B4-BE49-F238E27FC236}">
                  <a16:creationId xmlns:a16="http://schemas.microsoft.com/office/drawing/2014/main" id="{F493110D-B44C-4B70-9642-233D6E8943F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defRPr sz="1800">
                  <a:solidFill>
                    <a:schemeClr val="accent6"/>
                  </a:solidFill>
                </a:defRPr>
              </a:pPr>
              <a:r>
                <a:rPr lang="zh-CN" altLang="en-US" dirty="0">
                  <a:ea typeface="Noto Sans CJK SC Regular" panose="020B0500000000000000" pitchFamily="34" charset="-128"/>
                </a:rPr>
                <a:t>声音中</a:t>
              </a:r>
              <a:br>
                <a:rPr lang="en-US" altLang="zh-CN" dirty="0">
                  <a:ea typeface="Noto Sans CJK SC Regular" panose="020B0500000000000000" pitchFamily="34" charset="-128"/>
                </a:rPr>
              </a:br>
              <a:r>
                <a:rPr lang="zh-CN" altLang="en-US" dirty="0">
                  <a:ea typeface="Noto Sans CJK SC Regular" panose="020B0500000000000000" pitchFamily="34" charset="-128"/>
                </a:rPr>
                <a:t>的情绪</a:t>
              </a:r>
            </a:p>
          </p:txBody>
        </p:sp>
        <p:sp>
          <p:nvSpPr>
            <p:cNvPr id="71" name="Arrow: Pentagon 70">
              <a:extLst>
                <a:ext uri="{FF2B5EF4-FFF2-40B4-BE49-F238E27FC236}">
                  <a16:creationId xmlns:a16="http://schemas.microsoft.com/office/drawing/2014/main" id="{8CEF1BFD-1E21-4F83-AA72-1142F3689968}"/>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endParaRPr lang="zh-CN" altLang="en-US" sz="1800" dirty="0">
                <a:solidFill>
                  <a:schemeClr val="bg1"/>
                </a:solidFill>
                <a:ea typeface="Noto Sans CJK SC Regular" panose="020B0500000000000000" pitchFamily="34" charset="-128"/>
              </a:endParaRPr>
            </a:p>
          </p:txBody>
        </p:sp>
        <p:sp>
          <p:nvSpPr>
            <p:cNvPr id="72" name="Arrow: Pentagon 71">
              <a:extLst>
                <a:ext uri="{FF2B5EF4-FFF2-40B4-BE49-F238E27FC236}">
                  <a16:creationId xmlns:a16="http://schemas.microsoft.com/office/drawing/2014/main" id="{114ED77B-8DB2-4848-843A-50680A15D3F2}"/>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endParaRPr lang="zh-CN" altLang="en-US" sz="1800" dirty="0">
                <a:solidFill>
                  <a:schemeClr val="bg1"/>
                </a:solidFill>
                <a:ea typeface="Noto Sans CJK SC Regular" panose="020B0500000000000000" pitchFamily="34" charset="-128"/>
              </a:endParaRPr>
            </a:p>
          </p:txBody>
        </p:sp>
        <p:sp>
          <p:nvSpPr>
            <p:cNvPr id="73" name="Rectangle 72">
              <a:extLst>
                <a:ext uri="{FF2B5EF4-FFF2-40B4-BE49-F238E27FC236}">
                  <a16:creationId xmlns:a16="http://schemas.microsoft.com/office/drawing/2014/main" id="{8E6B8934-B411-4A24-9864-A8BF74B341F2}"/>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defRPr>
                  <a:solidFill>
                    <a:schemeClr val="accent6"/>
                  </a:solidFill>
                </a:defRPr>
              </a:pPr>
              <a:r>
                <a:rPr lang="zh-CN" altLang="en-US">
                  <a:ea typeface="Noto Sans CJK SC Regular" panose="020B0500000000000000" pitchFamily="34" charset="-128"/>
                </a:rPr>
                <a:t>音调变化较小</a:t>
              </a:r>
              <a:endParaRPr lang="zh-CN" altLang="en-US" dirty="0">
                <a:ea typeface="Noto Sans CJK SC Regular" panose="020B0500000000000000" pitchFamily="34" charset="-128"/>
              </a:endParaRPr>
            </a:p>
          </p:txBody>
        </p:sp>
        <p:sp>
          <p:nvSpPr>
            <p:cNvPr id="74" name="Rectangle 73">
              <a:extLst>
                <a:ext uri="{FF2B5EF4-FFF2-40B4-BE49-F238E27FC236}">
                  <a16:creationId xmlns:a16="http://schemas.microsoft.com/office/drawing/2014/main" id="{08491DDB-1993-478F-8A45-CD9D95DCCF7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defRPr>
                  <a:solidFill>
                    <a:schemeClr val="accent6"/>
                  </a:solidFill>
                </a:defRPr>
              </a:pPr>
              <a:r>
                <a:rPr lang="zh-CN" altLang="en-US">
                  <a:ea typeface="Noto Sans CJK SC Regular" panose="020B0500000000000000" pitchFamily="34" charset="-128"/>
                </a:rPr>
                <a:t>音调变化较大</a:t>
              </a:r>
              <a:endParaRPr lang="zh-CN" altLang="en-US" dirty="0">
                <a:ea typeface="Noto Sans CJK SC Regular" panose="020B0500000000000000" pitchFamily="34" charset="-128"/>
              </a:endParaRPr>
            </a:p>
          </p:txBody>
        </p:sp>
      </p:grpSp>
      <p:grpSp>
        <p:nvGrpSpPr>
          <p:cNvPr id="75" name="Group 74">
            <a:extLst>
              <a:ext uri="{FF2B5EF4-FFF2-40B4-BE49-F238E27FC236}">
                <a16:creationId xmlns:a16="http://schemas.microsoft.com/office/drawing/2014/main" id="{35ECE33A-3F68-4BAA-938B-FF9763E16DBB}"/>
              </a:ext>
            </a:extLst>
          </p:cNvPr>
          <p:cNvGrpSpPr/>
          <p:nvPr/>
        </p:nvGrpSpPr>
        <p:grpSpPr>
          <a:xfrm>
            <a:off x="10078373" y="3190597"/>
            <a:ext cx="2037427" cy="2229405"/>
            <a:chOff x="3464880" y="2924794"/>
            <a:chExt cx="2037427" cy="2229405"/>
          </a:xfrm>
        </p:grpSpPr>
        <p:sp>
          <p:nvSpPr>
            <p:cNvPr id="76" name="Rectangle 75">
              <a:extLst>
                <a:ext uri="{FF2B5EF4-FFF2-40B4-BE49-F238E27FC236}">
                  <a16:creationId xmlns:a16="http://schemas.microsoft.com/office/drawing/2014/main" id="{55826D4A-CF2B-4090-A879-61652857DDD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lstStyle/>
            <a:p>
              <a:pPr algn="ctr">
                <a:defRPr sz="1800">
                  <a:solidFill>
                    <a:schemeClr val="accent6"/>
                  </a:solidFill>
                </a:defRPr>
              </a:pPr>
              <a:r>
                <a:rPr lang="zh-CN" altLang="en-US">
                  <a:ea typeface="Noto Sans CJK SC Regular" panose="020B0500000000000000" pitchFamily="34" charset="-128"/>
                </a:rPr>
                <a:t>面部表情</a:t>
              </a:r>
              <a:endParaRPr lang="zh-CN" altLang="en-US" dirty="0">
                <a:ea typeface="Noto Sans CJK SC Regular" panose="020B0500000000000000" pitchFamily="34" charset="-128"/>
              </a:endParaRPr>
            </a:p>
          </p:txBody>
        </p:sp>
        <p:sp>
          <p:nvSpPr>
            <p:cNvPr id="77" name="Arrow: Pentagon 76">
              <a:extLst>
                <a:ext uri="{FF2B5EF4-FFF2-40B4-BE49-F238E27FC236}">
                  <a16:creationId xmlns:a16="http://schemas.microsoft.com/office/drawing/2014/main" id="{50089CEA-6E42-4D1D-8D57-BA887CB5C93D}"/>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endParaRPr lang="zh-CN" altLang="en-US" sz="1800" dirty="0">
                <a:solidFill>
                  <a:schemeClr val="bg1"/>
                </a:solidFill>
                <a:ea typeface="Noto Sans CJK SC Regular" panose="020B0500000000000000" pitchFamily="34" charset="-128"/>
              </a:endParaRPr>
            </a:p>
          </p:txBody>
        </p:sp>
        <p:sp>
          <p:nvSpPr>
            <p:cNvPr id="78" name="Arrow: Pentagon 77">
              <a:extLst>
                <a:ext uri="{FF2B5EF4-FFF2-40B4-BE49-F238E27FC236}">
                  <a16:creationId xmlns:a16="http://schemas.microsoft.com/office/drawing/2014/main" id="{A0FB8245-1786-4208-997B-44593ED55BD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endParaRPr lang="zh-CN" altLang="en-US" sz="1800" dirty="0">
                <a:solidFill>
                  <a:schemeClr val="bg1"/>
                </a:solidFill>
                <a:ea typeface="Noto Sans CJK SC Regular" panose="020B0500000000000000" pitchFamily="34" charset="-128"/>
              </a:endParaRPr>
            </a:p>
          </p:txBody>
        </p:sp>
        <p:sp>
          <p:nvSpPr>
            <p:cNvPr id="79" name="Rectangle 78">
              <a:extLst>
                <a:ext uri="{FF2B5EF4-FFF2-40B4-BE49-F238E27FC236}">
                  <a16:creationId xmlns:a16="http://schemas.microsoft.com/office/drawing/2014/main" id="{C20B9F18-00CF-40D5-A969-48C0F1BBC827}"/>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defRPr>
                  <a:solidFill>
                    <a:schemeClr val="accent6"/>
                  </a:solidFill>
                </a:defRPr>
              </a:pPr>
              <a:r>
                <a:rPr lang="zh-CN" altLang="en-US">
                  <a:ea typeface="Noto Sans CJK SC Regular" panose="020B0500000000000000" pitchFamily="34" charset="-128"/>
                </a:rPr>
                <a:t>控制</a:t>
              </a:r>
              <a:endParaRPr lang="zh-CN" altLang="en-US" dirty="0">
                <a:ea typeface="Noto Sans CJK SC Regular" panose="020B0500000000000000" pitchFamily="34" charset="-128"/>
              </a:endParaRPr>
            </a:p>
          </p:txBody>
        </p:sp>
        <p:sp>
          <p:nvSpPr>
            <p:cNvPr id="80" name="Rectangle 79">
              <a:extLst>
                <a:ext uri="{FF2B5EF4-FFF2-40B4-BE49-F238E27FC236}">
                  <a16:creationId xmlns:a16="http://schemas.microsoft.com/office/drawing/2014/main" id="{9743F0D7-9107-4B24-8806-926EE7027EF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defRPr>
                  <a:solidFill>
                    <a:schemeClr val="accent6"/>
                  </a:solidFill>
                </a:defRPr>
              </a:pPr>
              <a:r>
                <a:rPr lang="zh-CN" altLang="en-US">
                  <a:ea typeface="Noto Sans CJK SC Regular" panose="020B0500000000000000" pitchFamily="34" charset="-128"/>
                </a:rPr>
                <a:t>活跃</a:t>
              </a:r>
              <a:endParaRPr lang="zh-CN" altLang="en-US" dirty="0">
                <a:ea typeface="Noto Sans CJK SC Regular" panose="020B0500000000000000" pitchFamily="34" charset="-128"/>
              </a:endParaRPr>
            </a:p>
          </p:txBody>
        </p:sp>
      </p:grpSp>
      <p:grpSp>
        <p:nvGrpSpPr>
          <p:cNvPr id="81" name="Group 80">
            <a:extLst>
              <a:ext uri="{FF2B5EF4-FFF2-40B4-BE49-F238E27FC236}">
                <a16:creationId xmlns:a16="http://schemas.microsoft.com/office/drawing/2014/main" id="{1E157F04-1CCC-4990-999B-9EEA9F5B568A}"/>
              </a:ext>
            </a:extLst>
          </p:cNvPr>
          <p:cNvGrpSpPr/>
          <p:nvPr/>
        </p:nvGrpSpPr>
        <p:grpSpPr>
          <a:xfrm>
            <a:off x="8345933" y="3190597"/>
            <a:ext cx="2037427" cy="2229405"/>
            <a:chOff x="3464880" y="2924794"/>
            <a:chExt cx="2037427" cy="2229405"/>
          </a:xfrm>
        </p:grpSpPr>
        <p:sp>
          <p:nvSpPr>
            <p:cNvPr id="82" name="Rectangle 81">
              <a:extLst>
                <a:ext uri="{FF2B5EF4-FFF2-40B4-BE49-F238E27FC236}">
                  <a16:creationId xmlns:a16="http://schemas.microsoft.com/office/drawing/2014/main" id="{2B83C12A-8DD8-42D1-A886-6F6216A56FA9}"/>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defRPr sz="1800">
                  <a:solidFill>
                    <a:schemeClr val="accent6"/>
                  </a:solidFill>
                </a:defRPr>
              </a:pPr>
              <a:r>
                <a:rPr lang="zh-CN" altLang="en-US">
                  <a:ea typeface="Noto Sans CJK SC Regular" panose="020B0500000000000000" pitchFamily="34" charset="-128"/>
                </a:rPr>
                <a:t>身体姿势</a:t>
              </a:r>
              <a:endParaRPr lang="zh-CN" altLang="en-US" dirty="0">
                <a:ea typeface="Noto Sans CJK SC Regular" panose="020B0500000000000000" pitchFamily="34" charset="-128"/>
              </a:endParaRPr>
            </a:p>
          </p:txBody>
        </p:sp>
        <p:sp>
          <p:nvSpPr>
            <p:cNvPr id="83" name="Arrow: Pentagon 82">
              <a:extLst>
                <a:ext uri="{FF2B5EF4-FFF2-40B4-BE49-F238E27FC236}">
                  <a16:creationId xmlns:a16="http://schemas.microsoft.com/office/drawing/2014/main" id="{F64A4673-1EAC-423E-92A0-393B08E4A083}"/>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endParaRPr lang="zh-CN" altLang="en-US" sz="1800" dirty="0">
                <a:solidFill>
                  <a:schemeClr val="bg1"/>
                </a:solidFill>
                <a:ea typeface="Noto Sans CJK SC Regular" panose="020B0500000000000000" pitchFamily="34" charset="-128"/>
              </a:endParaRPr>
            </a:p>
          </p:txBody>
        </p:sp>
        <p:sp>
          <p:nvSpPr>
            <p:cNvPr id="84" name="Arrow: Pentagon 83">
              <a:extLst>
                <a:ext uri="{FF2B5EF4-FFF2-40B4-BE49-F238E27FC236}">
                  <a16:creationId xmlns:a16="http://schemas.microsoft.com/office/drawing/2014/main" id="{32AE88B0-F3D4-472E-B09B-9649E71EFF6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endParaRPr lang="zh-CN" altLang="en-US" sz="1800" dirty="0">
                <a:solidFill>
                  <a:schemeClr val="bg1"/>
                </a:solidFill>
                <a:ea typeface="Noto Sans CJK SC Regular" panose="020B0500000000000000" pitchFamily="34" charset="-128"/>
              </a:endParaRPr>
            </a:p>
          </p:txBody>
        </p:sp>
        <p:sp>
          <p:nvSpPr>
            <p:cNvPr id="85" name="Rectangle 84">
              <a:extLst>
                <a:ext uri="{FF2B5EF4-FFF2-40B4-BE49-F238E27FC236}">
                  <a16:creationId xmlns:a16="http://schemas.microsoft.com/office/drawing/2014/main" id="{EA1A6F98-49F0-4FB6-B5D6-D57A56E3CFA3}"/>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defRPr>
                  <a:solidFill>
                    <a:schemeClr val="accent6"/>
                  </a:solidFill>
                </a:defRPr>
              </a:pPr>
              <a:r>
                <a:rPr lang="zh-CN" altLang="en-US">
                  <a:ea typeface="Noto Sans CJK SC Regular" panose="020B0500000000000000" pitchFamily="34" charset="-128"/>
                </a:rPr>
                <a:t>僵硬</a:t>
              </a:r>
              <a:endParaRPr lang="zh-CN" altLang="en-US" dirty="0">
                <a:ea typeface="Noto Sans CJK SC Regular" panose="020B0500000000000000" pitchFamily="34" charset="-128"/>
              </a:endParaRPr>
            </a:p>
          </p:txBody>
        </p:sp>
        <p:sp>
          <p:nvSpPr>
            <p:cNvPr id="86" name="Rectangle 85">
              <a:extLst>
                <a:ext uri="{FF2B5EF4-FFF2-40B4-BE49-F238E27FC236}">
                  <a16:creationId xmlns:a16="http://schemas.microsoft.com/office/drawing/2014/main" id="{912AF99B-4501-4BA7-A87A-0DEF49861B99}"/>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defRPr>
                  <a:solidFill>
                    <a:schemeClr val="accent6"/>
                  </a:solidFill>
                </a:defRPr>
              </a:pPr>
              <a:r>
                <a:rPr lang="zh-CN" altLang="en-US">
                  <a:ea typeface="Noto Sans CJK SC Regular" panose="020B0500000000000000" pitchFamily="34" charset="-128"/>
                </a:rPr>
                <a:t>随意</a:t>
              </a:r>
              <a:endParaRPr lang="zh-CN" altLang="en-US" dirty="0">
                <a:ea typeface="Noto Sans CJK SC Regular" panose="020B0500000000000000" pitchFamily="34" charset="-128"/>
              </a:endParaRPr>
            </a:p>
          </p:txBody>
        </p:sp>
      </p:grpSp>
      <p:grpSp>
        <p:nvGrpSpPr>
          <p:cNvPr id="87" name="Group 86">
            <a:extLst>
              <a:ext uri="{FF2B5EF4-FFF2-40B4-BE49-F238E27FC236}">
                <a16:creationId xmlns:a16="http://schemas.microsoft.com/office/drawing/2014/main" id="{DFF50DB3-C716-4647-8723-3FB16FB5ADF2}"/>
              </a:ext>
            </a:extLst>
          </p:cNvPr>
          <p:cNvGrpSpPr/>
          <p:nvPr/>
        </p:nvGrpSpPr>
        <p:grpSpPr>
          <a:xfrm>
            <a:off x="6613493" y="3190597"/>
            <a:ext cx="2037427" cy="2229405"/>
            <a:chOff x="3464880" y="2924794"/>
            <a:chExt cx="2037427" cy="2229405"/>
          </a:xfrm>
        </p:grpSpPr>
        <p:sp>
          <p:nvSpPr>
            <p:cNvPr id="88" name="Rectangle 87">
              <a:extLst>
                <a:ext uri="{FF2B5EF4-FFF2-40B4-BE49-F238E27FC236}">
                  <a16:creationId xmlns:a16="http://schemas.microsoft.com/office/drawing/2014/main" id="{B9330904-8CD7-47EA-83B6-965336E6559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defRPr sz="1800">
                  <a:solidFill>
                    <a:schemeClr val="accent6"/>
                  </a:solidFill>
                </a:defRPr>
              </a:pPr>
              <a:r>
                <a:rPr lang="zh-CN" altLang="en-US">
                  <a:ea typeface="Noto Sans CJK SC Regular" panose="020B0500000000000000" pitchFamily="34" charset="-128"/>
                </a:rPr>
                <a:t>手部动作</a:t>
              </a:r>
              <a:endParaRPr lang="zh-CN" altLang="en-US" dirty="0">
                <a:ea typeface="Noto Sans CJK SC Regular" panose="020B0500000000000000" pitchFamily="34" charset="-128"/>
              </a:endParaRPr>
            </a:p>
          </p:txBody>
        </p:sp>
        <p:sp>
          <p:nvSpPr>
            <p:cNvPr id="89" name="Arrow: Pentagon 88">
              <a:extLst>
                <a:ext uri="{FF2B5EF4-FFF2-40B4-BE49-F238E27FC236}">
                  <a16:creationId xmlns:a16="http://schemas.microsoft.com/office/drawing/2014/main" id="{9653F72D-8B4E-43A1-82DD-36AEA7D0A64C}"/>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endParaRPr lang="zh-CN" altLang="en-US" sz="1800" dirty="0">
                <a:solidFill>
                  <a:schemeClr val="bg1"/>
                </a:solidFill>
                <a:ea typeface="Noto Sans CJK SC Regular" panose="020B0500000000000000" pitchFamily="34" charset="-128"/>
              </a:endParaRPr>
            </a:p>
          </p:txBody>
        </p:sp>
        <p:sp>
          <p:nvSpPr>
            <p:cNvPr id="90" name="Arrow: Pentagon 89">
              <a:extLst>
                <a:ext uri="{FF2B5EF4-FFF2-40B4-BE49-F238E27FC236}">
                  <a16:creationId xmlns:a16="http://schemas.microsoft.com/office/drawing/2014/main" id="{9099FAB3-F144-44EA-B1A0-B18BB29E851D}"/>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endParaRPr lang="zh-CN" altLang="en-US" sz="1800" dirty="0">
                <a:solidFill>
                  <a:schemeClr val="bg1"/>
                </a:solidFill>
                <a:ea typeface="Noto Sans CJK SC Regular" panose="020B0500000000000000" pitchFamily="34" charset="-128"/>
              </a:endParaRPr>
            </a:p>
          </p:txBody>
        </p:sp>
        <p:sp>
          <p:nvSpPr>
            <p:cNvPr id="91" name="Rectangle 90">
              <a:extLst>
                <a:ext uri="{FF2B5EF4-FFF2-40B4-BE49-F238E27FC236}">
                  <a16:creationId xmlns:a16="http://schemas.microsoft.com/office/drawing/2014/main" id="{A5D4DE69-703A-4877-ADD6-7E60EAE0B85E}"/>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defRPr>
                  <a:solidFill>
                    <a:schemeClr val="accent6"/>
                  </a:solidFill>
                </a:defRPr>
              </a:pPr>
              <a:r>
                <a:rPr lang="zh-CN" altLang="en-US">
                  <a:ea typeface="Noto Sans CJK SC Regular" panose="020B0500000000000000" pitchFamily="34" charset="-128"/>
                </a:rPr>
                <a:t>较少</a:t>
              </a:r>
              <a:endParaRPr lang="zh-CN" altLang="en-US" dirty="0">
                <a:ea typeface="Noto Sans CJK SC Regular" panose="020B0500000000000000" pitchFamily="34" charset="-128"/>
              </a:endParaRPr>
            </a:p>
          </p:txBody>
        </p:sp>
        <p:sp>
          <p:nvSpPr>
            <p:cNvPr id="92" name="Rectangle 91">
              <a:extLst>
                <a:ext uri="{FF2B5EF4-FFF2-40B4-BE49-F238E27FC236}">
                  <a16:creationId xmlns:a16="http://schemas.microsoft.com/office/drawing/2014/main" id="{FD380BDB-E186-47E4-86EF-AE240D75AD70}"/>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defRPr>
                  <a:solidFill>
                    <a:schemeClr val="accent6"/>
                  </a:solidFill>
                </a:defRPr>
              </a:pPr>
              <a:r>
                <a:rPr lang="zh-CN" altLang="en-US">
                  <a:ea typeface="Noto Sans CJK SC Regular" panose="020B0500000000000000" pitchFamily="34" charset="-128"/>
                </a:rPr>
                <a:t>较多</a:t>
              </a:r>
              <a:endParaRPr lang="zh-CN" altLang="en-US" dirty="0">
                <a:ea typeface="Noto Sans CJK SC Regular" panose="020B0500000000000000" pitchFamily="34" charset="-128"/>
              </a:endParaRPr>
            </a:p>
          </p:txBody>
        </p:sp>
      </p:grpSp>
    </p:spTree>
    <p:extLst>
      <p:ext uri="{BB962C8B-B14F-4D97-AF65-F5344CB8AC3E}">
        <p14:creationId xmlns:p14="http://schemas.microsoft.com/office/powerpoint/2010/main" val="16561350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outHorizontal)">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barn(outHorizontal)">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barn(outHorizontal)">
                                      <p:cBhvr>
                                        <p:cTn id="17" dur="5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nodeType="click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barn(outHorizontal)">
                                      <p:cBhvr>
                                        <p:cTn id="22" dur="500"/>
                                        <p:tgtEl>
                                          <p:spTgt spid="8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nodeType="click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barn(outHorizontal)">
                                      <p:cBhvr>
                                        <p:cTn id="27" dur="500"/>
                                        <p:tgtEl>
                                          <p:spTgt spid="8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42" fill="hold"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barn(outHorizontal)">
                                      <p:cBhvr>
                                        <p:cTn id="3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zh-CN" altLang="en-US">
                <a:ea typeface="Noto Sans CJK SC Regular" panose="020B0500000000000000" pitchFamily="34" charset="-128"/>
              </a:rPr>
              <a:t> </a:t>
            </a:r>
            <a:endParaRPr lang="zh-CN" altLang="en-US" dirty="0">
              <a:ea typeface="Noto Sans CJK SC Regular" panose="020B0500000000000000" pitchFamily="34" charset="-128"/>
            </a:endParaRPr>
          </a:p>
        </p:txBody>
      </p:sp>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1352344"/>
            <a:ext cx="2676525" cy="871744"/>
          </a:xfrm>
        </p:spPr>
        <p:txBody>
          <a:bodyPr wrap="square">
            <a:noAutofit/>
          </a:bodyPr>
          <a:lstStyle/>
          <a:p>
            <a:r>
              <a:rPr lang="zh-CN" altLang="en-US" dirty="0">
                <a:ea typeface="Noto Sans CJK SC Bold" panose="020B0800000000000000" pitchFamily="34" charset="-128"/>
              </a:rPr>
              <a:t>待人处事风格模型</a:t>
            </a:r>
            <a:r>
              <a:rPr lang="en-US" altLang="zh-CN" baseline="30000" dirty="0">
                <a:ea typeface="Noto Sans CJK SC Bold" panose="020B0800000000000000" pitchFamily="34" charset="-128"/>
              </a:rPr>
              <a:t>TM</a:t>
            </a:r>
            <a:endParaRPr lang="zh-CN" altLang="en-US" baseline="30000" dirty="0">
              <a:ea typeface="Noto Sans CJK SC Bold" panose="020B0800000000000000" pitchFamily="34" charset="-128"/>
            </a:endParaRP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11</a:t>
            </a:fld>
            <a:endParaRPr lang="zh-CN" altLang="en-US" dirty="0">
              <a:ea typeface="Noto Sans CJK SC Regular" panose="020B0500000000000000" pitchFamily="34" charset="-128"/>
            </a:endParaRPr>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0362" y="378618"/>
            <a:ext cx="7793036" cy="4632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zh-CN" altLang="en-US">
                <a:ea typeface="Noto Sans CJK SC Bold" panose="020B0800000000000000" pitchFamily="34" charset="-128"/>
              </a:rPr>
              <a:t>控制情绪</a:t>
            </a:r>
            <a:endParaRPr lang="zh-CN" altLang="en-US" dirty="0">
              <a:ea typeface="Noto Sans CJK SC Bold" panose="020B0800000000000000" pitchFamily="34" charset="-128"/>
            </a:endParaRP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0362" y="5497122"/>
            <a:ext cx="7793036" cy="382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zh-CN" altLang="en-US">
                <a:ea typeface="Noto Sans CJK SC Bold" panose="020B0800000000000000" pitchFamily="34" charset="-128"/>
              </a:rPr>
              <a:t>流露情绪</a:t>
            </a:r>
            <a:endParaRPr lang="zh-CN" altLang="en-US" dirty="0">
              <a:ea typeface="Noto Sans CJK SC Bold" panose="020B0800000000000000" pitchFamily="34" charset="-128"/>
            </a:endParaRP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410075" y="2927667"/>
            <a:ext cx="1159669"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gn="r">
              <a:lnSpc>
                <a:spcPct val="85000"/>
              </a:lnSpc>
              <a:defRPr b="1">
                <a:solidFill>
                  <a:schemeClr val="accent6"/>
                </a:solidFill>
              </a:defRPr>
            </a:pPr>
            <a:r>
              <a:rPr lang="zh-CN" altLang="en-US" dirty="0">
                <a:ea typeface="Noto Sans CJK SC Bold" panose="020B0800000000000000" pitchFamily="34" charset="-128"/>
              </a:rPr>
              <a:t>征询意见</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922641"/>
            <a:ext cx="1285083" cy="3749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nSpc>
                <a:spcPct val="85000"/>
              </a:lnSpc>
              <a:defRPr b="1">
                <a:solidFill>
                  <a:schemeClr val="accent6"/>
                </a:solidFill>
              </a:defRPr>
            </a:pPr>
            <a:r>
              <a:rPr lang="zh-CN" altLang="en-US" dirty="0">
                <a:ea typeface="Noto Sans CJK SC Bold" panose="020B0800000000000000" pitchFamily="34" charset="-128"/>
              </a:rPr>
              <a:t>表达意见</a:t>
            </a:r>
          </a:p>
        </p:txBody>
      </p:sp>
      <p:grpSp>
        <p:nvGrpSpPr>
          <p:cNvPr id="20" name="Group 19">
            <a:extLst>
              <a:ext uri="{FF2B5EF4-FFF2-40B4-BE49-F238E27FC236}">
                <a16:creationId xmlns:a16="http://schemas.microsoft.com/office/drawing/2014/main" id="{BC43B3FB-F7F0-47C6-A98D-7AA9509DB934}"/>
              </a:ext>
            </a:extLst>
          </p:cNvPr>
          <p:cNvGrpSpPr/>
          <p:nvPr/>
        </p:nvGrpSpPr>
        <p:grpSpPr>
          <a:xfrm>
            <a:off x="5709431" y="1422195"/>
            <a:ext cx="2078918" cy="1355241"/>
            <a:chOff x="6133585" y="1451577"/>
            <a:chExt cx="1718413" cy="1355241"/>
          </a:xfrm>
        </p:grpSpPr>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6377809" y="1451577"/>
              <a:ext cx="1474189" cy="1355241"/>
            </a:xfrm>
            <a:prstGeom prst="callout1">
              <a:avLst>
                <a:gd name="adj1" fmla="val 56325"/>
                <a:gd name="adj2" fmla="val -1602"/>
                <a:gd name="adj3" fmla="val 55623"/>
                <a:gd name="adj4" fmla="val 99466"/>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zh-CN" altLang="en-US" dirty="0">
                  <a:ea typeface="Noto Sans CJK SC Regular" panose="020B0500000000000000" pitchFamily="34" charset="-128"/>
                </a:rPr>
                <a:t>征询意见自主性</a:t>
              </a:r>
              <a:br>
                <a:rPr lang="zh-CN" altLang="en-US" dirty="0">
                  <a:solidFill>
                    <a:schemeClr val="tx2"/>
                  </a:solidFill>
                  <a:ea typeface="Noto Sans CJK SC Regular" panose="020B0500000000000000" pitchFamily="34" charset="-128"/>
                </a:rPr>
              </a:br>
              <a:r>
                <a:rPr lang="zh-CN" altLang="en-US" dirty="0">
                  <a:ea typeface="Noto Sans CJK SC Regular" panose="020B0500000000000000" pitchFamily="34" charset="-128"/>
                </a:rPr>
                <a:t>较为控制情绪</a:t>
              </a:r>
            </a:p>
            <a:p>
              <a:pPr>
                <a:lnSpc>
                  <a:spcPct val="85000"/>
                </a:lnSpc>
              </a:pPr>
              <a:endParaRPr lang="zh-CN" altLang="en-US" dirty="0">
                <a:solidFill>
                  <a:schemeClr val="accent6"/>
                </a:solidFill>
                <a:latin typeface="Arial Black" panose="020B0A04020102020204" pitchFamily="34" charset="0"/>
                <a:ea typeface="Noto Sans CJK SC Regular" panose="020B0500000000000000" pitchFamily="34" charset="-128"/>
              </a:endParaRPr>
            </a:p>
            <a:p>
              <a:pPr>
                <a:lnSpc>
                  <a:spcPct val="85000"/>
                </a:lnSpc>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分析型风格</a:t>
              </a:r>
            </a:p>
          </p:txBody>
        </p:sp>
        <p:sp>
          <p:nvSpPr>
            <p:cNvPr id="19" name="Plus Sign 18">
              <a:extLst>
                <a:ext uri="{FF2B5EF4-FFF2-40B4-BE49-F238E27FC236}">
                  <a16:creationId xmlns:a16="http://schemas.microsoft.com/office/drawing/2014/main" id="{DE0FC964-8A24-4658-8E56-4B0163266D61}"/>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600" dirty="0">
                <a:solidFill>
                  <a:schemeClr val="bg1"/>
                </a:solidFill>
                <a:ea typeface="Noto Sans CJK SC Regular" panose="020B0500000000000000" pitchFamily="34" charset="-128"/>
              </a:endParaRPr>
            </a:p>
          </p:txBody>
        </p:sp>
      </p:grpSp>
      <p:grpSp>
        <p:nvGrpSpPr>
          <p:cNvPr id="21" name="Group 20">
            <a:extLst>
              <a:ext uri="{FF2B5EF4-FFF2-40B4-BE49-F238E27FC236}">
                <a16:creationId xmlns:a16="http://schemas.microsoft.com/office/drawing/2014/main" id="{93B0BA61-1718-4CAE-88A5-7C3E6663AAA7}"/>
              </a:ext>
            </a:extLst>
          </p:cNvPr>
          <p:cNvGrpSpPr/>
          <p:nvPr/>
        </p:nvGrpSpPr>
        <p:grpSpPr>
          <a:xfrm>
            <a:off x="8304064" y="1422195"/>
            <a:ext cx="2100019" cy="1355241"/>
            <a:chOff x="6133771" y="1451577"/>
            <a:chExt cx="1718227" cy="1355241"/>
          </a:xfrm>
        </p:grpSpPr>
        <p:sp>
          <p:nvSpPr>
            <p:cNvPr id="22" name="Callout: Line with No Border 21">
              <a:extLst>
                <a:ext uri="{FF2B5EF4-FFF2-40B4-BE49-F238E27FC236}">
                  <a16:creationId xmlns:a16="http://schemas.microsoft.com/office/drawing/2014/main" id="{8911694D-DCBD-4AD2-B156-E24E337AD23E}"/>
                </a:ext>
              </a:extLst>
            </p:cNvPr>
            <p:cNvSpPr/>
            <p:nvPr/>
          </p:nvSpPr>
          <p:spPr bwMode="gray">
            <a:xfrm>
              <a:off x="6377809" y="1451577"/>
              <a:ext cx="1474189" cy="1355241"/>
            </a:xfrm>
            <a:prstGeom prst="callout1">
              <a:avLst>
                <a:gd name="adj1" fmla="val 56326"/>
                <a:gd name="adj2" fmla="val 0"/>
                <a:gd name="adj3" fmla="val 56326"/>
                <a:gd name="adj4" fmla="val 9894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zh-CN" altLang="en-US" dirty="0">
                  <a:ea typeface="Noto Sans CJK SC Regular" panose="020B0500000000000000" pitchFamily="34" charset="-128"/>
                </a:rPr>
                <a:t>表达意见自主性</a:t>
              </a:r>
              <a:br>
                <a:rPr lang="zh-CN" altLang="en-US" dirty="0">
                  <a:solidFill>
                    <a:schemeClr val="tx2"/>
                  </a:solidFill>
                  <a:ea typeface="Noto Sans CJK SC Regular" panose="020B0500000000000000" pitchFamily="34" charset="-128"/>
                </a:rPr>
              </a:br>
              <a:r>
                <a:rPr lang="zh-CN" altLang="en-US" dirty="0">
                  <a:ea typeface="Noto Sans CJK SC Regular" panose="020B0500000000000000" pitchFamily="34" charset="-128"/>
                </a:rPr>
                <a:t>较为控制情绪</a:t>
              </a:r>
            </a:p>
            <a:p>
              <a:pPr>
                <a:lnSpc>
                  <a:spcPct val="85000"/>
                </a:lnSpc>
              </a:pPr>
              <a:endParaRPr lang="zh-CN" altLang="en-US" dirty="0">
                <a:solidFill>
                  <a:schemeClr val="tx2"/>
                </a:solidFill>
                <a:latin typeface="Arial Black" panose="020B0A04020102020204" pitchFamily="34" charset="0"/>
                <a:ea typeface="Noto Sans CJK SC Regular" panose="020B0500000000000000" pitchFamily="34" charset="-128"/>
              </a:endParaRPr>
            </a:p>
            <a:p>
              <a:pPr>
                <a:lnSpc>
                  <a:spcPct val="85000"/>
                </a:lnSpc>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进取型风格</a:t>
              </a:r>
            </a:p>
          </p:txBody>
        </p:sp>
        <p:sp>
          <p:nvSpPr>
            <p:cNvPr id="23" name="Plus Sign 22">
              <a:extLst>
                <a:ext uri="{FF2B5EF4-FFF2-40B4-BE49-F238E27FC236}">
                  <a16:creationId xmlns:a16="http://schemas.microsoft.com/office/drawing/2014/main" id="{7A43B550-82FC-477F-A714-F3365EBB1F91}"/>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600" dirty="0">
                <a:solidFill>
                  <a:schemeClr val="bg1"/>
                </a:solidFill>
                <a:ea typeface="Noto Sans CJK SC Regular" panose="020B0500000000000000" pitchFamily="34" charset="-128"/>
              </a:endParaRPr>
            </a:p>
          </p:txBody>
        </p:sp>
      </p:grpSp>
      <p:grpSp>
        <p:nvGrpSpPr>
          <p:cNvPr id="25" name="Group 24">
            <a:extLst>
              <a:ext uri="{FF2B5EF4-FFF2-40B4-BE49-F238E27FC236}">
                <a16:creationId xmlns:a16="http://schemas.microsoft.com/office/drawing/2014/main" id="{D6A8A0C8-52CA-4292-80B9-FAE9A08F0C8D}"/>
              </a:ext>
            </a:extLst>
          </p:cNvPr>
          <p:cNvGrpSpPr/>
          <p:nvPr/>
        </p:nvGrpSpPr>
        <p:grpSpPr>
          <a:xfrm>
            <a:off x="5709431" y="3533776"/>
            <a:ext cx="2078917" cy="1355242"/>
            <a:chOff x="6133585" y="1451577"/>
            <a:chExt cx="1718413" cy="1355242"/>
          </a:xfrm>
        </p:grpSpPr>
        <p:sp>
          <p:nvSpPr>
            <p:cNvPr id="26" name="Callout: Line with No Border 25">
              <a:extLst>
                <a:ext uri="{FF2B5EF4-FFF2-40B4-BE49-F238E27FC236}">
                  <a16:creationId xmlns:a16="http://schemas.microsoft.com/office/drawing/2014/main" id="{E9CA0AD6-89A5-4F0A-9B14-1FC672DE3E8B}"/>
                </a:ext>
              </a:extLst>
            </p:cNvPr>
            <p:cNvSpPr/>
            <p:nvPr/>
          </p:nvSpPr>
          <p:spPr bwMode="gray">
            <a:xfrm>
              <a:off x="6377809" y="1451577"/>
              <a:ext cx="1474189" cy="1355242"/>
            </a:xfrm>
            <a:prstGeom prst="callout1">
              <a:avLst>
                <a:gd name="adj1" fmla="val 56325"/>
                <a:gd name="adj2" fmla="val 0"/>
                <a:gd name="adj3" fmla="val 56325"/>
                <a:gd name="adj4" fmla="val 9733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zh-CN" altLang="en-US" dirty="0">
                  <a:ea typeface="Noto Sans CJK SC Regular" panose="020B0500000000000000" pitchFamily="34" charset="-128"/>
                </a:rPr>
                <a:t>征询意见自主性</a:t>
              </a:r>
              <a:br>
                <a:rPr lang="zh-CN" altLang="en-US" dirty="0">
                  <a:solidFill>
                    <a:schemeClr val="tx2"/>
                  </a:solidFill>
                  <a:ea typeface="Noto Sans CJK SC Regular" panose="020B0500000000000000" pitchFamily="34" charset="-128"/>
                </a:rPr>
              </a:br>
              <a:r>
                <a:rPr lang="zh-CN" altLang="en-US" dirty="0">
                  <a:ea typeface="Noto Sans CJK SC Regular" panose="020B0500000000000000" pitchFamily="34" charset="-128"/>
                </a:rPr>
                <a:t>较为流露情绪</a:t>
              </a:r>
            </a:p>
            <a:p>
              <a:pPr>
                <a:lnSpc>
                  <a:spcPct val="85000"/>
                </a:lnSpc>
              </a:pPr>
              <a:endParaRPr lang="zh-CN" altLang="en-US" dirty="0">
                <a:solidFill>
                  <a:schemeClr val="tx2"/>
                </a:solidFill>
                <a:latin typeface="Arial Black" panose="020B0A04020102020204" pitchFamily="34" charset="0"/>
                <a:ea typeface="Noto Sans CJK SC Regular" panose="020B0500000000000000" pitchFamily="34" charset="-128"/>
              </a:endParaRPr>
            </a:p>
            <a:p>
              <a:pPr>
                <a:lnSpc>
                  <a:spcPct val="85000"/>
                </a:lnSpc>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亲切型风格</a:t>
              </a:r>
            </a:p>
          </p:txBody>
        </p:sp>
        <p:sp>
          <p:nvSpPr>
            <p:cNvPr id="27" name="Plus Sign 26">
              <a:extLst>
                <a:ext uri="{FF2B5EF4-FFF2-40B4-BE49-F238E27FC236}">
                  <a16:creationId xmlns:a16="http://schemas.microsoft.com/office/drawing/2014/main" id="{A64EC799-2C47-4A61-B4D9-A87EB401528B}"/>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600" dirty="0">
                <a:solidFill>
                  <a:schemeClr val="bg1"/>
                </a:solidFill>
                <a:ea typeface="Noto Sans CJK SC Regular" panose="020B0500000000000000" pitchFamily="34" charset="-128"/>
              </a:endParaRPr>
            </a:p>
          </p:txBody>
        </p:sp>
      </p:grpSp>
      <p:grpSp>
        <p:nvGrpSpPr>
          <p:cNvPr id="28" name="Group 27">
            <a:extLst>
              <a:ext uri="{FF2B5EF4-FFF2-40B4-BE49-F238E27FC236}">
                <a16:creationId xmlns:a16="http://schemas.microsoft.com/office/drawing/2014/main" id="{A2FB0B92-3531-4DFB-AF16-8B655B0465CE}"/>
              </a:ext>
            </a:extLst>
          </p:cNvPr>
          <p:cNvGrpSpPr/>
          <p:nvPr/>
        </p:nvGrpSpPr>
        <p:grpSpPr>
          <a:xfrm>
            <a:off x="8304064" y="3533776"/>
            <a:ext cx="2100019" cy="1355242"/>
            <a:chOff x="6133771" y="1451577"/>
            <a:chExt cx="1718227" cy="1355242"/>
          </a:xfrm>
        </p:grpSpPr>
        <p:sp>
          <p:nvSpPr>
            <p:cNvPr id="29" name="Callout: Line with No Border 28">
              <a:extLst>
                <a:ext uri="{FF2B5EF4-FFF2-40B4-BE49-F238E27FC236}">
                  <a16:creationId xmlns:a16="http://schemas.microsoft.com/office/drawing/2014/main" id="{C90A0EA5-7390-45C2-B14A-7DFD0B7C0FB9}"/>
                </a:ext>
              </a:extLst>
            </p:cNvPr>
            <p:cNvSpPr/>
            <p:nvPr/>
          </p:nvSpPr>
          <p:spPr bwMode="gray">
            <a:xfrm>
              <a:off x="6377809" y="1451577"/>
              <a:ext cx="1474189" cy="1355242"/>
            </a:xfrm>
            <a:prstGeom prst="callout1">
              <a:avLst>
                <a:gd name="adj1" fmla="val 55623"/>
                <a:gd name="adj2" fmla="val 0"/>
                <a:gd name="adj3" fmla="val 56325"/>
                <a:gd name="adj4" fmla="val 97885"/>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zh-CN" altLang="en-US" dirty="0">
                  <a:ea typeface="Noto Sans CJK SC Regular" panose="020B0500000000000000" pitchFamily="34" charset="-128"/>
                </a:rPr>
                <a:t>表达意见自主性</a:t>
              </a:r>
              <a:br>
                <a:rPr lang="zh-CN" altLang="en-US" dirty="0">
                  <a:solidFill>
                    <a:schemeClr val="tx2"/>
                  </a:solidFill>
                  <a:ea typeface="Noto Sans CJK SC Regular" panose="020B0500000000000000" pitchFamily="34" charset="-128"/>
                </a:rPr>
              </a:br>
              <a:r>
                <a:rPr lang="zh-CN" altLang="en-US" dirty="0">
                  <a:ea typeface="Noto Sans CJK SC Regular" panose="020B0500000000000000" pitchFamily="34" charset="-128"/>
                </a:rPr>
                <a:t>较为流露情绪</a:t>
              </a:r>
            </a:p>
            <a:p>
              <a:pPr>
                <a:lnSpc>
                  <a:spcPct val="85000"/>
                </a:lnSpc>
              </a:pPr>
              <a:endParaRPr lang="zh-CN" altLang="en-US" dirty="0">
                <a:solidFill>
                  <a:schemeClr val="tx2"/>
                </a:solidFill>
                <a:latin typeface="Arial Black" panose="020B0A04020102020204" pitchFamily="34" charset="0"/>
                <a:ea typeface="Noto Sans CJK SC Regular" panose="020B0500000000000000" pitchFamily="34" charset="-128"/>
              </a:endParaRPr>
            </a:p>
            <a:p>
              <a:pPr>
                <a:lnSpc>
                  <a:spcPct val="85000"/>
                </a:lnSpc>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表达型风格</a:t>
              </a:r>
            </a:p>
          </p:txBody>
        </p:sp>
        <p:sp>
          <p:nvSpPr>
            <p:cNvPr id="30" name="Plus Sign 29">
              <a:extLst>
                <a:ext uri="{FF2B5EF4-FFF2-40B4-BE49-F238E27FC236}">
                  <a16:creationId xmlns:a16="http://schemas.microsoft.com/office/drawing/2014/main" id="{A87CD71C-C071-4389-B2A3-4E7CA2F36020}"/>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600" dirty="0">
                <a:solidFill>
                  <a:schemeClr val="bg1"/>
                </a:solidFill>
                <a:ea typeface="Noto Sans CJK SC Regular" panose="020B0500000000000000" pitchFamily="34" charset="-128"/>
              </a:endParaRPr>
            </a:p>
          </p:txBody>
        </p:sp>
      </p:grpSp>
      <p:grpSp>
        <p:nvGrpSpPr>
          <p:cNvPr id="39" name="Group 38">
            <a:extLst>
              <a:ext uri="{FF2B5EF4-FFF2-40B4-BE49-F238E27FC236}">
                <a16:creationId xmlns:a16="http://schemas.microsoft.com/office/drawing/2014/main" id="{DCED099E-50C5-4250-BBA9-4CDCEF78F1E3}"/>
              </a:ext>
            </a:extLst>
          </p:cNvPr>
          <p:cNvGrpSpPr/>
          <p:nvPr/>
        </p:nvGrpSpPr>
        <p:grpSpPr>
          <a:xfrm>
            <a:off x="5661818" y="730886"/>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grpSp>
    </p:spTree>
    <p:extLst>
      <p:ext uri="{BB962C8B-B14F-4D97-AF65-F5344CB8AC3E}">
        <p14:creationId xmlns:p14="http://schemas.microsoft.com/office/powerpoint/2010/main" val="2328082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wrap="square" anchor="ctr"/>
          <a:lstStyle/>
          <a:p>
            <a:pPr algn="ctr">
              <a:defRPr sz="5400"/>
            </a:pPr>
            <a:r>
              <a:rPr lang="zh-CN" altLang="en-US" dirty="0">
                <a:ea typeface="Noto Sans CJK SC Bold" panose="020B0800000000000000" pitchFamily="34" charset="-128"/>
              </a:rPr>
              <a:t>在线待人处事风格自我认知档案</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en-US" altLang="zh-CN" smtClean="0">
                <a:solidFill>
                  <a:srgbClr val="898989"/>
                </a:solidFill>
                <a:ea typeface="Noto Sans CJK SC Regular" panose="020B0500000000000000" pitchFamily="34" charset="-128"/>
              </a:rPr>
              <a:t>12</a:t>
            </a:fld>
            <a:endParaRPr lang="zh-CN" altLang="en-US" dirty="0">
              <a:solidFill>
                <a:srgbClr val="898989"/>
              </a:solidFill>
              <a:ea typeface="Noto Sans CJK SC Regular" panose="020B0500000000000000" pitchFamily="34" charset="-128"/>
            </a:endParaRPr>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a:xfrm>
            <a:off x="228600" y="6438900"/>
            <a:ext cx="7924800" cy="282575"/>
          </a:xfrm>
        </p:spPr>
        <p:txBody>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Tree>
    <p:extLst>
      <p:ext uri="{BB962C8B-B14F-4D97-AF65-F5344CB8AC3E}">
        <p14:creationId xmlns:p14="http://schemas.microsoft.com/office/powerpoint/2010/main" val="39652815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CA48CE18-3A6A-2B4E-9709-C3F83B6B72F9}"/>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9" name="Slide Number Placeholder 3">
            <a:extLst>
              <a:ext uri="{FF2B5EF4-FFF2-40B4-BE49-F238E27FC236}">
                <a16:creationId xmlns:a16="http://schemas.microsoft.com/office/drawing/2014/main" id="{7EA11225-A451-4C0E-9C4A-BE3344EE69A1}"/>
              </a:ext>
            </a:extLst>
          </p:cNvPr>
          <p:cNvSpPr txBox="1">
            <a:spLocks/>
          </p:cNvSpPr>
          <p:nvPr/>
        </p:nvSpPr>
        <p:spPr>
          <a:xfrm>
            <a:off x="9220200" y="6449786"/>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13</a:t>
            </a:fld>
            <a:endParaRPr lang="zh-CN" altLang="en-US" sz="1000" dirty="0">
              <a:solidFill>
                <a:srgbClr val="898989"/>
              </a:solidFill>
              <a:ea typeface="Noto Sans CJK SC Regular" panose="020B0500000000000000" pitchFamily="34" charset="-128"/>
            </a:endParaRPr>
          </a:p>
        </p:txBody>
      </p:sp>
      <p:pic>
        <p:nvPicPr>
          <p:cNvPr id="3" name="Picture 2" descr="Graphical user interface, website&#10;&#10;Description automatically generated">
            <a:extLst>
              <a:ext uri="{FF2B5EF4-FFF2-40B4-BE49-F238E27FC236}">
                <a16:creationId xmlns:a16="http://schemas.microsoft.com/office/drawing/2014/main" id="{F40BB89E-109E-4EC6-F28E-55E0FC743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0720" y="437608"/>
            <a:ext cx="4451466" cy="5760720"/>
          </a:xfrm>
          <a:prstGeom prst="rect">
            <a:avLst/>
          </a:prstGeom>
          <a:ln>
            <a:solidFill>
              <a:schemeClr val="tx1"/>
            </a:solidFill>
          </a:ln>
        </p:spPr>
      </p:pic>
      <p:pic>
        <p:nvPicPr>
          <p:cNvPr id="5" name="Picture 4" descr="Graphical user interface&#10;&#10;Description automatically generated">
            <a:extLst>
              <a:ext uri="{FF2B5EF4-FFF2-40B4-BE49-F238E27FC236}">
                <a16:creationId xmlns:a16="http://schemas.microsoft.com/office/drawing/2014/main" id="{26A9D514-6067-D411-1FD9-A0C760B409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0347" y="437608"/>
            <a:ext cx="4451468" cy="5760720"/>
          </a:xfrm>
          <a:prstGeom prst="rect">
            <a:avLst/>
          </a:prstGeom>
          <a:ln>
            <a:solidFill>
              <a:schemeClr val="tx1"/>
            </a:solidFill>
          </a:ln>
        </p:spPr>
      </p:pic>
    </p:spTree>
    <p:extLst>
      <p:ext uri="{BB962C8B-B14F-4D97-AF65-F5344CB8AC3E}">
        <p14:creationId xmlns:p14="http://schemas.microsoft.com/office/powerpoint/2010/main" val="421097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1C49B6-14A8-41A9-B128-46ED5AB25AD2}"/>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14</a:t>
            </a:fld>
            <a:endParaRPr lang="zh-CN" altLang="en-US" sz="1000" dirty="0">
              <a:solidFill>
                <a:srgbClr val="898989"/>
              </a:solidFill>
              <a:ea typeface="Noto Sans CJK SC Regular" panose="020B0500000000000000" pitchFamily="34" charset="-128"/>
            </a:endParaRPr>
          </a:p>
        </p:txBody>
      </p:sp>
      <p:sp>
        <p:nvSpPr>
          <p:cNvPr id="8" name="Footer Placeholder 1">
            <a:extLst>
              <a:ext uri="{FF2B5EF4-FFF2-40B4-BE49-F238E27FC236}">
                <a16:creationId xmlns:a16="http://schemas.microsoft.com/office/drawing/2014/main" id="{BA40424D-1613-45E4-96CE-96093614EF7C}"/>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pic>
        <p:nvPicPr>
          <p:cNvPr id="3" name="Picture 2" descr="Graphical user interface, diagram&#10;&#10;Description automatically generated">
            <a:extLst>
              <a:ext uri="{FF2B5EF4-FFF2-40B4-BE49-F238E27FC236}">
                <a16:creationId xmlns:a16="http://schemas.microsoft.com/office/drawing/2014/main" id="{E2BBAE91-3AA0-DB3E-5BF2-F8284E6DB2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5968" y="407353"/>
            <a:ext cx="4452073" cy="5760720"/>
          </a:xfrm>
          <a:prstGeom prst="rect">
            <a:avLst/>
          </a:prstGeom>
          <a:ln>
            <a:solidFill>
              <a:schemeClr val="tx1"/>
            </a:solidFill>
          </a:ln>
        </p:spPr>
      </p:pic>
      <p:pic>
        <p:nvPicPr>
          <p:cNvPr id="9" name="Picture 8" descr="Graphical user interface, diagram, application&#10;&#10;Description automatically generated">
            <a:extLst>
              <a:ext uri="{FF2B5EF4-FFF2-40B4-BE49-F238E27FC236}">
                <a16:creationId xmlns:a16="http://schemas.microsoft.com/office/drawing/2014/main" id="{5101BA82-65AE-9C7A-260E-A6E491D5DD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4061" y="407353"/>
            <a:ext cx="4451971" cy="5760720"/>
          </a:xfrm>
          <a:prstGeom prst="rect">
            <a:avLst/>
          </a:prstGeom>
          <a:ln>
            <a:solidFill>
              <a:schemeClr val="tx1"/>
            </a:solidFill>
          </a:ln>
        </p:spPr>
      </p:pic>
    </p:spTree>
    <p:extLst>
      <p:ext uri="{BB962C8B-B14F-4D97-AF65-F5344CB8AC3E}">
        <p14:creationId xmlns:p14="http://schemas.microsoft.com/office/powerpoint/2010/main" val="3605685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7E2DF8-4354-4F49-9631-BCD299ABC0FB}"/>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15</a:t>
            </a:fld>
            <a:endParaRPr lang="zh-CN" altLang="en-US" sz="1000" dirty="0">
              <a:solidFill>
                <a:srgbClr val="898989"/>
              </a:solidFill>
              <a:ea typeface="Noto Sans CJK SC Regular" panose="020B0500000000000000" pitchFamily="34" charset="-128"/>
            </a:endParaRPr>
          </a:p>
        </p:txBody>
      </p:sp>
      <p:sp>
        <p:nvSpPr>
          <p:cNvPr id="6" name="Footer Placeholder 1">
            <a:extLst>
              <a:ext uri="{FF2B5EF4-FFF2-40B4-BE49-F238E27FC236}">
                <a16:creationId xmlns:a16="http://schemas.microsoft.com/office/drawing/2014/main" id="{D6698023-A4A2-4A5E-9978-7C7AB3CE21D9}"/>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pic>
        <p:nvPicPr>
          <p:cNvPr id="3" name="Picture 2" descr="Timeline&#10;&#10;Description automatically generated">
            <a:extLst>
              <a:ext uri="{FF2B5EF4-FFF2-40B4-BE49-F238E27FC236}">
                <a16:creationId xmlns:a16="http://schemas.microsoft.com/office/drawing/2014/main" id="{F9FCE706-0680-4126-D38C-583B25E025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3775" y="341533"/>
            <a:ext cx="4452305" cy="5760720"/>
          </a:xfrm>
          <a:prstGeom prst="rect">
            <a:avLst/>
          </a:prstGeom>
          <a:ln>
            <a:solidFill>
              <a:schemeClr val="tx1"/>
            </a:solidFill>
          </a:ln>
        </p:spPr>
      </p:pic>
      <p:pic>
        <p:nvPicPr>
          <p:cNvPr id="11" name="Picture 10" descr="Timeline&#10;&#10;Description automatically generated">
            <a:extLst>
              <a:ext uri="{FF2B5EF4-FFF2-40B4-BE49-F238E27FC236}">
                <a16:creationId xmlns:a16="http://schemas.microsoft.com/office/drawing/2014/main" id="{AD771C4E-073F-B80F-DD39-EAA4E08A1A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7190" y="341533"/>
            <a:ext cx="4451035" cy="5760720"/>
          </a:xfrm>
          <a:prstGeom prst="rect">
            <a:avLst/>
          </a:prstGeom>
          <a:ln>
            <a:solidFill>
              <a:schemeClr val="tx1"/>
            </a:solidFill>
          </a:ln>
        </p:spPr>
      </p:pic>
    </p:spTree>
    <p:extLst>
      <p:ext uri="{BB962C8B-B14F-4D97-AF65-F5344CB8AC3E}">
        <p14:creationId xmlns:p14="http://schemas.microsoft.com/office/powerpoint/2010/main" val="808831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4531B80-FE54-4EAD-AC61-5391A1CC2A8D}"/>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16</a:t>
            </a:fld>
            <a:endParaRPr lang="zh-CN" altLang="en-US" sz="1000" dirty="0">
              <a:solidFill>
                <a:srgbClr val="898989"/>
              </a:solidFill>
              <a:ea typeface="Noto Sans CJK SC Regular" panose="020B0500000000000000" pitchFamily="34" charset="-128"/>
            </a:endParaRPr>
          </a:p>
        </p:txBody>
      </p:sp>
      <p:sp>
        <p:nvSpPr>
          <p:cNvPr id="6" name="Footer Placeholder 1">
            <a:extLst>
              <a:ext uri="{FF2B5EF4-FFF2-40B4-BE49-F238E27FC236}">
                <a16:creationId xmlns:a16="http://schemas.microsoft.com/office/drawing/2014/main" id="{E539196E-6456-491E-A22F-01F31C773C2F}"/>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pic>
        <p:nvPicPr>
          <p:cNvPr id="3" name="Picture 2" descr="Graphical user interface, text, application&#10;&#10;Description automatically generated">
            <a:extLst>
              <a:ext uri="{FF2B5EF4-FFF2-40B4-BE49-F238E27FC236}">
                <a16:creationId xmlns:a16="http://schemas.microsoft.com/office/drawing/2014/main" id="{C91A050F-C7C1-291E-8446-8FCE3E551B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6235" y="458833"/>
            <a:ext cx="4451468" cy="5760720"/>
          </a:xfrm>
          <a:prstGeom prst="rect">
            <a:avLst/>
          </a:prstGeom>
          <a:ln>
            <a:solidFill>
              <a:schemeClr val="tx1"/>
            </a:solidFill>
          </a:ln>
        </p:spPr>
      </p:pic>
      <p:pic>
        <p:nvPicPr>
          <p:cNvPr id="9" name="Picture 8" descr="Text&#10;&#10;Description automatically generated with low confidence">
            <a:extLst>
              <a:ext uri="{FF2B5EF4-FFF2-40B4-BE49-F238E27FC236}">
                <a16:creationId xmlns:a16="http://schemas.microsoft.com/office/drawing/2014/main" id="{2D15CBF5-DFE2-66F0-1326-74E18B7DAF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4297" y="458833"/>
            <a:ext cx="4451468" cy="5760720"/>
          </a:xfrm>
          <a:prstGeom prst="rect">
            <a:avLst/>
          </a:prstGeom>
          <a:ln>
            <a:solidFill>
              <a:schemeClr val="tx1"/>
            </a:solidFill>
          </a:ln>
        </p:spPr>
      </p:pic>
    </p:spTree>
    <p:extLst>
      <p:ext uri="{BB962C8B-B14F-4D97-AF65-F5344CB8AC3E}">
        <p14:creationId xmlns:p14="http://schemas.microsoft.com/office/powerpoint/2010/main" val="2346272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CF5076DF-159F-4973-B1B6-650D66B3DD2B}"/>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6" name="Slide Number Placeholder 3">
            <a:extLst>
              <a:ext uri="{FF2B5EF4-FFF2-40B4-BE49-F238E27FC236}">
                <a16:creationId xmlns:a16="http://schemas.microsoft.com/office/drawing/2014/main" id="{81A71082-35C7-42ED-8D0B-77A2073B4E82}"/>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17</a:t>
            </a:fld>
            <a:endParaRPr lang="zh-CN" altLang="en-US" sz="1000" dirty="0">
              <a:solidFill>
                <a:srgbClr val="898989"/>
              </a:solidFill>
              <a:ea typeface="Noto Sans CJK SC Regular" panose="020B0500000000000000" pitchFamily="34" charset="-128"/>
            </a:endParaRPr>
          </a:p>
        </p:txBody>
      </p:sp>
      <p:pic>
        <p:nvPicPr>
          <p:cNvPr id="3" name="Picture 2" descr="Text&#10;&#10;Description automatically generated">
            <a:extLst>
              <a:ext uri="{FF2B5EF4-FFF2-40B4-BE49-F238E27FC236}">
                <a16:creationId xmlns:a16="http://schemas.microsoft.com/office/drawing/2014/main" id="{7C844248-E1A7-6B61-031C-EABCBF5FC3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5961" y="299127"/>
            <a:ext cx="4451465" cy="5760720"/>
          </a:xfrm>
          <a:prstGeom prst="rect">
            <a:avLst/>
          </a:prstGeom>
          <a:ln>
            <a:solidFill>
              <a:schemeClr val="tx1"/>
            </a:solidFill>
          </a:ln>
        </p:spPr>
      </p:pic>
      <p:pic>
        <p:nvPicPr>
          <p:cNvPr id="9" name="Picture 8" descr="Graphical user interface, text, application, email&#10;&#10;Description automatically generated">
            <a:extLst>
              <a:ext uri="{FF2B5EF4-FFF2-40B4-BE49-F238E27FC236}">
                <a16:creationId xmlns:a16="http://schemas.microsoft.com/office/drawing/2014/main" id="{B7A71CF5-CE2F-D59E-F908-DDC23ADA35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4575" y="299127"/>
            <a:ext cx="4451468" cy="5760720"/>
          </a:xfrm>
          <a:prstGeom prst="rect">
            <a:avLst/>
          </a:prstGeom>
          <a:ln>
            <a:solidFill>
              <a:schemeClr val="tx1"/>
            </a:solidFill>
          </a:ln>
        </p:spPr>
      </p:pic>
    </p:spTree>
    <p:extLst>
      <p:ext uri="{BB962C8B-B14F-4D97-AF65-F5344CB8AC3E}">
        <p14:creationId xmlns:p14="http://schemas.microsoft.com/office/powerpoint/2010/main" val="3207390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wrap="square" anchor="ctr"/>
          <a:lstStyle/>
          <a:p>
            <a:pPr algn="ctr">
              <a:defRPr sz="5400"/>
            </a:pPr>
            <a:r>
              <a:rPr lang="zh-CN" altLang="en-US" dirty="0">
                <a:ea typeface="Noto Sans CJK SC Bold" panose="020B0800000000000000" pitchFamily="34" charset="-128"/>
              </a:rPr>
              <a:t>纸质待人处事风格自我认知档案</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en-US" altLang="zh-CN" smtClean="0">
                <a:ea typeface="Noto Sans CJK SC Regular" panose="020B0500000000000000" pitchFamily="34" charset="-128"/>
              </a:rPr>
              <a:t>18</a:t>
            </a:fld>
            <a:endParaRPr lang="zh-CN" altLang="en-US" dirty="0">
              <a:ea typeface="Noto Sans CJK SC Regular" panose="020B0500000000000000" pitchFamily="34" charset="-128"/>
            </a:endParaRPr>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Tree>
    <p:extLst>
      <p:ext uri="{BB962C8B-B14F-4D97-AF65-F5344CB8AC3E}">
        <p14:creationId xmlns:p14="http://schemas.microsoft.com/office/powerpoint/2010/main" val="2393896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7716C-ECDF-4EBC-8120-9CC2CE774444}"/>
              </a:ext>
            </a:extLst>
          </p:cNvPr>
          <p:cNvSpPr>
            <a:spLocks noGrp="1"/>
          </p:cNvSpPr>
          <p:nvPr>
            <p:ph type="title"/>
          </p:nvPr>
        </p:nvSpPr>
        <p:spPr>
          <a:xfrm>
            <a:off x="586854" y="228600"/>
            <a:ext cx="11376546" cy="1009650"/>
          </a:xfrm>
        </p:spPr>
        <p:txBody>
          <a:bodyPr wrap="square">
            <a:noAutofit/>
          </a:bodyPr>
          <a:lstStyle/>
          <a:p>
            <a:pPr>
              <a:defRPr>
                <a:ea typeface="ヒラギノ角ゴ Pro W3" pitchFamily="4" charset="-128"/>
                <a:cs typeface="ヒラギノ角ゴ Pro W3" pitchFamily="4" charset="-128"/>
              </a:defRPr>
            </a:pPr>
            <a:r>
              <a:rPr lang="zh-CN" altLang="en-US">
                <a:ea typeface="Noto Sans CJK SC Bold" panose="020B0800000000000000" pitchFamily="34" charset="-128"/>
              </a:rPr>
              <a:t>你的待人处事风格自我认知</a:t>
            </a:r>
            <a:endParaRPr lang="zh-CN" altLang="en-US" dirty="0">
              <a:ea typeface="Noto Sans CJK SC Bold" panose="020B0800000000000000" pitchFamily="34" charset="-128"/>
            </a:endParaRPr>
          </a:p>
        </p:txBody>
      </p:sp>
      <p:sp>
        <p:nvSpPr>
          <p:cNvPr id="3" name="Content Placeholder 2">
            <a:extLst>
              <a:ext uri="{FF2B5EF4-FFF2-40B4-BE49-F238E27FC236}">
                <a16:creationId xmlns:a16="http://schemas.microsoft.com/office/drawing/2014/main" id="{35D4B764-5846-4537-AFA6-85FED46A9236}"/>
              </a:ext>
            </a:extLst>
          </p:cNvPr>
          <p:cNvSpPr>
            <a:spLocks noGrp="1"/>
          </p:cNvSpPr>
          <p:nvPr>
            <p:ph sz="half" idx="1"/>
          </p:nvPr>
        </p:nvSpPr>
        <p:spPr>
          <a:xfrm>
            <a:off x="709684" y="2316163"/>
            <a:ext cx="5654914" cy="3607271"/>
          </a:xfrm>
        </p:spPr>
        <p:txBody>
          <a:bodyPr wrap="square">
            <a:noAutofit/>
          </a:bodyPr>
          <a:lstStyle/>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zh-CN" altLang="en-US">
                <a:ea typeface="Noto Sans CJK SC Regular" panose="020B0500000000000000" pitchFamily="34" charset="-128"/>
              </a:rPr>
              <a:t>撕开穿孔</a:t>
            </a:r>
          </a:p>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zh-CN" altLang="en-US">
                <a:ea typeface="Noto Sans CJK SC Regular" panose="020B0500000000000000" pitchFamily="34" charset="-128"/>
              </a:rPr>
              <a:t>转移每个问题的回答</a:t>
            </a:r>
          </a:p>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zh-CN" altLang="en-US">
                <a:ea typeface="Noto Sans CJK SC Regular" panose="020B0500000000000000" pitchFamily="34" charset="-128"/>
              </a:rPr>
              <a:t>将列总数相加 </a:t>
            </a:r>
          </a:p>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zh-CN" altLang="en-US">
                <a:ea typeface="Noto Sans CJK SC Regular" panose="020B0500000000000000" pitchFamily="34" charset="-128"/>
              </a:rPr>
              <a:t>绘制你的待人处事风格</a:t>
            </a:r>
          </a:p>
          <a:p>
            <a:endParaRPr lang="zh-CN" altLang="en-US" dirty="0">
              <a:ea typeface="Noto Sans CJK SC Regular" panose="020B0500000000000000" pitchFamily="34" charset="-128"/>
            </a:endParaRPr>
          </a:p>
        </p:txBody>
      </p:sp>
      <p:sp>
        <p:nvSpPr>
          <p:cNvPr id="4" name="Slide Number Placeholder 3">
            <a:extLst>
              <a:ext uri="{FF2B5EF4-FFF2-40B4-BE49-F238E27FC236}">
                <a16:creationId xmlns:a16="http://schemas.microsoft.com/office/drawing/2014/main" id="{9963F72A-6B05-4C1D-A060-196414E530D6}"/>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19</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DC672316-9553-48E7-A801-EF3E14EC3773}"/>
              </a:ext>
            </a:extLst>
          </p:cNvPr>
          <p:cNvSpPr>
            <a:spLocks noGrp="1"/>
          </p:cNvSpPr>
          <p:nvPr>
            <p:ph type="ftr" sz="quarter" idx="13"/>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9" name="Rectangle 21">
            <a:extLst>
              <a:ext uri="{FF2B5EF4-FFF2-40B4-BE49-F238E27FC236}">
                <a16:creationId xmlns:a16="http://schemas.microsoft.com/office/drawing/2014/main" id="{BFF94834-1B31-45E2-9DE0-3CC32AEAB43C}"/>
              </a:ext>
            </a:extLst>
          </p:cNvPr>
          <p:cNvSpPr>
            <a:spLocks noChangeArrowheads="1"/>
          </p:cNvSpPr>
          <p:nvPr/>
        </p:nvSpPr>
        <p:spPr bwMode="auto">
          <a:xfrm>
            <a:off x="7812398" y="2543990"/>
            <a:ext cx="2284413" cy="2282825"/>
          </a:xfrm>
          <a:prstGeom prst="rect">
            <a:avLst/>
          </a:prstGeom>
          <a:solidFill>
            <a:schemeClr val="bg1"/>
          </a:solidFill>
          <a:ln w="38100">
            <a:solidFill>
              <a:schemeClr val="tx1"/>
            </a:solidFill>
            <a:round/>
            <a:headEnd/>
            <a:tailEnd/>
          </a:ln>
        </p:spPr>
        <p:txBody>
          <a:bodyPr wrap="square">
            <a:prstTxWarp prst="textNoShape">
              <a:avLst/>
            </a:prstTxWarp>
            <a:noAutofit/>
          </a:bodyPr>
          <a:lstStyle/>
          <a:p>
            <a:pPr>
              <a:spcBef>
                <a:spcPct val="0"/>
              </a:spcBef>
              <a:buFontTx/>
              <a:buNone/>
            </a:pPr>
            <a:endParaRPr lang="zh-CN" altLang="en-US" sz="2400" dirty="0">
              <a:solidFill>
                <a:schemeClr val="tx1"/>
              </a:solidFill>
              <a:latin typeface="Arial" pitchFamily="4" charset="0"/>
              <a:ea typeface="Noto Sans CJK SC Regular" panose="020B0500000000000000" pitchFamily="34" charset="-128"/>
            </a:endParaRPr>
          </a:p>
        </p:txBody>
      </p:sp>
      <p:sp>
        <p:nvSpPr>
          <p:cNvPr id="10" name="Text Box 8">
            <a:extLst>
              <a:ext uri="{FF2B5EF4-FFF2-40B4-BE49-F238E27FC236}">
                <a16:creationId xmlns:a16="http://schemas.microsoft.com/office/drawing/2014/main" id="{979D0A15-48A9-4353-A134-FEB723A5AFDA}"/>
              </a:ext>
            </a:extLst>
          </p:cNvPr>
          <p:cNvSpPr txBox="1">
            <a:spLocks noChangeArrowheads="1"/>
          </p:cNvSpPr>
          <p:nvPr/>
        </p:nvSpPr>
        <p:spPr bwMode="auto">
          <a:xfrm>
            <a:off x="7790173" y="2986903"/>
            <a:ext cx="1163638" cy="276225"/>
          </a:xfrm>
          <a:prstGeom prst="rect">
            <a:avLst/>
          </a:prstGeom>
          <a:noFill/>
          <a:ln w="9525">
            <a:noFill/>
            <a:miter lim="800000"/>
            <a:headEnd/>
            <a:tailEnd/>
          </a:ln>
        </p:spPr>
        <p:txBody>
          <a:bodyPr wrap="square">
            <a:prstTxWarp prst="textNoShape">
              <a:avLst/>
            </a:prstTxWarp>
            <a:noAutofit/>
          </a:bodyPr>
          <a:lstStyle/>
          <a:p>
            <a:pPr algn="ctr">
              <a:buFontTx/>
              <a:buNone/>
              <a:defRPr sz="1200" b="1" cap="all">
                <a:solidFill>
                  <a:srgbClr val="0C4176"/>
                </a:solidFill>
                <a:latin typeface="Arial"/>
                <a:cs typeface="Arial"/>
              </a:defRPr>
            </a:pPr>
            <a:r>
              <a:rPr lang="zh-CN" altLang="en-US" dirty="0">
                <a:ea typeface="Noto Sans CJK SC Bold" panose="020B0800000000000000" pitchFamily="34" charset="-128"/>
              </a:rPr>
              <a:t>分析型</a:t>
            </a:r>
          </a:p>
        </p:txBody>
      </p:sp>
      <p:sp>
        <p:nvSpPr>
          <p:cNvPr id="11" name="Text Box 9">
            <a:extLst>
              <a:ext uri="{FF2B5EF4-FFF2-40B4-BE49-F238E27FC236}">
                <a16:creationId xmlns:a16="http://schemas.microsoft.com/office/drawing/2014/main" id="{D70A25F9-0C18-4BB6-A0F7-EFCD9AB34DFF}"/>
              </a:ext>
            </a:extLst>
          </p:cNvPr>
          <p:cNvSpPr txBox="1">
            <a:spLocks noChangeArrowheads="1"/>
          </p:cNvSpPr>
          <p:nvPr/>
        </p:nvSpPr>
        <p:spPr bwMode="auto">
          <a:xfrm>
            <a:off x="9100654" y="2986903"/>
            <a:ext cx="825500" cy="276225"/>
          </a:xfrm>
          <a:prstGeom prst="rect">
            <a:avLst/>
          </a:prstGeom>
          <a:noFill/>
          <a:ln w="9525">
            <a:noFill/>
            <a:miter lim="800000"/>
            <a:headEnd/>
            <a:tailEnd/>
          </a:ln>
        </p:spPr>
        <p:txBody>
          <a:bodyPr wrap="square">
            <a:prstTxWarp prst="textNoShape">
              <a:avLst/>
            </a:prstTxWarp>
            <a:noAutofit/>
          </a:bodyPr>
          <a:lstStyle/>
          <a:p>
            <a:pPr algn="ctr">
              <a:buFontTx/>
              <a:buNone/>
              <a:defRPr sz="1200" b="1" cap="all">
                <a:solidFill>
                  <a:srgbClr val="0C4176"/>
                </a:solidFill>
                <a:latin typeface="Arial"/>
                <a:cs typeface="Arial"/>
              </a:defRPr>
            </a:pPr>
            <a:r>
              <a:rPr lang="zh-CN" altLang="en-US" dirty="0">
                <a:ea typeface="Noto Sans CJK SC Bold" panose="020B0800000000000000" pitchFamily="34" charset="-128"/>
              </a:rPr>
              <a:t>进取型</a:t>
            </a:r>
          </a:p>
        </p:txBody>
      </p:sp>
      <p:sp>
        <p:nvSpPr>
          <p:cNvPr id="12" name="Text Box 10">
            <a:extLst>
              <a:ext uri="{FF2B5EF4-FFF2-40B4-BE49-F238E27FC236}">
                <a16:creationId xmlns:a16="http://schemas.microsoft.com/office/drawing/2014/main" id="{AB090C10-0B28-412F-A49C-A865ED3845FC}"/>
              </a:ext>
            </a:extLst>
          </p:cNvPr>
          <p:cNvSpPr txBox="1">
            <a:spLocks noChangeArrowheads="1"/>
          </p:cNvSpPr>
          <p:nvPr/>
        </p:nvSpPr>
        <p:spPr bwMode="auto">
          <a:xfrm>
            <a:off x="8933173" y="4131490"/>
            <a:ext cx="1160463" cy="276225"/>
          </a:xfrm>
          <a:prstGeom prst="rect">
            <a:avLst/>
          </a:prstGeom>
          <a:noFill/>
          <a:ln w="9525">
            <a:noFill/>
            <a:miter lim="800000"/>
            <a:headEnd/>
            <a:tailEnd/>
          </a:ln>
        </p:spPr>
        <p:txBody>
          <a:bodyPr wrap="square">
            <a:prstTxWarp prst="textNoShape">
              <a:avLst/>
            </a:prstTxWarp>
            <a:noAutofit/>
          </a:bodyPr>
          <a:lstStyle/>
          <a:p>
            <a:pPr algn="ctr">
              <a:buFontTx/>
              <a:buNone/>
              <a:defRPr sz="1200" b="1" cap="all">
                <a:solidFill>
                  <a:srgbClr val="0C4176"/>
                </a:solidFill>
                <a:latin typeface="Arial"/>
                <a:cs typeface="Arial"/>
              </a:defRPr>
            </a:pPr>
            <a:r>
              <a:rPr lang="zh-CN" altLang="en-US">
                <a:ea typeface="Noto Sans CJK SC Bold" panose="020B0800000000000000" pitchFamily="34" charset="-128"/>
              </a:rPr>
              <a:t>表达型</a:t>
            </a:r>
            <a:endParaRPr lang="zh-CN" altLang="en-US" dirty="0">
              <a:ea typeface="Noto Sans CJK SC Bold" panose="020B0800000000000000" pitchFamily="34" charset="-128"/>
            </a:endParaRPr>
          </a:p>
        </p:txBody>
      </p:sp>
      <p:sp>
        <p:nvSpPr>
          <p:cNvPr id="13" name="Text Box 11">
            <a:extLst>
              <a:ext uri="{FF2B5EF4-FFF2-40B4-BE49-F238E27FC236}">
                <a16:creationId xmlns:a16="http://schemas.microsoft.com/office/drawing/2014/main" id="{A6648209-0CC6-493F-BE18-99A50FB78F3C}"/>
              </a:ext>
            </a:extLst>
          </p:cNvPr>
          <p:cNvSpPr txBox="1">
            <a:spLocks noChangeArrowheads="1"/>
          </p:cNvSpPr>
          <p:nvPr/>
        </p:nvSpPr>
        <p:spPr bwMode="auto">
          <a:xfrm>
            <a:off x="7922730" y="4131490"/>
            <a:ext cx="898525" cy="276225"/>
          </a:xfrm>
          <a:prstGeom prst="rect">
            <a:avLst/>
          </a:prstGeom>
          <a:noFill/>
          <a:ln w="9525">
            <a:noFill/>
            <a:miter lim="800000"/>
            <a:headEnd/>
            <a:tailEnd/>
          </a:ln>
        </p:spPr>
        <p:txBody>
          <a:bodyPr wrap="square">
            <a:prstTxWarp prst="textNoShape">
              <a:avLst/>
            </a:prstTxWarp>
            <a:noAutofit/>
          </a:bodyPr>
          <a:lstStyle/>
          <a:p>
            <a:pPr algn="ctr">
              <a:buFontTx/>
              <a:buNone/>
              <a:defRPr sz="1200" b="1" cap="all">
                <a:solidFill>
                  <a:srgbClr val="0C4176"/>
                </a:solidFill>
                <a:latin typeface="Arial"/>
                <a:cs typeface="Arial"/>
              </a:defRPr>
            </a:pPr>
            <a:r>
              <a:rPr lang="zh-CN" altLang="en-US" dirty="0">
                <a:ea typeface="Noto Sans CJK SC Bold" panose="020B0800000000000000" pitchFamily="34" charset="-128"/>
              </a:rPr>
              <a:t>亲切型</a:t>
            </a:r>
          </a:p>
        </p:txBody>
      </p:sp>
      <p:sp>
        <p:nvSpPr>
          <p:cNvPr id="14" name="Text Box 13">
            <a:extLst>
              <a:ext uri="{FF2B5EF4-FFF2-40B4-BE49-F238E27FC236}">
                <a16:creationId xmlns:a16="http://schemas.microsoft.com/office/drawing/2014/main" id="{C01244DC-5488-4B0B-9DB2-EFF2A3684A24}"/>
              </a:ext>
            </a:extLst>
          </p:cNvPr>
          <p:cNvSpPr txBox="1">
            <a:spLocks noChangeArrowheads="1"/>
          </p:cNvSpPr>
          <p:nvPr/>
        </p:nvSpPr>
        <p:spPr bwMode="auto">
          <a:xfrm>
            <a:off x="10219048" y="3510778"/>
            <a:ext cx="454025" cy="369887"/>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zh-CN" altLang="en-US">
                <a:ea typeface="Noto Sans CJK SC Bold" panose="020B0800000000000000" pitchFamily="34" charset="-128"/>
              </a:rPr>
              <a:t>  </a:t>
            </a:r>
            <a:r>
              <a:rPr lang="en-US" altLang="zh-CN">
                <a:ea typeface="Noto Sans CJK SC Bold" panose="020B0800000000000000" pitchFamily="34" charset="-128"/>
              </a:rPr>
              <a:t>T</a:t>
            </a:r>
            <a:endParaRPr lang="en-US" altLang="zh-CN" dirty="0">
              <a:ea typeface="Noto Sans CJK SC Bold" panose="020B0800000000000000" pitchFamily="34" charset="-128"/>
            </a:endParaRPr>
          </a:p>
        </p:txBody>
      </p:sp>
      <p:sp>
        <p:nvSpPr>
          <p:cNvPr id="15" name="Text Box 14">
            <a:extLst>
              <a:ext uri="{FF2B5EF4-FFF2-40B4-BE49-F238E27FC236}">
                <a16:creationId xmlns:a16="http://schemas.microsoft.com/office/drawing/2014/main" id="{74AACB88-1DAA-49D6-A738-4A81977A846A}"/>
              </a:ext>
            </a:extLst>
          </p:cNvPr>
          <p:cNvSpPr txBox="1">
            <a:spLocks noChangeArrowheads="1"/>
          </p:cNvSpPr>
          <p:nvPr/>
        </p:nvSpPr>
        <p:spPr bwMode="auto">
          <a:xfrm>
            <a:off x="8802998" y="4806178"/>
            <a:ext cx="336550" cy="366712"/>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en-US" altLang="zh-CN">
                <a:ea typeface="Noto Sans CJK SC Bold" panose="020B0800000000000000" pitchFamily="34" charset="-128"/>
              </a:rPr>
              <a:t>E</a:t>
            </a:r>
            <a:endParaRPr lang="en-US" altLang="zh-CN" dirty="0">
              <a:ea typeface="Noto Sans CJK SC Bold" panose="020B0800000000000000" pitchFamily="34" charset="-128"/>
            </a:endParaRPr>
          </a:p>
        </p:txBody>
      </p:sp>
      <p:sp>
        <p:nvSpPr>
          <p:cNvPr id="16" name="Text Box 15">
            <a:extLst>
              <a:ext uri="{FF2B5EF4-FFF2-40B4-BE49-F238E27FC236}">
                <a16:creationId xmlns:a16="http://schemas.microsoft.com/office/drawing/2014/main" id="{9B0A48C8-0336-45CE-B18B-FE1DACDADF03}"/>
              </a:ext>
            </a:extLst>
          </p:cNvPr>
          <p:cNvSpPr txBox="1">
            <a:spLocks noChangeArrowheads="1"/>
          </p:cNvSpPr>
          <p:nvPr/>
        </p:nvSpPr>
        <p:spPr bwMode="auto">
          <a:xfrm>
            <a:off x="7321861" y="3512365"/>
            <a:ext cx="350837" cy="368300"/>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en-US" altLang="zh-CN">
                <a:ea typeface="Noto Sans CJK SC Bold" panose="020B0800000000000000" pitchFamily="34" charset="-128"/>
              </a:rPr>
              <a:t>A</a:t>
            </a:r>
            <a:endParaRPr lang="en-US" altLang="zh-CN" dirty="0">
              <a:ea typeface="Noto Sans CJK SC Bold" panose="020B0800000000000000" pitchFamily="34" charset="-128"/>
            </a:endParaRPr>
          </a:p>
        </p:txBody>
      </p:sp>
      <p:sp>
        <p:nvSpPr>
          <p:cNvPr id="17" name="Line 18">
            <a:extLst>
              <a:ext uri="{FF2B5EF4-FFF2-40B4-BE49-F238E27FC236}">
                <a16:creationId xmlns:a16="http://schemas.microsoft.com/office/drawing/2014/main" id="{48A49F35-CEE9-4FE2-B256-2011D51E5B1E}"/>
              </a:ext>
            </a:extLst>
          </p:cNvPr>
          <p:cNvSpPr>
            <a:spLocks noChangeShapeType="1"/>
          </p:cNvSpPr>
          <p:nvPr/>
        </p:nvSpPr>
        <p:spPr bwMode="auto">
          <a:xfrm>
            <a:off x="9114148" y="2412228"/>
            <a:ext cx="1301750" cy="1185862"/>
          </a:xfrm>
          <a:prstGeom prst="line">
            <a:avLst/>
          </a:prstGeom>
          <a:noFill/>
          <a:ln w="9525">
            <a:solidFill>
              <a:schemeClr val="tx2"/>
            </a:solidFill>
            <a:round/>
            <a:headEnd/>
            <a:tailEnd/>
          </a:ln>
        </p:spPr>
        <p:txBody>
          <a:bodyPr wrap="square">
            <a:prstTxWarp prst="textNoShape">
              <a:avLst/>
            </a:prstTxWarp>
            <a:noAutofit/>
          </a:bodyPr>
          <a:lstStyle/>
          <a:p>
            <a:endParaRPr lang="zh-CN" altLang="en-US" dirty="0">
              <a:ea typeface="Noto Sans CJK SC Regular" panose="020B0500000000000000" pitchFamily="34" charset="-128"/>
            </a:endParaRPr>
          </a:p>
        </p:txBody>
      </p:sp>
      <p:sp>
        <p:nvSpPr>
          <p:cNvPr id="18" name="Text Box 4">
            <a:extLst>
              <a:ext uri="{FF2B5EF4-FFF2-40B4-BE49-F238E27FC236}">
                <a16:creationId xmlns:a16="http://schemas.microsoft.com/office/drawing/2014/main" id="{76FF45AD-AACC-421D-B6F3-AD77316C0031}"/>
              </a:ext>
            </a:extLst>
          </p:cNvPr>
          <p:cNvSpPr txBox="1">
            <a:spLocks noChangeArrowheads="1"/>
          </p:cNvSpPr>
          <p:nvPr/>
        </p:nvSpPr>
        <p:spPr bwMode="auto">
          <a:xfrm>
            <a:off x="7437748" y="1762305"/>
            <a:ext cx="1666875" cy="622300"/>
          </a:xfrm>
          <a:prstGeom prst="rect">
            <a:avLst/>
          </a:prstGeom>
          <a:noFill/>
          <a:ln w="9525">
            <a:noFill/>
            <a:miter lim="800000"/>
            <a:headEnd/>
            <a:tailEnd/>
          </a:ln>
        </p:spPr>
        <p:txBody>
          <a:bodyPr wrap="square">
            <a:prstTxWarp prst="textNoShape">
              <a:avLst/>
            </a:prstTxWarp>
            <a:noAutofit/>
          </a:bodyPr>
          <a:lstStyle/>
          <a:p>
            <a:pPr marL="342900" indent="-342900" algn="ctr">
              <a:lnSpc>
                <a:spcPct val="80000"/>
              </a:lnSpc>
              <a:buFontTx/>
              <a:buNone/>
              <a:defRPr sz="1800">
                <a:solidFill>
                  <a:schemeClr val="tx1"/>
                </a:solidFill>
                <a:latin typeface="Arial" pitchFamily="4" charset="0"/>
              </a:defRPr>
            </a:pPr>
            <a:r>
              <a:rPr lang="zh-CN" altLang="en-US" b="1">
                <a:ea typeface="Noto Sans CJK SC Regular" panose="020B0500000000000000" pitchFamily="34" charset="-128"/>
              </a:rPr>
              <a:t>示例</a:t>
            </a:r>
            <a:r>
              <a:rPr lang="zh-CN" altLang="en-US">
                <a:ea typeface="Noto Sans CJK SC Regular" panose="020B0500000000000000" pitchFamily="34" charset="-128"/>
              </a:rPr>
              <a:t>：</a:t>
            </a:r>
          </a:p>
          <a:p>
            <a:pPr marL="342900" indent="-342900">
              <a:lnSpc>
                <a:spcPct val="80000"/>
              </a:lnSpc>
            </a:pPr>
            <a:endParaRPr lang="zh-CN" altLang="en-US" sz="2800" dirty="0">
              <a:solidFill>
                <a:schemeClr val="tx1"/>
              </a:solidFill>
              <a:latin typeface="Arial" pitchFamily="4" charset="0"/>
              <a:ea typeface="Noto Sans CJK SC Regular" panose="020B0500000000000000" pitchFamily="34" charset="-128"/>
            </a:endParaRPr>
          </a:p>
        </p:txBody>
      </p:sp>
      <p:sp>
        <p:nvSpPr>
          <p:cNvPr id="19" name="Oval 16">
            <a:extLst>
              <a:ext uri="{FF2B5EF4-FFF2-40B4-BE49-F238E27FC236}">
                <a16:creationId xmlns:a16="http://schemas.microsoft.com/office/drawing/2014/main" id="{CD454758-D77A-4AD0-9184-CDAC5CFB77BD}"/>
              </a:ext>
            </a:extLst>
          </p:cNvPr>
          <p:cNvSpPr>
            <a:spLocks noChangeArrowheads="1"/>
          </p:cNvSpPr>
          <p:nvPr/>
        </p:nvSpPr>
        <p:spPr bwMode="auto">
          <a:xfrm>
            <a:off x="8802998" y="2162460"/>
            <a:ext cx="301625" cy="301625"/>
          </a:xfrm>
          <a:prstGeom prst="ellipse">
            <a:avLst/>
          </a:prstGeom>
          <a:noFill/>
          <a:ln w="9525">
            <a:solidFill>
              <a:schemeClr val="tx2"/>
            </a:solidFill>
            <a:round/>
            <a:headEnd/>
            <a:tailEnd/>
          </a:ln>
        </p:spPr>
        <p:txBody>
          <a:bodyPr wrap="square" anchor="ctr">
            <a:prstTxWarp prst="textNoShape">
              <a:avLst/>
            </a:prstTxWarp>
            <a:noAutofit/>
          </a:bodyPr>
          <a:lstStyle/>
          <a:p>
            <a:endParaRPr lang="zh-CN" altLang="en-US" b="1" dirty="0">
              <a:solidFill>
                <a:schemeClr val="tx1"/>
              </a:solidFill>
              <a:ea typeface="Noto Sans CJK SC Bold" panose="020B0800000000000000" pitchFamily="34" charset="-128"/>
            </a:endParaRPr>
          </a:p>
        </p:txBody>
      </p:sp>
      <p:sp>
        <p:nvSpPr>
          <p:cNvPr id="21" name="Text Box 13">
            <a:extLst>
              <a:ext uri="{FF2B5EF4-FFF2-40B4-BE49-F238E27FC236}">
                <a16:creationId xmlns:a16="http://schemas.microsoft.com/office/drawing/2014/main" id="{2707E0CC-2290-4D0F-A72C-F435A25A3AA2}"/>
              </a:ext>
            </a:extLst>
          </p:cNvPr>
          <p:cNvSpPr txBox="1">
            <a:spLocks noChangeArrowheads="1"/>
          </p:cNvSpPr>
          <p:nvPr/>
        </p:nvSpPr>
        <p:spPr bwMode="auto">
          <a:xfrm>
            <a:off x="8662991" y="2124340"/>
            <a:ext cx="683239" cy="369887"/>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zh-CN" altLang="en-US">
                <a:ea typeface="Noto Sans CJK SC Bold" panose="020B0800000000000000" pitchFamily="34" charset="-128"/>
              </a:rPr>
              <a:t>  </a:t>
            </a:r>
            <a:r>
              <a:rPr lang="en-US" altLang="zh-CN">
                <a:ea typeface="Noto Sans CJK SC Bold" panose="020B0800000000000000" pitchFamily="34" charset="-128"/>
              </a:rPr>
              <a:t>C</a:t>
            </a:r>
            <a:endParaRPr lang="en-US" altLang="zh-CN" dirty="0">
              <a:ea typeface="Noto Sans CJK SC Bold" panose="020B0800000000000000" pitchFamily="34" charset="-128"/>
            </a:endParaRPr>
          </a:p>
        </p:txBody>
      </p:sp>
      <p:sp>
        <p:nvSpPr>
          <p:cNvPr id="22" name="Line 6">
            <a:extLst>
              <a:ext uri="{FF2B5EF4-FFF2-40B4-BE49-F238E27FC236}">
                <a16:creationId xmlns:a16="http://schemas.microsoft.com/office/drawing/2014/main" id="{6304429F-8A2A-4415-B58F-ECCD9D4C4017}"/>
              </a:ext>
            </a:extLst>
          </p:cNvPr>
          <p:cNvSpPr>
            <a:spLocks noChangeShapeType="1"/>
          </p:cNvSpPr>
          <p:nvPr/>
        </p:nvSpPr>
        <p:spPr bwMode="auto">
          <a:xfrm rot="16200000">
            <a:off x="8939855" y="2531295"/>
            <a:ext cx="0" cy="2286000"/>
          </a:xfrm>
          <a:prstGeom prst="line">
            <a:avLst/>
          </a:prstGeom>
          <a:noFill/>
          <a:ln w="9525">
            <a:solidFill>
              <a:schemeClr val="tx1"/>
            </a:solidFill>
            <a:round/>
            <a:headEnd type="arrow" w="med" len="med"/>
            <a:tailEnd type="arrow" w="med" len="med"/>
          </a:ln>
        </p:spPr>
        <p:txBody>
          <a:bodyPr wrap="square">
            <a:prstTxWarp prst="textNoShape">
              <a:avLst/>
            </a:prstTxWarp>
            <a:noAutofit/>
          </a:bodyPr>
          <a:lstStyle/>
          <a:p>
            <a:endParaRPr lang="zh-CN" altLang="en-US" dirty="0">
              <a:ea typeface="Noto Sans CJK SC Regular" panose="020B0500000000000000" pitchFamily="34" charset="-128"/>
            </a:endParaRPr>
          </a:p>
        </p:txBody>
      </p:sp>
      <p:sp>
        <p:nvSpPr>
          <p:cNvPr id="23" name="Line 7">
            <a:extLst>
              <a:ext uri="{FF2B5EF4-FFF2-40B4-BE49-F238E27FC236}">
                <a16:creationId xmlns:a16="http://schemas.microsoft.com/office/drawing/2014/main" id="{AA3C7343-A9E2-4556-8DD8-8F5699C3F7C4}"/>
              </a:ext>
            </a:extLst>
          </p:cNvPr>
          <p:cNvSpPr>
            <a:spLocks noChangeShapeType="1"/>
          </p:cNvSpPr>
          <p:nvPr/>
        </p:nvSpPr>
        <p:spPr bwMode="auto">
          <a:xfrm rot="10800000">
            <a:off x="8926207" y="2532563"/>
            <a:ext cx="0" cy="2286000"/>
          </a:xfrm>
          <a:prstGeom prst="line">
            <a:avLst/>
          </a:prstGeom>
          <a:noFill/>
          <a:ln w="9525">
            <a:solidFill>
              <a:schemeClr val="tx1"/>
            </a:solidFill>
            <a:round/>
            <a:headEnd type="arrow" w="med" len="med"/>
            <a:tailEnd type="arrow" w="med" len="med"/>
          </a:ln>
        </p:spPr>
        <p:txBody>
          <a:bodyPr wrap="square">
            <a:prstTxWarp prst="textNoShape">
              <a:avLst/>
            </a:prstTxWarp>
            <a:noAutofit/>
          </a:bodyPr>
          <a:lstStyle/>
          <a:p>
            <a:endParaRPr lang="zh-CN" altLang="en-US" dirty="0">
              <a:ea typeface="Noto Sans CJK SC Regular" panose="020B0500000000000000" pitchFamily="34" charset="-128"/>
            </a:endParaRPr>
          </a:p>
        </p:txBody>
      </p:sp>
      <p:sp>
        <p:nvSpPr>
          <p:cNvPr id="24" name="Text Box 4">
            <a:extLst>
              <a:ext uri="{FF2B5EF4-FFF2-40B4-BE49-F238E27FC236}">
                <a16:creationId xmlns:a16="http://schemas.microsoft.com/office/drawing/2014/main" id="{87358208-4B10-4673-BDD3-255162178DA0}"/>
              </a:ext>
            </a:extLst>
          </p:cNvPr>
          <p:cNvSpPr txBox="1">
            <a:spLocks noChangeArrowheads="1"/>
          </p:cNvSpPr>
          <p:nvPr/>
        </p:nvSpPr>
        <p:spPr bwMode="auto">
          <a:xfrm>
            <a:off x="155091" y="5289550"/>
            <a:ext cx="5432909" cy="787400"/>
          </a:xfrm>
          <a:prstGeom prst="rect">
            <a:avLst/>
          </a:prstGeom>
          <a:noFill/>
          <a:ln w="9525">
            <a:noFill/>
            <a:miter lim="800000"/>
            <a:headEnd/>
            <a:tailEnd/>
          </a:ln>
        </p:spPr>
        <p:txBody>
          <a:bodyPr wrap="square">
            <a:prstTxWarp prst="textNoShape">
              <a:avLst/>
            </a:prstTxWarp>
            <a:noAutofit/>
          </a:bodyPr>
          <a:lstStyle/>
          <a:p>
            <a:pPr marL="342900" indent="-342900" algn="ctr">
              <a:lnSpc>
                <a:spcPct val="80000"/>
              </a:lnSpc>
              <a:spcAft>
                <a:spcPts val="2400"/>
              </a:spcAft>
              <a:buFontTx/>
              <a:buNone/>
              <a:defRPr sz="2000" b="1">
                <a:solidFill>
                  <a:srgbClr val="010000"/>
                </a:solidFill>
                <a:latin typeface="Arial" pitchFamily="4" charset="0"/>
              </a:defRPr>
            </a:pPr>
            <a:r>
              <a:rPr lang="zh-CN" altLang="en-US" dirty="0">
                <a:ea typeface="Noto Sans CJK SC Bold" panose="020B0800000000000000" pitchFamily="34" charset="-128"/>
              </a:rPr>
              <a:t>你的自我认知可能与他人的看法不同！</a:t>
            </a:r>
          </a:p>
        </p:txBody>
      </p:sp>
      <p:sp>
        <p:nvSpPr>
          <p:cNvPr id="26" name="Oval 17">
            <a:extLst>
              <a:ext uri="{FF2B5EF4-FFF2-40B4-BE49-F238E27FC236}">
                <a16:creationId xmlns:a16="http://schemas.microsoft.com/office/drawing/2014/main" id="{71993E35-31B7-4B5F-B7C5-946EDA9AC443}"/>
              </a:ext>
            </a:extLst>
          </p:cNvPr>
          <p:cNvSpPr>
            <a:spLocks noChangeArrowheads="1"/>
          </p:cNvSpPr>
          <p:nvPr/>
        </p:nvSpPr>
        <p:spPr bwMode="auto">
          <a:xfrm>
            <a:off x="10362875" y="3540107"/>
            <a:ext cx="301625" cy="300038"/>
          </a:xfrm>
          <a:prstGeom prst="ellipse">
            <a:avLst/>
          </a:prstGeom>
          <a:noFill/>
          <a:ln w="9525">
            <a:solidFill>
              <a:schemeClr val="tx2"/>
            </a:solidFill>
            <a:round/>
            <a:headEnd/>
            <a:tailEnd/>
          </a:ln>
        </p:spPr>
        <p:txBody>
          <a:bodyPr wrap="square" anchor="ctr">
            <a:prstTxWarp prst="textNoShape">
              <a:avLst/>
            </a:prstTxWarp>
            <a:noAutofit/>
          </a:bodyPr>
          <a:lstStyle/>
          <a:p>
            <a:endParaRPr lang="zh-CN" altLang="en-US" b="1" dirty="0">
              <a:solidFill>
                <a:schemeClr val="tx1"/>
              </a:solidFill>
              <a:ea typeface="Noto Sans CJK SC Bold" panose="020B0800000000000000" pitchFamily="34" charset="-128"/>
            </a:endParaRPr>
          </a:p>
        </p:txBody>
      </p:sp>
    </p:spTree>
    <p:extLst>
      <p:ext uri="{BB962C8B-B14F-4D97-AF65-F5344CB8AC3E}">
        <p14:creationId xmlns:p14="http://schemas.microsoft.com/office/powerpoint/2010/main" val="8265711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900" decel="100000" fill="hold"/>
                                        <p:tgtEl>
                                          <p:spTgt spid="2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wrap="square">
            <a:noAutofit/>
          </a:bodyPr>
          <a:lstStyle/>
          <a:p>
            <a:r>
              <a:rPr lang="zh-CN" altLang="en-US" dirty="0">
                <a:solidFill>
                  <a:schemeClr val="accent2"/>
                </a:solidFill>
                <a:ea typeface="Noto Sans CJK SC Bold" panose="020B0800000000000000" pitchFamily="34" charset="-128"/>
              </a:rPr>
              <a:t>学习目标</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a:xfrm>
            <a:off x="1143000" y="2462644"/>
            <a:ext cx="7476067" cy="3131684"/>
          </a:xfrm>
        </p:spPr>
        <p:txBody>
          <a:bodyPr wrap="square">
            <a:noAutofit/>
          </a:bodyPr>
          <a:lstStyle/>
          <a:p>
            <a:pPr eaLnBrk="1" hangingPunct="1">
              <a:spcAft>
                <a:spcPts val="600"/>
              </a:spcAft>
              <a:defRPr sz="2400">
                <a:ea typeface="ヒラギノ角ゴ Pro W3" pitchFamily="4" charset="-128"/>
                <a:cs typeface="ヒラギノ角ゴ Pro W3" pitchFamily="4" charset="-128"/>
              </a:defRPr>
            </a:pPr>
            <a:r>
              <a:rPr lang="zh-CN" altLang="en-US" dirty="0">
                <a:ea typeface="Noto Sans CJK SC Regular" panose="020B0500000000000000" pitchFamily="34" charset="-128"/>
              </a:rPr>
              <a:t>了解待人处事风格模型™。</a:t>
            </a:r>
          </a:p>
          <a:p>
            <a:pPr eaLnBrk="1" hangingPunct="1">
              <a:spcAft>
                <a:spcPts val="600"/>
              </a:spcAft>
              <a:defRPr sz="2400">
                <a:ea typeface="ヒラギノ角ゴ Pro W3" pitchFamily="4" charset="-128"/>
                <a:cs typeface="ヒラギノ角ゴ Pro W3" pitchFamily="4" charset="-128"/>
              </a:defRPr>
            </a:pPr>
            <a:r>
              <a:rPr lang="zh-CN" altLang="en-US" dirty="0">
                <a:ea typeface="Noto Sans CJK SC Regular" panose="020B0500000000000000" pitchFamily="34" charset="-128"/>
              </a:rPr>
              <a:t>通过完成自我认知问卷来决定你的待人处事风格。</a:t>
            </a:r>
          </a:p>
          <a:p>
            <a:pPr eaLnBrk="1" hangingPunct="1">
              <a:spcAft>
                <a:spcPts val="600"/>
              </a:spcAft>
              <a:defRPr sz="2400">
                <a:ea typeface="ヒラギノ角ゴ Pro W3" pitchFamily="4" charset="-128"/>
                <a:cs typeface="ヒラギノ角ゴ Pro W3" pitchFamily="4" charset="-128"/>
              </a:defRPr>
            </a:pPr>
            <a:r>
              <a:rPr lang="zh-CN" altLang="en-US" dirty="0">
                <a:ea typeface="Noto Sans CJK SC Regular" panose="020B0500000000000000" pitchFamily="34" charset="-128"/>
              </a:rPr>
              <a:t>增进对你的行为的理解，以及客户如何看待风格和你一样的人。</a:t>
            </a:r>
          </a:p>
          <a:p>
            <a:pPr eaLnBrk="1" hangingPunct="1">
              <a:spcAft>
                <a:spcPts val="600"/>
              </a:spcAft>
              <a:defRPr sz="2400">
                <a:ea typeface="ヒラギノ角ゴ Pro W3" pitchFamily="4" charset="-128"/>
                <a:cs typeface="ヒラギノ角ゴ Pro W3" pitchFamily="4" charset="-128"/>
              </a:defRPr>
            </a:pPr>
            <a:r>
              <a:rPr lang="zh-CN" altLang="en-US" dirty="0">
                <a:ea typeface="Noto Sans CJK SC Regular" panose="020B0500000000000000" pitchFamily="34" charset="-128"/>
              </a:rPr>
              <a:t>提高变通能力，与客户相处能变得更有效率。</a:t>
            </a: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wrap="square">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CF60C-C85D-47C0-8597-E3BF95F18FA3}" type="slidenum">
              <a:rPr kumimoji="0" lang="en-US" altLang="zh-CN" sz="1000" b="0" i="0" u="none" strike="noStrike" kern="1200" cap="none" spc="0" normalizeH="0" baseline="0" noProof="0" smtClean="0">
                <a:ln>
                  <a:noFill/>
                </a:ln>
                <a:solidFill>
                  <a:prstClr val="black">
                    <a:tint val="75000"/>
                  </a:prstClr>
                </a:solidFill>
                <a:effectLst/>
                <a:uLnTx/>
                <a:uFillTx/>
                <a:latin typeface="Arial" panose="020B0604020202020204"/>
                <a:ea typeface="Noto Sans CJK SC Regular" panose="020B05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000" b="0" i="0" u="none" strike="noStrike" kern="1200" cap="none" spc="0" normalizeH="0" baseline="0" noProof="0" dirty="0">
              <a:ln>
                <a:noFill/>
              </a:ln>
              <a:solidFill>
                <a:prstClr val="black">
                  <a:tint val="75000"/>
                </a:prstClr>
              </a:solidFill>
              <a:effectLst/>
              <a:uLnTx/>
              <a:uFillTx/>
              <a:latin typeface="Arial" panose="020B0604020202020204"/>
              <a:ea typeface="Noto Sans CJK SC Regular" panose="020B0500000000000000" pitchFamily="34" charset="-128"/>
              <a:cs typeface="+mn-cs"/>
            </a:endParaRPr>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tint val="75000"/>
                  </a:prstClr>
                </a:solidFill>
                <a:effectLst/>
                <a:uLnTx/>
                <a:uFillTx/>
                <a:latin typeface="Arial" panose="020B0604020202020204"/>
                <a:ea typeface="Noto Sans CJK SC Regular" panose="020B0500000000000000" pitchFamily="34" charset="-128"/>
                <a:cs typeface="+mn-cs"/>
              </a:rPr>
              <a:t>© TRACOM </a:t>
            </a:r>
            <a:r>
              <a:rPr kumimoji="0" lang="zh-CN" altLang="en-US" sz="1000" b="0" i="0" u="none" strike="noStrike" kern="1200" cap="none" spc="0" normalizeH="0" baseline="0" noProof="0" dirty="0">
                <a:ln>
                  <a:noFill/>
                </a:ln>
                <a:solidFill>
                  <a:prstClr val="black">
                    <a:tint val="75000"/>
                  </a:prstClr>
                </a:solidFill>
                <a:effectLst/>
                <a:uLnTx/>
                <a:uFillTx/>
                <a:latin typeface="Arial" panose="020B0604020202020204"/>
                <a:ea typeface="Noto Sans CJK SC Regular" panose="020B0500000000000000" pitchFamily="34" charset="-128"/>
                <a:cs typeface="+mn-cs"/>
              </a:rPr>
              <a:t>公司。保留所有权利。</a:t>
            </a:r>
          </a:p>
        </p:txBody>
      </p:sp>
    </p:spTree>
    <p:extLst>
      <p:ext uri="{BB962C8B-B14F-4D97-AF65-F5344CB8AC3E}">
        <p14:creationId xmlns:p14="http://schemas.microsoft.com/office/powerpoint/2010/main" val="40615700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40267" y="228600"/>
            <a:ext cx="3638022" cy="1995488"/>
          </a:xfrm>
        </p:spPr>
        <p:txBody>
          <a:bodyPr wrap="square">
            <a:noAutofit/>
          </a:bodyPr>
          <a:lstStyle/>
          <a:p>
            <a:r>
              <a:rPr lang="zh-CN" altLang="en-US">
                <a:ea typeface="Noto Sans CJK SC Bold" panose="020B0800000000000000" pitchFamily="34" charset="-128"/>
              </a:rPr>
              <a:t>阅读关于您的风格的内容</a:t>
            </a:r>
            <a:endParaRPr lang="zh-CN" altLang="en-US" baseline="30000" dirty="0">
              <a:ea typeface="Noto Sans CJK SC Bold" panose="020B0800000000000000" pitchFamily="34" charset="-128"/>
            </a:endParaRPr>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zh-CN" altLang="en-US">
                <a:ea typeface="Noto Sans CJK SC Regular" panose="020B0500000000000000" pitchFamily="34" charset="-128"/>
              </a:rPr>
              <a:t> </a:t>
            </a:r>
            <a:endParaRPr lang="zh-CN" altLang="en-US" dirty="0">
              <a:ea typeface="Noto Sans CJK SC Regular" panose="020B0500000000000000" pitchFamily="34" charset="-128"/>
            </a:endParaRP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20</a:t>
            </a:fld>
            <a:endParaRPr lang="zh-CN" altLang="en-US" dirty="0">
              <a:ea typeface="Noto Sans CJK SC Regular" panose="020B0500000000000000" pitchFamily="34" charset="-128"/>
            </a:endParaRPr>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68949"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zh-CN" altLang="en-US">
                <a:ea typeface="Noto Sans CJK SC Bold" panose="020B0800000000000000" pitchFamily="34" charset="-128"/>
              </a:rPr>
              <a:t>控制情绪</a:t>
            </a:r>
            <a:endParaRPr lang="zh-CN" altLang="en-US" dirty="0">
              <a:ea typeface="Noto Sans CJK SC Bold" panose="020B0800000000000000" pitchFamily="34" charset="-128"/>
            </a:endParaRP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868949" y="5402222"/>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zh-CN" altLang="en-US" dirty="0">
                <a:ea typeface="Noto Sans CJK SC Bold" panose="020B0800000000000000" pitchFamily="34" charset="-128"/>
              </a:rPr>
              <a:t>流露情绪</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gn="r">
              <a:lnSpc>
                <a:spcPct val="85000"/>
              </a:lnSpc>
              <a:defRPr b="1">
                <a:solidFill>
                  <a:schemeClr val="accent6"/>
                </a:solidFill>
              </a:defRPr>
            </a:pPr>
            <a:r>
              <a:rPr lang="zh-CN" altLang="en-US" dirty="0">
                <a:ea typeface="Noto Sans CJK SC Bold" panose="020B0800000000000000" pitchFamily="34" charset="-128"/>
              </a:rPr>
              <a:t>征询意见</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nSpc>
                <a:spcPct val="85000"/>
              </a:lnSpc>
              <a:defRPr b="1">
                <a:solidFill>
                  <a:schemeClr val="accent6"/>
                </a:solidFill>
              </a:defRPr>
            </a:pPr>
            <a:r>
              <a:rPr lang="zh-CN" altLang="en-US">
                <a:ea typeface="Noto Sans CJK SC Bold" panose="020B0800000000000000" pitchFamily="34" charset="-128"/>
              </a:rPr>
              <a:t>表达意见</a:t>
            </a:r>
            <a:endParaRPr lang="zh-CN" altLang="en-US" dirty="0">
              <a:ea typeface="Noto Sans CJK SC Bold" panose="020B0800000000000000" pitchFamily="34" charset="-128"/>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grpSp>
      <p:sp>
        <p:nvSpPr>
          <p:cNvPr id="2" name="TextBox 1">
            <a:extLst>
              <a:ext uri="{FF2B5EF4-FFF2-40B4-BE49-F238E27FC236}">
                <a16:creationId xmlns:a16="http://schemas.microsoft.com/office/drawing/2014/main" id="{74F98B0E-2590-4847-AB71-E41C8A5FD5CE}"/>
              </a:ext>
            </a:extLst>
          </p:cNvPr>
          <p:cNvSpPr txBox="1"/>
          <p:nvPr/>
        </p:nvSpPr>
        <p:spPr>
          <a:xfrm>
            <a:off x="5661818" y="1352344"/>
            <a:ext cx="2004678" cy="708271"/>
          </a:xfrm>
          <a:prstGeom prst="rect">
            <a:avLst/>
          </a:prstGeom>
          <a:noFill/>
        </p:spPr>
        <p:txBody>
          <a:bodyPr wrap="square" lIns="0" tIns="0" rIns="0" bIns="0">
            <a:noAutofit/>
          </a:bodyPr>
          <a:lstStyle/>
          <a:p>
            <a:pPr>
              <a:lnSpc>
                <a:spcPct val="85000"/>
              </a:lnSpc>
              <a:defRPr>
                <a:solidFill>
                  <a:schemeClr val="accent6"/>
                </a:solidFill>
                <a:latin typeface="Arial Black" panose="020B0A04020102020204" pitchFamily="34" charset="0"/>
              </a:defRPr>
            </a:pPr>
            <a:r>
              <a:rPr lang="zh-CN" altLang="en-US" dirty="0">
                <a:ea typeface="Noto Sans CJK SC Black" panose="020B0A00000000000000" pitchFamily="34" charset="-128"/>
              </a:rPr>
              <a:t>分析型风格</a:t>
            </a:r>
          </a:p>
          <a:p>
            <a:pPr>
              <a:lnSpc>
                <a:spcPct val="85000"/>
              </a:lnSpc>
            </a:pPr>
            <a:endParaRPr lang="zh-CN" altLang="en-US" dirty="0">
              <a:solidFill>
                <a:schemeClr val="accent6"/>
              </a:solidFill>
              <a:latin typeface="Arial Black" panose="020B0A04020102020204" pitchFamily="34" charset="0"/>
              <a:ea typeface="Noto Sans CJK SC Black" panose="020B0A00000000000000" pitchFamily="34" charset="-128"/>
            </a:endParaRPr>
          </a:p>
          <a:p>
            <a:pPr>
              <a:lnSpc>
                <a:spcPct val="85000"/>
              </a:lnSpc>
              <a:defRPr>
                <a:latin typeface="Arial Black" panose="020B0A04020102020204" pitchFamily="34" charset="0"/>
              </a:defRPr>
            </a:pPr>
            <a:r>
              <a:rPr lang="zh-CN" altLang="en-US" dirty="0">
                <a:ea typeface="Noto Sans CJK SC Black" panose="020B0A00000000000000" pitchFamily="34" charset="-128"/>
              </a:rPr>
              <a:t>第 </a:t>
            </a:r>
            <a:r>
              <a:rPr lang="en-US" altLang="zh-CN" dirty="0">
                <a:ea typeface="Noto Sans CJK SC Black" panose="020B0A00000000000000" pitchFamily="34" charset="-128"/>
              </a:rPr>
              <a:t>16 </a:t>
            </a:r>
            <a:r>
              <a:rPr lang="zh-CN" altLang="en-US" dirty="0">
                <a:ea typeface="Noto Sans CJK SC Black" panose="020B0A00000000000000" pitchFamily="34" charset="-128"/>
              </a:rPr>
              <a:t>页</a:t>
            </a:r>
          </a:p>
        </p:txBody>
      </p:sp>
      <p:sp>
        <p:nvSpPr>
          <p:cNvPr id="31" name="TextBox 30">
            <a:extLst>
              <a:ext uri="{FF2B5EF4-FFF2-40B4-BE49-F238E27FC236}">
                <a16:creationId xmlns:a16="http://schemas.microsoft.com/office/drawing/2014/main" id="{7EE60C37-235F-46F9-8DDE-B53940AA9B8E}"/>
              </a:ext>
            </a:extLst>
          </p:cNvPr>
          <p:cNvSpPr txBox="1"/>
          <p:nvPr/>
        </p:nvSpPr>
        <p:spPr>
          <a:xfrm>
            <a:off x="8707543" y="1352344"/>
            <a:ext cx="2004678" cy="708271"/>
          </a:xfrm>
          <a:prstGeom prst="rect">
            <a:avLst/>
          </a:prstGeom>
          <a:noFill/>
        </p:spPr>
        <p:txBody>
          <a:bodyPr wrap="square" lIns="0" tIns="0" rIns="0" bIns="0">
            <a:noAutofit/>
          </a:bodyPr>
          <a:lstStyle/>
          <a:p>
            <a:pPr>
              <a:lnSpc>
                <a:spcPct val="85000"/>
              </a:lnSpc>
              <a:defRPr>
                <a:solidFill>
                  <a:schemeClr val="accent6"/>
                </a:solidFill>
                <a:latin typeface="Arial Black" panose="020B0A04020102020204" pitchFamily="34" charset="0"/>
              </a:defRPr>
            </a:pPr>
            <a:r>
              <a:rPr lang="zh-CN" altLang="en-US">
                <a:ea typeface="Noto Sans CJK SC Black" panose="020B0A00000000000000" pitchFamily="34" charset="-128"/>
              </a:rPr>
              <a:t>进取型风格</a:t>
            </a:r>
          </a:p>
          <a:p>
            <a:pPr>
              <a:lnSpc>
                <a:spcPct val="85000"/>
              </a:lnSpc>
            </a:pPr>
            <a:endParaRPr lang="zh-CN" altLang="en-US">
              <a:solidFill>
                <a:schemeClr val="accent6"/>
              </a:solidFill>
              <a:latin typeface="Arial Black" panose="020B0A04020102020204" pitchFamily="34" charset="0"/>
              <a:ea typeface="Noto Sans CJK SC Black" panose="020B0A00000000000000" pitchFamily="34" charset="-128"/>
            </a:endParaRPr>
          </a:p>
          <a:p>
            <a:pPr>
              <a:lnSpc>
                <a:spcPct val="85000"/>
              </a:lnSpc>
              <a:defRPr>
                <a:latin typeface="Arial Black" panose="020B0A04020102020204" pitchFamily="34" charset="0"/>
              </a:defRPr>
            </a:pPr>
            <a:r>
              <a:rPr lang="zh-CN" altLang="en-US">
                <a:ea typeface="Noto Sans CJK SC Black" panose="020B0A00000000000000" pitchFamily="34" charset="-128"/>
              </a:rPr>
              <a:t>第 </a:t>
            </a:r>
            <a:r>
              <a:rPr lang="en-US" altLang="zh-CN">
                <a:ea typeface="Noto Sans CJK SC Black" panose="020B0A00000000000000" pitchFamily="34" charset="-128"/>
              </a:rPr>
              <a:t>13 </a:t>
            </a:r>
            <a:r>
              <a:rPr lang="zh-CN" altLang="en-US">
                <a:ea typeface="Noto Sans CJK SC Black" panose="020B0A00000000000000" pitchFamily="34" charset="-128"/>
              </a:rPr>
              <a:t>页</a:t>
            </a:r>
            <a:endParaRPr lang="zh-CN" altLang="en-US" dirty="0">
              <a:ea typeface="Noto Sans CJK SC Black" panose="020B0A00000000000000" pitchFamily="34" charset="-128"/>
            </a:endParaRPr>
          </a:p>
        </p:txBody>
      </p:sp>
      <p:sp>
        <p:nvSpPr>
          <p:cNvPr id="32" name="TextBox 31">
            <a:extLst>
              <a:ext uri="{FF2B5EF4-FFF2-40B4-BE49-F238E27FC236}">
                <a16:creationId xmlns:a16="http://schemas.microsoft.com/office/drawing/2014/main" id="{DFE99EF1-4A98-4CBA-9669-063998F70DB3}"/>
              </a:ext>
            </a:extLst>
          </p:cNvPr>
          <p:cNvSpPr txBox="1"/>
          <p:nvPr/>
        </p:nvSpPr>
        <p:spPr>
          <a:xfrm>
            <a:off x="5807547" y="3897340"/>
            <a:ext cx="2004678" cy="708271"/>
          </a:xfrm>
          <a:prstGeom prst="rect">
            <a:avLst/>
          </a:prstGeom>
          <a:noFill/>
        </p:spPr>
        <p:txBody>
          <a:bodyPr wrap="square" lIns="0" tIns="0" rIns="0" bIns="0">
            <a:noAutofit/>
          </a:bodyPr>
          <a:lstStyle/>
          <a:p>
            <a:pPr>
              <a:lnSpc>
                <a:spcPct val="85000"/>
              </a:lnSpc>
              <a:defRPr>
                <a:solidFill>
                  <a:schemeClr val="accent6"/>
                </a:solidFill>
                <a:latin typeface="Arial Black" panose="020B0A04020102020204" pitchFamily="34" charset="0"/>
              </a:defRPr>
            </a:pPr>
            <a:r>
              <a:rPr lang="zh-CN" altLang="en-US">
                <a:ea typeface="Noto Sans CJK SC Black" panose="020B0A00000000000000" pitchFamily="34" charset="-128"/>
              </a:rPr>
              <a:t>亲切型风格</a:t>
            </a:r>
          </a:p>
          <a:p>
            <a:pPr>
              <a:lnSpc>
                <a:spcPct val="85000"/>
              </a:lnSpc>
            </a:pPr>
            <a:endParaRPr lang="zh-CN" altLang="en-US">
              <a:solidFill>
                <a:schemeClr val="accent6"/>
              </a:solidFill>
              <a:latin typeface="Arial Black" panose="020B0A04020102020204" pitchFamily="34" charset="0"/>
              <a:ea typeface="Noto Sans CJK SC Black" panose="020B0A00000000000000" pitchFamily="34" charset="-128"/>
            </a:endParaRPr>
          </a:p>
          <a:p>
            <a:pPr>
              <a:lnSpc>
                <a:spcPct val="85000"/>
              </a:lnSpc>
              <a:defRPr>
                <a:latin typeface="Arial Black" panose="020B0A04020102020204" pitchFamily="34" charset="0"/>
              </a:defRPr>
            </a:pPr>
            <a:r>
              <a:rPr lang="zh-CN" altLang="en-US">
                <a:ea typeface="Noto Sans CJK SC Black" panose="020B0A00000000000000" pitchFamily="34" charset="-128"/>
              </a:rPr>
              <a:t>第 </a:t>
            </a:r>
            <a:r>
              <a:rPr lang="en-US" altLang="zh-CN">
                <a:ea typeface="Noto Sans CJK SC Black" panose="020B0A00000000000000" pitchFamily="34" charset="-128"/>
              </a:rPr>
              <a:t>15 </a:t>
            </a:r>
            <a:r>
              <a:rPr lang="zh-CN" altLang="en-US">
                <a:ea typeface="Noto Sans CJK SC Black" panose="020B0A00000000000000" pitchFamily="34" charset="-128"/>
              </a:rPr>
              <a:t>页</a:t>
            </a:r>
            <a:endParaRPr lang="zh-CN" altLang="en-US" dirty="0">
              <a:ea typeface="Noto Sans CJK SC Black" panose="020B0A00000000000000" pitchFamily="34" charset="-128"/>
            </a:endParaRPr>
          </a:p>
        </p:txBody>
      </p:sp>
      <p:sp>
        <p:nvSpPr>
          <p:cNvPr id="33" name="TextBox 32">
            <a:extLst>
              <a:ext uri="{FF2B5EF4-FFF2-40B4-BE49-F238E27FC236}">
                <a16:creationId xmlns:a16="http://schemas.microsoft.com/office/drawing/2014/main" id="{2DC4EFBA-BF35-4387-90F8-5AEAAE420FE6}"/>
              </a:ext>
            </a:extLst>
          </p:cNvPr>
          <p:cNvSpPr txBox="1"/>
          <p:nvPr/>
        </p:nvSpPr>
        <p:spPr>
          <a:xfrm>
            <a:off x="8596549" y="3905933"/>
            <a:ext cx="2434732" cy="708271"/>
          </a:xfrm>
          <a:prstGeom prst="rect">
            <a:avLst/>
          </a:prstGeom>
          <a:noFill/>
        </p:spPr>
        <p:txBody>
          <a:bodyPr wrap="square" lIns="0" tIns="0" rIns="0" bIns="0">
            <a:noAutofit/>
          </a:bodyPr>
          <a:lstStyle/>
          <a:p>
            <a:pPr>
              <a:lnSpc>
                <a:spcPct val="85000"/>
              </a:lnSpc>
              <a:defRPr>
                <a:solidFill>
                  <a:schemeClr val="accent6"/>
                </a:solidFill>
                <a:latin typeface="Arial Black" panose="020B0A04020102020204" pitchFamily="34" charset="0"/>
              </a:defRPr>
            </a:pPr>
            <a:r>
              <a:rPr lang="zh-CN" altLang="en-US">
                <a:ea typeface="Noto Sans CJK SC Black" panose="020B0A00000000000000" pitchFamily="34" charset="-128"/>
              </a:rPr>
              <a:t>表达型风格</a:t>
            </a:r>
          </a:p>
          <a:p>
            <a:pPr>
              <a:lnSpc>
                <a:spcPct val="85000"/>
              </a:lnSpc>
            </a:pPr>
            <a:endParaRPr lang="zh-CN" altLang="en-US">
              <a:solidFill>
                <a:schemeClr val="accent6"/>
              </a:solidFill>
              <a:latin typeface="Arial Black" panose="020B0A04020102020204" pitchFamily="34" charset="0"/>
              <a:ea typeface="Noto Sans CJK SC Black" panose="020B0A00000000000000" pitchFamily="34" charset="-128"/>
            </a:endParaRPr>
          </a:p>
          <a:p>
            <a:pPr>
              <a:lnSpc>
                <a:spcPct val="85000"/>
              </a:lnSpc>
              <a:defRPr>
                <a:latin typeface="Arial Black" panose="020B0A04020102020204" pitchFamily="34" charset="0"/>
              </a:defRPr>
            </a:pPr>
            <a:r>
              <a:rPr lang="zh-CN" altLang="en-US">
                <a:ea typeface="Noto Sans CJK SC Black" panose="020B0A00000000000000" pitchFamily="34" charset="-128"/>
              </a:rPr>
              <a:t>第 </a:t>
            </a:r>
            <a:r>
              <a:rPr lang="en-US" altLang="zh-CN">
                <a:ea typeface="Noto Sans CJK SC Black" panose="020B0A00000000000000" pitchFamily="34" charset="-128"/>
              </a:rPr>
              <a:t>14 </a:t>
            </a:r>
            <a:r>
              <a:rPr lang="zh-CN" altLang="en-US">
                <a:ea typeface="Noto Sans CJK SC Black" panose="020B0A00000000000000" pitchFamily="34" charset="-128"/>
              </a:rPr>
              <a:t>页</a:t>
            </a:r>
            <a:endParaRPr lang="zh-CN" altLang="en-US" dirty="0">
              <a:ea typeface="Noto Sans CJK SC Black" panose="020B0A00000000000000" pitchFamily="34" charset="-128"/>
            </a:endParaRPr>
          </a:p>
        </p:txBody>
      </p:sp>
    </p:spTree>
    <p:extLst>
      <p:ext uri="{BB962C8B-B14F-4D97-AF65-F5344CB8AC3E}">
        <p14:creationId xmlns:p14="http://schemas.microsoft.com/office/powerpoint/2010/main" val="42648637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3A2DC-4FAD-4DDA-B2EC-E791E469AAD5}"/>
              </a:ext>
            </a:extLst>
          </p:cNvPr>
          <p:cNvSpPr>
            <a:spLocks noGrp="1"/>
          </p:cNvSpPr>
          <p:nvPr>
            <p:ph type="title"/>
          </p:nvPr>
        </p:nvSpPr>
        <p:spPr>
          <a:xfrm>
            <a:off x="300038" y="228600"/>
            <a:ext cx="11663362" cy="1009650"/>
          </a:xfrm>
        </p:spPr>
        <p:txBody>
          <a:bodyPr wrap="square">
            <a:noAutofit/>
          </a:bodyPr>
          <a:lstStyle/>
          <a:p>
            <a:r>
              <a:rPr lang="zh-CN" altLang="en-US">
                <a:ea typeface="Noto Sans CJK SC Bold" panose="020B0800000000000000" pitchFamily="34" charset="-128"/>
              </a:rPr>
              <a:t>需求、倾向和发展措施</a:t>
            </a:r>
            <a:endParaRPr lang="zh-CN" altLang="en-US" dirty="0">
              <a:ea typeface="Noto Sans CJK SC Bold" panose="020B0800000000000000" pitchFamily="34" charset="-128"/>
            </a:endParaRPr>
          </a:p>
        </p:txBody>
      </p:sp>
      <p:sp>
        <p:nvSpPr>
          <p:cNvPr id="4" name="Slide Number Placeholder 3">
            <a:extLst>
              <a:ext uri="{FF2B5EF4-FFF2-40B4-BE49-F238E27FC236}">
                <a16:creationId xmlns:a16="http://schemas.microsoft.com/office/drawing/2014/main" id="{09931028-95FC-40F4-B086-0E139AE93ADB}"/>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21</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C8D926F6-9516-4ED2-947F-2F165321F0BC}"/>
              </a:ext>
            </a:extLst>
          </p:cNvPr>
          <p:cNvSpPr>
            <a:spLocks noGrp="1"/>
          </p:cNvSpPr>
          <p:nvPr>
            <p:ph type="ftr" sz="quarter" idx="13"/>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grpSp>
        <p:nvGrpSpPr>
          <p:cNvPr id="9" name="Group 8">
            <a:extLst>
              <a:ext uri="{FF2B5EF4-FFF2-40B4-BE49-F238E27FC236}">
                <a16:creationId xmlns:a16="http://schemas.microsoft.com/office/drawing/2014/main" id="{36C7EA4D-94C0-4EDF-930E-8C07DB2765F5}"/>
              </a:ext>
            </a:extLst>
          </p:cNvPr>
          <p:cNvGrpSpPr/>
          <p:nvPr/>
        </p:nvGrpSpPr>
        <p:grpSpPr>
          <a:xfrm>
            <a:off x="466724" y="2241550"/>
            <a:ext cx="11496675" cy="3194050"/>
            <a:chOff x="228600" y="2306638"/>
            <a:chExt cx="8647747" cy="3194050"/>
          </a:xfrm>
        </p:grpSpPr>
        <p:sp>
          <p:nvSpPr>
            <p:cNvPr id="10" name="Rectangle 9">
              <a:extLst>
                <a:ext uri="{FF2B5EF4-FFF2-40B4-BE49-F238E27FC236}">
                  <a16:creationId xmlns:a16="http://schemas.microsoft.com/office/drawing/2014/main" id="{C26694F7-CA44-4B77-B16B-9BE645D4CC05}"/>
                </a:ext>
              </a:extLst>
            </p:cNvPr>
            <p:cNvSpPr/>
            <p:nvPr/>
          </p:nvSpPr>
          <p:spPr bwMode="gray">
            <a:xfrm>
              <a:off x="228600" y="39544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defRPr sz="2000">
                  <a:solidFill>
                    <a:schemeClr val="tx2"/>
                  </a:solidFill>
                </a:defRPr>
              </a:pPr>
              <a:r>
                <a:rPr lang="zh-CN" altLang="en-US" dirty="0">
                  <a:ea typeface="Noto Sans CJK SC Regular" panose="020B0500000000000000" pitchFamily="34" charset="-128"/>
                </a:rPr>
                <a:t>发展措施</a:t>
              </a:r>
            </a:p>
            <a:p>
              <a:pPr>
                <a:defRPr sz="1600">
                  <a:solidFill>
                    <a:schemeClr val="tx2"/>
                  </a:solidFill>
                </a:defRPr>
              </a:pPr>
              <a:r>
                <a:rPr lang="zh-CN" altLang="en-US" dirty="0">
                  <a:ea typeface="Noto Sans CJK SC Regular" panose="020B0500000000000000" pitchFamily="34" charset="-128"/>
                </a:rPr>
                <a:t>每种风格很少采取的行为。采取这种行为的频率提高会增加这一风格的效能</a:t>
              </a:r>
            </a:p>
          </p:txBody>
        </p:sp>
        <p:sp>
          <p:nvSpPr>
            <p:cNvPr id="11" name="Rectangle 10">
              <a:extLst>
                <a:ext uri="{FF2B5EF4-FFF2-40B4-BE49-F238E27FC236}">
                  <a16:creationId xmlns:a16="http://schemas.microsoft.com/office/drawing/2014/main" id="{C0AC5FBD-BB51-445A-B1BC-72857BDA7CB6}"/>
                </a:ext>
              </a:extLst>
            </p:cNvPr>
            <p:cNvSpPr/>
            <p:nvPr/>
          </p:nvSpPr>
          <p:spPr bwMode="gray">
            <a:xfrm>
              <a:off x="228600" y="23161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defRPr sz="2000">
                  <a:solidFill>
                    <a:schemeClr val="tx2"/>
                  </a:solidFill>
                </a:defRPr>
              </a:pPr>
              <a:r>
                <a:rPr lang="zh-CN" altLang="en-US">
                  <a:ea typeface="Noto Sans CJK SC Regular" panose="020B0500000000000000" pitchFamily="34" charset="-128"/>
                </a:rPr>
                <a:t>需求</a:t>
              </a:r>
            </a:p>
            <a:p>
              <a:pPr>
                <a:defRPr sz="1600">
                  <a:solidFill>
                    <a:schemeClr val="tx2"/>
                  </a:solidFill>
                </a:defRPr>
              </a:pPr>
              <a:r>
                <a:rPr lang="zh-CN" altLang="en-US">
                  <a:ea typeface="Noto Sans CJK SC Regular" panose="020B0500000000000000" pitchFamily="34" charset="-128"/>
                </a:rPr>
                <a:t>每种风格的目标</a:t>
              </a:r>
              <a:endParaRPr lang="zh-CN" altLang="en-US" dirty="0">
                <a:ea typeface="Noto Sans CJK SC Regular" panose="020B0500000000000000" pitchFamily="34" charset="-128"/>
              </a:endParaRPr>
            </a:p>
          </p:txBody>
        </p:sp>
        <p:sp>
          <p:nvSpPr>
            <p:cNvPr id="12" name="Rectangle 11">
              <a:extLst>
                <a:ext uri="{FF2B5EF4-FFF2-40B4-BE49-F238E27FC236}">
                  <a16:creationId xmlns:a16="http://schemas.microsoft.com/office/drawing/2014/main" id="{ED650A53-552E-44C8-B950-23CBB872AACD}"/>
                </a:ext>
              </a:extLst>
            </p:cNvPr>
            <p:cNvSpPr/>
            <p:nvPr/>
          </p:nvSpPr>
          <p:spPr bwMode="gray">
            <a:xfrm>
              <a:off x="4605972" y="23066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0" rIns="45720" anchor="ctr">
              <a:noAutofit/>
            </a:bodyPr>
            <a:lstStyle/>
            <a:p>
              <a:pPr>
                <a:defRPr>
                  <a:solidFill>
                    <a:schemeClr val="tx2"/>
                  </a:solidFill>
                </a:defRPr>
              </a:pPr>
              <a:r>
                <a:rPr lang="zh-CN" altLang="en-US" sz="2000">
                  <a:ea typeface="Noto Sans CJK SC Regular" panose="020B0500000000000000" pitchFamily="34" charset="-128"/>
                </a:rPr>
                <a:t>倾向</a:t>
              </a:r>
              <a:br>
                <a:rPr lang="zh-CN" altLang="en-US" sz="2000">
                  <a:solidFill>
                    <a:schemeClr val="tx2"/>
                  </a:solidFill>
                  <a:ea typeface="Noto Sans CJK SC Regular" panose="020B0500000000000000" pitchFamily="34" charset="-128"/>
                </a:rPr>
              </a:br>
              <a:r>
                <a:rPr lang="zh-CN" altLang="en-US" sz="1600">
                  <a:ea typeface="Noto Sans CJK SC Regular" panose="020B0500000000000000" pitchFamily="34" charset="-128"/>
                </a:rPr>
                <a:t>为实现需求所采取的常见行为</a:t>
              </a:r>
              <a:endParaRPr lang="zh-CN" altLang="en-US" sz="1600" dirty="0">
                <a:ea typeface="Noto Sans CJK SC Regular" panose="020B0500000000000000" pitchFamily="34" charset="-128"/>
              </a:endParaRPr>
            </a:p>
          </p:txBody>
        </p:sp>
      </p:grpSp>
      <p:sp>
        <p:nvSpPr>
          <p:cNvPr id="17" name="Oval 16">
            <a:extLst>
              <a:ext uri="{FF2B5EF4-FFF2-40B4-BE49-F238E27FC236}">
                <a16:creationId xmlns:a16="http://schemas.microsoft.com/office/drawing/2014/main" id="{B83785F0-1EEC-408A-BD77-B3C132010890}"/>
              </a:ext>
            </a:extLst>
          </p:cNvPr>
          <p:cNvSpPr/>
          <p:nvPr/>
        </p:nvSpPr>
        <p:spPr bwMode="gray">
          <a:xfrm>
            <a:off x="551768" y="2680398"/>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18" name="Oval 17">
            <a:extLst>
              <a:ext uri="{FF2B5EF4-FFF2-40B4-BE49-F238E27FC236}">
                <a16:creationId xmlns:a16="http://schemas.microsoft.com/office/drawing/2014/main" id="{8303CC9F-09F2-431D-A0D8-8AA585253AF0}"/>
              </a:ext>
            </a:extLst>
          </p:cNvPr>
          <p:cNvSpPr/>
          <p:nvPr/>
        </p:nvSpPr>
        <p:spPr bwMode="gray">
          <a:xfrm>
            <a:off x="551768" y="4326390"/>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19" name="Oval 18">
            <a:extLst>
              <a:ext uri="{FF2B5EF4-FFF2-40B4-BE49-F238E27FC236}">
                <a16:creationId xmlns:a16="http://schemas.microsoft.com/office/drawing/2014/main" id="{5CB54A0A-5BB3-4CD6-A501-EAF79105EAC7}"/>
              </a:ext>
            </a:extLst>
          </p:cNvPr>
          <p:cNvSpPr/>
          <p:nvPr/>
        </p:nvSpPr>
        <p:spPr bwMode="gray">
          <a:xfrm>
            <a:off x="6431868" y="2678565"/>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pic>
        <p:nvPicPr>
          <p:cNvPr id="6" name="Picture 5" descr="Icon  Description automatically generated">
            <a:extLst>
              <a:ext uri="{FF2B5EF4-FFF2-40B4-BE49-F238E27FC236}">
                <a16:creationId xmlns:a16="http://schemas.microsoft.com/office/drawing/2014/main" id="{266AF39A-097F-D04C-B325-8114F43751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495" y="2778155"/>
            <a:ext cx="314825" cy="419767"/>
          </a:xfrm>
          <a:prstGeom prst="rect">
            <a:avLst/>
          </a:prstGeom>
        </p:spPr>
      </p:pic>
      <p:pic>
        <p:nvPicPr>
          <p:cNvPr id="8" name="Picture 7" descr="Icon  Description automatically generated">
            <a:extLst>
              <a:ext uri="{FF2B5EF4-FFF2-40B4-BE49-F238E27FC236}">
                <a16:creationId xmlns:a16="http://schemas.microsoft.com/office/drawing/2014/main" id="{F916E8B8-F798-A948-B456-E24AE9F5CD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8417" y="2765242"/>
            <a:ext cx="399095" cy="470842"/>
          </a:xfrm>
          <a:prstGeom prst="rect">
            <a:avLst/>
          </a:prstGeom>
        </p:spPr>
      </p:pic>
      <p:pic>
        <p:nvPicPr>
          <p:cNvPr id="15" name="Picture 14" descr="Icon  Description automatically generated">
            <a:extLst>
              <a:ext uri="{FF2B5EF4-FFF2-40B4-BE49-F238E27FC236}">
                <a16:creationId xmlns:a16="http://schemas.microsoft.com/office/drawing/2014/main" id="{04B0E857-EA29-DB44-8BB0-339E9D3B2A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335" y="4448626"/>
            <a:ext cx="416425" cy="416425"/>
          </a:xfrm>
          <a:prstGeom prst="rect">
            <a:avLst/>
          </a:prstGeom>
        </p:spPr>
      </p:pic>
    </p:spTree>
    <p:extLst>
      <p:ext uri="{BB962C8B-B14F-4D97-AF65-F5344CB8AC3E}">
        <p14:creationId xmlns:p14="http://schemas.microsoft.com/office/powerpoint/2010/main" val="5533054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228600"/>
            <a:ext cx="3687763" cy="1995488"/>
          </a:xfrm>
        </p:spPr>
        <p:txBody>
          <a:bodyPr wrap="square">
            <a:noAutofit/>
          </a:bodyPr>
          <a:lstStyle/>
          <a:p>
            <a:r>
              <a:rPr lang="zh-CN" altLang="en-US">
                <a:ea typeface="Noto Sans CJK SC Bold" panose="020B0800000000000000" pitchFamily="34" charset="-128"/>
              </a:rPr>
              <a:t>待人处事风格</a:t>
            </a:r>
            <a:br>
              <a:rPr lang="zh-CN" altLang="en-US">
                <a:ea typeface="Noto Sans CJK SC Bold" panose="020B0800000000000000" pitchFamily="34" charset="-128"/>
              </a:rPr>
            </a:br>
            <a:r>
              <a:rPr lang="zh-CN" altLang="en-US">
                <a:ea typeface="Noto Sans CJK SC Bold" panose="020B0800000000000000" pitchFamily="34" charset="-128"/>
              </a:rPr>
              <a:t>关键特征</a:t>
            </a:r>
            <a:endParaRPr lang="zh-CN" altLang="en-US" baseline="30000" dirty="0">
              <a:ea typeface="Noto Sans CJK SC Bold" panose="020B0800000000000000" pitchFamily="34" charset="-128"/>
            </a:endParaRPr>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zh-CN" altLang="en-US" dirty="0">
                <a:ea typeface="Noto Sans CJK SC Regular" panose="020B0500000000000000" pitchFamily="34" charset="-128"/>
              </a:rPr>
              <a:t> </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22</a:t>
            </a:fld>
            <a:endParaRPr lang="zh-CN" altLang="en-US" dirty="0">
              <a:ea typeface="Noto Sans CJK SC Regular" panose="020B0500000000000000" pitchFamily="34" charset="-128"/>
            </a:endParaRPr>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68949"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zh-CN" altLang="en-US">
                <a:ea typeface="Noto Sans CJK SC Bold" panose="020B0800000000000000" pitchFamily="34" charset="-128"/>
              </a:rPr>
              <a:t>控制情绪</a:t>
            </a:r>
            <a:endParaRPr lang="zh-CN" altLang="en-US" dirty="0">
              <a:ea typeface="Noto Sans CJK SC Bold" panose="020B0800000000000000" pitchFamily="34" charset="-128"/>
            </a:endParaRP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868949" y="5414922"/>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zh-CN" altLang="en-US" dirty="0">
                <a:ea typeface="Noto Sans CJK SC Bold" panose="020B0800000000000000" pitchFamily="34" charset="-128"/>
              </a:rPr>
              <a:t>流露情绪</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gn="r">
              <a:lnSpc>
                <a:spcPct val="85000"/>
              </a:lnSpc>
              <a:defRPr b="1">
                <a:solidFill>
                  <a:schemeClr val="accent6"/>
                </a:solidFill>
              </a:defRPr>
            </a:pPr>
            <a:r>
              <a:rPr lang="zh-CN" altLang="en-US" dirty="0">
                <a:ea typeface="Noto Sans CJK SC Bold" panose="020B0800000000000000" pitchFamily="34" charset="-128"/>
              </a:rPr>
              <a:t>征询意见</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nSpc>
                <a:spcPct val="85000"/>
              </a:lnSpc>
              <a:defRPr b="1">
                <a:solidFill>
                  <a:schemeClr val="accent6"/>
                </a:solidFill>
              </a:defRPr>
            </a:pPr>
            <a:r>
              <a:rPr lang="zh-CN" altLang="en-US" dirty="0">
                <a:ea typeface="Noto Sans CJK SC Bold" panose="020B0800000000000000" pitchFamily="34" charset="-128"/>
              </a:rPr>
              <a:t>表达意见</a:t>
            </a:r>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5321300" y="1168400"/>
            <a:ext cx="2286000" cy="1589412"/>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分析型</a:t>
            </a:r>
            <a:br>
              <a:rPr lang="zh-CN" altLang="en-US" dirty="0">
                <a:solidFill>
                  <a:schemeClr val="tx2"/>
                </a:solidFill>
                <a:latin typeface="Arial Black" panose="020B0A04020102020204" pitchFamily="34" charset="0"/>
                <a:ea typeface="Noto Sans CJK SC Regular" panose="020B0500000000000000" pitchFamily="34" charset="-128"/>
              </a:rPr>
            </a:br>
            <a:endParaRPr lang="zh-CN" altLang="en-US" dirty="0">
              <a:solidFill>
                <a:schemeClr val="tx2"/>
              </a:solidFill>
              <a:latin typeface="Arial Black" panose="020B0A04020102020204" pitchFamily="34" charset="0"/>
              <a:ea typeface="Noto Sans CJK SC Regular" panose="020B0500000000000000" pitchFamily="34" charset="-128"/>
            </a:endParaRPr>
          </a:p>
          <a:p>
            <a:pPr algn="r"/>
            <a:r>
              <a:rPr lang="zh-CN" altLang="en-US" b="1" dirty="0">
                <a:solidFill>
                  <a:schemeClr val="accent6"/>
                </a:solidFill>
                <a:latin typeface="Noto Sans CJK SC Bold" panose="020B0800000000000000" pitchFamily="34" charset="-128"/>
                <a:ea typeface="Noto Sans CJK SC Bold" panose="020B0800000000000000" pitchFamily="34" charset="-128"/>
              </a:rPr>
              <a:t>需求：</a:t>
            </a:r>
            <a:r>
              <a:rPr lang="zh-CN" altLang="en-US" dirty="0">
                <a:solidFill>
                  <a:schemeClr val="tx2"/>
                </a:solidFill>
                <a:ea typeface="Noto Sans CJK SC Regular" panose="020B0500000000000000" pitchFamily="34" charset="-128"/>
              </a:rPr>
              <a:t>正确</a:t>
            </a:r>
            <a:endParaRPr lang="zh-CN" altLang="en-US" b="1" dirty="0">
              <a:solidFill>
                <a:schemeClr val="tx2"/>
              </a:solidFill>
              <a:ea typeface="Noto Sans CJK SC Regular" panose="020B0500000000000000" pitchFamily="34" charset="-128"/>
            </a:endParaRPr>
          </a:p>
          <a:p>
            <a:pPr algn="r"/>
            <a:r>
              <a:rPr lang="zh-CN" altLang="en-US" b="1" dirty="0">
                <a:solidFill>
                  <a:schemeClr val="accent6"/>
                </a:solidFill>
                <a:latin typeface="Noto Sans CJK SC Bold" panose="020B0800000000000000" pitchFamily="34" charset="-128"/>
                <a:ea typeface="Noto Sans CJK SC Bold" panose="020B0800000000000000" pitchFamily="34" charset="-128"/>
              </a:rPr>
              <a:t>倾向：</a:t>
            </a:r>
            <a:r>
              <a:rPr lang="zh-CN" altLang="en-US" dirty="0">
                <a:solidFill>
                  <a:schemeClr val="tx2"/>
                </a:solidFill>
                <a:ea typeface="Noto Sans CJK SC Regular" panose="020B0500000000000000" pitchFamily="34" charset="-128"/>
              </a:rPr>
              <a:t>思考</a:t>
            </a:r>
          </a:p>
          <a:p>
            <a:pPr algn="r"/>
            <a:r>
              <a:rPr lang="zh-CN" altLang="en-US" b="1" dirty="0">
                <a:solidFill>
                  <a:schemeClr val="accent6"/>
                </a:solidFill>
                <a:latin typeface="Noto Sans CJK SC Bold" panose="020B0800000000000000" pitchFamily="34" charset="-128"/>
                <a:ea typeface="Noto Sans CJK SC Bold" panose="020B0800000000000000" pitchFamily="34" charset="-128"/>
              </a:rPr>
              <a:t>发展措施：</a:t>
            </a:r>
            <a:r>
              <a:rPr lang="zh-CN" altLang="en-US" dirty="0">
                <a:solidFill>
                  <a:schemeClr val="tx2"/>
                </a:solidFill>
                <a:ea typeface="Noto Sans CJK SC Regular" panose="020B0500000000000000" pitchFamily="34" charset="-128"/>
              </a:rPr>
              <a:t>发表意见</a:t>
            </a:r>
          </a:p>
          <a:p>
            <a:pPr algn="r">
              <a:defRPr sz="1600">
                <a:solidFill>
                  <a:schemeClr val="tx2"/>
                </a:solidFill>
              </a:defRPr>
            </a:pPr>
            <a:r>
              <a:rPr lang="zh-CN" altLang="en-US" dirty="0">
                <a:ea typeface="Noto Sans CJK SC Regular" panose="020B0500000000000000" pitchFamily="34" charset="-128"/>
              </a:rPr>
              <a:t>  </a:t>
            </a:r>
          </a:p>
          <a:p>
            <a:endParaRPr lang="zh-CN" altLang="en-US" sz="1400" dirty="0">
              <a:solidFill>
                <a:schemeClr val="tx2"/>
              </a:solidFill>
              <a:latin typeface="Arial Black" panose="020B0A04020102020204" pitchFamily="34" charset="0"/>
              <a:ea typeface="Noto Sans CJK SC Regular" panose="020B0500000000000000" pitchFamily="34" charset="-128"/>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5321300" y="3618078"/>
            <a:ext cx="2286000" cy="1589411"/>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亲切型</a:t>
            </a:r>
          </a:p>
          <a:p>
            <a:pPr algn="r"/>
            <a:endParaRPr lang="zh-CN" altLang="en-US" dirty="0">
              <a:solidFill>
                <a:schemeClr val="tx2"/>
              </a:solidFill>
              <a:latin typeface="Arial Black" panose="020B0A04020102020204" pitchFamily="34" charset="0"/>
              <a:ea typeface="Noto Sans CJK SC Regular" panose="020B0500000000000000" pitchFamily="34" charset="-128"/>
            </a:endParaRPr>
          </a:p>
          <a:p>
            <a:pPr algn="r"/>
            <a:r>
              <a:rPr lang="zh-CN" altLang="en-US" b="1" dirty="0">
                <a:solidFill>
                  <a:schemeClr val="accent6"/>
                </a:solidFill>
                <a:latin typeface="Noto Sans CJK SC Bold" panose="020B0800000000000000" pitchFamily="34" charset="-128"/>
                <a:ea typeface="Noto Sans CJK SC Bold" panose="020B0800000000000000" pitchFamily="34" charset="-128"/>
              </a:rPr>
              <a:t>需求：</a:t>
            </a:r>
            <a:r>
              <a:rPr lang="zh-CN" altLang="en-US" dirty="0">
                <a:solidFill>
                  <a:schemeClr val="tx2"/>
                </a:solidFill>
                <a:ea typeface="Noto Sans CJK SC Regular" panose="020B0500000000000000" pitchFamily="34" charset="-128"/>
              </a:rPr>
              <a:t>个人安全</a:t>
            </a:r>
          </a:p>
          <a:p>
            <a:pPr algn="r"/>
            <a:r>
              <a:rPr lang="zh-CN" altLang="en-US" b="1" dirty="0">
                <a:solidFill>
                  <a:schemeClr val="accent6"/>
                </a:solidFill>
                <a:latin typeface="Noto Sans CJK SC Bold" panose="020B0800000000000000" pitchFamily="34" charset="-128"/>
                <a:ea typeface="Noto Sans CJK SC Bold" panose="020B0800000000000000" pitchFamily="34" charset="-128"/>
              </a:rPr>
              <a:t>倾向：</a:t>
            </a:r>
            <a:r>
              <a:rPr lang="zh-CN" altLang="en-US" dirty="0">
                <a:solidFill>
                  <a:schemeClr val="tx2"/>
                </a:solidFill>
                <a:ea typeface="Noto Sans CJK SC Regular" panose="020B0500000000000000" pitchFamily="34" charset="-128"/>
              </a:rPr>
              <a:t>关系</a:t>
            </a:r>
          </a:p>
          <a:p>
            <a:pPr algn="r"/>
            <a:r>
              <a:rPr lang="zh-CN" altLang="en-US" b="1" dirty="0">
                <a:solidFill>
                  <a:schemeClr val="accent6"/>
                </a:solidFill>
                <a:latin typeface="Noto Sans CJK SC Bold" panose="020B0800000000000000" pitchFamily="34" charset="-128"/>
                <a:ea typeface="Noto Sans CJK SC Bold" panose="020B0800000000000000" pitchFamily="34" charset="-128"/>
              </a:rPr>
              <a:t>发展措施：</a:t>
            </a:r>
            <a:r>
              <a:rPr lang="zh-CN" altLang="en-US" dirty="0">
                <a:solidFill>
                  <a:schemeClr val="tx2"/>
                </a:solidFill>
                <a:ea typeface="Noto Sans CJK SC Regular" panose="020B0500000000000000" pitchFamily="34" charset="-128"/>
              </a:rPr>
              <a:t>发起</a:t>
            </a:r>
          </a:p>
          <a:p>
            <a:endParaRPr lang="zh-CN" altLang="en-US" dirty="0">
              <a:solidFill>
                <a:schemeClr val="tx2"/>
              </a:solidFill>
              <a:latin typeface="Arial Black" panose="020B0A04020102020204" pitchFamily="34" charset="0"/>
              <a:ea typeface="Noto Sans CJK SC Regular" panose="020B0500000000000000" pitchFamily="34" charset="-128"/>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06293" y="1168400"/>
            <a:ext cx="2286000" cy="1589412"/>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进取型</a:t>
            </a:r>
          </a:p>
          <a:p>
            <a:endParaRPr lang="zh-CN" altLang="en-US" dirty="0">
              <a:solidFill>
                <a:schemeClr val="tx2"/>
              </a:solidFill>
              <a:latin typeface="Arial Black" panose="020B0A04020102020204" pitchFamily="34" charset="0"/>
              <a:ea typeface="Noto Sans CJK SC Regular" panose="020B0500000000000000" pitchFamily="34" charset="-128"/>
            </a:endParaRPr>
          </a:p>
          <a:p>
            <a:r>
              <a:rPr lang="zh-CN" altLang="en-US" b="1" dirty="0">
                <a:solidFill>
                  <a:schemeClr val="accent6"/>
                </a:solidFill>
                <a:latin typeface="Noto Sans CJK SC Bold" panose="020B0800000000000000" pitchFamily="34" charset="-128"/>
                <a:ea typeface="Noto Sans CJK SC Bold" panose="020B0800000000000000" pitchFamily="34" charset="-128"/>
              </a:rPr>
              <a:t>需求：</a:t>
            </a:r>
            <a:r>
              <a:rPr lang="zh-CN" altLang="en-US" dirty="0">
                <a:solidFill>
                  <a:schemeClr val="tx2"/>
                </a:solidFill>
                <a:ea typeface="Noto Sans CJK SC Regular" panose="020B0500000000000000" pitchFamily="34" charset="-128"/>
              </a:rPr>
              <a:t>成绩</a:t>
            </a:r>
          </a:p>
          <a:p>
            <a:r>
              <a:rPr lang="zh-CN" altLang="en-US" b="1" dirty="0">
                <a:solidFill>
                  <a:schemeClr val="accent6"/>
                </a:solidFill>
                <a:latin typeface="Noto Sans CJK SC Bold" panose="020B0800000000000000" pitchFamily="34" charset="-128"/>
                <a:ea typeface="Noto Sans CJK SC Bold" panose="020B0800000000000000" pitchFamily="34" charset="-128"/>
              </a:rPr>
              <a:t>倾向：</a:t>
            </a:r>
            <a:r>
              <a:rPr lang="zh-CN" altLang="en-US" dirty="0">
                <a:solidFill>
                  <a:schemeClr val="tx2"/>
                </a:solidFill>
                <a:ea typeface="Noto Sans CJK SC Regular" panose="020B0500000000000000" pitchFamily="34" charset="-128"/>
              </a:rPr>
              <a:t>措施</a:t>
            </a:r>
            <a:endParaRPr lang="zh-CN" altLang="en-US" b="1" dirty="0">
              <a:solidFill>
                <a:schemeClr val="tx2"/>
              </a:solidFill>
              <a:ea typeface="Noto Sans CJK SC Regular" panose="020B0500000000000000" pitchFamily="34" charset="-128"/>
            </a:endParaRPr>
          </a:p>
          <a:p>
            <a:r>
              <a:rPr lang="zh-CN" altLang="en-US" b="1" dirty="0">
                <a:solidFill>
                  <a:schemeClr val="accent6"/>
                </a:solidFill>
                <a:latin typeface="Noto Sans CJK SC Bold" panose="020B0800000000000000" pitchFamily="34" charset="-128"/>
                <a:ea typeface="Noto Sans CJK SC Bold" panose="020B0800000000000000" pitchFamily="34" charset="-128"/>
              </a:rPr>
              <a:t>发展措施：</a:t>
            </a:r>
            <a:r>
              <a:rPr lang="zh-CN" altLang="en-US" dirty="0">
                <a:solidFill>
                  <a:schemeClr val="tx2"/>
                </a:solidFill>
                <a:ea typeface="Noto Sans CJK SC Regular" panose="020B0500000000000000" pitchFamily="34" charset="-128"/>
              </a:rPr>
              <a:t>倾听</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06293" y="3618078"/>
            <a:ext cx="2286000" cy="1589411"/>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表达型</a:t>
            </a:r>
          </a:p>
          <a:p>
            <a:endParaRPr lang="zh-CN" altLang="en-US" dirty="0">
              <a:solidFill>
                <a:schemeClr val="tx2"/>
              </a:solidFill>
              <a:latin typeface="Arial Black" panose="020B0A04020102020204" pitchFamily="34" charset="0"/>
              <a:ea typeface="Noto Sans CJK SC Regular" panose="020B0500000000000000" pitchFamily="34" charset="-128"/>
            </a:endParaRPr>
          </a:p>
          <a:p>
            <a:r>
              <a:rPr lang="zh-CN" altLang="en-US" b="1" dirty="0">
                <a:solidFill>
                  <a:schemeClr val="accent6"/>
                </a:solidFill>
                <a:latin typeface="Noto Sans CJK SC Bold" panose="020B0800000000000000" pitchFamily="34" charset="-128"/>
                <a:ea typeface="Noto Sans CJK SC Bold" panose="020B0800000000000000" pitchFamily="34" charset="-128"/>
              </a:rPr>
              <a:t>需求：</a:t>
            </a:r>
            <a:r>
              <a:rPr lang="zh-CN" altLang="en-US" dirty="0">
                <a:solidFill>
                  <a:schemeClr val="tx2"/>
                </a:solidFill>
                <a:ea typeface="Noto Sans CJK SC Regular" panose="020B0500000000000000" pitchFamily="34" charset="-128"/>
              </a:rPr>
              <a:t>个人认可</a:t>
            </a:r>
          </a:p>
          <a:p>
            <a:r>
              <a:rPr lang="zh-CN" altLang="en-US" b="1" dirty="0">
                <a:solidFill>
                  <a:schemeClr val="accent6"/>
                </a:solidFill>
                <a:latin typeface="Noto Sans CJK SC Bold" panose="020B0800000000000000" pitchFamily="34" charset="-128"/>
                <a:ea typeface="Noto Sans CJK SC Bold" panose="020B0800000000000000" pitchFamily="34" charset="-128"/>
              </a:rPr>
              <a:t>倾向：</a:t>
            </a:r>
            <a:r>
              <a:rPr lang="zh-CN" altLang="en-US" dirty="0">
                <a:solidFill>
                  <a:schemeClr val="tx2"/>
                </a:solidFill>
                <a:ea typeface="Noto Sans CJK SC Regular" panose="020B0500000000000000" pitchFamily="34" charset="-128"/>
              </a:rPr>
              <a:t>自发性</a:t>
            </a:r>
          </a:p>
          <a:p>
            <a:r>
              <a:rPr lang="zh-CN" altLang="en-US" b="1" dirty="0">
                <a:solidFill>
                  <a:schemeClr val="accent6"/>
                </a:solidFill>
                <a:latin typeface="Noto Sans CJK SC Bold" panose="020B0800000000000000" pitchFamily="34" charset="-128"/>
                <a:ea typeface="Noto Sans CJK SC Bold" panose="020B0800000000000000" pitchFamily="34" charset="-128"/>
              </a:rPr>
              <a:t>发展措施：</a:t>
            </a:r>
            <a:r>
              <a:rPr lang="zh-CN" altLang="en-US" dirty="0">
                <a:solidFill>
                  <a:schemeClr val="tx2"/>
                </a:solidFill>
                <a:ea typeface="Noto Sans CJK SC Regular" panose="020B0500000000000000" pitchFamily="34" charset="-128"/>
              </a:rPr>
              <a:t>检查</a:t>
            </a:r>
          </a:p>
        </p:txBody>
      </p:sp>
    </p:spTree>
    <p:extLst>
      <p:ext uri="{BB962C8B-B14F-4D97-AF65-F5344CB8AC3E}">
        <p14:creationId xmlns:p14="http://schemas.microsoft.com/office/powerpoint/2010/main" val="3083087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2">
                                            <p:txEl>
                                              <p:pRg st="3" end="3"/>
                                            </p:txEl>
                                          </p:spTgt>
                                        </p:tgtEl>
                                        <p:attrNameLst>
                                          <p:attrName>style.opacity</p:attrName>
                                        </p:attrNameLst>
                                      </p:cBhvr>
                                      <p:to>
                                        <p:strVal val="0.25"/>
                                      </p:to>
                                    </p:set>
                                    <p:animEffect filter="image" prLst="opacity: 0.25">
                                      <p:cBhvr rctx="IE">
                                        <p:cTn id="10" dur="indefinite"/>
                                        <p:tgtEl>
                                          <p:spTgt spid="32">
                                            <p:txEl>
                                              <p:pRg st="3" end="3"/>
                                            </p:txEl>
                                          </p:spTgt>
                                        </p:tgtEl>
                                      </p:cBhvr>
                                    </p:animEffect>
                                  </p:childTnLst>
                                </p:cTn>
                              </p:par>
                              <p:par>
                                <p:cTn id="11" presetID="9" presetClass="emph" presetSubtype="0" nodeType="withEffect">
                                  <p:stCondLst>
                                    <p:cond delay="0"/>
                                  </p:stCondLst>
                                  <p:childTnLst>
                                    <p:set>
                                      <p:cBhvr>
                                        <p:cTn id="12" dur="indefinite"/>
                                        <p:tgtEl>
                                          <p:spTgt spid="32">
                                            <p:txEl>
                                              <p:pRg st="4" end="4"/>
                                            </p:txEl>
                                          </p:spTgt>
                                        </p:tgtEl>
                                        <p:attrNameLst>
                                          <p:attrName>style.opacity</p:attrName>
                                        </p:attrNameLst>
                                      </p:cBhvr>
                                      <p:to>
                                        <p:strVal val="0.25"/>
                                      </p:to>
                                    </p:set>
                                    <p:animEffect filter="image" prLst="opacity: 0.25">
                                      <p:cBhvr rctx="IE">
                                        <p:cTn id="13" dur="indefinite"/>
                                        <p:tgtEl>
                                          <p:spTgt spid="32">
                                            <p:txEl>
                                              <p:pRg st="4" end="4"/>
                                            </p:txEl>
                                          </p:spTgt>
                                        </p:tgtEl>
                                      </p:cBhvr>
                                    </p:animEffect>
                                  </p:childTnLst>
                                </p:cTn>
                              </p:par>
                              <p:par>
                                <p:cTn id="14" presetID="9" presetClass="emph" presetSubtype="0" nodeType="withEffect">
                                  <p:stCondLst>
                                    <p:cond delay="0"/>
                                  </p:stCondLst>
                                  <p:childTnLst>
                                    <p:set>
                                      <p:cBhvr>
                                        <p:cTn id="15" dur="indefinite"/>
                                        <p:tgtEl>
                                          <p:spTgt spid="33">
                                            <p:txEl>
                                              <p:pRg st="2" end="2"/>
                                            </p:txEl>
                                          </p:spTgt>
                                        </p:tgtEl>
                                        <p:attrNameLst>
                                          <p:attrName>style.opacity</p:attrName>
                                        </p:attrNameLst>
                                      </p:cBhvr>
                                      <p:to>
                                        <p:strVal val="0.25"/>
                                      </p:to>
                                    </p:set>
                                    <p:animEffect filter="image" prLst="opacity: 0.25">
                                      <p:cBhvr rctx="IE">
                                        <p:cTn id="16" dur="indefinite"/>
                                        <p:tgtEl>
                                          <p:spTgt spid="33">
                                            <p:txEl>
                                              <p:pRg st="2" end="2"/>
                                            </p:txEl>
                                          </p:spTgt>
                                        </p:tgtEl>
                                      </p:cBhvr>
                                    </p:animEffect>
                                  </p:childTnLst>
                                </p:cTn>
                              </p:par>
                              <p:par>
                                <p:cTn id="17" presetID="9" presetClass="emph" presetSubtype="0" nodeType="withEffect">
                                  <p:stCondLst>
                                    <p:cond delay="0"/>
                                  </p:stCondLst>
                                  <p:childTnLst>
                                    <p:set>
                                      <p:cBhvr>
                                        <p:cTn id="18" dur="indefinite"/>
                                        <p:tgtEl>
                                          <p:spTgt spid="33">
                                            <p:txEl>
                                              <p:pRg st="3" end="3"/>
                                            </p:txEl>
                                          </p:spTgt>
                                        </p:tgtEl>
                                        <p:attrNameLst>
                                          <p:attrName>style.opacity</p:attrName>
                                        </p:attrNameLst>
                                      </p:cBhvr>
                                      <p:to>
                                        <p:strVal val="0.25"/>
                                      </p:to>
                                    </p:set>
                                    <p:animEffect filter="image" prLst="opacity: 0.25">
                                      <p:cBhvr rctx="IE">
                                        <p:cTn id="19" dur="indefinite"/>
                                        <p:tgtEl>
                                          <p:spTgt spid="33">
                                            <p:txEl>
                                              <p:pRg st="3" end="3"/>
                                            </p:txEl>
                                          </p:spTgt>
                                        </p:tgtEl>
                                      </p:cBhvr>
                                    </p:animEffect>
                                  </p:childTnLst>
                                </p:cTn>
                              </p:par>
                              <p:par>
                                <p:cTn id="20" presetID="9" presetClass="emph" presetSubtype="0" nodeType="withEffect">
                                  <p:stCondLst>
                                    <p:cond delay="0"/>
                                  </p:stCondLst>
                                  <p:childTnLst>
                                    <p:set>
                                      <p:cBhvr>
                                        <p:cTn id="21" dur="indefinite"/>
                                        <p:tgtEl>
                                          <p:spTgt spid="33">
                                            <p:txEl>
                                              <p:pRg st="4" end="4"/>
                                            </p:txEl>
                                          </p:spTgt>
                                        </p:tgtEl>
                                        <p:attrNameLst>
                                          <p:attrName>style.opacity</p:attrName>
                                        </p:attrNameLst>
                                      </p:cBhvr>
                                      <p:to>
                                        <p:strVal val="0.25"/>
                                      </p:to>
                                    </p:set>
                                    <p:animEffect filter="image" prLst="opacity: 0.25">
                                      <p:cBhvr rctx="IE">
                                        <p:cTn id="22" dur="indefinite"/>
                                        <p:tgtEl>
                                          <p:spTgt spid="33">
                                            <p:txEl>
                                              <p:pRg st="4" end="4"/>
                                            </p:txEl>
                                          </p:spTgt>
                                        </p:tgtEl>
                                      </p:cBhvr>
                                    </p:animEffect>
                                  </p:childTnLst>
                                </p:cTn>
                              </p:par>
                              <p:par>
                                <p:cTn id="23" presetID="9" presetClass="emph" presetSubtype="0" nodeType="withEffect">
                                  <p:stCondLst>
                                    <p:cond delay="0"/>
                                  </p:stCondLst>
                                  <p:childTnLst>
                                    <p:set>
                                      <p:cBhvr>
                                        <p:cTn id="24" dur="indefinite"/>
                                        <p:tgtEl>
                                          <p:spTgt spid="31">
                                            <p:txEl>
                                              <p:pRg st="2" end="2"/>
                                            </p:txEl>
                                          </p:spTgt>
                                        </p:tgtEl>
                                        <p:attrNameLst>
                                          <p:attrName>style.opacity</p:attrName>
                                        </p:attrNameLst>
                                      </p:cBhvr>
                                      <p:to>
                                        <p:strVal val="0.25"/>
                                      </p:to>
                                    </p:set>
                                    <p:animEffect filter="image" prLst="opacity: 0.25">
                                      <p:cBhvr rctx="IE">
                                        <p:cTn id="25" dur="indefinite"/>
                                        <p:tgtEl>
                                          <p:spTgt spid="31">
                                            <p:txEl>
                                              <p:pRg st="2" end="2"/>
                                            </p:txEl>
                                          </p:spTgt>
                                        </p:tgtEl>
                                      </p:cBhvr>
                                    </p:animEffect>
                                  </p:childTnLst>
                                </p:cTn>
                              </p:par>
                              <p:par>
                                <p:cTn id="26" presetID="9" presetClass="emph" presetSubtype="0" nodeType="withEffect">
                                  <p:stCondLst>
                                    <p:cond delay="0"/>
                                  </p:stCondLst>
                                  <p:childTnLst>
                                    <p:set>
                                      <p:cBhvr>
                                        <p:cTn id="27" dur="indefinite"/>
                                        <p:tgtEl>
                                          <p:spTgt spid="31">
                                            <p:txEl>
                                              <p:pRg st="3" end="3"/>
                                            </p:txEl>
                                          </p:spTgt>
                                        </p:tgtEl>
                                        <p:attrNameLst>
                                          <p:attrName>style.opacity</p:attrName>
                                        </p:attrNameLst>
                                      </p:cBhvr>
                                      <p:to>
                                        <p:strVal val="0.25"/>
                                      </p:to>
                                    </p:set>
                                    <p:animEffect filter="image" prLst="opacity: 0.25">
                                      <p:cBhvr rctx="IE">
                                        <p:cTn id="28" dur="indefinite"/>
                                        <p:tgtEl>
                                          <p:spTgt spid="31">
                                            <p:txEl>
                                              <p:pRg st="3" end="3"/>
                                            </p:txEl>
                                          </p:spTgt>
                                        </p:tgtEl>
                                      </p:cBhvr>
                                    </p:animEffect>
                                  </p:childTnLst>
                                </p:cTn>
                              </p:par>
                              <p:par>
                                <p:cTn id="29" presetID="9" presetClass="emph" presetSubtype="0" nodeType="withEffect">
                                  <p:stCondLst>
                                    <p:cond delay="0"/>
                                  </p:stCondLst>
                                  <p:childTnLst>
                                    <p:set>
                                      <p:cBhvr>
                                        <p:cTn id="30" dur="indefinite"/>
                                        <p:tgtEl>
                                          <p:spTgt spid="31">
                                            <p:txEl>
                                              <p:pRg st="4" end="4"/>
                                            </p:txEl>
                                          </p:spTgt>
                                        </p:tgtEl>
                                        <p:attrNameLst>
                                          <p:attrName>style.opacity</p:attrName>
                                        </p:attrNameLst>
                                      </p:cBhvr>
                                      <p:to>
                                        <p:strVal val="0.25"/>
                                      </p:to>
                                    </p:set>
                                    <p:animEffect filter="image" prLst="opacity: 0.25">
                                      <p:cBhvr rctx="IE">
                                        <p:cTn id="31" dur="indefinite"/>
                                        <p:tgtEl>
                                          <p:spTgt spid="31">
                                            <p:txEl>
                                              <p:pRg st="4" end="4"/>
                                            </p:txEl>
                                          </p:spTgt>
                                        </p:tgtEl>
                                      </p:cBhvr>
                                    </p:animEffect>
                                  </p:childTnLst>
                                </p:cTn>
                              </p:par>
                              <p:par>
                                <p:cTn id="32" presetID="9" presetClass="emph" presetSubtype="0" nodeType="withEffect">
                                  <p:stCondLst>
                                    <p:cond delay="0"/>
                                  </p:stCondLst>
                                  <p:childTnLst>
                                    <p:set>
                                      <p:cBhvr>
                                        <p:cTn id="33" dur="indefinite"/>
                                        <p:tgtEl>
                                          <p:spTgt spid="18">
                                            <p:txEl>
                                              <p:pRg st="1" end="1"/>
                                            </p:txEl>
                                          </p:spTgt>
                                        </p:tgtEl>
                                        <p:attrNameLst>
                                          <p:attrName>style.opacity</p:attrName>
                                        </p:attrNameLst>
                                      </p:cBhvr>
                                      <p:to>
                                        <p:strVal val="0.25"/>
                                      </p:to>
                                    </p:set>
                                    <p:animEffect filter="image" prLst="opacity: 0.25">
                                      <p:cBhvr rctx="IE">
                                        <p:cTn id="34" dur="indefinite"/>
                                        <p:tgtEl>
                                          <p:spTgt spid="18">
                                            <p:txEl>
                                              <p:pRg st="1" end="1"/>
                                            </p:txEl>
                                          </p:spTgt>
                                        </p:tgtEl>
                                      </p:cBhvr>
                                    </p:animEffect>
                                  </p:childTnLst>
                                </p:cTn>
                              </p:par>
                              <p:par>
                                <p:cTn id="35" presetID="9" presetClass="emph" presetSubtype="0" nodeType="withEffect">
                                  <p:stCondLst>
                                    <p:cond delay="0"/>
                                  </p:stCondLst>
                                  <p:childTnLst>
                                    <p:set>
                                      <p:cBhvr>
                                        <p:cTn id="36" dur="indefinite"/>
                                        <p:tgtEl>
                                          <p:spTgt spid="18">
                                            <p:txEl>
                                              <p:pRg st="2" end="2"/>
                                            </p:txEl>
                                          </p:spTgt>
                                        </p:tgtEl>
                                        <p:attrNameLst>
                                          <p:attrName>style.opacity</p:attrName>
                                        </p:attrNameLst>
                                      </p:cBhvr>
                                      <p:to>
                                        <p:strVal val="0.25"/>
                                      </p:to>
                                    </p:set>
                                    <p:animEffect filter="image" prLst="opacity: 0.25">
                                      <p:cBhvr rctx="IE">
                                        <p:cTn id="37" dur="indefinite"/>
                                        <p:tgtEl>
                                          <p:spTgt spid="18">
                                            <p:txEl>
                                              <p:pRg st="2" end="2"/>
                                            </p:txEl>
                                          </p:spTgt>
                                        </p:tgtEl>
                                      </p:cBhvr>
                                    </p:animEffect>
                                  </p:childTnLst>
                                </p:cTn>
                              </p:par>
                              <p:par>
                                <p:cTn id="38" presetID="9" presetClass="emph" presetSubtype="0" nodeType="withEffect">
                                  <p:stCondLst>
                                    <p:cond delay="0"/>
                                  </p:stCondLst>
                                  <p:childTnLst>
                                    <p:set>
                                      <p:cBhvr>
                                        <p:cTn id="39" dur="indefinite"/>
                                        <p:tgtEl>
                                          <p:spTgt spid="18">
                                            <p:txEl>
                                              <p:pRg st="3" end="3"/>
                                            </p:txEl>
                                          </p:spTgt>
                                        </p:tgtEl>
                                        <p:attrNameLst>
                                          <p:attrName>style.opacity</p:attrName>
                                        </p:attrNameLst>
                                      </p:cBhvr>
                                      <p:to>
                                        <p:strVal val="0.25"/>
                                      </p:to>
                                    </p:set>
                                    <p:animEffect filter="image" prLst="opacity: 0.25">
                                      <p:cBhvr rctx="IE">
                                        <p:cTn id="40" dur="indefinite"/>
                                        <p:tgtEl>
                                          <p:spTgt spid="18">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mph" presetSubtype="0" grpId="0" nodeType="clickEffect">
                                  <p:stCondLst>
                                    <p:cond delay="0"/>
                                  </p:stCondLst>
                                  <p:childTnLst>
                                    <p:set>
                                      <p:cBhvr>
                                        <p:cTn id="44" dur="indefinite"/>
                                        <p:tgtEl>
                                          <p:spTgt spid="32">
                                            <p:bg/>
                                          </p:spTgt>
                                        </p:tgtEl>
                                        <p:attrNameLst>
                                          <p:attrName>style.opacity</p:attrName>
                                        </p:attrNameLst>
                                      </p:cBhvr>
                                      <p:to>
                                        <p:strVal val="1"/>
                                      </p:to>
                                    </p:set>
                                    <p:animEffect filter="image" prLst="opacity: 1">
                                      <p:cBhvr rctx="IE">
                                        <p:cTn id="45" dur="indefinite"/>
                                        <p:tgtEl>
                                          <p:spTgt spid="32">
                                            <p:bg/>
                                          </p:spTgt>
                                        </p:tgtEl>
                                      </p:cBhvr>
                                    </p:animEffect>
                                  </p:childTnLst>
                                </p:cTn>
                              </p:par>
                              <p:par>
                                <p:cTn id="46" presetID="9" presetClass="emph" presetSubtype="0" grpId="0" nodeType="withEffect">
                                  <p:stCondLst>
                                    <p:cond delay="0"/>
                                  </p:stCondLst>
                                  <p:childTnLst>
                                    <p:set>
                                      <p:cBhvr>
                                        <p:cTn id="47" dur="indefinite"/>
                                        <p:tgtEl>
                                          <p:spTgt spid="32">
                                            <p:txEl>
                                              <p:pRg st="0" end="0"/>
                                            </p:txEl>
                                          </p:spTgt>
                                        </p:tgtEl>
                                        <p:attrNameLst>
                                          <p:attrName>style.opacity</p:attrName>
                                        </p:attrNameLst>
                                      </p:cBhvr>
                                      <p:to>
                                        <p:strVal val="1"/>
                                      </p:to>
                                    </p:set>
                                    <p:animEffect filter="image" prLst="opacity: 1">
                                      <p:cBhvr rctx="IE">
                                        <p:cTn id="48" dur="indefinite"/>
                                        <p:tgtEl>
                                          <p:spTgt spid="32">
                                            <p:txEl>
                                              <p:pRg st="0" end="0"/>
                                            </p:txEl>
                                          </p:spTgt>
                                        </p:tgtEl>
                                      </p:cBhvr>
                                    </p:animEffect>
                                  </p:childTnLst>
                                </p:cTn>
                              </p:par>
                              <p:par>
                                <p:cTn id="49" presetID="9" presetClass="emph" presetSubtype="0" grpId="0" nodeType="withEffect">
                                  <p:stCondLst>
                                    <p:cond delay="0"/>
                                  </p:stCondLst>
                                  <p:childTnLst>
                                    <p:set>
                                      <p:cBhvr>
                                        <p:cTn id="50" dur="indefinite"/>
                                        <p:tgtEl>
                                          <p:spTgt spid="32">
                                            <p:txEl>
                                              <p:pRg st="2" end="2"/>
                                            </p:txEl>
                                          </p:spTgt>
                                        </p:tgtEl>
                                        <p:attrNameLst>
                                          <p:attrName>style.opacity</p:attrName>
                                        </p:attrNameLst>
                                      </p:cBhvr>
                                      <p:to>
                                        <p:strVal val="1"/>
                                      </p:to>
                                    </p:set>
                                    <p:animEffect filter="image" prLst="opacity: 1">
                                      <p:cBhvr rctx="IE">
                                        <p:cTn id="51" dur="indefinite"/>
                                        <p:tgtEl>
                                          <p:spTgt spid="32">
                                            <p:txEl>
                                              <p:pRg st="2" end="2"/>
                                            </p:txEl>
                                          </p:spTgt>
                                        </p:tgtEl>
                                      </p:cBhvr>
                                    </p:animEffect>
                                  </p:childTnLst>
                                </p:cTn>
                              </p:par>
                              <p:par>
                                <p:cTn id="52" presetID="9" presetClass="emph" presetSubtype="0" grpId="0" nodeType="withEffect">
                                  <p:stCondLst>
                                    <p:cond delay="0"/>
                                  </p:stCondLst>
                                  <p:childTnLst>
                                    <p:set>
                                      <p:cBhvr>
                                        <p:cTn id="53" dur="indefinite"/>
                                        <p:tgtEl>
                                          <p:spTgt spid="32">
                                            <p:txEl>
                                              <p:pRg st="3" end="3"/>
                                            </p:txEl>
                                          </p:spTgt>
                                        </p:tgtEl>
                                        <p:attrNameLst>
                                          <p:attrName>style.opacity</p:attrName>
                                        </p:attrNameLst>
                                      </p:cBhvr>
                                      <p:to>
                                        <p:strVal val="1"/>
                                      </p:to>
                                    </p:set>
                                    <p:animEffect filter="image" prLst="opacity: 1">
                                      <p:cBhvr rctx="IE">
                                        <p:cTn id="54" dur="indefinite"/>
                                        <p:tgtEl>
                                          <p:spTgt spid="32">
                                            <p:txEl>
                                              <p:pRg st="3" end="3"/>
                                            </p:txEl>
                                          </p:spTgt>
                                        </p:tgtEl>
                                      </p:cBhvr>
                                    </p:animEffect>
                                  </p:childTnLst>
                                </p:cTn>
                              </p:par>
                              <p:par>
                                <p:cTn id="55" presetID="9" presetClass="emph" presetSubtype="0" grpId="0" nodeType="withEffect">
                                  <p:stCondLst>
                                    <p:cond delay="0"/>
                                  </p:stCondLst>
                                  <p:childTnLst>
                                    <p:set>
                                      <p:cBhvr>
                                        <p:cTn id="56" dur="indefinite"/>
                                        <p:tgtEl>
                                          <p:spTgt spid="32">
                                            <p:txEl>
                                              <p:pRg st="4" end="4"/>
                                            </p:txEl>
                                          </p:spTgt>
                                        </p:tgtEl>
                                        <p:attrNameLst>
                                          <p:attrName>style.opacity</p:attrName>
                                        </p:attrNameLst>
                                      </p:cBhvr>
                                      <p:to>
                                        <p:strVal val="1"/>
                                      </p:to>
                                    </p:set>
                                    <p:animEffect filter="image" prLst="opacity: 1">
                                      <p:cBhvr rctx="IE">
                                        <p:cTn id="57" dur="indefinite"/>
                                        <p:tgtEl>
                                          <p:spTgt spid="32">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mph" presetSubtype="0" nodeType="clickEffect">
                                  <p:stCondLst>
                                    <p:cond delay="0"/>
                                  </p:stCondLst>
                                  <p:childTnLst>
                                    <p:set>
                                      <p:cBhvr>
                                        <p:cTn id="61" dur="indefinite"/>
                                        <p:tgtEl>
                                          <p:spTgt spid="33">
                                            <p:txEl>
                                              <p:pRg st="2" end="2"/>
                                            </p:txEl>
                                          </p:spTgt>
                                        </p:tgtEl>
                                        <p:attrNameLst>
                                          <p:attrName>style.opacity</p:attrName>
                                        </p:attrNameLst>
                                      </p:cBhvr>
                                      <p:to>
                                        <p:strVal val="1"/>
                                      </p:to>
                                    </p:set>
                                    <p:animEffect filter="image" prLst="opacity: 1">
                                      <p:cBhvr rctx="IE">
                                        <p:cTn id="62" dur="indefinite"/>
                                        <p:tgtEl>
                                          <p:spTgt spid="33">
                                            <p:txEl>
                                              <p:pRg st="2" end="2"/>
                                            </p:txEl>
                                          </p:spTgt>
                                        </p:tgtEl>
                                      </p:cBhvr>
                                    </p:animEffect>
                                  </p:childTnLst>
                                </p:cTn>
                              </p:par>
                              <p:par>
                                <p:cTn id="63" presetID="9" presetClass="emph" presetSubtype="0" nodeType="withEffect">
                                  <p:stCondLst>
                                    <p:cond delay="0"/>
                                  </p:stCondLst>
                                  <p:childTnLst>
                                    <p:set>
                                      <p:cBhvr>
                                        <p:cTn id="64" dur="indefinite"/>
                                        <p:tgtEl>
                                          <p:spTgt spid="33">
                                            <p:txEl>
                                              <p:pRg st="3" end="3"/>
                                            </p:txEl>
                                          </p:spTgt>
                                        </p:tgtEl>
                                        <p:attrNameLst>
                                          <p:attrName>style.opacity</p:attrName>
                                        </p:attrNameLst>
                                      </p:cBhvr>
                                      <p:to>
                                        <p:strVal val="1"/>
                                      </p:to>
                                    </p:set>
                                    <p:animEffect filter="image" prLst="opacity: 1">
                                      <p:cBhvr rctx="IE">
                                        <p:cTn id="65" dur="indefinite"/>
                                        <p:tgtEl>
                                          <p:spTgt spid="33">
                                            <p:txEl>
                                              <p:pRg st="3" end="3"/>
                                            </p:txEl>
                                          </p:spTgt>
                                        </p:tgtEl>
                                      </p:cBhvr>
                                    </p:animEffect>
                                  </p:childTnLst>
                                </p:cTn>
                              </p:par>
                              <p:par>
                                <p:cTn id="66" presetID="9" presetClass="emph" presetSubtype="0" nodeType="withEffect">
                                  <p:stCondLst>
                                    <p:cond delay="0"/>
                                  </p:stCondLst>
                                  <p:childTnLst>
                                    <p:set>
                                      <p:cBhvr>
                                        <p:cTn id="67" dur="indefinite"/>
                                        <p:tgtEl>
                                          <p:spTgt spid="33">
                                            <p:txEl>
                                              <p:pRg st="4" end="4"/>
                                            </p:txEl>
                                          </p:spTgt>
                                        </p:tgtEl>
                                        <p:attrNameLst>
                                          <p:attrName>style.opacity</p:attrName>
                                        </p:attrNameLst>
                                      </p:cBhvr>
                                      <p:to>
                                        <p:strVal val="1"/>
                                      </p:to>
                                    </p:set>
                                    <p:animEffect filter="image" prLst="opacity: 1">
                                      <p:cBhvr rctx="IE">
                                        <p:cTn id="68" dur="indefinite"/>
                                        <p:tgtEl>
                                          <p:spTgt spid="33">
                                            <p:txEl>
                                              <p:pRg st="4" end="4"/>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mph" presetSubtype="0" nodeType="clickEffect">
                                  <p:stCondLst>
                                    <p:cond delay="0"/>
                                  </p:stCondLst>
                                  <p:childTnLst>
                                    <p:set>
                                      <p:cBhvr>
                                        <p:cTn id="72" dur="indefinite"/>
                                        <p:tgtEl>
                                          <p:spTgt spid="31">
                                            <p:txEl>
                                              <p:pRg st="2" end="2"/>
                                            </p:txEl>
                                          </p:spTgt>
                                        </p:tgtEl>
                                        <p:attrNameLst>
                                          <p:attrName>style.opacity</p:attrName>
                                        </p:attrNameLst>
                                      </p:cBhvr>
                                      <p:to>
                                        <p:strVal val="1"/>
                                      </p:to>
                                    </p:set>
                                    <p:animEffect filter="image" prLst="opacity: 1">
                                      <p:cBhvr rctx="IE">
                                        <p:cTn id="73" dur="indefinite"/>
                                        <p:tgtEl>
                                          <p:spTgt spid="31">
                                            <p:txEl>
                                              <p:pRg st="2" end="2"/>
                                            </p:txEl>
                                          </p:spTgt>
                                        </p:tgtEl>
                                      </p:cBhvr>
                                    </p:animEffect>
                                  </p:childTnLst>
                                </p:cTn>
                              </p:par>
                              <p:par>
                                <p:cTn id="74" presetID="9" presetClass="emph" presetSubtype="0" nodeType="withEffect">
                                  <p:stCondLst>
                                    <p:cond delay="0"/>
                                  </p:stCondLst>
                                  <p:childTnLst>
                                    <p:set>
                                      <p:cBhvr>
                                        <p:cTn id="75" dur="indefinite"/>
                                        <p:tgtEl>
                                          <p:spTgt spid="31">
                                            <p:txEl>
                                              <p:pRg st="3" end="3"/>
                                            </p:txEl>
                                          </p:spTgt>
                                        </p:tgtEl>
                                        <p:attrNameLst>
                                          <p:attrName>style.opacity</p:attrName>
                                        </p:attrNameLst>
                                      </p:cBhvr>
                                      <p:to>
                                        <p:strVal val="1"/>
                                      </p:to>
                                    </p:set>
                                    <p:animEffect filter="image" prLst="opacity: 1">
                                      <p:cBhvr rctx="IE">
                                        <p:cTn id="76" dur="indefinite"/>
                                        <p:tgtEl>
                                          <p:spTgt spid="31">
                                            <p:txEl>
                                              <p:pRg st="3" end="3"/>
                                            </p:txEl>
                                          </p:spTgt>
                                        </p:tgtEl>
                                      </p:cBhvr>
                                    </p:animEffect>
                                  </p:childTnLst>
                                </p:cTn>
                              </p:par>
                              <p:par>
                                <p:cTn id="77" presetID="9" presetClass="emph" presetSubtype="0" nodeType="withEffect">
                                  <p:stCondLst>
                                    <p:cond delay="0"/>
                                  </p:stCondLst>
                                  <p:childTnLst>
                                    <p:set>
                                      <p:cBhvr>
                                        <p:cTn id="78" dur="indefinite"/>
                                        <p:tgtEl>
                                          <p:spTgt spid="31">
                                            <p:txEl>
                                              <p:pRg st="4" end="4"/>
                                            </p:txEl>
                                          </p:spTgt>
                                        </p:tgtEl>
                                        <p:attrNameLst>
                                          <p:attrName>style.opacity</p:attrName>
                                        </p:attrNameLst>
                                      </p:cBhvr>
                                      <p:to>
                                        <p:strVal val="1"/>
                                      </p:to>
                                    </p:set>
                                    <p:animEffect filter="image" prLst="opacity: 1">
                                      <p:cBhvr rctx="IE">
                                        <p:cTn id="79" dur="indefinite"/>
                                        <p:tgtEl>
                                          <p:spTgt spid="31">
                                            <p:txEl>
                                              <p:pRg st="4" end="4"/>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mph" presetSubtype="0" nodeType="clickEffect">
                                  <p:stCondLst>
                                    <p:cond delay="0"/>
                                  </p:stCondLst>
                                  <p:childTnLst>
                                    <p:set>
                                      <p:cBhvr>
                                        <p:cTn id="83" dur="indefinite"/>
                                        <p:tgtEl>
                                          <p:spTgt spid="18">
                                            <p:txEl>
                                              <p:pRg st="0" end="0"/>
                                            </p:txEl>
                                          </p:spTgt>
                                        </p:tgtEl>
                                        <p:attrNameLst>
                                          <p:attrName>style.opacity</p:attrName>
                                        </p:attrNameLst>
                                      </p:cBhvr>
                                      <p:to>
                                        <p:strVal val="1"/>
                                      </p:to>
                                    </p:set>
                                    <p:animEffect filter="image" prLst="opacity: 1">
                                      <p:cBhvr rctx="IE">
                                        <p:cTn id="84" dur="indefinite"/>
                                        <p:tgtEl>
                                          <p:spTgt spid="18">
                                            <p:txEl>
                                              <p:pRg st="0" end="0"/>
                                            </p:txEl>
                                          </p:spTgt>
                                        </p:tgtEl>
                                      </p:cBhvr>
                                    </p:animEffect>
                                  </p:childTnLst>
                                </p:cTn>
                              </p:par>
                              <p:par>
                                <p:cTn id="85" presetID="9" presetClass="emph" presetSubtype="0" nodeType="withEffect">
                                  <p:stCondLst>
                                    <p:cond delay="0"/>
                                  </p:stCondLst>
                                  <p:childTnLst>
                                    <p:set>
                                      <p:cBhvr>
                                        <p:cTn id="86" dur="indefinite"/>
                                        <p:tgtEl>
                                          <p:spTgt spid="18">
                                            <p:txEl>
                                              <p:pRg st="1" end="1"/>
                                            </p:txEl>
                                          </p:spTgt>
                                        </p:tgtEl>
                                        <p:attrNameLst>
                                          <p:attrName>style.opacity</p:attrName>
                                        </p:attrNameLst>
                                      </p:cBhvr>
                                      <p:to>
                                        <p:strVal val="1"/>
                                      </p:to>
                                    </p:set>
                                    <p:animEffect filter="image" prLst="opacity: 1">
                                      <p:cBhvr rctx="IE">
                                        <p:cTn id="87" dur="indefinite"/>
                                        <p:tgtEl>
                                          <p:spTgt spid="18">
                                            <p:txEl>
                                              <p:pRg st="1" end="1"/>
                                            </p:txEl>
                                          </p:spTgt>
                                        </p:tgtEl>
                                      </p:cBhvr>
                                    </p:animEffect>
                                  </p:childTnLst>
                                </p:cTn>
                              </p:par>
                              <p:par>
                                <p:cTn id="88" presetID="9" presetClass="emph" presetSubtype="0" nodeType="withEffect">
                                  <p:stCondLst>
                                    <p:cond delay="0"/>
                                  </p:stCondLst>
                                  <p:childTnLst>
                                    <p:set>
                                      <p:cBhvr>
                                        <p:cTn id="89" dur="indefinite"/>
                                        <p:tgtEl>
                                          <p:spTgt spid="18">
                                            <p:txEl>
                                              <p:pRg st="2" end="2"/>
                                            </p:txEl>
                                          </p:spTgt>
                                        </p:tgtEl>
                                        <p:attrNameLst>
                                          <p:attrName>style.opacity</p:attrName>
                                        </p:attrNameLst>
                                      </p:cBhvr>
                                      <p:to>
                                        <p:strVal val="1"/>
                                      </p:to>
                                    </p:set>
                                    <p:animEffect filter="image" prLst="opacity: 1">
                                      <p:cBhvr rctx="IE">
                                        <p:cTn id="90" dur="indefinite"/>
                                        <p:tgtEl>
                                          <p:spTgt spid="18">
                                            <p:txEl>
                                              <p:pRg st="2" end="2"/>
                                            </p:txEl>
                                          </p:spTgt>
                                        </p:tgtEl>
                                      </p:cBhvr>
                                    </p:animEffect>
                                  </p:childTnLst>
                                </p:cTn>
                              </p:par>
                              <p:par>
                                <p:cTn id="91" presetID="9" presetClass="emph" presetSubtype="0" nodeType="withEffect">
                                  <p:stCondLst>
                                    <p:cond delay="0"/>
                                  </p:stCondLst>
                                  <p:childTnLst>
                                    <p:set>
                                      <p:cBhvr>
                                        <p:cTn id="92" dur="indefinite"/>
                                        <p:tgtEl>
                                          <p:spTgt spid="18">
                                            <p:txEl>
                                              <p:pRg st="3" end="3"/>
                                            </p:txEl>
                                          </p:spTgt>
                                        </p:tgtEl>
                                        <p:attrNameLst>
                                          <p:attrName>style.opacity</p:attrName>
                                        </p:attrNameLst>
                                      </p:cBhvr>
                                      <p:to>
                                        <p:strVal val="1"/>
                                      </p:to>
                                    </p:set>
                                    <p:animEffect filter="image" prLst="opacity: 1">
                                      <p:cBhvr rctx="IE">
                                        <p:cTn id="93" dur="indefinite"/>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allAtOnce"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07C5C-E289-4D55-A910-C4354FEC1C10}"/>
              </a:ext>
            </a:extLst>
          </p:cNvPr>
          <p:cNvSpPr>
            <a:spLocks noGrp="1"/>
          </p:cNvSpPr>
          <p:nvPr>
            <p:ph type="title"/>
          </p:nvPr>
        </p:nvSpPr>
        <p:spPr>
          <a:xfrm>
            <a:off x="390525" y="228600"/>
            <a:ext cx="3687763" cy="1995488"/>
          </a:xfrm>
        </p:spPr>
        <p:txBody>
          <a:bodyPr wrap="square">
            <a:noAutofit/>
          </a:bodyPr>
          <a:lstStyle/>
          <a:p>
            <a:r>
              <a:rPr lang="zh-CN" altLang="en-US">
                <a:ea typeface="Noto Sans CJK SC Bold" panose="020B0800000000000000" pitchFamily="34" charset="-128"/>
              </a:rPr>
              <a:t>压力和工作效率</a:t>
            </a:r>
            <a:endParaRPr lang="zh-CN" altLang="en-US" dirty="0">
              <a:ea typeface="Noto Sans CJK SC Bold" panose="020B0800000000000000" pitchFamily="34" charset="-128"/>
            </a:endParaRPr>
          </a:p>
        </p:txBody>
      </p:sp>
      <p:sp>
        <p:nvSpPr>
          <p:cNvPr id="3" name="Content Placeholder 2">
            <a:extLst>
              <a:ext uri="{FF2B5EF4-FFF2-40B4-BE49-F238E27FC236}">
                <a16:creationId xmlns:a16="http://schemas.microsoft.com/office/drawing/2014/main" id="{AC75A058-0C54-4747-AC70-15662BF2178F}"/>
              </a:ext>
            </a:extLst>
          </p:cNvPr>
          <p:cNvSpPr>
            <a:spLocks noGrp="1"/>
          </p:cNvSpPr>
          <p:nvPr>
            <p:ph idx="1"/>
          </p:nvPr>
        </p:nvSpPr>
        <p:spPr/>
        <p:txBody>
          <a:bodyPr wrap="square">
            <a:noAutofit/>
          </a:bodyPr>
          <a:lstStyle/>
          <a:p>
            <a:r>
              <a:rPr lang="zh-CN" altLang="en-US">
                <a:ea typeface="Noto Sans CJK SC Regular" panose="020B0500000000000000" pitchFamily="34" charset="-128"/>
              </a:rPr>
              <a:t> </a:t>
            </a:r>
            <a:endParaRPr lang="zh-CN" altLang="en-US" dirty="0">
              <a:ea typeface="Noto Sans CJK SC Regular" panose="020B0500000000000000" pitchFamily="34" charset="-128"/>
            </a:endParaRPr>
          </a:p>
        </p:txBody>
      </p:sp>
      <p:sp>
        <p:nvSpPr>
          <p:cNvPr id="4" name="Text Placeholder 3">
            <a:extLst>
              <a:ext uri="{FF2B5EF4-FFF2-40B4-BE49-F238E27FC236}">
                <a16:creationId xmlns:a16="http://schemas.microsoft.com/office/drawing/2014/main" id="{A592B69A-7A2D-4F4E-964A-E26450D646C3}"/>
              </a:ext>
            </a:extLst>
          </p:cNvPr>
          <p:cNvSpPr>
            <a:spLocks noGrp="1"/>
          </p:cNvSpPr>
          <p:nvPr>
            <p:ph type="body" sz="half" idx="2"/>
          </p:nvPr>
        </p:nvSpPr>
        <p:spPr>
          <a:xfrm>
            <a:off x="390525" y="2352675"/>
            <a:ext cx="3687764" cy="3590926"/>
          </a:xfrm>
        </p:spPr>
        <p:txBody>
          <a:bodyPr wrap="square">
            <a:noAutofit/>
          </a:bodyPr>
          <a:lstStyle/>
          <a:p>
            <a:r>
              <a:rPr lang="zh-CN" altLang="en-US" sz="2200" dirty="0">
                <a:solidFill>
                  <a:schemeClr val="tx2"/>
                </a:solidFill>
                <a:ea typeface="Noto Sans CJK SC Regular" panose="020B0500000000000000" pitchFamily="34" charset="-128"/>
              </a:rPr>
              <a:t>压力 </a:t>
            </a:r>
            <a:r>
              <a:rPr lang="en-US" altLang="zh-CN" sz="2200" dirty="0">
                <a:solidFill>
                  <a:schemeClr val="tx2"/>
                </a:solidFill>
                <a:ea typeface="Noto Sans CJK SC Regular" panose="020B0500000000000000" pitchFamily="34" charset="-128"/>
              </a:rPr>
              <a:t>— </a:t>
            </a:r>
            <a:r>
              <a:rPr lang="zh-CN" altLang="en-US" sz="2200" dirty="0">
                <a:solidFill>
                  <a:schemeClr val="tx2"/>
                </a:solidFill>
                <a:ea typeface="Noto Sans CJK SC Regular" panose="020B0500000000000000" pitchFamily="34" charset="-128"/>
              </a:rPr>
              <a:t>刺激活性的力量</a:t>
            </a:r>
          </a:p>
        </p:txBody>
      </p:sp>
      <p:sp>
        <p:nvSpPr>
          <p:cNvPr id="5" name="Footer Placeholder 4">
            <a:extLst>
              <a:ext uri="{FF2B5EF4-FFF2-40B4-BE49-F238E27FC236}">
                <a16:creationId xmlns:a16="http://schemas.microsoft.com/office/drawing/2014/main" id="{3DFD26A7-F4B6-4E2D-AC31-C7380B3B7B5B}"/>
              </a:ext>
            </a:extLst>
          </p:cNvPr>
          <p:cNvSpPr>
            <a:spLocks noGrp="1"/>
          </p:cNvSpPr>
          <p:nvPr>
            <p:ph type="ftr" sz="quarter" idx="11"/>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6" name="Slide Number Placeholder 5">
            <a:extLst>
              <a:ext uri="{FF2B5EF4-FFF2-40B4-BE49-F238E27FC236}">
                <a16:creationId xmlns:a16="http://schemas.microsoft.com/office/drawing/2014/main" id="{3FFF5D7C-E918-43BB-94E0-1D771C6BCF30}"/>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23</a:t>
            </a:fld>
            <a:endParaRPr lang="zh-CN" altLang="en-US" dirty="0">
              <a:ea typeface="Noto Sans CJK SC Regular" panose="020B0500000000000000" pitchFamily="34" charset="-128"/>
            </a:endParaRPr>
          </a:p>
        </p:txBody>
      </p:sp>
      <p:sp>
        <p:nvSpPr>
          <p:cNvPr id="9" name="Rectangle 8">
            <a:extLst>
              <a:ext uri="{FF2B5EF4-FFF2-40B4-BE49-F238E27FC236}">
                <a16:creationId xmlns:a16="http://schemas.microsoft.com/office/drawing/2014/main" id="{4BC83F91-B741-4B38-99D6-C695E79C67AA}"/>
              </a:ext>
            </a:extLst>
          </p:cNvPr>
          <p:cNvSpPr/>
          <p:nvPr/>
        </p:nvSpPr>
        <p:spPr bwMode="gray">
          <a:xfrm>
            <a:off x="5162550" y="946150"/>
            <a:ext cx="5892800" cy="4051300"/>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10" name="Isosceles Triangle 9">
            <a:extLst>
              <a:ext uri="{FF2B5EF4-FFF2-40B4-BE49-F238E27FC236}">
                <a16:creationId xmlns:a16="http://schemas.microsoft.com/office/drawing/2014/main" id="{0C3517EC-4AF0-449C-B4EB-5BD774998F9A}"/>
              </a:ext>
            </a:extLst>
          </p:cNvPr>
          <p:cNvSpPr/>
          <p:nvPr/>
        </p:nvSpPr>
        <p:spPr bwMode="gray">
          <a:xfrm>
            <a:off x="5162550" y="2051030"/>
            <a:ext cx="5892800" cy="2946419"/>
          </a:xfrm>
          <a:custGeom>
            <a:avLst/>
            <a:gdLst>
              <a:gd name="connsiteX0" fmla="*/ 0 w 5892800"/>
              <a:gd name="connsiteY0" fmla="*/ 2946400 h 2946400"/>
              <a:gd name="connsiteX1" fmla="*/ 2946400 w 5892800"/>
              <a:gd name="connsiteY1" fmla="*/ 0 h 2946400"/>
              <a:gd name="connsiteX2" fmla="*/ 5892800 w 5892800"/>
              <a:gd name="connsiteY2" fmla="*/ 2946400 h 2946400"/>
              <a:gd name="connsiteX3" fmla="*/ 0 w 5892800"/>
              <a:gd name="connsiteY3" fmla="*/ 2946400 h 2946400"/>
              <a:gd name="connsiteX0" fmla="*/ 0 w 5892800"/>
              <a:gd name="connsiteY0" fmla="*/ 2946400 h 2946400"/>
              <a:gd name="connsiteX1" fmla="*/ 2946400 w 5892800"/>
              <a:gd name="connsiteY1" fmla="*/ 0 h 2946400"/>
              <a:gd name="connsiteX2" fmla="*/ 5892800 w 5892800"/>
              <a:gd name="connsiteY2" fmla="*/ 2946400 h 2946400"/>
              <a:gd name="connsiteX3" fmla="*/ 0 w 5892800"/>
              <a:gd name="connsiteY3" fmla="*/ 2946400 h 2946400"/>
              <a:gd name="connsiteX0" fmla="*/ 0 w 5892800"/>
              <a:gd name="connsiteY0" fmla="*/ 2946400 h 2946400"/>
              <a:gd name="connsiteX1" fmla="*/ 2946400 w 5892800"/>
              <a:gd name="connsiteY1" fmla="*/ 0 h 2946400"/>
              <a:gd name="connsiteX2" fmla="*/ 5892800 w 5892800"/>
              <a:gd name="connsiteY2" fmla="*/ 2946400 h 2946400"/>
              <a:gd name="connsiteX3" fmla="*/ 0 w 5892800"/>
              <a:gd name="connsiteY3" fmla="*/ 2946400 h 2946400"/>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Lst>
            <a:ahLst/>
            <a:cxnLst>
              <a:cxn ang="0">
                <a:pos x="connsiteX0" y="connsiteY0"/>
              </a:cxn>
              <a:cxn ang="0">
                <a:pos x="connsiteX1" y="connsiteY1"/>
              </a:cxn>
              <a:cxn ang="0">
                <a:pos x="connsiteX2" y="connsiteY2"/>
              </a:cxn>
              <a:cxn ang="0">
                <a:pos x="connsiteX3" y="connsiteY3"/>
              </a:cxn>
            </a:cxnLst>
            <a:rect l="l" t="t" r="r" b="b"/>
            <a:pathLst>
              <a:path w="5892800" h="2946419">
                <a:moveTo>
                  <a:pt x="0" y="2946419"/>
                </a:moveTo>
                <a:cubicBezTo>
                  <a:pt x="1972733" y="2802486"/>
                  <a:pt x="1049867" y="-8448"/>
                  <a:pt x="2946400" y="19"/>
                </a:cubicBezTo>
                <a:cubicBezTo>
                  <a:pt x="4830233" y="4252"/>
                  <a:pt x="3907367" y="2916786"/>
                  <a:pt x="5892800" y="2946419"/>
                </a:cubicBezTo>
                <a:lnTo>
                  <a:pt x="0" y="2946419"/>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20" name="TextBox 19">
            <a:extLst>
              <a:ext uri="{FF2B5EF4-FFF2-40B4-BE49-F238E27FC236}">
                <a16:creationId xmlns:a16="http://schemas.microsoft.com/office/drawing/2014/main" id="{A932641F-43CB-48D4-9644-CDE6EE8EB2F2}"/>
              </a:ext>
            </a:extLst>
          </p:cNvPr>
          <p:cNvSpPr txBox="1"/>
          <p:nvPr/>
        </p:nvSpPr>
        <p:spPr>
          <a:xfrm>
            <a:off x="4642024" y="899585"/>
            <a:ext cx="474489" cy="276999"/>
          </a:xfrm>
          <a:prstGeom prst="rect">
            <a:avLst/>
          </a:prstGeom>
          <a:noFill/>
        </p:spPr>
        <p:txBody>
          <a:bodyPr wrap="square" lIns="0" tIns="0" rIns="0" bIns="0">
            <a:noAutofit/>
          </a:bodyPr>
          <a:lstStyle/>
          <a:p>
            <a:pPr algn="r">
              <a:defRPr sz="1600">
                <a:solidFill>
                  <a:schemeClr val="accent6"/>
                </a:solidFill>
              </a:defRPr>
            </a:pPr>
            <a:r>
              <a:rPr lang="zh-CN" altLang="en-US" dirty="0">
                <a:ea typeface="Noto Sans CJK SC Regular" panose="020B0500000000000000" pitchFamily="34" charset="-128"/>
              </a:rPr>
              <a:t>高</a:t>
            </a:r>
          </a:p>
        </p:txBody>
      </p:sp>
      <p:sp>
        <p:nvSpPr>
          <p:cNvPr id="21" name="TextBox 20">
            <a:extLst>
              <a:ext uri="{FF2B5EF4-FFF2-40B4-BE49-F238E27FC236}">
                <a16:creationId xmlns:a16="http://schemas.microsoft.com/office/drawing/2014/main" id="{16B67EF8-D765-4AAB-BAC5-FE084725A99C}"/>
              </a:ext>
            </a:extLst>
          </p:cNvPr>
          <p:cNvSpPr txBox="1"/>
          <p:nvPr/>
        </p:nvSpPr>
        <p:spPr>
          <a:xfrm>
            <a:off x="4741409" y="4746189"/>
            <a:ext cx="375104" cy="246221"/>
          </a:xfrm>
          <a:prstGeom prst="rect">
            <a:avLst/>
          </a:prstGeom>
          <a:noFill/>
        </p:spPr>
        <p:txBody>
          <a:bodyPr wrap="square" lIns="0" tIns="0" rIns="0" bIns="0">
            <a:noAutofit/>
          </a:bodyPr>
          <a:lstStyle/>
          <a:p>
            <a:pPr algn="r">
              <a:defRPr sz="1600">
                <a:solidFill>
                  <a:schemeClr val="accent6"/>
                </a:solidFill>
              </a:defRPr>
            </a:pPr>
            <a:r>
              <a:rPr lang="zh-CN" altLang="en-US" dirty="0">
                <a:ea typeface="Noto Sans CJK SC Regular" panose="020B0500000000000000" pitchFamily="34" charset="-128"/>
              </a:rPr>
              <a:t>低</a:t>
            </a:r>
          </a:p>
        </p:txBody>
      </p:sp>
      <p:sp>
        <p:nvSpPr>
          <p:cNvPr id="22" name="TextBox 21">
            <a:extLst>
              <a:ext uri="{FF2B5EF4-FFF2-40B4-BE49-F238E27FC236}">
                <a16:creationId xmlns:a16="http://schemas.microsoft.com/office/drawing/2014/main" id="{BD5C0D83-8144-4EF8-8929-A93657BC76FD}"/>
              </a:ext>
            </a:extLst>
          </p:cNvPr>
          <p:cNvSpPr txBox="1"/>
          <p:nvPr/>
        </p:nvSpPr>
        <p:spPr>
          <a:xfrm>
            <a:off x="5185205" y="5036046"/>
            <a:ext cx="375104" cy="246221"/>
          </a:xfrm>
          <a:prstGeom prst="rect">
            <a:avLst/>
          </a:prstGeom>
          <a:noFill/>
        </p:spPr>
        <p:txBody>
          <a:bodyPr wrap="square" lIns="0" tIns="0" rIns="0" bIns="0">
            <a:noAutofit/>
          </a:bodyPr>
          <a:lstStyle/>
          <a:p>
            <a:pPr>
              <a:defRPr sz="1600">
                <a:solidFill>
                  <a:schemeClr val="accent6"/>
                </a:solidFill>
              </a:defRPr>
            </a:pPr>
            <a:r>
              <a:rPr lang="zh-CN" altLang="en-US" dirty="0">
                <a:ea typeface="Noto Sans CJK SC Regular" panose="020B0500000000000000" pitchFamily="34" charset="-128"/>
              </a:rPr>
              <a:t>低</a:t>
            </a:r>
          </a:p>
        </p:txBody>
      </p:sp>
      <p:sp>
        <p:nvSpPr>
          <p:cNvPr id="23" name="TextBox 22">
            <a:extLst>
              <a:ext uri="{FF2B5EF4-FFF2-40B4-BE49-F238E27FC236}">
                <a16:creationId xmlns:a16="http://schemas.microsoft.com/office/drawing/2014/main" id="{CC1D9F27-BAAD-44F9-B5DA-5D3C076033AC}"/>
              </a:ext>
            </a:extLst>
          </p:cNvPr>
          <p:cNvSpPr txBox="1"/>
          <p:nvPr/>
        </p:nvSpPr>
        <p:spPr>
          <a:xfrm>
            <a:off x="10544133" y="5036046"/>
            <a:ext cx="474489" cy="276999"/>
          </a:xfrm>
          <a:prstGeom prst="rect">
            <a:avLst/>
          </a:prstGeom>
          <a:noFill/>
        </p:spPr>
        <p:txBody>
          <a:bodyPr wrap="square" lIns="0" tIns="0" rIns="0" bIns="0">
            <a:noAutofit/>
          </a:bodyPr>
          <a:lstStyle/>
          <a:p>
            <a:pPr algn="r">
              <a:defRPr sz="1600">
                <a:solidFill>
                  <a:schemeClr val="accent6"/>
                </a:solidFill>
              </a:defRPr>
            </a:pPr>
            <a:r>
              <a:rPr lang="zh-CN" altLang="en-US" dirty="0">
                <a:ea typeface="Noto Sans CJK SC Regular" panose="020B0500000000000000" pitchFamily="34" charset="-128"/>
              </a:rPr>
              <a:t>高</a:t>
            </a:r>
          </a:p>
        </p:txBody>
      </p:sp>
      <p:cxnSp>
        <p:nvCxnSpPr>
          <p:cNvPr id="26" name="Straight Connector 25">
            <a:extLst>
              <a:ext uri="{FF2B5EF4-FFF2-40B4-BE49-F238E27FC236}">
                <a16:creationId xmlns:a16="http://schemas.microsoft.com/office/drawing/2014/main" id="{6BD51469-824A-4452-9F0D-4C58C255D441}"/>
              </a:ext>
            </a:extLst>
          </p:cNvPr>
          <p:cNvCxnSpPr>
            <a:cxnSpLocks/>
          </p:cNvCxnSpPr>
          <p:nvPr/>
        </p:nvCxnSpPr>
        <p:spPr>
          <a:xfrm>
            <a:off x="7105650" y="2352675"/>
            <a:ext cx="0" cy="2651124"/>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77303E2-E832-47F0-A28B-2A7D776B068E}"/>
              </a:ext>
            </a:extLst>
          </p:cNvPr>
          <p:cNvCxnSpPr>
            <a:cxnSpLocks/>
          </p:cNvCxnSpPr>
          <p:nvPr/>
        </p:nvCxnSpPr>
        <p:spPr>
          <a:xfrm>
            <a:off x="9074150" y="2224088"/>
            <a:ext cx="0" cy="2773361"/>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DE2DA09-5681-4D6E-92E8-D05BC1B53DA2}"/>
              </a:ext>
            </a:extLst>
          </p:cNvPr>
          <p:cNvSpPr txBox="1"/>
          <p:nvPr/>
        </p:nvSpPr>
        <p:spPr>
          <a:xfrm>
            <a:off x="5811441" y="5043864"/>
            <a:ext cx="4595015" cy="276999"/>
          </a:xfrm>
          <a:prstGeom prst="rect">
            <a:avLst/>
          </a:prstGeom>
          <a:noFill/>
        </p:spPr>
        <p:txBody>
          <a:bodyPr wrap="square" lIns="0" tIns="0" rIns="0" bIns="0">
            <a:noAutofit/>
          </a:bodyPr>
          <a:lstStyle/>
          <a:p>
            <a:pPr algn="ctr">
              <a:defRPr>
                <a:solidFill>
                  <a:schemeClr val="accent6"/>
                </a:solidFill>
              </a:defRPr>
            </a:pPr>
            <a:r>
              <a:rPr lang="zh-CN" altLang="en-US" dirty="0">
                <a:ea typeface="Noto Sans CJK SC Regular" panose="020B0500000000000000" pitchFamily="34" charset="-128"/>
              </a:rPr>
              <a:t>压力</a:t>
            </a:r>
          </a:p>
        </p:txBody>
      </p:sp>
      <p:sp>
        <p:nvSpPr>
          <p:cNvPr id="29" name="TextBox 28">
            <a:extLst>
              <a:ext uri="{FF2B5EF4-FFF2-40B4-BE49-F238E27FC236}">
                <a16:creationId xmlns:a16="http://schemas.microsoft.com/office/drawing/2014/main" id="{41D58E4D-74BF-42EB-A515-94E13192C569}"/>
              </a:ext>
            </a:extLst>
          </p:cNvPr>
          <p:cNvSpPr txBox="1"/>
          <p:nvPr/>
        </p:nvSpPr>
        <p:spPr>
          <a:xfrm rot="16200000">
            <a:off x="4327722" y="2961094"/>
            <a:ext cx="1192634" cy="276999"/>
          </a:xfrm>
          <a:prstGeom prst="rect">
            <a:avLst/>
          </a:prstGeom>
          <a:noFill/>
        </p:spPr>
        <p:txBody>
          <a:bodyPr wrap="square" lIns="0" tIns="0" rIns="0" bIns="0">
            <a:noAutofit/>
          </a:bodyPr>
          <a:lstStyle/>
          <a:p>
            <a:pPr algn="l">
              <a:defRPr>
                <a:solidFill>
                  <a:schemeClr val="accent6"/>
                </a:solidFill>
              </a:defRPr>
            </a:pPr>
            <a:r>
              <a:rPr lang="zh-CN" altLang="en-US">
                <a:ea typeface="Noto Sans CJK SC Regular" panose="020B0500000000000000" pitchFamily="34" charset="-128"/>
              </a:rPr>
              <a:t>工作效率</a:t>
            </a:r>
            <a:endParaRPr lang="zh-CN" altLang="en-US" dirty="0">
              <a:ea typeface="Noto Sans CJK SC Regular" panose="020B0500000000000000" pitchFamily="34" charset="-128"/>
            </a:endParaRPr>
          </a:p>
        </p:txBody>
      </p:sp>
      <p:sp>
        <p:nvSpPr>
          <p:cNvPr id="33" name="TextBox 32">
            <a:extLst>
              <a:ext uri="{FF2B5EF4-FFF2-40B4-BE49-F238E27FC236}">
                <a16:creationId xmlns:a16="http://schemas.microsoft.com/office/drawing/2014/main" id="{26EE768A-2115-48F8-95B6-ABEE29ACC6B7}"/>
              </a:ext>
            </a:extLst>
          </p:cNvPr>
          <p:cNvSpPr txBox="1"/>
          <p:nvPr/>
        </p:nvSpPr>
        <p:spPr>
          <a:xfrm>
            <a:off x="5340221" y="1406416"/>
            <a:ext cx="1482522" cy="392543"/>
          </a:xfrm>
          <a:prstGeom prst="rect">
            <a:avLst/>
          </a:prstGeom>
          <a:noFill/>
        </p:spPr>
        <p:txBody>
          <a:bodyPr wrap="square" lIns="0" tIns="0" rIns="0" bIns="0">
            <a:noAutofit/>
          </a:bodyPr>
          <a:lstStyle/>
          <a:p>
            <a:pPr>
              <a:lnSpc>
                <a:spcPct val="85000"/>
              </a:lnSpc>
              <a:defRPr sz="1500">
                <a:solidFill>
                  <a:schemeClr val="tx2"/>
                </a:solidFill>
              </a:defRPr>
            </a:pPr>
            <a:r>
              <a:rPr lang="zh-CN" altLang="en-US" dirty="0">
                <a:latin typeface="Arial Black" panose="020B0A04020102020204" pitchFamily="34" charset="0"/>
                <a:ea typeface="Noto Sans CJK SC Regular" panose="020B0500000000000000" pitchFamily="34" charset="-128"/>
              </a:rPr>
              <a:t>压力</a:t>
            </a:r>
            <a:r>
              <a:rPr lang="zh-CN" altLang="en-US" sz="1500" b="1" dirty="0">
                <a:solidFill>
                  <a:schemeClr val="tx2"/>
                </a:solidFill>
                <a:latin typeface="Noto Sans CJK SC Black" panose="020B0A00000000000000" pitchFamily="34" charset="-128"/>
                <a:ea typeface="Noto Sans CJK SC Black" panose="020B0A00000000000000" pitchFamily="34" charset="-128"/>
              </a:rPr>
              <a:t>低</a:t>
            </a:r>
            <a:br>
              <a:rPr lang="zh-CN" altLang="en-US" sz="1500" dirty="0">
                <a:solidFill>
                  <a:schemeClr val="tx2"/>
                </a:solidFill>
                <a:ea typeface="Noto Sans CJK SC Regular" panose="020B0500000000000000" pitchFamily="34" charset="-128"/>
              </a:rPr>
            </a:br>
            <a:r>
              <a:rPr lang="zh-CN" altLang="en-US" dirty="0">
                <a:latin typeface="Noto Sans CJK SC Regular" panose="020B0500000000000000" pitchFamily="34" charset="-128"/>
                <a:ea typeface="Noto Sans CJK SC Regular" panose="020B0500000000000000" pitchFamily="34" charset="-128"/>
              </a:rPr>
              <a:t>工作效率</a:t>
            </a:r>
            <a:r>
              <a:rPr lang="zh-CN" altLang="en-US" sz="1500" b="1" dirty="0">
                <a:solidFill>
                  <a:schemeClr val="tx2"/>
                </a:solidFill>
                <a:latin typeface="Noto Sans CJK SC Black" panose="020B0A00000000000000" pitchFamily="34" charset="-128"/>
                <a:ea typeface="Noto Sans CJK SC Black" panose="020B0A00000000000000" pitchFamily="34" charset="-128"/>
              </a:rPr>
              <a:t>低</a:t>
            </a:r>
          </a:p>
        </p:txBody>
      </p:sp>
      <p:sp>
        <p:nvSpPr>
          <p:cNvPr id="34" name="TextBox 33">
            <a:extLst>
              <a:ext uri="{FF2B5EF4-FFF2-40B4-BE49-F238E27FC236}">
                <a16:creationId xmlns:a16="http://schemas.microsoft.com/office/drawing/2014/main" id="{ABD1B941-22E6-41CB-BDE8-C1C1B8B1C244}"/>
              </a:ext>
            </a:extLst>
          </p:cNvPr>
          <p:cNvSpPr txBox="1"/>
          <p:nvPr/>
        </p:nvSpPr>
        <p:spPr>
          <a:xfrm>
            <a:off x="7001654" y="1417991"/>
            <a:ext cx="2194482" cy="392415"/>
          </a:xfrm>
          <a:prstGeom prst="rect">
            <a:avLst/>
          </a:prstGeom>
          <a:noFill/>
        </p:spPr>
        <p:txBody>
          <a:bodyPr wrap="square" lIns="0" tIns="0" rIns="0" bIns="0">
            <a:noAutofit/>
          </a:bodyPr>
          <a:lstStyle/>
          <a:p>
            <a:pPr algn="ctr">
              <a:lnSpc>
                <a:spcPct val="85000"/>
              </a:lnSpc>
              <a:defRPr sz="1500">
                <a:solidFill>
                  <a:schemeClr val="tx2"/>
                </a:solidFill>
              </a:defRPr>
            </a:pPr>
            <a:r>
              <a:rPr lang="zh-CN" altLang="en-US" dirty="0">
                <a:latin typeface="Arial Black" panose="020B0A04020102020204" pitchFamily="34" charset="0"/>
                <a:ea typeface="Noto Sans CJK SC Regular" panose="020B0500000000000000" pitchFamily="34" charset="-128"/>
              </a:rPr>
              <a:t>压力和工作</a:t>
            </a:r>
            <a:br>
              <a:rPr lang="en-US" altLang="zh-CN" dirty="0">
                <a:latin typeface="Arial Black" panose="020B0A04020102020204" pitchFamily="34" charset="0"/>
                <a:ea typeface="Noto Sans CJK SC Regular" panose="020B0500000000000000" pitchFamily="34" charset="-128"/>
              </a:rPr>
            </a:br>
            <a:r>
              <a:rPr lang="zh-CN" altLang="en-US" dirty="0">
                <a:latin typeface="Arial Black" panose="020B0A04020102020204" pitchFamily="34" charset="0"/>
                <a:ea typeface="Noto Sans CJK SC Regular" panose="020B0500000000000000" pitchFamily="34" charset="-128"/>
              </a:rPr>
              <a:t>效率</a:t>
            </a:r>
            <a:r>
              <a:rPr lang="zh-CN" altLang="en-US" dirty="0">
                <a:latin typeface="Noto Sans CJK SC Black" panose="020B0A00000000000000" pitchFamily="34" charset="-128"/>
                <a:ea typeface="Noto Sans CJK SC Black" panose="020B0A00000000000000" pitchFamily="34" charset="-128"/>
              </a:rPr>
              <a:t>适当</a:t>
            </a:r>
          </a:p>
        </p:txBody>
      </p:sp>
      <p:sp>
        <p:nvSpPr>
          <p:cNvPr id="35" name="TextBox 34">
            <a:extLst>
              <a:ext uri="{FF2B5EF4-FFF2-40B4-BE49-F238E27FC236}">
                <a16:creationId xmlns:a16="http://schemas.microsoft.com/office/drawing/2014/main" id="{36C59441-5C8A-4729-94B1-729933B50998}"/>
              </a:ext>
            </a:extLst>
          </p:cNvPr>
          <p:cNvSpPr txBox="1"/>
          <p:nvPr/>
        </p:nvSpPr>
        <p:spPr>
          <a:xfrm>
            <a:off x="9408998" y="1417991"/>
            <a:ext cx="1482522" cy="392543"/>
          </a:xfrm>
          <a:prstGeom prst="rect">
            <a:avLst/>
          </a:prstGeom>
          <a:noFill/>
        </p:spPr>
        <p:txBody>
          <a:bodyPr wrap="square" lIns="0" tIns="0" rIns="0" bIns="0">
            <a:noAutofit/>
          </a:bodyPr>
          <a:lstStyle/>
          <a:p>
            <a:pPr algn="r">
              <a:lnSpc>
                <a:spcPct val="85000"/>
              </a:lnSpc>
              <a:defRPr sz="1500">
                <a:solidFill>
                  <a:schemeClr val="tx2"/>
                </a:solidFill>
              </a:defRPr>
            </a:pPr>
            <a:r>
              <a:rPr lang="zh-CN" altLang="en-US" dirty="0">
                <a:latin typeface="Arial Black" panose="020B0A04020102020204" pitchFamily="34" charset="0"/>
                <a:ea typeface="Noto Sans CJK SC Regular" panose="020B0500000000000000" pitchFamily="34" charset="-128"/>
              </a:rPr>
              <a:t>压力</a:t>
            </a:r>
            <a:r>
              <a:rPr lang="zh-CN" altLang="en-US" sz="1500" dirty="0">
                <a:solidFill>
                  <a:schemeClr val="tx2"/>
                </a:solidFill>
                <a:latin typeface="Noto Sans CJK SC Black" panose="020B0A00000000000000" pitchFamily="34" charset="-128"/>
                <a:ea typeface="Noto Sans CJK SC Black" panose="020B0A00000000000000" pitchFamily="34" charset="-128"/>
              </a:rPr>
              <a:t>高</a:t>
            </a:r>
            <a:br>
              <a:rPr lang="zh-CN" altLang="en-US" sz="1500" dirty="0">
                <a:solidFill>
                  <a:schemeClr val="tx2"/>
                </a:solidFill>
                <a:ea typeface="Noto Sans CJK SC Regular" panose="020B0500000000000000" pitchFamily="34" charset="-128"/>
              </a:rPr>
            </a:br>
            <a:r>
              <a:rPr lang="zh-CN" altLang="en-US" dirty="0">
                <a:latin typeface="Arial Black" panose="020B0A04020102020204" pitchFamily="34" charset="0"/>
                <a:ea typeface="Noto Sans CJK SC Regular" panose="020B0500000000000000" pitchFamily="34" charset="-128"/>
              </a:rPr>
              <a:t>工作效率</a:t>
            </a:r>
            <a:r>
              <a:rPr lang="zh-CN" altLang="en-US" sz="1500" dirty="0">
                <a:solidFill>
                  <a:schemeClr val="tx2"/>
                </a:solidFill>
                <a:latin typeface="Noto Sans CJK SC Black" panose="020B0A00000000000000" pitchFamily="34" charset="-128"/>
                <a:ea typeface="Noto Sans CJK SC Black" panose="020B0A00000000000000" pitchFamily="34" charset="-128"/>
              </a:rPr>
              <a:t>低</a:t>
            </a:r>
          </a:p>
        </p:txBody>
      </p:sp>
    </p:spTree>
    <p:extLst>
      <p:ext uri="{BB962C8B-B14F-4D97-AF65-F5344CB8AC3E}">
        <p14:creationId xmlns:p14="http://schemas.microsoft.com/office/powerpoint/2010/main" val="3833438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3" y="228600"/>
            <a:ext cx="3687765" cy="1995488"/>
          </a:xfrm>
        </p:spPr>
        <p:txBody>
          <a:bodyPr wrap="square">
            <a:noAutofit/>
          </a:bodyPr>
          <a:lstStyle/>
          <a:p>
            <a:r>
              <a:rPr lang="zh-CN" altLang="en-US">
                <a:ea typeface="Noto Sans CJK SC Bold" panose="020B0800000000000000" pitchFamily="34" charset="-128"/>
              </a:rPr>
              <a:t>备份行为</a:t>
            </a:r>
            <a:endParaRPr lang="zh-CN" altLang="en-US" dirty="0">
              <a:ea typeface="Noto Sans CJK SC Bold" panose="020B0800000000000000" pitchFamily="34" charset="-128"/>
            </a:endParaRPr>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0363" y="336753"/>
            <a:ext cx="7793037" cy="5715000"/>
          </a:xfrm>
        </p:spPr>
        <p:txBody>
          <a:bodyPr wrap="square">
            <a:noAutofit/>
          </a:bodyPr>
          <a:lstStyle/>
          <a:p>
            <a:r>
              <a:rPr lang="zh-CN" altLang="en-US" dirty="0">
                <a:ea typeface="Noto Sans CJK SC Regular" panose="020B0500000000000000" pitchFamily="34" charset="-128"/>
              </a:rPr>
              <a:t> </a:t>
            </a:r>
          </a:p>
        </p:txBody>
      </p:sp>
      <p:sp>
        <p:nvSpPr>
          <p:cNvPr id="9" name="Text Placeholder 8">
            <a:extLst>
              <a:ext uri="{FF2B5EF4-FFF2-40B4-BE49-F238E27FC236}">
                <a16:creationId xmlns:a16="http://schemas.microsoft.com/office/drawing/2014/main" id="{10C3D334-FC22-4642-A59A-52D306DC253F}"/>
              </a:ext>
            </a:extLst>
          </p:cNvPr>
          <p:cNvSpPr>
            <a:spLocks noGrp="1"/>
          </p:cNvSpPr>
          <p:nvPr>
            <p:ph type="body" sz="half" idx="2"/>
          </p:nvPr>
        </p:nvSpPr>
        <p:spPr>
          <a:xfrm>
            <a:off x="390523" y="2352675"/>
            <a:ext cx="3687765" cy="3590926"/>
          </a:xfrm>
        </p:spPr>
        <p:txBody>
          <a:bodyPr wrap="square">
            <a:noAutofit/>
          </a:bodyPr>
          <a:lstStyle/>
          <a:p>
            <a:r>
              <a:rPr lang="zh-CN" altLang="en-US" sz="2200" dirty="0">
                <a:solidFill>
                  <a:schemeClr val="tx2"/>
                </a:solidFill>
                <a:ea typeface="Noto Sans CJK SC Regular" panose="020B0500000000000000" pitchFamily="34" charset="-128"/>
              </a:rPr>
              <a:t>为了减少压力的夸张行为</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a:xfrm>
            <a:off x="228600" y="6402969"/>
            <a:ext cx="7924800" cy="282575"/>
          </a:xfrm>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24</a:t>
            </a:fld>
            <a:endParaRPr lang="zh-CN" altLang="en-US" dirty="0">
              <a:ea typeface="Noto Sans CJK SC Regular" panose="020B0500000000000000" pitchFamily="34" charset="-128"/>
            </a:endParaRPr>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0361" y="513817"/>
            <a:ext cx="7793036"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zh-CN" altLang="en-US">
                <a:ea typeface="Noto Sans CJK SC Bold" panose="020B0800000000000000" pitchFamily="34" charset="-128"/>
              </a:rPr>
              <a:t>控制情绪</a:t>
            </a:r>
            <a:endParaRPr lang="zh-CN" altLang="en-US" dirty="0">
              <a:ea typeface="Noto Sans CJK SC Bold" panose="020B0800000000000000" pitchFamily="34" charset="-128"/>
            </a:endParaRP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0360" y="5550500"/>
            <a:ext cx="7793037"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zh-CN" altLang="en-US" dirty="0">
                <a:ea typeface="Noto Sans CJK SC Bold" panose="020B0800000000000000" pitchFamily="34" charset="-128"/>
              </a:rPr>
              <a:t>流露情绪</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3012990"/>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gn="r">
              <a:lnSpc>
                <a:spcPct val="85000"/>
              </a:lnSpc>
              <a:defRPr b="1">
                <a:solidFill>
                  <a:schemeClr val="accent6"/>
                </a:solidFill>
              </a:defRPr>
            </a:pPr>
            <a:r>
              <a:rPr lang="zh-CN" altLang="en-US" dirty="0">
                <a:ea typeface="Noto Sans CJK SC Bold" panose="020B0800000000000000" pitchFamily="34" charset="-128"/>
              </a:rPr>
              <a:t>征询意见</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3007964"/>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nSpc>
                <a:spcPct val="85000"/>
              </a:lnSpc>
              <a:defRPr b="1">
                <a:solidFill>
                  <a:schemeClr val="accent6"/>
                </a:solidFill>
              </a:defRPr>
            </a:pPr>
            <a:r>
              <a:rPr lang="zh-CN" altLang="en-US">
                <a:ea typeface="Noto Sans CJK SC Bold" panose="020B0800000000000000" pitchFamily="34" charset="-128"/>
              </a:rPr>
              <a:t>表达意见</a:t>
            </a:r>
            <a:endParaRPr lang="zh-CN" altLang="en-US" dirty="0">
              <a:ea typeface="Noto Sans CJK SC Bold" panose="020B0800000000000000" pitchFamily="34" charset="-128"/>
            </a:endParaRPr>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5569742" y="1560865"/>
            <a:ext cx="2030211" cy="1151467"/>
          </a:xfrm>
          <a:prstGeom prst="callout1">
            <a:avLst>
              <a:gd name="adj1" fmla="val 30048"/>
              <a:gd name="adj2" fmla="val 1393"/>
              <a:gd name="adj3" fmla="val 29777"/>
              <a:gd name="adj4" fmla="val 9971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分析型</a:t>
            </a:r>
            <a:br>
              <a:rPr lang="zh-CN" altLang="en-US" dirty="0">
                <a:solidFill>
                  <a:schemeClr val="tx2"/>
                </a:solidFill>
                <a:latin typeface="Arial Black" panose="020B0A04020102020204" pitchFamily="34" charset="0"/>
                <a:ea typeface="Noto Sans CJK SC Regular" panose="020B0500000000000000" pitchFamily="34" charset="-128"/>
              </a:rPr>
            </a:br>
            <a:endParaRPr lang="zh-CN" altLang="en-US" dirty="0">
              <a:solidFill>
                <a:schemeClr val="tx2"/>
              </a:solidFill>
              <a:latin typeface="Arial Black" panose="020B0A04020102020204" pitchFamily="34" charset="0"/>
              <a:ea typeface="Noto Sans CJK SC Regular" panose="020B0500000000000000" pitchFamily="34" charset="-128"/>
            </a:endParaRPr>
          </a:p>
          <a:p>
            <a:pPr algn="r">
              <a:defRPr>
                <a:solidFill>
                  <a:schemeClr val="tx2"/>
                </a:solidFill>
              </a:defRPr>
            </a:pPr>
            <a:r>
              <a:rPr lang="zh-CN" altLang="en-US" dirty="0">
                <a:ea typeface="Noto Sans CJK SC Regular" panose="020B0500000000000000" pitchFamily="34" charset="-128"/>
              </a:rPr>
              <a:t>避免：为减少个人压力而沉默寡言</a:t>
            </a:r>
          </a:p>
          <a:p>
            <a:pPr algn="r">
              <a:lnSpc>
                <a:spcPct val="85000"/>
              </a:lnSpc>
              <a:defRPr sz="1600">
                <a:solidFill>
                  <a:schemeClr val="tx2"/>
                </a:solidFill>
              </a:defRPr>
            </a:pPr>
            <a:r>
              <a:rPr lang="zh-CN" altLang="en-US" dirty="0">
                <a:ea typeface="Noto Sans CJK SC Regular" panose="020B0500000000000000" pitchFamily="34" charset="-128"/>
              </a:rPr>
              <a:t>  </a:t>
            </a:r>
          </a:p>
          <a:p>
            <a:pPr>
              <a:lnSpc>
                <a:spcPct val="85000"/>
              </a:lnSpc>
            </a:pPr>
            <a:endParaRPr lang="zh-CN" altLang="en-US" sz="1400" dirty="0">
              <a:solidFill>
                <a:schemeClr val="tx2"/>
              </a:solidFill>
              <a:latin typeface="Arial Black" panose="020B0A04020102020204" pitchFamily="34" charset="0"/>
              <a:ea typeface="Noto Sans CJK SC Regular" panose="020B0500000000000000" pitchFamily="34" charset="-128"/>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209"/>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5661818" y="3959646"/>
            <a:ext cx="1938136" cy="1151467"/>
          </a:xfrm>
          <a:prstGeom prst="callout1">
            <a:avLst>
              <a:gd name="adj1" fmla="val 28220"/>
              <a:gd name="adj2" fmla="val -2974"/>
              <a:gd name="adj3" fmla="val 28707"/>
              <a:gd name="adj4" fmla="val 99464"/>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亲切型</a:t>
            </a:r>
          </a:p>
          <a:p>
            <a:pPr algn="r">
              <a:lnSpc>
                <a:spcPct val="85000"/>
              </a:lnSpc>
            </a:pPr>
            <a:endParaRPr lang="zh-CN" altLang="en-US" sz="1600" dirty="0">
              <a:solidFill>
                <a:schemeClr val="tx2"/>
              </a:solidFill>
              <a:latin typeface="Arial Black" panose="020B0A04020102020204" pitchFamily="34" charset="0"/>
              <a:ea typeface="Noto Sans CJK SC Regular" panose="020B0500000000000000" pitchFamily="34" charset="-128"/>
            </a:endParaRPr>
          </a:p>
          <a:p>
            <a:pPr algn="r">
              <a:defRPr>
                <a:solidFill>
                  <a:schemeClr val="tx2"/>
                </a:solidFill>
              </a:defRPr>
            </a:pPr>
            <a:r>
              <a:rPr lang="zh-CN" altLang="en-US" dirty="0">
                <a:ea typeface="Noto Sans CJK SC Regular" panose="020B0500000000000000" pitchFamily="34" charset="-128"/>
              </a:rPr>
              <a:t>默许：为减少个人压力而迎合赞同</a:t>
            </a:r>
          </a:p>
          <a:p>
            <a:pPr>
              <a:lnSpc>
                <a:spcPct val="85000"/>
              </a:lnSpc>
            </a:pPr>
            <a:endParaRPr lang="zh-CN" altLang="en-US" sz="1400" dirty="0">
              <a:solidFill>
                <a:schemeClr val="tx2"/>
              </a:solidFill>
              <a:latin typeface="Arial Black" panose="020B0A04020102020204" pitchFamily="34" charset="0"/>
              <a:ea typeface="Noto Sans CJK SC Regular" panose="020B0500000000000000" pitchFamily="34" charset="-128"/>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06295" y="1560865"/>
            <a:ext cx="2057722" cy="1151467"/>
          </a:xfrm>
          <a:prstGeom prst="callout1">
            <a:avLst>
              <a:gd name="adj1" fmla="val 30317"/>
              <a:gd name="adj2" fmla="val -73"/>
              <a:gd name="adj3" fmla="val 30459"/>
              <a:gd name="adj4" fmla="val 953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进取型</a:t>
            </a:r>
          </a:p>
          <a:p>
            <a:pPr>
              <a:lnSpc>
                <a:spcPct val="85000"/>
              </a:lnSpc>
            </a:pPr>
            <a:endParaRPr lang="zh-CN" altLang="en-US" dirty="0">
              <a:solidFill>
                <a:schemeClr val="tx2"/>
              </a:solidFill>
              <a:latin typeface="Arial Black" panose="020B0A04020102020204" pitchFamily="34" charset="0"/>
              <a:ea typeface="Noto Sans CJK SC Regular" panose="020B0500000000000000" pitchFamily="34" charset="-128"/>
            </a:endParaRPr>
          </a:p>
          <a:p>
            <a:pPr>
              <a:defRPr>
                <a:solidFill>
                  <a:schemeClr val="tx2"/>
                </a:solidFill>
              </a:defRPr>
            </a:pPr>
            <a:r>
              <a:rPr lang="zh-CN" altLang="en-US" dirty="0">
                <a:ea typeface="Noto Sans CJK SC Regular" panose="020B0500000000000000" pitchFamily="34" charset="-128"/>
              </a:rPr>
              <a:t>专横：为减少个人</a:t>
            </a:r>
            <a:br>
              <a:rPr lang="en-US" altLang="zh-CN" dirty="0">
                <a:ea typeface="Noto Sans CJK SC Regular" panose="020B0500000000000000" pitchFamily="34" charset="-128"/>
              </a:rPr>
            </a:br>
            <a:r>
              <a:rPr lang="zh-CN" altLang="en-US" dirty="0">
                <a:ea typeface="Noto Sans CJK SC Regular" panose="020B0500000000000000" pitchFamily="34" charset="-128"/>
              </a:rPr>
              <a:t>压力而掌管</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06294" y="3959646"/>
            <a:ext cx="1891732" cy="1151467"/>
          </a:xfrm>
          <a:prstGeom prst="callout1">
            <a:avLst>
              <a:gd name="adj1" fmla="val 27805"/>
              <a:gd name="adj2" fmla="val 0"/>
              <a:gd name="adj3" fmla="val 28636"/>
              <a:gd name="adj4" fmla="val 101935"/>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表达型</a:t>
            </a:r>
          </a:p>
          <a:p>
            <a:pPr>
              <a:lnSpc>
                <a:spcPct val="85000"/>
              </a:lnSpc>
            </a:pPr>
            <a:endParaRPr lang="zh-CN" altLang="en-US" sz="1600" dirty="0">
              <a:solidFill>
                <a:schemeClr val="tx2"/>
              </a:solidFill>
              <a:latin typeface="Arial Black" panose="020B0A04020102020204" pitchFamily="34" charset="0"/>
              <a:ea typeface="Noto Sans CJK SC Regular" panose="020B0500000000000000" pitchFamily="34" charset="-128"/>
            </a:endParaRPr>
          </a:p>
          <a:p>
            <a:pPr>
              <a:defRPr>
                <a:solidFill>
                  <a:schemeClr val="tx2"/>
                </a:solidFill>
              </a:defRPr>
            </a:pPr>
            <a:r>
              <a:rPr lang="zh-CN" altLang="en-US" dirty="0">
                <a:ea typeface="Noto Sans CJK SC Regular" panose="020B0500000000000000" pitchFamily="34" charset="-128"/>
              </a:rPr>
              <a:t>攻击：为减少个人压力而对抗</a:t>
            </a:r>
          </a:p>
        </p:txBody>
      </p:sp>
    </p:spTree>
    <p:extLst>
      <p:ext uri="{BB962C8B-B14F-4D97-AF65-F5344CB8AC3E}">
        <p14:creationId xmlns:p14="http://schemas.microsoft.com/office/powerpoint/2010/main" val="39769414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3">
                                            <p:txEl>
                                              <p:pRg st="2" end="2"/>
                                            </p:txEl>
                                          </p:spTgt>
                                        </p:tgtEl>
                                        <p:attrNameLst>
                                          <p:attrName>style.opacity</p:attrName>
                                        </p:attrNameLst>
                                      </p:cBhvr>
                                      <p:to>
                                        <p:strVal val="0.25"/>
                                      </p:to>
                                    </p:set>
                                    <p:animEffect filter="image" prLst="opacity: 0.25">
                                      <p:cBhvr rctx="IE">
                                        <p:cTn id="10" dur="indefinite"/>
                                        <p:tgtEl>
                                          <p:spTgt spid="33">
                                            <p:txEl>
                                              <p:pRg st="2" end="2"/>
                                            </p:txEl>
                                          </p:spTgt>
                                        </p:tgtEl>
                                      </p:cBhvr>
                                    </p:animEffect>
                                  </p:childTnLst>
                                </p:cTn>
                              </p:par>
                              <p:par>
                                <p:cTn id="11" presetID="9" presetClass="emph" presetSubtype="0" nodeType="withEffect">
                                  <p:stCondLst>
                                    <p:cond delay="0"/>
                                  </p:stCondLst>
                                  <p:childTnLst>
                                    <p:set>
                                      <p:cBhvr>
                                        <p:cTn id="12" dur="indefinite"/>
                                        <p:tgtEl>
                                          <p:spTgt spid="31">
                                            <p:txEl>
                                              <p:pRg st="2" end="2"/>
                                            </p:txEl>
                                          </p:spTgt>
                                        </p:tgtEl>
                                        <p:attrNameLst>
                                          <p:attrName>style.opacity</p:attrName>
                                        </p:attrNameLst>
                                      </p:cBhvr>
                                      <p:to>
                                        <p:strVal val="0.25"/>
                                      </p:to>
                                    </p:set>
                                    <p:animEffect filter="image" prLst="opacity: 0.25">
                                      <p:cBhvr rctx="IE">
                                        <p:cTn id="13" dur="indefinite"/>
                                        <p:tgtEl>
                                          <p:spTgt spid="31">
                                            <p:txEl>
                                              <p:pRg st="2" end="2"/>
                                            </p:txEl>
                                          </p:spTgt>
                                        </p:tgtEl>
                                      </p:cBhvr>
                                    </p:animEffect>
                                  </p:childTnLst>
                                </p:cTn>
                              </p:par>
                              <p:par>
                                <p:cTn id="14" presetID="9" presetClass="emph" presetSubtype="0" nodeType="withEffect">
                                  <p:stCondLst>
                                    <p:cond delay="0"/>
                                  </p:stCondLst>
                                  <p:childTnLst>
                                    <p:set>
                                      <p:cBhvr>
                                        <p:cTn id="15" dur="indefinite"/>
                                        <p:tgtEl>
                                          <p:spTgt spid="18">
                                            <p:txEl>
                                              <p:pRg st="1" end="1"/>
                                            </p:txEl>
                                          </p:spTgt>
                                        </p:tgtEl>
                                        <p:attrNameLst>
                                          <p:attrName>style.opacity</p:attrName>
                                        </p:attrNameLst>
                                      </p:cBhvr>
                                      <p:to>
                                        <p:strVal val="0.25"/>
                                      </p:to>
                                    </p:set>
                                    <p:animEffect filter="image" prLst="opacity: 0.25">
                                      <p:cBhvr rctx="IE">
                                        <p:cTn id="16" dur="indefinite"/>
                                        <p:tgtEl>
                                          <p:spTgt spid="1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mph" presetSubtype="0" nodeType="clickEffect">
                                  <p:stCondLst>
                                    <p:cond delay="0"/>
                                  </p:stCondLst>
                                  <p:childTnLst>
                                    <p:set>
                                      <p:cBhvr>
                                        <p:cTn id="20" dur="indefinite"/>
                                        <p:tgtEl>
                                          <p:spTgt spid="32">
                                            <p:txEl>
                                              <p:pRg st="2" end="2"/>
                                            </p:txEl>
                                          </p:spTgt>
                                        </p:tgtEl>
                                        <p:attrNameLst>
                                          <p:attrName>style.opacity</p:attrName>
                                        </p:attrNameLst>
                                      </p:cBhvr>
                                      <p:to>
                                        <p:strVal val="1"/>
                                      </p:to>
                                    </p:set>
                                    <p:animEffect filter="image" prLst="opacity: 1">
                                      <p:cBhvr rctx="IE">
                                        <p:cTn id="21" dur="indefinite"/>
                                        <p:tgtEl>
                                          <p:spTgt spid="3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mph" presetSubtype="0" nodeType="clickEffect">
                                  <p:stCondLst>
                                    <p:cond delay="0"/>
                                  </p:stCondLst>
                                  <p:childTnLst>
                                    <p:set>
                                      <p:cBhvr>
                                        <p:cTn id="25" dur="indefinite"/>
                                        <p:tgtEl>
                                          <p:spTgt spid="33">
                                            <p:txEl>
                                              <p:pRg st="2" end="2"/>
                                            </p:txEl>
                                          </p:spTgt>
                                        </p:tgtEl>
                                        <p:attrNameLst>
                                          <p:attrName>style.opacity</p:attrName>
                                        </p:attrNameLst>
                                      </p:cBhvr>
                                      <p:to>
                                        <p:strVal val="1"/>
                                      </p:to>
                                    </p:set>
                                    <p:animEffect filter="image" prLst="opacity: 1">
                                      <p:cBhvr rctx="IE">
                                        <p:cTn id="26" dur="indefinite"/>
                                        <p:tgtEl>
                                          <p:spTgt spid="3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mph" presetSubtype="0" nodeType="clickEffect">
                                  <p:stCondLst>
                                    <p:cond delay="0"/>
                                  </p:stCondLst>
                                  <p:childTnLst>
                                    <p:set>
                                      <p:cBhvr>
                                        <p:cTn id="30" dur="indefinite"/>
                                        <p:tgtEl>
                                          <p:spTgt spid="31">
                                            <p:txEl>
                                              <p:pRg st="2" end="2"/>
                                            </p:txEl>
                                          </p:spTgt>
                                        </p:tgtEl>
                                        <p:attrNameLst>
                                          <p:attrName>style.opacity</p:attrName>
                                        </p:attrNameLst>
                                      </p:cBhvr>
                                      <p:to>
                                        <p:strVal val="1"/>
                                      </p:to>
                                    </p:set>
                                    <p:animEffect filter="image" prLst="opacity: 1">
                                      <p:cBhvr rctx="IE">
                                        <p:cTn id="31" dur="indefinite"/>
                                        <p:tgtEl>
                                          <p:spTgt spid="31">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mph" presetSubtype="0" nodeType="clickEffect">
                                  <p:stCondLst>
                                    <p:cond delay="0"/>
                                  </p:stCondLst>
                                  <p:childTnLst>
                                    <p:set>
                                      <p:cBhvr>
                                        <p:cTn id="35" dur="indefinite"/>
                                        <p:tgtEl>
                                          <p:spTgt spid="18">
                                            <p:txEl>
                                              <p:pRg st="1" end="1"/>
                                            </p:txEl>
                                          </p:spTgt>
                                        </p:tgtEl>
                                        <p:attrNameLst>
                                          <p:attrName>style.opacity</p:attrName>
                                        </p:attrNameLst>
                                      </p:cBhvr>
                                      <p:to>
                                        <p:strVal val="1"/>
                                      </p:to>
                                    </p:set>
                                    <p:animEffect filter="image" prLst="opacity: 1">
                                      <p:cBhvr rctx="IE">
                                        <p:cTn id="36" dur="indefinite"/>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3" y="228600"/>
            <a:ext cx="3687765" cy="1995488"/>
          </a:xfrm>
        </p:spPr>
        <p:txBody>
          <a:bodyPr wrap="square">
            <a:noAutofit/>
          </a:bodyPr>
          <a:lstStyle/>
          <a:p>
            <a:r>
              <a:rPr lang="zh-CN" altLang="en-US">
                <a:ea typeface="Noto Sans CJK SC Bold" panose="020B0800000000000000" pitchFamily="34" charset="-128"/>
              </a:rPr>
              <a:t>管理</a:t>
            </a:r>
            <a:br>
              <a:rPr lang="zh-CN" altLang="en-US">
                <a:ea typeface="Noto Sans CJK SC Bold" panose="020B0800000000000000" pitchFamily="34" charset="-128"/>
              </a:rPr>
            </a:br>
            <a:r>
              <a:rPr lang="zh-CN" altLang="en-US">
                <a:ea typeface="Noto Sans CJK SC Bold" panose="020B0800000000000000" pitchFamily="34" charset="-128"/>
              </a:rPr>
              <a:t>备份行为</a:t>
            </a:r>
            <a:endParaRPr lang="zh-CN" altLang="en-US" dirty="0">
              <a:ea typeface="Noto Sans CJK SC Bold" panose="020B0800000000000000" pitchFamily="34" charset="-128"/>
            </a:endParaRPr>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zh-CN" altLang="en-US">
                <a:ea typeface="Noto Sans CJK SC Regular" panose="020B0500000000000000" pitchFamily="34" charset="-128"/>
              </a:rPr>
              <a:t> </a:t>
            </a:r>
            <a:endParaRPr lang="zh-CN" altLang="en-US" dirty="0">
              <a:ea typeface="Noto Sans CJK SC Regular" panose="020B0500000000000000" pitchFamily="34" charset="-128"/>
            </a:endParaRPr>
          </a:p>
        </p:txBody>
      </p:sp>
      <p:sp>
        <p:nvSpPr>
          <p:cNvPr id="9" name="Text Placeholder 8">
            <a:extLst>
              <a:ext uri="{FF2B5EF4-FFF2-40B4-BE49-F238E27FC236}">
                <a16:creationId xmlns:a16="http://schemas.microsoft.com/office/drawing/2014/main" id="{10C3D334-FC22-4642-A59A-52D306DC253F}"/>
              </a:ext>
            </a:extLst>
          </p:cNvPr>
          <p:cNvSpPr>
            <a:spLocks noGrp="1"/>
          </p:cNvSpPr>
          <p:nvPr>
            <p:ph type="body" sz="half" idx="2"/>
          </p:nvPr>
        </p:nvSpPr>
        <p:spPr>
          <a:xfrm>
            <a:off x="390523" y="2352675"/>
            <a:ext cx="3687765" cy="3590926"/>
          </a:xfrm>
        </p:spPr>
        <p:txBody>
          <a:bodyPr wrap="square">
            <a:noAutofit/>
          </a:bodyPr>
          <a:lstStyle/>
          <a:p>
            <a:r>
              <a:rPr lang="zh-CN" altLang="en-US" sz="2200" dirty="0">
                <a:solidFill>
                  <a:schemeClr val="tx2"/>
                </a:solidFill>
                <a:ea typeface="Noto Sans CJK SC Regular" panose="020B0500000000000000" pitchFamily="34" charset="-128"/>
              </a:rPr>
              <a:t>为了减少压力的夸张行为</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25</a:t>
            </a:fld>
            <a:endParaRPr lang="zh-CN" altLang="en-US" dirty="0">
              <a:ea typeface="Noto Sans CJK SC Regular" panose="020B0500000000000000" pitchFamily="34" charset="-128"/>
            </a:endParaRPr>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0360" y="406332"/>
            <a:ext cx="7793037"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zh-CN" altLang="en-US">
                <a:ea typeface="Noto Sans CJK SC Bold" panose="020B0800000000000000" pitchFamily="34" charset="-128"/>
              </a:rPr>
              <a:t>控制情绪</a:t>
            </a:r>
            <a:endParaRPr lang="zh-CN" altLang="en-US" dirty="0">
              <a:ea typeface="Noto Sans CJK SC Bold" panose="020B0800000000000000" pitchFamily="34" charset="-128"/>
            </a:endParaRP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0360" y="5443015"/>
            <a:ext cx="7793037"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zh-CN" altLang="en-US">
                <a:ea typeface="Noto Sans CJK SC Bold" panose="020B0800000000000000" pitchFamily="34" charset="-128"/>
              </a:rPr>
              <a:t>流露情绪</a:t>
            </a:r>
            <a:endParaRPr lang="zh-CN" altLang="en-US" dirty="0">
              <a:ea typeface="Noto Sans CJK SC Bold" panose="020B0800000000000000" pitchFamily="34" charset="-128"/>
            </a:endParaRP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905505"/>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gn="r">
              <a:lnSpc>
                <a:spcPct val="85000"/>
              </a:lnSpc>
              <a:defRPr b="1">
                <a:solidFill>
                  <a:schemeClr val="accent6"/>
                </a:solidFill>
              </a:defRPr>
            </a:pPr>
            <a:r>
              <a:rPr lang="zh-CN" altLang="en-US" dirty="0">
                <a:ea typeface="Noto Sans CJK SC Bold" panose="020B0800000000000000" pitchFamily="34" charset="-128"/>
              </a:rPr>
              <a:t>征询意见</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46598" y="2900479"/>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nSpc>
                <a:spcPct val="85000"/>
              </a:lnSpc>
              <a:defRPr b="1">
                <a:solidFill>
                  <a:schemeClr val="accent6"/>
                </a:solidFill>
              </a:defRPr>
            </a:pPr>
            <a:r>
              <a:rPr lang="zh-CN" altLang="en-US">
                <a:ea typeface="Noto Sans CJK SC Bold" panose="020B0800000000000000" pitchFamily="34" charset="-128"/>
              </a:rPr>
              <a:t>表达意见</a:t>
            </a:r>
            <a:endParaRPr lang="zh-CN" altLang="en-US" dirty="0">
              <a:ea typeface="Noto Sans CJK SC Bold" panose="020B0800000000000000" pitchFamily="34" charset="-128"/>
            </a:endParaRPr>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790208" y="1030410"/>
            <a:ext cx="2790081" cy="1151467"/>
          </a:xfrm>
          <a:prstGeom prst="callout1">
            <a:avLst>
              <a:gd name="adj1" fmla="val 33219"/>
              <a:gd name="adj2" fmla="val 1065"/>
              <a:gd name="adj3" fmla="val 33219"/>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defRPr>
                <a:solidFill>
                  <a:schemeClr val="tx2"/>
                </a:solidFill>
                <a:latin typeface="Arial Black" panose="020B0A04020102020204" pitchFamily="34" charset="0"/>
              </a:defRPr>
            </a:pPr>
            <a:r>
              <a:rPr lang="zh-CN" altLang="en-US" dirty="0">
                <a:ea typeface="Noto Sans CJK SC Black" panose="020B0A00000000000000" pitchFamily="34" charset="-128"/>
              </a:rPr>
              <a:t>分析型 </a:t>
            </a:r>
            <a:r>
              <a:rPr lang="en-US" altLang="zh-CN" dirty="0">
                <a:ea typeface="Noto Sans CJK SC Black" panose="020B0A00000000000000" pitchFamily="34" charset="-128"/>
              </a:rPr>
              <a:t>– </a:t>
            </a:r>
            <a:r>
              <a:rPr lang="zh-CN" altLang="en-US" dirty="0">
                <a:ea typeface="Noto Sans CJK SC Black" panose="020B0A00000000000000" pitchFamily="34" charset="-128"/>
              </a:rPr>
              <a:t>避免</a:t>
            </a:r>
            <a:r>
              <a:rPr lang="zh-CN" altLang="en-US" dirty="0">
                <a:ea typeface="Noto Sans CJK SC Regular" panose="020B0500000000000000" pitchFamily="34" charset="-128"/>
              </a:rPr>
              <a:t> </a:t>
            </a:r>
            <a:br>
              <a:rPr lang="zh-CN" altLang="en-US" dirty="0">
                <a:solidFill>
                  <a:schemeClr val="tx2"/>
                </a:solidFill>
                <a:latin typeface="Arial Black" panose="020B0A04020102020204" pitchFamily="34" charset="0"/>
                <a:ea typeface="Noto Sans CJK SC Regular" panose="020B0500000000000000" pitchFamily="34" charset="-128"/>
              </a:rPr>
            </a:br>
            <a:endParaRPr lang="zh-CN" altLang="en-US" dirty="0">
              <a:solidFill>
                <a:schemeClr val="tx2"/>
              </a:solidFill>
              <a:latin typeface="Arial Black" panose="020B0A04020102020204" pitchFamily="34" charset="0"/>
              <a:ea typeface="Noto Sans CJK SC Regular" panose="020B0500000000000000" pitchFamily="34" charset="-128"/>
            </a:endParaRPr>
          </a:p>
          <a:p>
            <a:pPr algn="r">
              <a:defRPr sz="1600">
                <a:solidFill>
                  <a:schemeClr val="tx2"/>
                </a:solidFill>
              </a:defRPr>
            </a:pPr>
            <a:r>
              <a:rPr lang="zh-CN" altLang="en-US" dirty="0">
                <a:ea typeface="Noto Sans CJK SC Regular" panose="020B0500000000000000" pitchFamily="34" charset="-128"/>
              </a:rPr>
              <a:t>强调他们的事实和意见的价值，</a:t>
            </a:r>
          </a:p>
          <a:p>
            <a:pPr algn="r">
              <a:defRPr sz="1600">
                <a:solidFill>
                  <a:schemeClr val="tx2"/>
                </a:solidFill>
              </a:defRPr>
            </a:pPr>
            <a:r>
              <a:rPr lang="zh-CN" altLang="en-US" dirty="0">
                <a:ea typeface="Noto Sans CJK SC Regular" panose="020B0500000000000000" pitchFamily="34" charset="-128"/>
              </a:rPr>
              <a:t>要求客观和不带感情地将他们的信息与你的需求进行比较</a:t>
            </a:r>
          </a:p>
          <a:p>
            <a:pPr algn="r">
              <a:defRPr sz="1600">
                <a:solidFill>
                  <a:schemeClr val="tx2"/>
                </a:solidFill>
              </a:defRPr>
            </a:pPr>
            <a:r>
              <a:rPr lang="zh-CN" altLang="en-US" dirty="0">
                <a:ea typeface="Noto Sans CJK SC Regular" panose="020B0500000000000000" pitchFamily="34" charset="-128"/>
              </a:rPr>
              <a:t>  </a:t>
            </a:r>
          </a:p>
          <a:p>
            <a:endParaRPr lang="zh-CN" altLang="en-US" sz="1400" dirty="0">
              <a:solidFill>
                <a:schemeClr val="tx2"/>
              </a:solidFill>
              <a:latin typeface="Arial Black" panose="020B0A04020102020204" pitchFamily="34" charset="0"/>
              <a:ea typeface="Noto Sans CJK SC Regular" panose="020B0500000000000000" pitchFamily="34" charset="-128"/>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708724"/>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790208" y="3659191"/>
            <a:ext cx="2790081" cy="1151467"/>
          </a:xfrm>
          <a:prstGeom prst="callout1">
            <a:avLst>
              <a:gd name="adj1" fmla="val 33073"/>
              <a:gd name="adj2" fmla="val -282"/>
              <a:gd name="adj3" fmla="val 33219"/>
              <a:gd name="adj4" fmla="val 9966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defRPr>
                <a:solidFill>
                  <a:schemeClr val="tx2"/>
                </a:solidFill>
                <a:latin typeface="Arial Black" panose="020B0A04020102020204" pitchFamily="34" charset="0"/>
              </a:defRPr>
            </a:pPr>
            <a:r>
              <a:rPr lang="zh-CN" altLang="en-US" dirty="0">
                <a:ea typeface="Noto Sans CJK SC Black" panose="020B0A00000000000000" pitchFamily="34" charset="-128"/>
              </a:rPr>
              <a:t>亲切型 </a:t>
            </a:r>
            <a:r>
              <a:rPr lang="en-US" altLang="zh-CN" dirty="0">
                <a:ea typeface="Noto Sans CJK SC Black" panose="020B0A00000000000000" pitchFamily="34" charset="-128"/>
              </a:rPr>
              <a:t>– </a:t>
            </a:r>
            <a:r>
              <a:rPr lang="zh-CN" altLang="en-US" dirty="0">
                <a:ea typeface="Noto Sans CJK SC Black" panose="020B0A00000000000000" pitchFamily="34" charset="-128"/>
              </a:rPr>
              <a:t>默许 </a:t>
            </a:r>
          </a:p>
          <a:p>
            <a:pPr algn="r"/>
            <a:endParaRPr lang="zh-CN" altLang="en-US" sz="1600" dirty="0">
              <a:solidFill>
                <a:schemeClr val="tx2"/>
              </a:solidFill>
              <a:latin typeface="Arial Black" panose="020B0A04020102020204" pitchFamily="34" charset="0"/>
              <a:ea typeface="Noto Sans CJK SC Regular" panose="020B0500000000000000" pitchFamily="34" charset="-128"/>
            </a:endParaRPr>
          </a:p>
          <a:p>
            <a:pPr algn="r">
              <a:defRPr sz="1600">
                <a:solidFill>
                  <a:schemeClr val="tx2"/>
                </a:solidFill>
              </a:defRPr>
            </a:pPr>
            <a:r>
              <a:rPr lang="zh-CN" altLang="en-US" dirty="0">
                <a:ea typeface="Noto Sans CJK SC Regular" panose="020B0500000000000000" pitchFamily="34" charset="-128"/>
              </a:rPr>
              <a:t>安抚他们，让他们在再次参与时感到安全；鼓励他们发表自己的意见</a:t>
            </a:r>
          </a:p>
          <a:p>
            <a:endParaRPr lang="zh-CN" altLang="en-US" sz="1400" dirty="0">
              <a:solidFill>
                <a:schemeClr val="tx2"/>
              </a:solidFill>
              <a:latin typeface="Arial Black" panose="020B0A04020102020204" pitchFamily="34" charset="0"/>
              <a:ea typeface="Noto Sans CJK SC Regular" panose="020B0500000000000000" pitchFamily="34" charset="-128"/>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58547" y="1030410"/>
            <a:ext cx="2785006" cy="1151467"/>
          </a:xfrm>
          <a:prstGeom prst="callout1">
            <a:avLst>
              <a:gd name="adj1" fmla="val 33219"/>
              <a:gd name="adj2" fmla="val 0"/>
              <a:gd name="adj3" fmla="val 33220"/>
              <a:gd name="adj4" fmla="val 99609"/>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defRPr>
                <a:solidFill>
                  <a:schemeClr val="tx2"/>
                </a:solidFill>
                <a:latin typeface="Arial Black" panose="020B0A04020102020204" pitchFamily="34" charset="0"/>
              </a:defRPr>
            </a:pPr>
            <a:r>
              <a:rPr lang="zh-CN" altLang="en-US" dirty="0">
                <a:ea typeface="Noto Sans CJK SC Black" panose="020B0A00000000000000" pitchFamily="34" charset="-128"/>
              </a:rPr>
              <a:t>进取型 </a:t>
            </a:r>
            <a:r>
              <a:rPr lang="en-US" altLang="zh-CN" dirty="0">
                <a:ea typeface="Noto Sans CJK SC Black" panose="020B0A00000000000000" pitchFamily="34" charset="-128"/>
              </a:rPr>
              <a:t>– </a:t>
            </a:r>
            <a:r>
              <a:rPr lang="zh-CN" altLang="en-US" dirty="0">
                <a:ea typeface="Noto Sans CJK SC Black" panose="020B0A00000000000000" pitchFamily="34" charset="-128"/>
              </a:rPr>
              <a:t>专横</a:t>
            </a:r>
            <a:r>
              <a:rPr lang="zh-CN" altLang="en-US" dirty="0">
                <a:ea typeface="Noto Sans CJK SC Regular" panose="020B0500000000000000" pitchFamily="34" charset="-128"/>
              </a:rPr>
              <a:t> </a:t>
            </a:r>
          </a:p>
          <a:p>
            <a:endParaRPr lang="zh-CN" altLang="en-US" dirty="0">
              <a:solidFill>
                <a:schemeClr val="tx2"/>
              </a:solidFill>
              <a:latin typeface="Arial Black" panose="020B0A04020102020204" pitchFamily="34" charset="0"/>
              <a:ea typeface="Noto Sans CJK SC Regular" panose="020B0500000000000000" pitchFamily="34" charset="-128"/>
            </a:endParaRPr>
          </a:p>
          <a:p>
            <a:pPr>
              <a:defRPr sz="1600">
                <a:solidFill>
                  <a:schemeClr val="tx2"/>
                </a:solidFill>
              </a:defRPr>
            </a:pPr>
            <a:r>
              <a:rPr lang="zh-CN" altLang="en-US" dirty="0">
                <a:ea typeface="Noto Sans CJK SC Regular" panose="020B0500000000000000" pitchFamily="34" charset="-128"/>
              </a:rPr>
              <a:t>坚定地陈述你对目标的承诺，</a:t>
            </a:r>
            <a:br>
              <a:rPr lang="en-US" altLang="zh-CN" dirty="0">
                <a:ea typeface="Noto Sans CJK SC Regular" panose="020B0500000000000000" pitchFamily="34" charset="-128"/>
              </a:rPr>
            </a:br>
            <a:r>
              <a:rPr lang="zh-CN" altLang="en-US" dirty="0">
                <a:ea typeface="Noto Sans CJK SC Regular" panose="020B0500000000000000" pitchFamily="34" charset="-128"/>
              </a:rPr>
              <a:t>并展示你能如何帮助他们实现</a:t>
            </a:r>
            <a:br>
              <a:rPr lang="en-US" altLang="zh-CN" dirty="0">
                <a:ea typeface="Noto Sans CJK SC Regular" panose="020B0500000000000000" pitchFamily="34" charset="-128"/>
              </a:rPr>
            </a:br>
            <a:r>
              <a:rPr lang="zh-CN" altLang="en-US" dirty="0">
                <a:ea typeface="Noto Sans CJK SC Regular" panose="020B0500000000000000" pitchFamily="34" charset="-128"/>
              </a:rPr>
              <a:t>他们致力于达到的成绩</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58547" y="3659191"/>
            <a:ext cx="2785006" cy="1151467"/>
          </a:xfrm>
          <a:prstGeom prst="callout1">
            <a:avLst>
              <a:gd name="adj1" fmla="val 32317"/>
              <a:gd name="adj2" fmla="val 0"/>
              <a:gd name="adj3" fmla="val 33219"/>
              <a:gd name="adj4" fmla="val 9888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defRPr>
                <a:solidFill>
                  <a:schemeClr val="tx2"/>
                </a:solidFill>
                <a:latin typeface="Arial Black" panose="020B0A04020102020204" pitchFamily="34" charset="0"/>
              </a:defRPr>
            </a:pPr>
            <a:r>
              <a:rPr lang="zh-CN" altLang="en-US" dirty="0">
                <a:ea typeface="Noto Sans CJK SC Black" panose="020B0A00000000000000" pitchFamily="34" charset="-128"/>
              </a:rPr>
              <a:t>表达型 </a:t>
            </a:r>
            <a:r>
              <a:rPr lang="en-US" altLang="zh-CN" dirty="0">
                <a:ea typeface="Noto Sans CJK SC Black" panose="020B0A00000000000000" pitchFamily="34" charset="-128"/>
              </a:rPr>
              <a:t>– </a:t>
            </a:r>
            <a:r>
              <a:rPr lang="zh-CN" altLang="en-US" dirty="0">
                <a:ea typeface="Noto Sans CJK SC Black" panose="020B0A00000000000000" pitchFamily="34" charset="-128"/>
              </a:rPr>
              <a:t>攻击 </a:t>
            </a:r>
          </a:p>
          <a:p>
            <a:endParaRPr lang="zh-CN" altLang="en-US" sz="1600" dirty="0">
              <a:solidFill>
                <a:schemeClr val="tx2"/>
              </a:solidFill>
              <a:latin typeface="Arial Black" panose="020B0A04020102020204" pitchFamily="34" charset="0"/>
              <a:ea typeface="Noto Sans CJK SC Regular" panose="020B0500000000000000" pitchFamily="34" charset="-128"/>
            </a:endParaRPr>
          </a:p>
          <a:p>
            <a:pPr>
              <a:defRPr sz="1600">
                <a:solidFill>
                  <a:schemeClr val="tx2"/>
                </a:solidFill>
              </a:defRPr>
            </a:pPr>
            <a:r>
              <a:rPr lang="zh-CN" altLang="en-US" dirty="0">
                <a:ea typeface="Noto Sans CJK SC Regular" panose="020B0500000000000000" pitchFamily="34" charset="-128"/>
              </a:rPr>
              <a:t>允许他们“发泄”并承认他们的贡献，同时将谈话引向有利于他们和团队的措施</a:t>
            </a:r>
          </a:p>
        </p:txBody>
      </p:sp>
    </p:spTree>
    <p:extLst>
      <p:ext uri="{BB962C8B-B14F-4D97-AF65-F5344CB8AC3E}">
        <p14:creationId xmlns:p14="http://schemas.microsoft.com/office/powerpoint/2010/main" val="15954565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3">
                                            <p:txEl>
                                              <p:pRg st="2" end="2"/>
                                            </p:txEl>
                                          </p:spTgt>
                                        </p:tgtEl>
                                        <p:attrNameLst>
                                          <p:attrName>style.opacity</p:attrName>
                                        </p:attrNameLst>
                                      </p:cBhvr>
                                      <p:to>
                                        <p:strVal val="0.25"/>
                                      </p:to>
                                    </p:set>
                                    <p:animEffect filter="image" prLst="opacity: 0.25">
                                      <p:cBhvr rctx="IE">
                                        <p:cTn id="10" dur="indefinite"/>
                                        <p:tgtEl>
                                          <p:spTgt spid="33">
                                            <p:txEl>
                                              <p:pRg st="2" end="2"/>
                                            </p:txEl>
                                          </p:spTgt>
                                        </p:tgtEl>
                                      </p:cBhvr>
                                    </p:animEffect>
                                  </p:childTnLst>
                                </p:cTn>
                              </p:par>
                              <p:par>
                                <p:cTn id="11" presetID="9" presetClass="emph" presetSubtype="0" nodeType="withEffect">
                                  <p:stCondLst>
                                    <p:cond delay="0"/>
                                  </p:stCondLst>
                                  <p:childTnLst>
                                    <p:set>
                                      <p:cBhvr>
                                        <p:cTn id="12" dur="indefinite"/>
                                        <p:tgtEl>
                                          <p:spTgt spid="31">
                                            <p:txEl>
                                              <p:pRg st="2" end="2"/>
                                            </p:txEl>
                                          </p:spTgt>
                                        </p:tgtEl>
                                        <p:attrNameLst>
                                          <p:attrName>style.opacity</p:attrName>
                                        </p:attrNameLst>
                                      </p:cBhvr>
                                      <p:to>
                                        <p:strVal val="0.25"/>
                                      </p:to>
                                    </p:set>
                                    <p:animEffect filter="image" prLst="opacity: 0.25">
                                      <p:cBhvr rctx="IE">
                                        <p:cTn id="13" dur="indefinite"/>
                                        <p:tgtEl>
                                          <p:spTgt spid="31">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0"/>
                                  </p:stCondLst>
                                  <p:childTnLst>
                                    <p:set>
                                      <p:cBhvr>
                                        <p:cTn id="17" dur="indefinite"/>
                                        <p:tgtEl>
                                          <p:spTgt spid="32">
                                            <p:txEl>
                                              <p:pRg st="2" end="2"/>
                                            </p:txEl>
                                          </p:spTgt>
                                        </p:tgtEl>
                                        <p:attrNameLst>
                                          <p:attrName>style.opacity</p:attrName>
                                        </p:attrNameLst>
                                      </p:cBhvr>
                                      <p:to>
                                        <p:strVal val="1"/>
                                      </p:to>
                                    </p:set>
                                    <p:animEffect filter="image" prLst="opacity: 1">
                                      <p:cBhvr rctx="IE">
                                        <p:cTn id="18" dur="indefinite"/>
                                        <p:tgtEl>
                                          <p:spTgt spid="32">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mph" presetSubtype="0" nodeType="clickEffect">
                                  <p:stCondLst>
                                    <p:cond delay="0"/>
                                  </p:stCondLst>
                                  <p:childTnLst>
                                    <p:set>
                                      <p:cBhvr>
                                        <p:cTn id="22" dur="indefinite"/>
                                        <p:tgtEl>
                                          <p:spTgt spid="33">
                                            <p:txEl>
                                              <p:pRg st="2" end="2"/>
                                            </p:txEl>
                                          </p:spTgt>
                                        </p:tgtEl>
                                        <p:attrNameLst>
                                          <p:attrName>style.opacity</p:attrName>
                                        </p:attrNameLst>
                                      </p:cBhvr>
                                      <p:to>
                                        <p:strVal val="1"/>
                                      </p:to>
                                    </p:set>
                                    <p:animEffect filter="image" prLst="opacity: 1">
                                      <p:cBhvr rctx="IE">
                                        <p:cTn id="23" dur="indefinite"/>
                                        <p:tgtEl>
                                          <p:spTgt spid="3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mph" presetSubtype="0" nodeType="clickEffect">
                                  <p:stCondLst>
                                    <p:cond delay="0"/>
                                  </p:stCondLst>
                                  <p:childTnLst>
                                    <p:set>
                                      <p:cBhvr>
                                        <p:cTn id="27" dur="indefinite"/>
                                        <p:tgtEl>
                                          <p:spTgt spid="31">
                                            <p:txEl>
                                              <p:pRg st="2" end="2"/>
                                            </p:txEl>
                                          </p:spTgt>
                                        </p:tgtEl>
                                        <p:attrNameLst>
                                          <p:attrName>style.opacity</p:attrName>
                                        </p:attrNameLst>
                                      </p:cBhvr>
                                      <p:to>
                                        <p:strVal val="1"/>
                                      </p:to>
                                    </p:set>
                                    <p:animEffect filter="image" prLst="opacity: 1">
                                      <p:cBhvr rctx="IE">
                                        <p:cTn id="28" dur="indefinite"/>
                                        <p:tgtEl>
                                          <p:spTgt spid="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06399" y="228600"/>
            <a:ext cx="3671889" cy="1995488"/>
          </a:xfrm>
        </p:spPr>
        <p:txBody>
          <a:bodyPr wrap="square">
            <a:noAutofit/>
          </a:bodyPr>
          <a:lstStyle/>
          <a:p>
            <a:r>
              <a:rPr lang="zh-CN" altLang="en-US">
                <a:ea typeface="Noto Sans CJK SC Bold" panose="020B0800000000000000" pitchFamily="34" charset="-128"/>
              </a:rPr>
              <a:t>潜在</a:t>
            </a:r>
            <a:br>
              <a:rPr lang="zh-CN" altLang="en-US">
                <a:ea typeface="Noto Sans CJK SC Bold" panose="020B0800000000000000" pitchFamily="34" charset="-128"/>
              </a:rPr>
            </a:br>
            <a:r>
              <a:rPr lang="zh-CN" altLang="en-US">
                <a:ea typeface="Noto Sans CJK SC Bold" panose="020B0800000000000000" pitchFamily="34" charset="-128"/>
              </a:rPr>
              <a:t>有毒的关系</a:t>
            </a:r>
            <a:endParaRPr lang="zh-CN" altLang="en-US" dirty="0">
              <a:ea typeface="Noto Sans CJK SC Bold" panose="020B0800000000000000" pitchFamily="34" charset="-128"/>
            </a:endParaRPr>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zh-CN" altLang="en-US" dirty="0">
                <a:ea typeface="Noto Sans CJK SC Regular" panose="020B0500000000000000" pitchFamily="34" charset="-128"/>
              </a:rPr>
              <a:t> </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26</a:t>
            </a:fld>
            <a:endParaRPr lang="zh-CN" altLang="en-US" dirty="0">
              <a:ea typeface="Noto Sans CJK SC Regular" panose="020B0500000000000000" pitchFamily="34" charset="-128"/>
            </a:endParaRPr>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68949"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zh-CN" altLang="en-US">
                <a:ea typeface="Noto Sans CJK SC Bold" panose="020B0800000000000000" pitchFamily="34" charset="-128"/>
              </a:rPr>
              <a:t>控制情绪</a:t>
            </a:r>
            <a:endParaRPr lang="zh-CN" altLang="en-US" dirty="0">
              <a:ea typeface="Noto Sans CJK SC Bold" panose="020B0800000000000000" pitchFamily="34" charset="-128"/>
            </a:endParaRP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868949" y="5382052"/>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zh-CN" altLang="en-US" dirty="0">
                <a:ea typeface="Noto Sans CJK SC Bold" panose="020B0800000000000000" pitchFamily="34" charset="-128"/>
              </a:rPr>
              <a:t>流露情绪</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gn="r">
              <a:lnSpc>
                <a:spcPct val="85000"/>
              </a:lnSpc>
              <a:defRPr b="1">
                <a:solidFill>
                  <a:schemeClr val="accent6"/>
                </a:solidFill>
              </a:defRPr>
            </a:pPr>
            <a:r>
              <a:rPr lang="zh-CN" altLang="en-US" dirty="0">
                <a:ea typeface="Noto Sans CJK SC Bold" panose="020B0800000000000000" pitchFamily="34" charset="-128"/>
              </a:rPr>
              <a:t>征询意见</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nSpc>
                <a:spcPct val="85000"/>
              </a:lnSpc>
              <a:defRPr b="1">
                <a:solidFill>
                  <a:schemeClr val="accent6"/>
                </a:solidFill>
              </a:defRPr>
            </a:pPr>
            <a:r>
              <a:rPr lang="zh-CN" altLang="en-US">
                <a:ea typeface="Noto Sans CJK SC Bold" panose="020B0800000000000000" pitchFamily="34" charset="-128"/>
              </a:rPr>
              <a:t>表达意见</a:t>
            </a:r>
            <a:endParaRPr lang="zh-CN" altLang="en-US" dirty="0">
              <a:ea typeface="Noto Sans CJK SC Bold" panose="020B0800000000000000" pitchFamily="34" charset="-128"/>
            </a:endParaRPr>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5207620" y="1352344"/>
            <a:ext cx="2604604"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分析型</a:t>
            </a:r>
            <a:br>
              <a:rPr lang="zh-CN" altLang="en-US" dirty="0">
                <a:solidFill>
                  <a:schemeClr val="tx2"/>
                </a:solidFill>
                <a:latin typeface="Arial Black" panose="020B0A04020102020204" pitchFamily="34" charset="0"/>
                <a:ea typeface="Noto Sans CJK SC Regular" panose="020B0500000000000000" pitchFamily="34" charset="-128"/>
              </a:rPr>
            </a:br>
            <a:endParaRPr lang="zh-CN" altLang="en-US" dirty="0">
              <a:solidFill>
                <a:schemeClr val="tx2"/>
              </a:solidFill>
              <a:latin typeface="Arial Black" panose="020B0A04020102020204" pitchFamily="34" charset="0"/>
              <a:ea typeface="Noto Sans CJK SC Regular" panose="020B0500000000000000" pitchFamily="34" charset="-128"/>
            </a:endParaRPr>
          </a:p>
          <a:p>
            <a:pPr algn="r">
              <a:lnSpc>
                <a:spcPct val="85000"/>
              </a:lnSpc>
              <a:defRPr>
                <a:solidFill>
                  <a:schemeClr val="tx2"/>
                </a:solidFill>
              </a:defRPr>
            </a:pPr>
            <a:r>
              <a:rPr lang="zh-CN" altLang="en-US" dirty="0">
                <a:ea typeface="Noto Sans CJK SC Regular" panose="020B0500000000000000" pitchFamily="34" charset="-128"/>
              </a:rPr>
              <a:t>节奏较慢</a:t>
            </a:r>
          </a:p>
          <a:p>
            <a:pPr algn="r">
              <a:lnSpc>
                <a:spcPct val="85000"/>
              </a:lnSpc>
              <a:defRPr>
                <a:solidFill>
                  <a:schemeClr val="tx2"/>
                </a:solidFill>
              </a:defRPr>
            </a:pPr>
            <a:r>
              <a:rPr lang="zh-CN" altLang="en-US" dirty="0">
                <a:ea typeface="Noto Sans CJK SC Regular" panose="020B0500000000000000" pitchFamily="34" charset="-128"/>
              </a:rPr>
              <a:t>注重细节</a:t>
            </a:r>
          </a:p>
          <a:p>
            <a:pPr algn="r">
              <a:lnSpc>
                <a:spcPct val="85000"/>
              </a:lnSpc>
              <a:defRPr>
                <a:solidFill>
                  <a:schemeClr val="tx2"/>
                </a:solidFill>
              </a:defRPr>
            </a:pPr>
            <a:r>
              <a:rPr lang="zh-CN" altLang="en-US" dirty="0">
                <a:ea typeface="Noto Sans CJK SC Regular" panose="020B0500000000000000" pitchFamily="34" charset="-128"/>
              </a:rPr>
              <a:t>严肃和正式的方式</a:t>
            </a:r>
          </a:p>
          <a:p>
            <a:pPr algn="r">
              <a:lnSpc>
                <a:spcPct val="85000"/>
              </a:lnSpc>
              <a:defRPr sz="1600">
                <a:solidFill>
                  <a:schemeClr val="tx2"/>
                </a:solidFill>
              </a:defRPr>
            </a:pPr>
            <a:r>
              <a:rPr lang="zh-CN" altLang="en-US" dirty="0">
                <a:ea typeface="Noto Sans CJK SC Regular" panose="020B0500000000000000" pitchFamily="34" charset="-128"/>
              </a:rPr>
              <a:t>  </a:t>
            </a:r>
          </a:p>
          <a:p>
            <a:pPr>
              <a:lnSpc>
                <a:spcPct val="85000"/>
              </a:lnSpc>
            </a:pPr>
            <a:endParaRPr lang="zh-CN" altLang="en-US" sz="1400" dirty="0">
              <a:solidFill>
                <a:schemeClr val="tx2"/>
              </a:solidFill>
              <a:latin typeface="Arial Black" panose="020B0A04020102020204" pitchFamily="34" charset="0"/>
              <a:ea typeface="Noto Sans CJK SC Regular" panose="020B0500000000000000" pitchFamily="34" charset="-128"/>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5207620" y="3598822"/>
            <a:ext cx="2604604"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亲切型</a:t>
            </a:r>
          </a:p>
          <a:p>
            <a:pPr algn="r">
              <a:lnSpc>
                <a:spcPct val="85000"/>
              </a:lnSpc>
            </a:pPr>
            <a:endParaRPr lang="zh-CN" altLang="en-US" dirty="0">
              <a:solidFill>
                <a:schemeClr val="tx2"/>
              </a:solidFill>
              <a:latin typeface="Arial Black" panose="020B0A04020102020204" pitchFamily="34" charset="0"/>
              <a:ea typeface="Noto Sans CJK SC Regular" panose="020B0500000000000000" pitchFamily="34" charset="-128"/>
            </a:endParaRPr>
          </a:p>
          <a:p>
            <a:pPr algn="r">
              <a:lnSpc>
                <a:spcPct val="85000"/>
              </a:lnSpc>
              <a:defRPr>
                <a:solidFill>
                  <a:schemeClr val="tx2"/>
                </a:solidFill>
              </a:defRPr>
            </a:pPr>
            <a:r>
              <a:rPr lang="zh-CN" altLang="en-US" dirty="0">
                <a:ea typeface="Noto Sans CJK SC Regular" panose="020B0500000000000000" pitchFamily="34" charset="-128"/>
              </a:rPr>
              <a:t>节奏较慢</a:t>
            </a:r>
          </a:p>
          <a:p>
            <a:pPr algn="r">
              <a:lnSpc>
                <a:spcPct val="85000"/>
              </a:lnSpc>
              <a:defRPr>
                <a:solidFill>
                  <a:schemeClr val="tx2"/>
                </a:solidFill>
              </a:defRPr>
            </a:pPr>
            <a:r>
              <a:rPr lang="zh-CN" altLang="en-US" dirty="0">
                <a:ea typeface="Noto Sans CJK SC Regular" panose="020B0500000000000000" pitchFamily="34" charset="-128"/>
              </a:rPr>
              <a:t>注重关系</a:t>
            </a:r>
          </a:p>
          <a:p>
            <a:pPr algn="r">
              <a:lnSpc>
                <a:spcPct val="85000"/>
              </a:lnSpc>
              <a:defRPr>
                <a:solidFill>
                  <a:schemeClr val="tx2"/>
                </a:solidFill>
              </a:defRPr>
            </a:pPr>
            <a:r>
              <a:rPr lang="zh-CN" altLang="en-US" dirty="0">
                <a:ea typeface="Noto Sans CJK SC Regular" panose="020B0500000000000000" pitchFamily="34" charset="-128"/>
              </a:rPr>
              <a:t>随意和非正式的方式</a:t>
            </a:r>
          </a:p>
          <a:p>
            <a:pPr>
              <a:lnSpc>
                <a:spcPct val="85000"/>
              </a:lnSpc>
            </a:pPr>
            <a:endParaRPr lang="zh-CN" altLang="en-US" sz="1400" dirty="0">
              <a:solidFill>
                <a:schemeClr val="tx2"/>
              </a:solidFill>
              <a:latin typeface="Arial Black" panose="020B0A04020102020204" pitchFamily="34" charset="0"/>
              <a:ea typeface="Noto Sans CJK SC Regular" panose="020B0500000000000000" pitchFamily="34" charset="-128"/>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06293" y="1352344"/>
            <a:ext cx="2711833"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进取型</a:t>
            </a:r>
          </a:p>
          <a:p>
            <a:pPr>
              <a:lnSpc>
                <a:spcPct val="85000"/>
              </a:lnSpc>
            </a:pPr>
            <a:endParaRPr lang="zh-CN" altLang="en-US" dirty="0">
              <a:solidFill>
                <a:schemeClr val="tx2"/>
              </a:solidFill>
              <a:latin typeface="Arial Black" panose="020B0A04020102020204" pitchFamily="34" charset="0"/>
              <a:ea typeface="Noto Sans CJK SC Regular" panose="020B0500000000000000" pitchFamily="34" charset="-128"/>
            </a:endParaRPr>
          </a:p>
          <a:p>
            <a:pPr>
              <a:lnSpc>
                <a:spcPct val="85000"/>
              </a:lnSpc>
              <a:defRPr>
                <a:solidFill>
                  <a:schemeClr val="tx2"/>
                </a:solidFill>
              </a:defRPr>
            </a:pPr>
            <a:r>
              <a:rPr lang="zh-CN" altLang="en-US" dirty="0">
                <a:ea typeface="Noto Sans CJK SC Regular" panose="020B0500000000000000" pitchFamily="34" charset="-128"/>
              </a:rPr>
              <a:t>节奏较快</a:t>
            </a:r>
          </a:p>
          <a:p>
            <a:pPr>
              <a:lnSpc>
                <a:spcPct val="85000"/>
              </a:lnSpc>
              <a:defRPr>
                <a:solidFill>
                  <a:schemeClr val="tx2"/>
                </a:solidFill>
              </a:defRPr>
            </a:pPr>
            <a:r>
              <a:rPr lang="zh-CN" altLang="en-US" dirty="0">
                <a:ea typeface="Noto Sans CJK SC Regular" panose="020B0500000000000000" pitchFamily="34" charset="-128"/>
              </a:rPr>
              <a:t>注重目标</a:t>
            </a:r>
          </a:p>
          <a:p>
            <a:pPr>
              <a:lnSpc>
                <a:spcPct val="85000"/>
              </a:lnSpc>
              <a:defRPr>
                <a:solidFill>
                  <a:schemeClr val="tx2"/>
                </a:solidFill>
              </a:defRPr>
            </a:pPr>
            <a:r>
              <a:rPr lang="zh-CN" altLang="en-US" dirty="0">
                <a:ea typeface="Noto Sans CJK SC Regular" panose="020B0500000000000000" pitchFamily="34" charset="-128"/>
              </a:rPr>
              <a:t>严肃和正式的方式</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06294" y="3598822"/>
            <a:ext cx="2711832"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表达型</a:t>
            </a:r>
          </a:p>
          <a:p>
            <a:pPr>
              <a:lnSpc>
                <a:spcPct val="85000"/>
              </a:lnSpc>
            </a:pPr>
            <a:endParaRPr lang="zh-CN" altLang="en-US" dirty="0">
              <a:solidFill>
                <a:schemeClr val="tx2"/>
              </a:solidFill>
              <a:latin typeface="Arial Black" panose="020B0A04020102020204" pitchFamily="34" charset="0"/>
              <a:ea typeface="Noto Sans CJK SC Regular" panose="020B0500000000000000" pitchFamily="34" charset="-128"/>
            </a:endParaRPr>
          </a:p>
          <a:p>
            <a:pPr>
              <a:lnSpc>
                <a:spcPct val="85000"/>
              </a:lnSpc>
              <a:defRPr>
                <a:solidFill>
                  <a:schemeClr val="tx2"/>
                </a:solidFill>
              </a:defRPr>
            </a:pPr>
            <a:r>
              <a:rPr lang="zh-CN" altLang="en-US" dirty="0">
                <a:ea typeface="Noto Sans CJK SC Regular" panose="020B0500000000000000" pitchFamily="34" charset="-128"/>
              </a:rPr>
              <a:t>节奏较快</a:t>
            </a:r>
          </a:p>
          <a:p>
            <a:pPr>
              <a:lnSpc>
                <a:spcPct val="85000"/>
              </a:lnSpc>
              <a:defRPr>
                <a:solidFill>
                  <a:schemeClr val="tx2"/>
                </a:solidFill>
              </a:defRPr>
            </a:pPr>
            <a:r>
              <a:rPr lang="zh-CN" altLang="en-US" dirty="0">
                <a:ea typeface="Noto Sans CJK SC Regular" panose="020B0500000000000000" pitchFamily="34" charset="-128"/>
              </a:rPr>
              <a:t>注重共性</a:t>
            </a:r>
          </a:p>
          <a:p>
            <a:pPr>
              <a:lnSpc>
                <a:spcPct val="85000"/>
              </a:lnSpc>
              <a:defRPr>
                <a:solidFill>
                  <a:schemeClr val="tx2"/>
                </a:solidFill>
              </a:defRPr>
            </a:pPr>
            <a:r>
              <a:rPr lang="zh-CN" altLang="en-US" dirty="0">
                <a:ea typeface="Noto Sans CJK SC Regular" panose="020B0500000000000000" pitchFamily="34" charset="-128"/>
              </a:rPr>
              <a:t>随意和非正式的方式</a:t>
            </a:r>
          </a:p>
        </p:txBody>
      </p:sp>
    </p:spTree>
    <p:extLst>
      <p:ext uri="{BB962C8B-B14F-4D97-AF65-F5344CB8AC3E}">
        <p14:creationId xmlns:p14="http://schemas.microsoft.com/office/powerpoint/2010/main" val="1117022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2">
                                            <p:txEl>
                                              <p:pRg st="3" end="3"/>
                                            </p:txEl>
                                          </p:spTgt>
                                        </p:tgtEl>
                                        <p:attrNameLst>
                                          <p:attrName>style.opacity</p:attrName>
                                        </p:attrNameLst>
                                      </p:cBhvr>
                                      <p:to>
                                        <p:strVal val="0.25"/>
                                      </p:to>
                                    </p:set>
                                    <p:animEffect filter="image" prLst="opacity: 0.25">
                                      <p:cBhvr rctx="IE">
                                        <p:cTn id="10" dur="indefinite"/>
                                        <p:tgtEl>
                                          <p:spTgt spid="32">
                                            <p:txEl>
                                              <p:pRg st="3" end="3"/>
                                            </p:txEl>
                                          </p:spTgt>
                                        </p:tgtEl>
                                      </p:cBhvr>
                                    </p:animEffect>
                                  </p:childTnLst>
                                </p:cTn>
                              </p:par>
                              <p:par>
                                <p:cTn id="11" presetID="9" presetClass="emph" presetSubtype="0" nodeType="withEffect">
                                  <p:stCondLst>
                                    <p:cond delay="0"/>
                                  </p:stCondLst>
                                  <p:childTnLst>
                                    <p:set>
                                      <p:cBhvr>
                                        <p:cTn id="12" dur="indefinite"/>
                                        <p:tgtEl>
                                          <p:spTgt spid="32">
                                            <p:txEl>
                                              <p:pRg st="4" end="4"/>
                                            </p:txEl>
                                          </p:spTgt>
                                        </p:tgtEl>
                                        <p:attrNameLst>
                                          <p:attrName>style.opacity</p:attrName>
                                        </p:attrNameLst>
                                      </p:cBhvr>
                                      <p:to>
                                        <p:strVal val="0.25"/>
                                      </p:to>
                                    </p:set>
                                    <p:animEffect filter="image" prLst="opacity: 0.25">
                                      <p:cBhvr rctx="IE">
                                        <p:cTn id="13" dur="indefinite"/>
                                        <p:tgtEl>
                                          <p:spTgt spid="32">
                                            <p:txEl>
                                              <p:pRg st="4" end="4"/>
                                            </p:txEl>
                                          </p:spTgt>
                                        </p:tgtEl>
                                      </p:cBhvr>
                                    </p:animEffect>
                                  </p:childTnLst>
                                </p:cTn>
                              </p:par>
                              <p:par>
                                <p:cTn id="14" presetID="9" presetClass="emph" presetSubtype="0" nodeType="withEffect">
                                  <p:stCondLst>
                                    <p:cond delay="0"/>
                                  </p:stCondLst>
                                  <p:childTnLst>
                                    <p:set>
                                      <p:cBhvr>
                                        <p:cTn id="15" dur="indefinite"/>
                                        <p:tgtEl>
                                          <p:spTgt spid="33">
                                            <p:txEl>
                                              <p:pRg st="2" end="2"/>
                                            </p:txEl>
                                          </p:spTgt>
                                        </p:tgtEl>
                                        <p:attrNameLst>
                                          <p:attrName>style.opacity</p:attrName>
                                        </p:attrNameLst>
                                      </p:cBhvr>
                                      <p:to>
                                        <p:strVal val="0.25"/>
                                      </p:to>
                                    </p:set>
                                    <p:animEffect filter="image" prLst="opacity: 0.25">
                                      <p:cBhvr rctx="IE">
                                        <p:cTn id="16" dur="indefinite"/>
                                        <p:tgtEl>
                                          <p:spTgt spid="33">
                                            <p:txEl>
                                              <p:pRg st="2" end="2"/>
                                            </p:txEl>
                                          </p:spTgt>
                                        </p:tgtEl>
                                      </p:cBhvr>
                                    </p:animEffect>
                                  </p:childTnLst>
                                </p:cTn>
                              </p:par>
                              <p:par>
                                <p:cTn id="17" presetID="9" presetClass="emph" presetSubtype="0" nodeType="withEffect">
                                  <p:stCondLst>
                                    <p:cond delay="0"/>
                                  </p:stCondLst>
                                  <p:childTnLst>
                                    <p:set>
                                      <p:cBhvr>
                                        <p:cTn id="18" dur="indefinite"/>
                                        <p:tgtEl>
                                          <p:spTgt spid="33">
                                            <p:txEl>
                                              <p:pRg st="3" end="3"/>
                                            </p:txEl>
                                          </p:spTgt>
                                        </p:tgtEl>
                                        <p:attrNameLst>
                                          <p:attrName>style.opacity</p:attrName>
                                        </p:attrNameLst>
                                      </p:cBhvr>
                                      <p:to>
                                        <p:strVal val="0.25"/>
                                      </p:to>
                                    </p:set>
                                    <p:animEffect filter="image" prLst="opacity: 0.25">
                                      <p:cBhvr rctx="IE">
                                        <p:cTn id="19" dur="indefinite"/>
                                        <p:tgtEl>
                                          <p:spTgt spid="33">
                                            <p:txEl>
                                              <p:pRg st="3" end="3"/>
                                            </p:txEl>
                                          </p:spTgt>
                                        </p:tgtEl>
                                      </p:cBhvr>
                                    </p:animEffect>
                                  </p:childTnLst>
                                </p:cTn>
                              </p:par>
                              <p:par>
                                <p:cTn id="20" presetID="9" presetClass="emph" presetSubtype="0" nodeType="withEffect">
                                  <p:stCondLst>
                                    <p:cond delay="0"/>
                                  </p:stCondLst>
                                  <p:childTnLst>
                                    <p:set>
                                      <p:cBhvr>
                                        <p:cTn id="21" dur="indefinite"/>
                                        <p:tgtEl>
                                          <p:spTgt spid="33">
                                            <p:txEl>
                                              <p:pRg st="4" end="4"/>
                                            </p:txEl>
                                          </p:spTgt>
                                        </p:tgtEl>
                                        <p:attrNameLst>
                                          <p:attrName>style.opacity</p:attrName>
                                        </p:attrNameLst>
                                      </p:cBhvr>
                                      <p:to>
                                        <p:strVal val="0.25"/>
                                      </p:to>
                                    </p:set>
                                    <p:animEffect filter="image" prLst="opacity: 0.25">
                                      <p:cBhvr rctx="IE">
                                        <p:cTn id="22" dur="indefinite"/>
                                        <p:tgtEl>
                                          <p:spTgt spid="33">
                                            <p:txEl>
                                              <p:pRg st="4" end="4"/>
                                            </p:txEl>
                                          </p:spTgt>
                                        </p:tgtEl>
                                      </p:cBhvr>
                                    </p:animEffect>
                                  </p:childTnLst>
                                </p:cTn>
                              </p:par>
                              <p:par>
                                <p:cTn id="23" presetID="9" presetClass="emph" presetSubtype="0" nodeType="withEffect">
                                  <p:stCondLst>
                                    <p:cond delay="0"/>
                                  </p:stCondLst>
                                  <p:childTnLst>
                                    <p:set>
                                      <p:cBhvr>
                                        <p:cTn id="24" dur="indefinite"/>
                                        <p:tgtEl>
                                          <p:spTgt spid="31">
                                            <p:txEl>
                                              <p:pRg st="2" end="2"/>
                                            </p:txEl>
                                          </p:spTgt>
                                        </p:tgtEl>
                                        <p:attrNameLst>
                                          <p:attrName>style.opacity</p:attrName>
                                        </p:attrNameLst>
                                      </p:cBhvr>
                                      <p:to>
                                        <p:strVal val="0.25"/>
                                      </p:to>
                                    </p:set>
                                    <p:animEffect filter="image" prLst="opacity: 0.25">
                                      <p:cBhvr rctx="IE">
                                        <p:cTn id="25" dur="indefinite"/>
                                        <p:tgtEl>
                                          <p:spTgt spid="31">
                                            <p:txEl>
                                              <p:pRg st="2" end="2"/>
                                            </p:txEl>
                                          </p:spTgt>
                                        </p:tgtEl>
                                      </p:cBhvr>
                                    </p:animEffect>
                                  </p:childTnLst>
                                </p:cTn>
                              </p:par>
                              <p:par>
                                <p:cTn id="26" presetID="9" presetClass="emph" presetSubtype="0" nodeType="withEffect">
                                  <p:stCondLst>
                                    <p:cond delay="0"/>
                                  </p:stCondLst>
                                  <p:childTnLst>
                                    <p:set>
                                      <p:cBhvr>
                                        <p:cTn id="27" dur="indefinite"/>
                                        <p:tgtEl>
                                          <p:spTgt spid="31">
                                            <p:txEl>
                                              <p:pRg st="3" end="3"/>
                                            </p:txEl>
                                          </p:spTgt>
                                        </p:tgtEl>
                                        <p:attrNameLst>
                                          <p:attrName>style.opacity</p:attrName>
                                        </p:attrNameLst>
                                      </p:cBhvr>
                                      <p:to>
                                        <p:strVal val="0.25"/>
                                      </p:to>
                                    </p:set>
                                    <p:animEffect filter="image" prLst="opacity: 0.25">
                                      <p:cBhvr rctx="IE">
                                        <p:cTn id="28" dur="indefinite"/>
                                        <p:tgtEl>
                                          <p:spTgt spid="31">
                                            <p:txEl>
                                              <p:pRg st="3" end="3"/>
                                            </p:txEl>
                                          </p:spTgt>
                                        </p:tgtEl>
                                      </p:cBhvr>
                                    </p:animEffect>
                                  </p:childTnLst>
                                </p:cTn>
                              </p:par>
                              <p:par>
                                <p:cTn id="29" presetID="9" presetClass="emph" presetSubtype="0" nodeType="withEffect">
                                  <p:stCondLst>
                                    <p:cond delay="0"/>
                                  </p:stCondLst>
                                  <p:childTnLst>
                                    <p:set>
                                      <p:cBhvr>
                                        <p:cTn id="30" dur="indefinite"/>
                                        <p:tgtEl>
                                          <p:spTgt spid="31">
                                            <p:txEl>
                                              <p:pRg st="4" end="4"/>
                                            </p:txEl>
                                          </p:spTgt>
                                        </p:tgtEl>
                                        <p:attrNameLst>
                                          <p:attrName>style.opacity</p:attrName>
                                        </p:attrNameLst>
                                      </p:cBhvr>
                                      <p:to>
                                        <p:strVal val="0.25"/>
                                      </p:to>
                                    </p:set>
                                    <p:animEffect filter="image" prLst="opacity: 0.25">
                                      <p:cBhvr rctx="IE">
                                        <p:cTn id="31" dur="indefinite"/>
                                        <p:tgtEl>
                                          <p:spTgt spid="31">
                                            <p:txEl>
                                              <p:pRg st="4" end="4"/>
                                            </p:txEl>
                                          </p:spTgt>
                                        </p:tgtEl>
                                      </p:cBhvr>
                                    </p:animEffect>
                                  </p:childTnLst>
                                </p:cTn>
                              </p:par>
                              <p:par>
                                <p:cTn id="32" presetID="9" presetClass="emph" presetSubtype="0" nodeType="withEffect">
                                  <p:stCondLst>
                                    <p:cond delay="0"/>
                                  </p:stCondLst>
                                  <p:childTnLst>
                                    <p:set>
                                      <p:cBhvr>
                                        <p:cTn id="33" dur="indefinite"/>
                                        <p:tgtEl>
                                          <p:spTgt spid="18">
                                            <p:txEl>
                                              <p:pRg st="1" end="1"/>
                                            </p:txEl>
                                          </p:spTgt>
                                        </p:tgtEl>
                                        <p:attrNameLst>
                                          <p:attrName>style.opacity</p:attrName>
                                        </p:attrNameLst>
                                      </p:cBhvr>
                                      <p:to>
                                        <p:strVal val="0.25"/>
                                      </p:to>
                                    </p:set>
                                    <p:animEffect filter="image" prLst="opacity: 0.25">
                                      <p:cBhvr rctx="IE">
                                        <p:cTn id="34" dur="indefinite"/>
                                        <p:tgtEl>
                                          <p:spTgt spid="18">
                                            <p:txEl>
                                              <p:pRg st="1" end="1"/>
                                            </p:txEl>
                                          </p:spTgt>
                                        </p:tgtEl>
                                      </p:cBhvr>
                                    </p:animEffect>
                                  </p:childTnLst>
                                </p:cTn>
                              </p:par>
                              <p:par>
                                <p:cTn id="35" presetID="9" presetClass="emph" presetSubtype="0" nodeType="withEffect">
                                  <p:stCondLst>
                                    <p:cond delay="0"/>
                                  </p:stCondLst>
                                  <p:childTnLst>
                                    <p:set>
                                      <p:cBhvr>
                                        <p:cTn id="36" dur="indefinite"/>
                                        <p:tgtEl>
                                          <p:spTgt spid="18">
                                            <p:txEl>
                                              <p:pRg st="2" end="2"/>
                                            </p:txEl>
                                          </p:spTgt>
                                        </p:tgtEl>
                                        <p:attrNameLst>
                                          <p:attrName>style.opacity</p:attrName>
                                        </p:attrNameLst>
                                      </p:cBhvr>
                                      <p:to>
                                        <p:strVal val="0.25"/>
                                      </p:to>
                                    </p:set>
                                    <p:animEffect filter="image" prLst="opacity: 0.25">
                                      <p:cBhvr rctx="IE">
                                        <p:cTn id="37" dur="indefinite"/>
                                        <p:tgtEl>
                                          <p:spTgt spid="18">
                                            <p:txEl>
                                              <p:pRg st="2" end="2"/>
                                            </p:txEl>
                                          </p:spTgt>
                                        </p:tgtEl>
                                      </p:cBhvr>
                                    </p:animEffect>
                                  </p:childTnLst>
                                </p:cTn>
                              </p:par>
                              <p:par>
                                <p:cTn id="38" presetID="9" presetClass="emph" presetSubtype="0" nodeType="withEffect">
                                  <p:stCondLst>
                                    <p:cond delay="0"/>
                                  </p:stCondLst>
                                  <p:childTnLst>
                                    <p:set>
                                      <p:cBhvr>
                                        <p:cTn id="39" dur="indefinite"/>
                                        <p:tgtEl>
                                          <p:spTgt spid="18">
                                            <p:txEl>
                                              <p:pRg st="3" end="3"/>
                                            </p:txEl>
                                          </p:spTgt>
                                        </p:tgtEl>
                                        <p:attrNameLst>
                                          <p:attrName>style.opacity</p:attrName>
                                        </p:attrNameLst>
                                      </p:cBhvr>
                                      <p:to>
                                        <p:strVal val="0.25"/>
                                      </p:to>
                                    </p:set>
                                    <p:animEffect filter="image" prLst="opacity: 0.25">
                                      <p:cBhvr rctx="IE">
                                        <p:cTn id="40" dur="indefinite"/>
                                        <p:tgtEl>
                                          <p:spTgt spid="18">
                                            <p:txEl>
                                              <p:pRg st="3" end="3"/>
                                            </p:txEl>
                                          </p:spTgt>
                                        </p:tgtEl>
                                      </p:cBhvr>
                                    </p:animEffect>
                                  </p:childTnLst>
                                </p:cTn>
                              </p:par>
                              <p:par>
                                <p:cTn id="41" presetID="9" presetClass="emph" presetSubtype="0" nodeType="withEffect">
                                  <p:stCondLst>
                                    <p:cond delay="0"/>
                                  </p:stCondLst>
                                  <p:childTnLst>
                                    <p:set>
                                      <p:cBhvr>
                                        <p:cTn id="42" dur="indefinite"/>
                                        <p:tgtEl>
                                          <p:spTgt spid="18">
                                            <p:txEl>
                                              <p:pRg st="4" end="4"/>
                                            </p:txEl>
                                          </p:spTgt>
                                        </p:tgtEl>
                                        <p:attrNameLst>
                                          <p:attrName>style.opacity</p:attrName>
                                        </p:attrNameLst>
                                      </p:cBhvr>
                                      <p:to>
                                        <p:strVal val="0.25"/>
                                      </p:to>
                                    </p:set>
                                    <p:animEffect filter="image" prLst="opacity: 0.25">
                                      <p:cBhvr rctx="IE">
                                        <p:cTn id="43" dur="indefinite"/>
                                        <p:tgtEl>
                                          <p:spTgt spid="18">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mph" presetSubtype="0" nodeType="clickEffect">
                                  <p:stCondLst>
                                    <p:cond delay="0"/>
                                  </p:stCondLst>
                                  <p:childTnLst>
                                    <p:set>
                                      <p:cBhvr>
                                        <p:cTn id="47" dur="indefinite"/>
                                        <p:tgtEl>
                                          <p:spTgt spid="32">
                                            <p:txEl>
                                              <p:pRg st="2" end="2"/>
                                            </p:txEl>
                                          </p:spTgt>
                                        </p:tgtEl>
                                        <p:attrNameLst>
                                          <p:attrName>style.opacity</p:attrName>
                                        </p:attrNameLst>
                                      </p:cBhvr>
                                      <p:to>
                                        <p:strVal val="1"/>
                                      </p:to>
                                    </p:set>
                                    <p:animEffect filter="image" prLst="opacity: 1">
                                      <p:cBhvr rctx="IE">
                                        <p:cTn id="48" dur="indefinite"/>
                                        <p:tgtEl>
                                          <p:spTgt spid="32">
                                            <p:txEl>
                                              <p:pRg st="2" end="2"/>
                                            </p:txEl>
                                          </p:spTgt>
                                        </p:tgtEl>
                                      </p:cBhvr>
                                    </p:animEffect>
                                  </p:childTnLst>
                                </p:cTn>
                              </p:par>
                              <p:par>
                                <p:cTn id="49" presetID="9" presetClass="emph" presetSubtype="0" nodeType="withEffect">
                                  <p:stCondLst>
                                    <p:cond delay="0"/>
                                  </p:stCondLst>
                                  <p:childTnLst>
                                    <p:set>
                                      <p:cBhvr>
                                        <p:cTn id="50" dur="indefinite"/>
                                        <p:tgtEl>
                                          <p:spTgt spid="32">
                                            <p:txEl>
                                              <p:pRg st="3" end="3"/>
                                            </p:txEl>
                                          </p:spTgt>
                                        </p:tgtEl>
                                        <p:attrNameLst>
                                          <p:attrName>style.opacity</p:attrName>
                                        </p:attrNameLst>
                                      </p:cBhvr>
                                      <p:to>
                                        <p:strVal val="1"/>
                                      </p:to>
                                    </p:set>
                                    <p:animEffect filter="image" prLst="opacity: 1">
                                      <p:cBhvr rctx="IE">
                                        <p:cTn id="51" dur="indefinite"/>
                                        <p:tgtEl>
                                          <p:spTgt spid="32">
                                            <p:txEl>
                                              <p:pRg st="3" end="3"/>
                                            </p:txEl>
                                          </p:spTgt>
                                        </p:tgtEl>
                                      </p:cBhvr>
                                    </p:animEffect>
                                  </p:childTnLst>
                                </p:cTn>
                              </p:par>
                              <p:par>
                                <p:cTn id="52" presetID="9" presetClass="emph" presetSubtype="0" nodeType="withEffect">
                                  <p:stCondLst>
                                    <p:cond delay="0"/>
                                  </p:stCondLst>
                                  <p:childTnLst>
                                    <p:set>
                                      <p:cBhvr>
                                        <p:cTn id="53" dur="indefinite"/>
                                        <p:tgtEl>
                                          <p:spTgt spid="32">
                                            <p:txEl>
                                              <p:pRg st="4" end="4"/>
                                            </p:txEl>
                                          </p:spTgt>
                                        </p:tgtEl>
                                        <p:attrNameLst>
                                          <p:attrName>style.opacity</p:attrName>
                                        </p:attrNameLst>
                                      </p:cBhvr>
                                      <p:to>
                                        <p:strVal val="1"/>
                                      </p:to>
                                    </p:set>
                                    <p:animEffect filter="image" prLst="opacity: 1">
                                      <p:cBhvr rctx="IE">
                                        <p:cTn id="54" dur="indefinite"/>
                                        <p:tgtEl>
                                          <p:spTgt spid="32">
                                            <p:txEl>
                                              <p:pRg st="4" end="4"/>
                                            </p:txEl>
                                          </p:spTgt>
                                        </p:tgtEl>
                                      </p:cBhvr>
                                    </p:animEffect>
                                  </p:childTnLst>
                                </p:cTn>
                              </p:par>
                              <p:par>
                                <p:cTn id="55" presetID="9" presetClass="emph" presetSubtype="0" nodeType="withEffect">
                                  <p:stCondLst>
                                    <p:cond delay="0"/>
                                  </p:stCondLst>
                                  <p:childTnLst>
                                    <p:set>
                                      <p:cBhvr>
                                        <p:cTn id="56" dur="indefinite"/>
                                        <p:tgtEl>
                                          <p:spTgt spid="31">
                                            <p:txEl>
                                              <p:pRg st="2" end="2"/>
                                            </p:txEl>
                                          </p:spTgt>
                                        </p:tgtEl>
                                        <p:attrNameLst>
                                          <p:attrName>style.opacity</p:attrName>
                                        </p:attrNameLst>
                                      </p:cBhvr>
                                      <p:to>
                                        <p:strVal val="1"/>
                                      </p:to>
                                    </p:set>
                                    <p:animEffect filter="image" prLst="opacity: 1">
                                      <p:cBhvr rctx="IE">
                                        <p:cTn id="57" dur="indefinite"/>
                                        <p:tgtEl>
                                          <p:spTgt spid="31">
                                            <p:txEl>
                                              <p:pRg st="2" end="2"/>
                                            </p:txEl>
                                          </p:spTgt>
                                        </p:tgtEl>
                                      </p:cBhvr>
                                    </p:animEffect>
                                  </p:childTnLst>
                                </p:cTn>
                              </p:par>
                              <p:par>
                                <p:cTn id="58" presetID="9" presetClass="emph" presetSubtype="0" nodeType="withEffect">
                                  <p:stCondLst>
                                    <p:cond delay="0"/>
                                  </p:stCondLst>
                                  <p:childTnLst>
                                    <p:set>
                                      <p:cBhvr>
                                        <p:cTn id="59" dur="indefinite"/>
                                        <p:tgtEl>
                                          <p:spTgt spid="31">
                                            <p:txEl>
                                              <p:pRg st="3" end="3"/>
                                            </p:txEl>
                                          </p:spTgt>
                                        </p:tgtEl>
                                        <p:attrNameLst>
                                          <p:attrName>style.opacity</p:attrName>
                                        </p:attrNameLst>
                                      </p:cBhvr>
                                      <p:to>
                                        <p:strVal val="1"/>
                                      </p:to>
                                    </p:set>
                                    <p:animEffect filter="image" prLst="opacity: 1">
                                      <p:cBhvr rctx="IE">
                                        <p:cTn id="60" dur="indefinite"/>
                                        <p:tgtEl>
                                          <p:spTgt spid="31">
                                            <p:txEl>
                                              <p:pRg st="3" end="3"/>
                                            </p:txEl>
                                          </p:spTgt>
                                        </p:tgtEl>
                                      </p:cBhvr>
                                    </p:animEffect>
                                  </p:childTnLst>
                                </p:cTn>
                              </p:par>
                              <p:par>
                                <p:cTn id="61" presetID="9" presetClass="emph" presetSubtype="0" nodeType="withEffect">
                                  <p:stCondLst>
                                    <p:cond delay="0"/>
                                  </p:stCondLst>
                                  <p:childTnLst>
                                    <p:set>
                                      <p:cBhvr>
                                        <p:cTn id="62" dur="indefinite"/>
                                        <p:tgtEl>
                                          <p:spTgt spid="31">
                                            <p:txEl>
                                              <p:pRg st="4" end="4"/>
                                            </p:txEl>
                                          </p:spTgt>
                                        </p:tgtEl>
                                        <p:attrNameLst>
                                          <p:attrName>style.opacity</p:attrName>
                                        </p:attrNameLst>
                                      </p:cBhvr>
                                      <p:to>
                                        <p:strVal val="1"/>
                                      </p:to>
                                    </p:set>
                                    <p:animEffect filter="image" prLst="opacity: 1">
                                      <p:cBhvr rctx="IE">
                                        <p:cTn id="63" dur="indefinite"/>
                                        <p:tgtEl>
                                          <p:spTgt spid="31">
                                            <p:txEl>
                                              <p:pRg st="4" end="4"/>
                                            </p:txEl>
                                          </p:spTgt>
                                        </p:tgtEl>
                                      </p:cBhvr>
                                    </p:animEffect>
                                  </p:childTnLst>
                                </p:cTn>
                              </p:par>
                              <p:par>
                                <p:cTn id="64" presetID="3" presetClass="emph" presetSubtype="2" fill="hold" nodeType="withEffect">
                                  <p:stCondLst>
                                    <p:cond delay="0"/>
                                  </p:stCondLst>
                                  <p:childTnLst>
                                    <p:animClr clrSpc="rgb" dir="cw">
                                      <p:cBhvr override="childStyle">
                                        <p:cTn id="65" dur="500" fill="hold"/>
                                        <p:tgtEl>
                                          <p:spTgt spid="32">
                                            <p:txEl>
                                              <p:pRg st="0" end="0"/>
                                            </p:txEl>
                                          </p:spTgt>
                                        </p:tgtEl>
                                        <p:attrNameLst>
                                          <p:attrName>style.color</p:attrName>
                                        </p:attrNameLst>
                                      </p:cBhvr>
                                      <p:to>
                                        <a:srgbClr val="48C9F1"/>
                                      </p:to>
                                    </p:animClr>
                                  </p:childTnLst>
                                </p:cTn>
                              </p:par>
                              <p:par>
                                <p:cTn id="66" presetID="3" presetClass="emph" presetSubtype="2" fill="hold" nodeType="withEffect">
                                  <p:stCondLst>
                                    <p:cond delay="0"/>
                                  </p:stCondLst>
                                  <p:childTnLst>
                                    <p:animClr clrSpc="rgb" dir="cw">
                                      <p:cBhvr override="childStyle">
                                        <p:cTn id="67" dur="500" fill="hold"/>
                                        <p:tgtEl>
                                          <p:spTgt spid="31">
                                            <p:txEl>
                                              <p:pRg st="0" end="0"/>
                                            </p:txEl>
                                          </p:spTgt>
                                        </p:tgtEl>
                                        <p:attrNameLst>
                                          <p:attrName>style.color</p:attrName>
                                        </p:attrNameLst>
                                      </p:cBhvr>
                                      <p:to>
                                        <a:srgbClr val="48C9F1"/>
                                      </p:to>
                                    </p:animClr>
                                  </p:childTnLst>
                                </p:cTn>
                              </p:par>
                            </p:childTnLst>
                          </p:cTn>
                        </p:par>
                      </p:childTnLst>
                    </p:cTn>
                  </p:par>
                  <p:par>
                    <p:cTn id="68" fill="hold">
                      <p:stCondLst>
                        <p:cond delay="indefinite"/>
                      </p:stCondLst>
                      <p:childTnLst>
                        <p:par>
                          <p:cTn id="69" fill="hold">
                            <p:stCondLst>
                              <p:cond delay="0"/>
                            </p:stCondLst>
                            <p:childTnLst>
                              <p:par>
                                <p:cTn id="70" presetID="9" presetClass="emph" presetSubtype="0" nodeType="clickEffect">
                                  <p:stCondLst>
                                    <p:cond delay="0"/>
                                  </p:stCondLst>
                                  <p:childTnLst>
                                    <p:set>
                                      <p:cBhvr>
                                        <p:cTn id="71" dur="indefinite"/>
                                        <p:tgtEl>
                                          <p:spTgt spid="33">
                                            <p:txEl>
                                              <p:pRg st="2" end="2"/>
                                            </p:txEl>
                                          </p:spTgt>
                                        </p:tgtEl>
                                        <p:attrNameLst>
                                          <p:attrName>style.opacity</p:attrName>
                                        </p:attrNameLst>
                                      </p:cBhvr>
                                      <p:to>
                                        <p:strVal val="1"/>
                                      </p:to>
                                    </p:set>
                                    <p:animEffect filter="image" prLst="opacity: 1">
                                      <p:cBhvr rctx="IE">
                                        <p:cTn id="72" dur="indefinite"/>
                                        <p:tgtEl>
                                          <p:spTgt spid="33">
                                            <p:txEl>
                                              <p:pRg st="2" end="2"/>
                                            </p:txEl>
                                          </p:spTgt>
                                        </p:tgtEl>
                                      </p:cBhvr>
                                    </p:animEffect>
                                  </p:childTnLst>
                                </p:cTn>
                              </p:par>
                              <p:par>
                                <p:cTn id="73" presetID="9" presetClass="emph" presetSubtype="0" nodeType="withEffect">
                                  <p:stCondLst>
                                    <p:cond delay="0"/>
                                  </p:stCondLst>
                                  <p:childTnLst>
                                    <p:set>
                                      <p:cBhvr>
                                        <p:cTn id="74" dur="indefinite"/>
                                        <p:tgtEl>
                                          <p:spTgt spid="33">
                                            <p:txEl>
                                              <p:pRg st="3" end="3"/>
                                            </p:txEl>
                                          </p:spTgt>
                                        </p:tgtEl>
                                        <p:attrNameLst>
                                          <p:attrName>style.opacity</p:attrName>
                                        </p:attrNameLst>
                                      </p:cBhvr>
                                      <p:to>
                                        <p:strVal val="1"/>
                                      </p:to>
                                    </p:set>
                                    <p:animEffect filter="image" prLst="opacity: 1">
                                      <p:cBhvr rctx="IE">
                                        <p:cTn id="75" dur="indefinite"/>
                                        <p:tgtEl>
                                          <p:spTgt spid="33">
                                            <p:txEl>
                                              <p:pRg st="3" end="3"/>
                                            </p:txEl>
                                          </p:spTgt>
                                        </p:tgtEl>
                                      </p:cBhvr>
                                    </p:animEffect>
                                  </p:childTnLst>
                                </p:cTn>
                              </p:par>
                              <p:par>
                                <p:cTn id="76" presetID="9" presetClass="emph" presetSubtype="0" nodeType="withEffect">
                                  <p:stCondLst>
                                    <p:cond delay="0"/>
                                  </p:stCondLst>
                                  <p:childTnLst>
                                    <p:set>
                                      <p:cBhvr>
                                        <p:cTn id="77" dur="indefinite"/>
                                        <p:tgtEl>
                                          <p:spTgt spid="33">
                                            <p:txEl>
                                              <p:pRg st="4" end="4"/>
                                            </p:txEl>
                                          </p:spTgt>
                                        </p:tgtEl>
                                        <p:attrNameLst>
                                          <p:attrName>style.opacity</p:attrName>
                                        </p:attrNameLst>
                                      </p:cBhvr>
                                      <p:to>
                                        <p:strVal val="1"/>
                                      </p:to>
                                    </p:set>
                                    <p:animEffect filter="image" prLst="opacity: 1">
                                      <p:cBhvr rctx="IE">
                                        <p:cTn id="78" dur="indefinite"/>
                                        <p:tgtEl>
                                          <p:spTgt spid="33">
                                            <p:txEl>
                                              <p:pRg st="4" end="4"/>
                                            </p:txEl>
                                          </p:spTgt>
                                        </p:tgtEl>
                                      </p:cBhvr>
                                    </p:animEffect>
                                  </p:childTnLst>
                                </p:cTn>
                              </p:par>
                              <p:par>
                                <p:cTn id="79" presetID="9" presetClass="emph" presetSubtype="0" nodeType="withEffect">
                                  <p:stCondLst>
                                    <p:cond delay="0"/>
                                  </p:stCondLst>
                                  <p:childTnLst>
                                    <p:set>
                                      <p:cBhvr>
                                        <p:cTn id="80" dur="indefinite"/>
                                        <p:tgtEl>
                                          <p:spTgt spid="18">
                                            <p:txEl>
                                              <p:pRg st="0" end="0"/>
                                            </p:txEl>
                                          </p:spTgt>
                                        </p:tgtEl>
                                        <p:attrNameLst>
                                          <p:attrName>style.opacity</p:attrName>
                                        </p:attrNameLst>
                                      </p:cBhvr>
                                      <p:to>
                                        <p:strVal val="1"/>
                                      </p:to>
                                    </p:set>
                                    <p:animEffect filter="image" prLst="opacity: 1">
                                      <p:cBhvr rctx="IE">
                                        <p:cTn id="81" dur="indefinite"/>
                                        <p:tgtEl>
                                          <p:spTgt spid="18">
                                            <p:txEl>
                                              <p:pRg st="0" end="0"/>
                                            </p:txEl>
                                          </p:spTgt>
                                        </p:tgtEl>
                                      </p:cBhvr>
                                    </p:animEffect>
                                  </p:childTnLst>
                                </p:cTn>
                              </p:par>
                              <p:par>
                                <p:cTn id="82" presetID="9" presetClass="emph" presetSubtype="0" nodeType="withEffect">
                                  <p:stCondLst>
                                    <p:cond delay="0"/>
                                  </p:stCondLst>
                                  <p:childTnLst>
                                    <p:set>
                                      <p:cBhvr>
                                        <p:cTn id="83" dur="indefinite"/>
                                        <p:tgtEl>
                                          <p:spTgt spid="18">
                                            <p:txEl>
                                              <p:pRg st="1" end="1"/>
                                            </p:txEl>
                                          </p:spTgt>
                                        </p:tgtEl>
                                        <p:attrNameLst>
                                          <p:attrName>style.opacity</p:attrName>
                                        </p:attrNameLst>
                                      </p:cBhvr>
                                      <p:to>
                                        <p:strVal val="1"/>
                                      </p:to>
                                    </p:set>
                                    <p:animEffect filter="image" prLst="opacity: 1">
                                      <p:cBhvr rctx="IE">
                                        <p:cTn id="84" dur="indefinite"/>
                                        <p:tgtEl>
                                          <p:spTgt spid="18">
                                            <p:txEl>
                                              <p:pRg st="1" end="1"/>
                                            </p:txEl>
                                          </p:spTgt>
                                        </p:tgtEl>
                                      </p:cBhvr>
                                    </p:animEffect>
                                  </p:childTnLst>
                                </p:cTn>
                              </p:par>
                              <p:par>
                                <p:cTn id="85" presetID="9" presetClass="emph" presetSubtype="0" nodeType="withEffect">
                                  <p:stCondLst>
                                    <p:cond delay="0"/>
                                  </p:stCondLst>
                                  <p:childTnLst>
                                    <p:set>
                                      <p:cBhvr>
                                        <p:cTn id="86" dur="indefinite"/>
                                        <p:tgtEl>
                                          <p:spTgt spid="18">
                                            <p:txEl>
                                              <p:pRg st="2" end="2"/>
                                            </p:txEl>
                                          </p:spTgt>
                                        </p:tgtEl>
                                        <p:attrNameLst>
                                          <p:attrName>style.opacity</p:attrName>
                                        </p:attrNameLst>
                                      </p:cBhvr>
                                      <p:to>
                                        <p:strVal val="1"/>
                                      </p:to>
                                    </p:set>
                                    <p:animEffect filter="image" prLst="opacity: 1">
                                      <p:cBhvr rctx="IE">
                                        <p:cTn id="87" dur="indefinite"/>
                                        <p:tgtEl>
                                          <p:spTgt spid="18">
                                            <p:txEl>
                                              <p:pRg st="2" end="2"/>
                                            </p:txEl>
                                          </p:spTgt>
                                        </p:tgtEl>
                                      </p:cBhvr>
                                    </p:animEffect>
                                  </p:childTnLst>
                                </p:cTn>
                              </p:par>
                              <p:par>
                                <p:cTn id="88" presetID="9" presetClass="emph" presetSubtype="0" nodeType="withEffect">
                                  <p:stCondLst>
                                    <p:cond delay="0"/>
                                  </p:stCondLst>
                                  <p:childTnLst>
                                    <p:set>
                                      <p:cBhvr>
                                        <p:cTn id="89" dur="indefinite"/>
                                        <p:tgtEl>
                                          <p:spTgt spid="18">
                                            <p:txEl>
                                              <p:pRg st="3" end="3"/>
                                            </p:txEl>
                                          </p:spTgt>
                                        </p:tgtEl>
                                        <p:attrNameLst>
                                          <p:attrName>style.opacity</p:attrName>
                                        </p:attrNameLst>
                                      </p:cBhvr>
                                      <p:to>
                                        <p:strVal val="1"/>
                                      </p:to>
                                    </p:set>
                                    <p:animEffect filter="image" prLst="opacity: 1">
                                      <p:cBhvr rctx="IE">
                                        <p:cTn id="90" dur="indefinite"/>
                                        <p:tgtEl>
                                          <p:spTgt spid="18">
                                            <p:txEl>
                                              <p:pRg st="3" end="3"/>
                                            </p:txEl>
                                          </p:spTgt>
                                        </p:tgtEl>
                                      </p:cBhvr>
                                    </p:animEffect>
                                  </p:childTnLst>
                                </p:cTn>
                              </p:par>
                              <p:par>
                                <p:cTn id="91" presetID="3" presetClass="emph" presetSubtype="2" fill="hold" nodeType="withEffect">
                                  <p:stCondLst>
                                    <p:cond delay="0"/>
                                  </p:stCondLst>
                                  <p:childTnLst>
                                    <p:animClr clrSpc="rgb" dir="cw">
                                      <p:cBhvr override="childStyle">
                                        <p:cTn id="92" dur="500" fill="hold"/>
                                        <p:tgtEl>
                                          <p:spTgt spid="33">
                                            <p:txEl>
                                              <p:pRg st="0" end="0"/>
                                            </p:txEl>
                                          </p:spTgt>
                                        </p:tgtEl>
                                        <p:attrNameLst>
                                          <p:attrName>style.color</p:attrName>
                                        </p:attrNameLst>
                                      </p:cBhvr>
                                      <p:to>
                                        <a:srgbClr val="48C9F1"/>
                                      </p:to>
                                    </p:animClr>
                                  </p:childTnLst>
                                </p:cTn>
                              </p:par>
                              <p:par>
                                <p:cTn id="93" presetID="3" presetClass="emph" presetSubtype="2" fill="hold" nodeType="withEffect">
                                  <p:stCondLst>
                                    <p:cond delay="0"/>
                                  </p:stCondLst>
                                  <p:childTnLst>
                                    <p:animClr clrSpc="rgb" dir="cw">
                                      <p:cBhvr override="childStyle">
                                        <p:cTn id="94" dur="500" fill="hold"/>
                                        <p:tgtEl>
                                          <p:spTgt spid="18">
                                            <p:txEl>
                                              <p:pRg st="0" end="0"/>
                                            </p:txEl>
                                          </p:spTgt>
                                        </p:tgtEl>
                                        <p:attrNameLst>
                                          <p:attrName>style.color</p:attrName>
                                        </p:attrNameLst>
                                      </p:cBhvr>
                                      <p:to>
                                        <a:srgbClr val="48C9F1"/>
                                      </p:to>
                                    </p:animClr>
                                  </p:childTnLst>
                                </p:cTn>
                              </p:par>
                              <p:par>
                                <p:cTn id="95" presetID="3" presetClass="emph" presetSubtype="2" fill="hold" nodeType="withEffect">
                                  <p:stCondLst>
                                    <p:cond delay="0"/>
                                  </p:stCondLst>
                                  <p:childTnLst>
                                    <p:animClr clrSpc="rgb" dir="cw">
                                      <p:cBhvr override="childStyle">
                                        <p:cTn id="96" dur="500" fill="hold"/>
                                        <p:tgtEl>
                                          <p:spTgt spid="32">
                                            <p:txEl>
                                              <p:pRg st="0" end="0"/>
                                            </p:txEl>
                                          </p:spTgt>
                                        </p:tgtEl>
                                        <p:attrNameLst>
                                          <p:attrName>style.color</p:attrName>
                                        </p:attrNameLst>
                                      </p:cBhvr>
                                      <p:to>
                                        <a:srgbClr val="444A4A"/>
                                      </p:to>
                                    </p:animClr>
                                  </p:childTnLst>
                                </p:cTn>
                              </p:par>
                              <p:par>
                                <p:cTn id="97" presetID="3" presetClass="emph" presetSubtype="2" fill="hold" nodeType="withEffect">
                                  <p:stCondLst>
                                    <p:cond delay="0"/>
                                  </p:stCondLst>
                                  <p:childTnLst>
                                    <p:animClr clrSpc="rgb" dir="cw">
                                      <p:cBhvr override="childStyle">
                                        <p:cTn id="98" dur="500" fill="hold"/>
                                        <p:tgtEl>
                                          <p:spTgt spid="31">
                                            <p:txEl>
                                              <p:pRg st="0" end="0"/>
                                            </p:txEl>
                                          </p:spTgt>
                                        </p:tgtEl>
                                        <p:attrNameLst>
                                          <p:attrName>style.color</p:attrName>
                                        </p:attrNameLst>
                                      </p:cBhvr>
                                      <p:to>
                                        <a:srgbClr val="444A4A"/>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p:txBody>
          <a:bodyPr wrap="square">
            <a:noAutofit/>
          </a:bodyPr>
          <a:lstStyle/>
          <a:p>
            <a:r>
              <a:rPr lang="zh-CN" altLang="en-US" dirty="0">
                <a:solidFill>
                  <a:schemeClr val="accent2"/>
                </a:solidFill>
                <a:ea typeface="Noto Sans CJK SC Bold" panose="020B0800000000000000" pitchFamily="34" charset="-128"/>
              </a:rPr>
              <a:t>重要提醒</a:t>
            </a:r>
          </a:p>
        </p:txBody>
      </p:sp>
      <p:sp>
        <p:nvSpPr>
          <p:cNvPr id="3" name="Text Placeholder 2">
            <a:extLst>
              <a:ext uri="{FF2B5EF4-FFF2-40B4-BE49-F238E27FC236}">
                <a16:creationId xmlns:a16="http://schemas.microsoft.com/office/drawing/2014/main" id="{DE49DD5D-78D3-440D-8B64-1F0D79A9B86A}"/>
              </a:ext>
            </a:extLst>
          </p:cNvPr>
          <p:cNvSpPr>
            <a:spLocks noGrp="1"/>
          </p:cNvSpPr>
          <p:nvPr>
            <p:ph type="body" idx="1"/>
          </p:nvPr>
        </p:nvSpPr>
        <p:spPr>
          <a:xfrm>
            <a:off x="1143000" y="2462644"/>
            <a:ext cx="6362700" cy="3131684"/>
          </a:xfrm>
        </p:spPr>
        <p:txBody>
          <a:bodyPr wrap="square">
            <a:noAutofit/>
          </a:bodyPr>
          <a:lstStyle/>
          <a:p>
            <a:pPr>
              <a:spcBef>
                <a:spcPct val="0"/>
              </a:spcBef>
              <a:spcAft>
                <a:spcPts val="1200"/>
              </a:spcAft>
            </a:pPr>
            <a:endParaRPr lang="zh-CN" altLang="en-US" sz="2400" dirty="0">
              <a:ea typeface="Noto Sans CJK SC Regular" panose="020B0500000000000000" pitchFamily="34" charset="-128"/>
            </a:endParaRPr>
          </a:p>
          <a:p>
            <a:pPr>
              <a:spcBef>
                <a:spcPct val="0"/>
              </a:spcBef>
              <a:spcAft>
                <a:spcPts val="1200"/>
              </a:spcAft>
              <a:defRPr sz="2400">
                <a:ea typeface="ヒラギノ角ゴ Pro W3" panose="020B0300000000000000" pitchFamily="6" charset="-128"/>
                <a:cs typeface="Times New Roman" panose="02020603050405020304" pitchFamily="18" charset="0"/>
              </a:defRPr>
            </a:pPr>
            <a:r>
              <a:rPr lang="zh-CN" altLang="en-US" dirty="0">
                <a:ea typeface="Noto Sans CJK SC Regular" panose="020B0500000000000000" pitchFamily="34" charset="-128"/>
              </a:rPr>
              <a:t>并没有“最好的”风格。</a:t>
            </a:r>
          </a:p>
          <a:p>
            <a:pPr>
              <a:spcBef>
                <a:spcPct val="0"/>
              </a:spcBef>
              <a:spcAft>
                <a:spcPts val="1200"/>
              </a:spcAft>
              <a:defRPr sz="2400">
                <a:ea typeface="ヒラギノ角ゴ Pro W3" panose="020B0300000000000000" pitchFamily="6" charset="-128"/>
              </a:defRPr>
            </a:pPr>
            <a:r>
              <a:rPr lang="zh-CN" altLang="en-US" dirty="0">
                <a:ea typeface="Noto Sans CJK SC Regular" panose="020B0500000000000000" pitchFamily="34" charset="-128"/>
              </a:rPr>
              <a:t>风格</a:t>
            </a:r>
            <a:r>
              <a:rPr lang="zh-CN" altLang="en-US" dirty="0">
                <a:ea typeface="Noto Sans CJK SC Regular" panose="020B0500000000000000" pitchFamily="34" charset="-128"/>
                <a:cs typeface="Times New Roman" panose="02020603050405020304" pitchFamily="18" charset="0"/>
              </a:rPr>
              <a:t>并非个性。</a:t>
            </a:r>
          </a:p>
          <a:p>
            <a:pPr>
              <a:spcBef>
                <a:spcPct val="0"/>
              </a:spcBef>
              <a:spcAft>
                <a:spcPts val="1200"/>
              </a:spcAft>
              <a:defRPr sz="2400">
                <a:ea typeface="ヒラギノ角ゴ Pro W3" pitchFamily="4" charset="-128"/>
                <a:cs typeface="ヒラギノ角ゴ Pro W3" pitchFamily="4" charset="-128"/>
              </a:defRPr>
            </a:pPr>
            <a:r>
              <a:rPr lang="zh-CN" altLang="en-US" dirty="0">
                <a:ea typeface="Noto Sans CJK SC Regular" panose="020B0500000000000000" pitchFamily="34" charset="-128"/>
              </a:rPr>
              <a:t>你的风格是你行为的主题。</a:t>
            </a:r>
          </a:p>
          <a:p>
            <a:pPr>
              <a:spcBef>
                <a:spcPct val="0"/>
              </a:spcBef>
              <a:spcAft>
                <a:spcPts val="1200"/>
              </a:spcAft>
              <a:defRPr sz="2400">
                <a:ea typeface="ヒラギノ角ゴ Pro W3" panose="020B0300000000000000" pitchFamily="6" charset="-128"/>
                <a:cs typeface="Times New Roman" panose="02020603050405020304" pitchFamily="18" charset="0"/>
              </a:defRPr>
            </a:pPr>
            <a:r>
              <a:rPr lang="zh-CN" altLang="en-US" dirty="0">
                <a:ea typeface="Noto Sans CJK SC Regular" panose="020B0500000000000000" pitchFamily="34" charset="-128"/>
              </a:rPr>
              <a:t>你的风格有发展措施。</a:t>
            </a:r>
          </a:p>
          <a:p>
            <a:pPr>
              <a:spcBef>
                <a:spcPct val="0"/>
              </a:spcBef>
              <a:spcAft>
                <a:spcPts val="1200"/>
              </a:spcAft>
              <a:defRPr sz="2400">
                <a:ea typeface="ヒラギノ角ゴ Pro W3" pitchFamily="4" charset="-128"/>
                <a:cs typeface="ヒラギノ角ゴ Pro W3" pitchFamily="4" charset="-128"/>
              </a:defRPr>
            </a:pPr>
            <a:r>
              <a:rPr lang="zh-CN" altLang="en-US" dirty="0">
                <a:ea typeface="Noto Sans CJK SC Regular" panose="020B0500000000000000" pitchFamily="34" charset="-128"/>
              </a:rPr>
              <a:t>你的挑战：主动与你的客户建立并打造有效的关系。</a:t>
            </a:r>
          </a:p>
          <a:p>
            <a:pPr>
              <a:spcBef>
                <a:spcPct val="0"/>
              </a:spcBef>
              <a:spcAft>
                <a:spcPts val="1200"/>
              </a:spcAft>
            </a:pPr>
            <a:endParaRPr lang="zh-CN" altLang="en-US" sz="2400" dirty="0">
              <a:ea typeface="Noto Sans CJK SC Regular" panose="020B0500000000000000" pitchFamily="34" charset="-128"/>
              <a:cs typeface="Times New Roman" panose="02020603050405020304" pitchFamily="18" charset="0"/>
            </a:endParaRP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27</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4F87CF83-352A-4921-8FAF-8814EDAA2081}"/>
              </a:ext>
            </a:extLst>
          </p:cNvPr>
          <p:cNvSpPr>
            <a:spLocks noGrp="1"/>
          </p:cNvSpPr>
          <p:nvPr>
            <p:ph type="ftr" sz="quarter" idx="13"/>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Tree>
    <p:extLst>
      <p:ext uri="{BB962C8B-B14F-4D97-AF65-F5344CB8AC3E}">
        <p14:creationId xmlns:p14="http://schemas.microsoft.com/office/powerpoint/2010/main" val="21852095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6F14-F301-C248-AC2B-0EE085E4D2E0}"/>
              </a:ext>
            </a:extLst>
          </p:cNvPr>
          <p:cNvSpPr>
            <a:spLocks noGrp="1"/>
          </p:cNvSpPr>
          <p:nvPr>
            <p:ph type="title"/>
          </p:nvPr>
        </p:nvSpPr>
        <p:spPr/>
        <p:txBody>
          <a:bodyPr/>
          <a:lstStyle/>
          <a:p>
            <a:r>
              <a:rPr lang="zh-CN" altLang="en-US" dirty="0">
                <a:solidFill>
                  <a:schemeClr val="accent2"/>
                </a:solidFill>
                <a:ea typeface="Noto Sans CJK SC Bold" panose="020B0800000000000000" pitchFamily="34" charset="-128"/>
              </a:rPr>
              <a:t>变通能力</a:t>
            </a:r>
          </a:p>
        </p:txBody>
      </p:sp>
      <p:sp>
        <p:nvSpPr>
          <p:cNvPr id="4" name="Slide Number Placeholder 3">
            <a:extLst>
              <a:ext uri="{FF2B5EF4-FFF2-40B4-BE49-F238E27FC236}">
                <a16:creationId xmlns:a16="http://schemas.microsoft.com/office/drawing/2014/main" id="{2371B874-54F7-C344-8D2A-6154BE436B42}"/>
              </a:ext>
            </a:extLst>
          </p:cNvPr>
          <p:cNvSpPr>
            <a:spLocks noGrp="1"/>
          </p:cNvSpPr>
          <p:nvPr>
            <p:ph type="sldNum" sz="quarter" idx="12"/>
          </p:nvPr>
        </p:nvSpPr>
        <p:spPr>
          <a:xfrm>
            <a:off x="9205910" y="6380615"/>
            <a:ext cx="2743200" cy="282575"/>
          </a:xfrm>
        </p:spPr>
        <p:txBody>
          <a:bodyPr/>
          <a:lstStyle/>
          <a:p>
            <a:fld id="{1B1CF60C-C85D-47C0-8597-E3BF95F18FA3}" type="slidenum">
              <a:rPr lang="en-US" altLang="zh-CN" smtClean="0">
                <a:ea typeface="Noto Sans CJK SC Regular" panose="020B0500000000000000" pitchFamily="34" charset="-128"/>
              </a:rPr>
              <a:t>28</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E48E1CAC-D9D8-1348-9E6B-B8D394CFF0B9}"/>
              </a:ext>
            </a:extLst>
          </p:cNvPr>
          <p:cNvSpPr>
            <a:spLocks noGrp="1"/>
          </p:cNvSpPr>
          <p:nvPr>
            <p:ph type="ftr" sz="quarter" idx="13"/>
          </p:nvPr>
        </p:nvSpPr>
        <p:spPr/>
        <p:txBody>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Tree>
    <p:extLst>
      <p:ext uri="{BB962C8B-B14F-4D97-AF65-F5344CB8AC3E}">
        <p14:creationId xmlns:p14="http://schemas.microsoft.com/office/powerpoint/2010/main" val="20102580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a:xfrm>
            <a:off x="881729" y="2316480"/>
            <a:ext cx="6877050" cy="1588707"/>
          </a:xfrm>
        </p:spPr>
        <p:txBody>
          <a:bodyPr wrap="square"/>
          <a:lstStyle/>
          <a:p>
            <a:r>
              <a:rPr lang="zh-CN" altLang="en-US" dirty="0">
                <a:solidFill>
                  <a:schemeClr val="accent2"/>
                </a:solidFill>
                <a:ea typeface="Noto Sans CJK SC Bold" panose="020B0800000000000000" pitchFamily="34" charset="-128"/>
              </a:rPr>
              <a:t>变通能力是指你如何很好地适应他人的风格需求</a:t>
            </a: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p:txBody>
          <a:bodyPr/>
          <a:lstStyle/>
          <a:p>
            <a:fld id="{1B1CF60C-C85D-47C0-8597-E3BF95F18FA3}" type="slidenum">
              <a:rPr lang="en-US" altLang="zh-CN" smtClean="0">
                <a:ea typeface="Noto Sans CJK SC Regular" panose="020B0500000000000000" pitchFamily="34" charset="-128"/>
              </a:rPr>
              <a:t>29</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4F87CF83-352A-4921-8FAF-8814EDAA2081}"/>
              </a:ext>
            </a:extLst>
          </p:cNvPr>
          <p:cNvSpPr>
            <a:spLocks noGrp="1"/>
          </p:cNvSpPr>
          <p:nvPr>
            <p:ph type="ftr" sz="quarter" idx="13"/>
          </p:nvPr>
        </p:nvSpPr>
        <p:spPr/>
        <p:txBody>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Tree>
    <p:extLst>
      <p:ext uri="{BB962C8B-B14F-4D97-AF65-F5344CB8AC3E}">
        <p14:creationId xmlns:p14="http://schemas.microsoft.com/office/powerpoint/2010/main" val="292267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D80115A-64E4-AE49-864B-B7BD54A0C854}"/>
              </a:ext>
            </a:extLst>
          </p:cNvPr>
          <p:cNvSpPr/>
          <p:nvPr/>
        </p:nvSpPr>
        <p:spPr bwMode="gray">
          <a:xfrm>
            <a:off x="956342" y="3001573"/>
            <a:ext cx="6711043" cy="21866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4" name="Slide Number Placeholder 3">
            <a:extLst>
              <a:ext uri="{FF2B5EF4-FFF2-40B4-BE49-F238E27FC236}">
                <a16:creationId xmlns:a16="http://schemas.microsoft.com/office/drawing/2014/main" id="{DB9AD781-C11C-418A-A164-50C6D8A04684}"/>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3</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AEA59267-D5D3-4816-B978-F9AD53E1921C}"/>
              </a:ext>
            </a:extLst>
          </p:cNvPr>
          <p:cNvSpPr>
            <a:spLocks noGrp="1"/>
          </p:cNvSpPr>
          <p:nvPr>
            <p:ph type="ftr" sz="quarter" idx="13"/>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7" name="TextBox 6">
            <a:extLst>
              <a:ext uri="{FF2B5EF4-FFF2-40B4-BE49-F238E27FC236}">
                <a16:creationId xmlns:a16="http://schemas.microsoft.com/office/drawing/2014/main" id="{7BCC432B-8C73-0B49-97F3-DD72A068B0C6}"/>
              </a:ext>
            </a:extLst>
          </p:cNvPr>
          <p:cNvSpPr txBox="1"/>
          <p:nvPr/>
        </p:nvSpPr>
        <p:spPr>
          <a:xfrm>
            <a:off x="1673715" y="1788526"/>
            <a:ext cx="5361581" cy="430887"/>
          </a:xfrm>
          <a:prstGeom prst="rect">
            <a:avLst/>
          </a:prstGeom>
          <a:noFill/>
        </p:spPr>
        <p:txBody>
          <a:bodyPr wrap="square" lIns="0" tIns="0" rIns="0" bIns="0">
            <a:noAutofit/>
          </a:bodyPr>
          <a:lstStyle/>
          <a:p>
            <a:pPr algn="ctr">
              <a:defRPr sz="2800" b="1">
                <a:solidFill>
                  <a:schemeClr val="accent2">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pPr>
            <a:r>
              <a:rPr lang="zh-CN" altLang="en-US" dirty="0">
                <a:latin typeface="Noto Sans CJK SC Black" panose="020B0A00000000000000" pitchFamily="34" charset="-128"/>
                <a:ea typeface="Noto Sans CJK SC Black" panose="020B0A00000000000000" pitchFamily="34" charset="-128"/>
              </a:rPr>
              <a:t>待人处事风格和变通能力</a:t>
            </a:r>
          </a:p>
        </p:txBody>
      </p:sp>
      <p:sp>
        <p:nvSpPr>
          <p:cNvPr id="8" name="TextBox 7">
            <a:extLst>
              <a:ext uri="{FF2B5EF4-FFF2-40B4-BE49-F238E27FC236}">
                <a16:creationId xmlns:a16="http://schemas.microsoft.com/office/drawing/2014/main" id="{3C7B7E98-95E6-E540-9858-A905C27BB582}"/>
              </a:ext>
            </a:extLst>
          </p:cNvPr>
          <p:cNvSpPr txBox="1"/>
          <p:nvPr/>
        </p:nvSpPr>
        <p:spPr>
          <a:xfrm>
            <a:off x="1673715" y="2269596"/>
            <a:ext cx="5361581" cy="307777"/>
          </a:xfrm>
          <a:prstGeom prst="rect">
            <a:avLst/>
          </a:prstGeom>
          <a:noFill/>
        </p:spPr>
        <p:txBody>
          <a:bodyPr wrap="square" lIns="0" tIns="0" rIns="0" bIns="0">
            <a:noAutofit/>
          </a:bodyPr>
          <a:lstStyle/>
          <a:p>
            <a:pPr algn="ctr">
              <a:defRPr sz="2000" b="1">
                <a:solidFill>
                  <a:schemeClr val="tx1">
                    <a:lumMod val="50000"/>
                    <a:lumOff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pPr>
            <a:r>
              <a:rPr lang="zh-CN" altLang="en-US">
                <a:latin typeface="Noto Sans CJK SC Black" panose="020B0A00000000000000" pitchFamily="34" charset="-128"/>
                <a:ea typeface="Noto Sans CJK SC Black" panose="020B0A00000000000000" pitchFamily="34" charset="-128"/>
              </a:rPr>
              <a:t>销售业绩的要素</a:t>
            </a:r>
            <a:endParaRPr lang="zh-CN" altLang="en-US" dirty="0">
              <a:latin typeface="Noto Sans CJK SC Black" panose="020B0A00000000000000" pitchFamily="34" charset="-128"/>
              <a:ea typeface="Noto Sans CJK SC Black" panose="020B0A00000000000000" pitchFamily="34" charset="-128"/>
            </a:endParaRPr>
          </a:p>
        </p:txBody>
      </p:sp>
      <p:sp>
        <p:nvSpPr>
          <p:cNvPr id="9" name="TextBox 8">
            <a:extLst>
              <a:ext uri="{FF2B5EF4-FFF2-40B4-BE49-F238E27FC236}">
                <a16:creationId xmlns:a16="http://schemas.microsoft.com/office/drawing/2014/main" id="{5C5E9D39-6170-D14A-AB3E-2C9753D3B08E}"/>
              </a:ext>
            </a:extLst>
          </p:cNvPr>
          <p:cNvSpPr txBox="1"/>
          <p:nvPr/>
        </p:nvSpPr>
        <p:spPr>
          <a:xfrm>
            <a:off x="1326593" y="2681606"/>
            <a:ext cx="6055825" cy="184666"/>
          </a:xfrm>
          <a:prstGeom prst="rect">
            <a:avLst/>
          </a:prstGeom>
          <a:noFill/>
        </p:spPr>
        <p:txBody>
          <a:bodyPr wrap="square" lIns="0" tIns="0" rIns="0" bIns="0">
            <a:noAutofit/>
          </a:bodyPr>
          <a:lstStyle/>
          <a:p>
            <a:pPr algn="ctr">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zh-CN" altLang="en-US" dirty="0">
                <a:ea typeface="Noto Sans CJK SC Regular" panose="020B0500000000000000" pitchFamily="34" charset="-128"/>
              </a:rPr>
              <a:t>待人处事风格和变通能力培训后，销售专业人员报告：</a:t>
            </a:r>
            <a:endParaRPr lang="zh-CN" altLang="en-US" sz="1400" dirty="0">
              <a:solidFill>
                <a:schemeClr val="tx1">
                  <a:lumMod val="50000"/>
                  <a:lumOff val="50000"/>
                </a:schemeClr>
              </a:solidFill>
              <a:latin typeface="Noto Sans CJK SC Regular" panose="020B0500000000000000" pitchFamily="34" charset="-128"/>
              <a:ea typeface="Noto Sans CJK SC Regular" panose="020B0500000000000000" pitchFamily="34" charset="-128"/>
              <a:cs typeface="Open Sans" panose="020B0606030504020204" pitchFamily="34" charset="0"/>
            </a:endParaRPr>
          </a:p>
        </p:txBody>
      </p:sp>
      <p:sp>
        <p:nvSpPr>
          <p:cNvPr id="10" name="TextBox 9">
            <a:extLst>
              <a:ext uri="{FF2B5EF4-FFF2-40B4-BE49-F238E27FC236}">
                <a16:creationId xmlns:a16="http://schemas.microsoft.com/office/drawing/2014/main" id="{3F447C74-E68E-CF4D-9465-BC277BEF22CD}"/>
              </a:ext>
            </a:extLst>
          </p:cNvPr>
          <p:cNvSpPr txBox="1"/>
          <p:nvPr/>
        </p:nvSpPr>
        <p:spPr>
          <a:xfrm>
            <a:off x="1571988" y="3383089"/>
            <a:ext cx="1188351" cy="615553"/>
          </a:xfrm>
          <a:prstGeom prst="rect">
            <a:avLst/>
          </a:prstGeom>
          <a:noFill/>
        </p:spPr>
        <p:txBody>
          <a:bodyPr wrap="square" lIns="0" tIns="0" rIns="0" bIns="0">
            <a:noAutofit/>
          </a:bodyPr>
          <a:lstStyle/>
          <a:p>
            <a:pPr algn="ct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en-US" altLang="zh-CN" dirty="0">
                <a:ea typeface="Noto Sans CJK SC Bold" panose="020B0800000000000000" pitchFamily="34" charset="-128"/>
              </a:rPr>
              <a:t>92%</a:t>
            </a:r>
            <a:endParaRPr lang="zh-CN" altLang="en-US" sz="4400" b="1" dirty="0">
              <a:solidFill>
                <a:schemeClr val="accent2">
                  <a:lumMod val="60000"/>
                  <a:lumOff val="40000"/>
                </a:schemeClr>
              </a:solidFill>
              <a:latin typeface="Noto Sans CJK SC Bold" panose="020B0800000000000000" pitchFamily="34" charset="-128"/>
              <a:ea typeface="Noto Sans CJK SC Bold" panose="020B0800000000000000" pitchFamily="34" charset="-128"/>
              <a:cs typeface="Open Sans" panose="020B0606030504020204" pitchFamily="34" charset="0"/>
            </a:endParaRPr>
          </a:p>
        </p:txBody>
      </p:sp>
      <p:sp>
        <p:nvSpPr>
          <p:cNvPr id="11" name="TextBox 10">
            <a:extLst>
              <a:ext uri="{FF2B5EF4-FFF2-40B4-BE49-F238E27FC236}">
                <a16:creationId xmlns:a16="http://schemas.microsoft.com/office/drawing/2014/main" id="{BDD60E68-A488-0A44-AC43-FD5A73F9931D}"/>
              </a:ext>
            </a:extLst>
          </p:cNvPr>
          <p:cNvSpPr txBox="1"/>
          <p:nvPr/>
        </p:nvSpPr>
        <p:spPr>
          <a:xfrm>
            <a:off x="3701214" y="3388466"/>
            <a:ext cx="1188351" cy="615553"/>
          </a:xfrm>
          <a:prstGeom prst="rect">
            <a:avLst/>
          </a:prstGeom>
          <a:noFill/>
        </p:spPr>
        <p:txBody>
          <a:bodyPr wrap="square" lIns="0" tIns="0" rIns="0" bIns="0">
            <a:noAutofit/>
          </a:bodyPr>
          <a:lstStyle/>
          <a:p>
            <a:pPr algn="ct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en-US" altLang="zh-CN" dirty="0">
                <a:ea typeface="Noto Sans CJK SC Bold" panose="020B0800000000000000" pitchFamily="34" charset="-128"/>
              </a:rPr>
              <a:t>87%</a:t>
            </a:r>
            <a:endParaRPr lang="zh-CN" altLang="en-US" sz="4400" b="1" dirty="0">
              <a:solidFill>
                <a:schemeClr val="accent2">
                  <a:lumMod val="60000"/>
                  <a:lumOff val="40000"/>
                </a:schemeClr>
              </a:solidFill>
              <a:latin typeface="Noto Sans CJK SC Bold" panose="020B0800000000000000" pitchFamily="34" charset="-128"/>
              <a:ea typeface="Noto Sans CJK SC Bold" panose="020B0800000000000000" pitchFamily="34" charset="-128"/>
              <a:cs typeface="Open Sans" panose="020B0606030504020204" pitchFamily="34" charset="0"/>
            </a:endParaRPr>
          </a:p>
        </p:txBody>
      </p:sp>
      <p:sp>
        <p:nvSpPr>
          <p:cNvPr id="12" name="TextBox 11">
            <a:extLst>
              <a:ext uri="{FF2B5EF4-FFF2-40B4-BE49-F238E27FC236}">
                <a16:creationId xmlns:a16="http://schemas.microsoft.com/office/drawing/2014/main" id="{9DB1A053-AEBD-7748-9F13-904A27842461}"/>
              </a:ext>
            </a:extLst>
          </p:cNvPr>
          <p:cNvSpPr txBox="1"/>
          <p:nvPr/>
        </p:nvSpPr>
        <p:spPr>
          <a:xfrm>
            <a:off x="5830040" y="3377249"/>
            <a:ext cx="1188351" cy="615553"/>
          </a:xfrm>
          <a:prstGeom prst="rect">
            <a:avLst/>
          </a:prstGeom>
          <a:noFill/>
        </p:spPr>
        <p:txBody>
          <a:bodyPr wrap="square" lIns="0" tIns="0" rIns="0" bIns="0">
            <a:noAutofit/>
          </a:bodyPr>
          <a:lstStyle/>
          <a:p>
            <a:pPr algn="ct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en-US" altLang="zh-CN" dirty="0">
                <a:ea typeface="Noto Sans CJK SC Bold" panose="020B0800000000000000" pitchFamily="34" charset="-128"/>
              </a:rPr>
              <a:t>58%</a:t>
            </a:r>
            <a:endParaRPr lang="zh-CN" altLang="en-US" sz="4400" b="1" dirty="0">
              <a:solidFill>
                <a:schemeClr val="accent2">
                  <a:lumMod val="60000"/>
                  <a:lumOff val="40000"/>
                </a:schemeClr>
              </a:solidFill>
              <a:latin typeface="Noto Sans CJK SC Bold" panose="020B0800000000000000" pitchFamily="34" charset="-128"/>
              <a:ea typeface="Noto Sans CJK SC Bold" panose="020B0800000000000000" pitchFamily="34" charset="-128"/>
              <a:cs typeface="Open Sans" panose="020B0606030504020204" pitchFamily="34" charset="0"/>
            </a:endParaRPr>
          </a:p>
        </p:txBody>
      </p:sp>
      <p:sp>
        <p:nvSpPr>
          <p:cNvPr id="13" name="TextBox 12">
            <a:extLst>
              <a:ext uri="{FF2B5EF4-FFF2-40B4-BE49-F238E27FC236}">
                <a16:creationId xmlns:a16="http://schemas.microsoft.com/office/drawing/2014/main" id="{3BBC67FA-6CCA-1D47-9661-8B087252B2C1}"/>
              </a:ext>
            </a:extLst>
          </p:cNvPr>
          <p:cNvSpPr txBox="1"/>
          <p:nvPr/>
        </p:nvSpPr>
        <p:spPr>
          <a:xfrm>
            <a:off x="1208531" y="4298406"/>
            <a:ext cx="1915264" cy="430887"/>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zh-CN" altLang="en-US">
                <a:ea typeface="Noto Sans CJK SC Bold" panose="020B0800000000000000" pitchFamily="34" charset="-128"/>
              </a:rPr>
              <a:t>积极的客户关系</a:t>
            </a:r>
            <a:endParaRPr lang="zh-CN" altLang="en-US" dirty="0">
              <a:ea typeface="Noto Sans CJK SC Bold" panose="020B0800000000000000" pitchFamily="34" charset="-128"/>
            </a:endParaRPr>
          </a:p>
        </p:txBody>
      </p:sp>
      <p:sp>
        <p:nvSpPr>
          <p:cNvPr id="14" name="TextBox 13">
            <a:extLst>
              <a:ext uri="{FF2B5EF4-FFF2-40B4-BE49-F238E27FC236}">
                <a16:creationId xmlns:a16="http://schemas.microsoft.com/office/drawing/2014/main" id="{3D66E105-83E5-0242-AFC0-C4B3C42AB309}"/>
              </a:ext>
            </a:extLst>
          </p:cNvPr>
          <p:cNvSpPr txBox="1"/>
          <p:nvPr/>
        </p:nvSpPr>
        <p:spPr>
          <a:xfrm>
            <a:off x="3228418" y="4309554"/>
            <a:ext cx="2133943" cy="430887"/>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zh-CN" altLang="en-US" dirty="0">
                <a:ea typeface="Noto Sans CJK SC Bold" panose="020B0800000000000000" pitchFamily="34" charset="-128"/>
              </a:rPr>
              <a:t>影响或说服客户的能力</a:t>
            </a:r>
          </a:p>
        </p:txBody>
      </p:sp>
      <p:sp>
        <p:nvSpPr>
          <p:cNvPr id="15" name="TextBox 14">
            <a:extLst>
              <a:ext uri="{FF2B5EF4-FFF2-40B4-BE49-F238E27FC236}">
                <a16:creationId xmlns:a16="http://schemas.microsoft.com/office/drawing/2014/main" id="{824388B2-92DB-E743-A3C7-6FA981159491}"/>
              </a:ext>
            </a:extLst>
          </p:cNvPr>
          <p:cNvSpPr txBox="1"/>
          <p:nvPr/>
        </p:nvSpPr>
        <p:spPr>
          <a:xfrm>
            <a:off x="5551437" y="4292179"/>
            <a:ext cx="1745557" cy="646331"/>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zh-CN" altLang="en-US">
                <a:ea typeface="Noto Sans CJK SC Bold" panose="020B0800000000000000" pitchFamily="34" charset="-128"/>
              </a:rPr>
              <a:t>完成了原本可能无法完成的销售</a:t>
            </a:r>
            <a:endParaRPr lang="zh-CN" altLang="en-US" dirty="0">
              <a:ea typeface="Noto Sans CJK SC Bold" panose="020B0800000000000000" pitchFamily="34" charset="-128"/>
            </a:endParaRPr>
          </a:p>
        </p:txBody>
      </p:sp>
      <p:sp>
        <p:nvSpPr>
          <p:cNvPr id="16" name="TextBox 15">
            <a:extLst>
              <a:ext uri="{FF2B5EF4-FFF2-40B4-BE49-F238E27FC236}">
                <a16:creationId xmlns:a16="http://schemas.microsoft.com/office/drawing/2014/main" id="{B7EC42AF-7E78-3648-B7A9-D6D8AD08C2BE}"/>
              </a:ext>
            </a:extLst>
          </p:cNvPr>
          <p:cNvSpPr txBox="1"/>
          <p:nvPr/>
        </p:nvSpPr>
        <p:spPr>
          <a:xfrm>
            <a:off x="2376556" y="5345895"/>
            <a:ext cx="3955898" cy="184666"/>
          </a:xfrm>
          <a:prstGeom prst="rect">
            <a:avLst/>
          </a:prstGeom>
          <a:noFill/>
        </p:spPr>
        <p:txBody>
          <a:bodyPr wrap="square" lIns="0" tIns="0" rIns="0" bIns="0">
            <a:noAutofit/>
          </a:bodyPr>
          <a:lstStyle/>
          <a:p>
            <a:pPr algn="ctr">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zh-CN" altLang="en-US" dirty="0">
                <a:ea typeface="Noto Sans CJK SC Regular" panose="020B0500000000000000" pitchFamily="34" charset="-128"/>
              </a:rPr>
              <a:t>变通能力提高，工作绩效也会提升。</a:t>
            </a:r>
            <a:endParaRPr lang="zh-CN" altLang="en-US" sz="1400" dirty="0">
              <a:solidFill>
                <a:schemeClr val="tx1">
                  <a:lumMod val="50000"/>
                  <a:lumOff val="50000"/>
                </a:schemeClr>
              </a:solidFill>
              <a:latin typeface="Noto Sans CJK SC Regular" panose="020B0500000000000000" pitchFamily="34" charset="-128"/>
              <a:ea typeface="Noto Sans CJK SC Regular" panose="020B0500000000000000" pitchFamily="34" charset="-128"/>
              <a:cs typeface="Open Sans" panose="020B0606030504020204" pitchFamily="34" charset="0"/>
            </a:endParaRPr>
          </a:p>
        </p:txBody>
      </p:sp>
      <p:sp>
        <p:nvSpPr>
          <p:cNvPr id="17" name="TextBox 16">
            <a:extLst>
              <a:ext uri="{FF2B5EF4-FFF2-40B4-BE49-F238E27FC236}">
                <a16:creationId xmlns:a16="http://schemas.microsoft.com/office/drawing/2014/main" id="{9CDA1717-243C-9D49-BF54-BC7100A723AE}"/>
              </a:ext>
            </a:extLst>
          </p:cNvPr>
          <p:cNvSpPr txBox="1"/>
          <p:nvPr/>
        </p:nvSpPr>
        <p:spPr>
          <a:xfrm>
            <a:off x="1385686" y="3992802"/>
            <a:ext cx="1560954"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zh-CN" altLang="en-US">
                <a:ea typeface="Noto Sans CJK SC Regular" panose="020B0500000000000000" pitchFamily="34" charset="-128"/>
              </a:rPr>
              <a:t>建立了更为</a:t>
            </a:r>
            <a:endParaRPr lang="zh-CN" altLang="en-US" sz="1600" i="1" dirty="0">
              <a:solidFill>
                <a:schemeClr val="tx1">
                  <a:lumMod val="50000"/>
                  <a:lumOff val="50000"/>
                </a:schemeClr>
              </a:solidFill>
              <a:latin typeface="Noto Sans CJK SC Regular" panose="020B0500000000000000" pitchFamily="34" charset="-128"/>
              <a:ea typeface="Noto Sans CJK SC Regular" panose="020B0500000000000000" pitchFamily="34" charset="-128"/>
              <a:cs typeface="Open Sans" panose="020B0606030504020204" pitchFamily="34" charset="0"/>
            </a:endParaRPr>
          </a:p>
        </p:txBody>
      </p:sp>
      <p:sp>
        <p:nvSpPr>
          <p:cNvPr id="18" name="TextBox 17">
            <a:extLst>
              <a:ext uri="{FF2B5EF4-FFF2-40B4-BE49-F238E27FC236}">
                <a16:creationId xmlns:a16="http://schemas.microsoft.com/office/drawing/2014/main" id="{11C750D4-DD46-AB45-A625-9ABFE4290C6F}"/>
              </a:ext>
            </a:extLst>
          </p:cNvPr>
          <p:cNvSpPr txBox="1"/>
          <p:nvPr/>
        </p:nvSpPr>
        <p:spPr>
          <a:xfrm>
            <a:off x="3348974" y="3993328"/>
            <a:ext cx="1892831"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zh-CN" altLang="en-US" dirty="0">
                <a:ea typeface="Noto Sans CJK SC Regular" panose="020B0500000000000000" pitchFamily="34" charset="-128"/>
              </a:rPr>
              <a:t>提高了自己</a:t>
            </a:r>
            <a:endParaRPr lang="zh-CN" altLang="en-US" sz="1600" i="1" dirty="0">
              <a:solidFill>
                <a:schemeClr val="tx1">
                  <a:lumMod val="50000"/>
                  <a:lumOff val="50000"/>
                </a:schemeClr>
              </a:solidFill>
              <a:latin typeface="Noto Sans CJK SC Regular" panose="020B0500000000000000" pitchFamily="34" charset="-128"/>
              <a:ea typeface="Noto Sans CJK SC Regular" panose="020B0500000000000000" pitchFamily="34" charset="-128"/>
              <a:cs typeface="Open Sans" panose="020B0606030504020204" pitchFamily="34" charset="0"/>
            </a:endParaRPr>
          </a:p>
        </p:txBody>
      </p:sp>
      <p:sp>
        <p:nvSpPr>
          <p:cNvPr id="19" name="TextBox 18">
            <a:extLst>
              <a:ext uri="{FF2B5EF4-FFF2-40B4-BE49-F238E27FC236}">
                <a16:creationId xmlns:a16="http://schemas.microsoft.com/office/drawing/2014/main" id="{27A625B0-240D-7E48-AC45-15582B0146D1}"/>
              </a:ext>
            </a:extLst>
          </p:cNvPr>
          <p:cNvSpPr txBox="1"/>
          <p:nvPr/>
        </p:nvSpPr>
        <p:spPr>
          <a:xfrm>
            <a:off x="5818235" y="3992802"/>
            <a:ext cx="1211960"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zh-CN" altLang="en-US">
                <a:ea typeface="Noto Sans CJK SC Regular" panose="020B0500000000000000" pitchFamily="34" charset="-128"/>
              </a:rPr>
              <a:t>报告自己</a:t>
            </a:r>
            <a:endParaRPr lang="zh-CN" altLang="en-US" sz="1600" i="1" dirty="0">
              <a:solidFill>
                <a:schemeClr val="tx1">
                  <a:lumMod val="50000"/>
                  <a:lumOff val="50000"/>
                </a:schemeClr>
              </a:solidFill>
              <a:latin typeface="Noto Sans CJK SC Regular" panose="020B0500000000000000" pitchFamily="34" charset="-128"/>
              <a:ea typeface="Noto Sans CJK SC Regular" panose="020B0500000000000000" pitchFamily="34" charset="-128"/>
              <a:cs typeface="Open Sans" panose="020B0606030504020204" pitchFamily="34" charset="0"/>
            </a:endParaRPr>
          </a:p>
        </p:txBody>
      </p:sp>
    </p:spTree>
    <p:extLst>
      <p:ext uri="{BB962C8B-B14F-4D97-AF65-F5344CB8AC3E}">
        <p14:creationId xmlns:p14="http://schemas.microsoft.com/office/powerpoint/2010/main" val="390834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ECDFA4-5A69-4DF6-93F6-AB2EF8304C71}"/>
              </a:ext>
            </a:extLst>
          </p:cNvPr>
          <p:cNvSpPr>
            <a:spLocks noGrp="1"/>
          </p:cNvSpPr>
          <p:nvPr>
            <p:ph type="title"/>
          </p:nvPr>
        </p:nvSpPr>
        <p:spPr>
          <a:xfrm>
            <a:off x="390526" y="979228"/>
            <a:ext cx="11572874" cy="1009650"/>
          </a:xfrm>
        </p:spPr>
        <p:txBody>
          <a:bodyPr/>
          <a:lstStyle/>
          <a:p>
            <a:r>
              <a:rPr lang="zh-CN" altLang="en-US">
                <a:ea typeface="Noto Sans CJK SC Bold" panose="020B0800000000000000" pitchFamily="34" charset="-128"/>
              </a:rPr>
              <a:t>变通能力</a:t>
            </a:r>
            <a:endParaRPr lang="zh-CN" altLang="en-US" dirty="0">
              <a:ea typeface="Noto Sans CJK SC Bold" panose="020B0800000000000000" pitchFamily="34" charset="-128"/>
            </a:endParaRPr>
          </a:p>
        </p:txBody>
      </p:sp>
      <p:sp>
        <p:nvSpPr>
          <p:cNvPr id="3" name="Slide Number Placeholder 2">
            <a:extLst>
              <a:ext uri="{FF2B5EF4-FFF2-40B4-BE49-F238E27FC236}">
                <a16:creationId xmlns:a16="http://schemas.microsoft.com/office/drawing/2014/main" id="{1201746A-6D22-4503-B0EF-C43ADDF2AF54}"/>
              </a:ext>
            </a:extLst>
          </p:cNvPr>
          <p:cNvSpPr>
            <a:spLocks noGrp="1"/>
          </p:cNvSpPr>
          <p:nvPr>
            <p:ph type="sldNum" sz="quarter" idx="12"/>
          </p:nvPr>
        </p:nvSpPr>
        <p:spPr/>
        <p:txBody>
          <a:bodyPr/>
          <a:lstStyle/>
          <a:p>
            <a:fld id="{1B1CF60C-C85D-47C0-8597-E3BF95F18FA3}" type="slidenum">
              <a:rPr lang="en-US" altLang="zh-CN" smtClean="0">
                <a:ea typeface="Noto Sans CJK SC Regular" panose="020B0500000000000000" pitchFamily="34" charset="-128"/>
              </a:rPr>
              <a:t>30</a:t>
            </a:fld>
            <a:endParaRPr lang="zh-CN" altLang="en-US" dirty="0">
              <a:ea typeface="Noto Sans CJK SC Regular" panose="020B0500000000000000" pitchFamily="34" charset="-128"/>
            </a:endParaRPr>
          </a:p>
        </p:txBody>
      </p:sp>
      <p:sp>
        <p:nvSpPr>
          <p:cNvPr id="6" name="Footer Placeholder 5">
            <a:extLst>
              <a:ext uri="{FF2B5EF4-FFF2-40B4-BE49-F238E27FC236}">
                <a16:creationId xmlns:a16="http://schemas.microsoft.com/office/drawing/2014/main" id="{797231E1-3F0B-4F71-856D-56884CC65788}"/>
              </a:ext>
            </a:extLst>
          </p:cNvPr>
          <p:cNvSpPr>
            <a:spLocks noGrp="1"/>
          </p:cNvSpPr>
          <p:nvPr>
            <p:ph type="ftr" sz="quarter" idx="13"/>
          </p:nvPr>
        </p:nvSpPr>
        <p:spPr bwMode="gray">
          <a:prstGeom prst="rect">
            <a:avLst/>
          </a:prstGeom>
        </p:spPr>
        <p:txBody>
          <a:bodyPr vert="horz" lIns="0" tIns="0" rIns="0" bIns="0" anchor="t" anchorCtr="0"/>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9" name="Text Placeholder 8">
            <a:extLst>
              <a:ext uri="{FF2B5EF4-FFF2-40B4-BE49-F238E27FC236}">
                <a16:creationId xmlns:a16="http://schemas.microsoft.com/office/drawing/2014/main" id="{426C4572-107D-4C7F-9054-567B9707BCBF}"/>
              </a:ext>
            </a:extLst>
          </p:cNvPr>
          <p:cNvSpPr>
            <a:spLocks noGrp="1"/>
          </p:cNvSpPr>
          <p:nvPr>
            <p:ph type="body" sz="quarter" idx="14"/>
          </p:nvPr>
        </p:nvSpPr>
        <p:spPr>
          <a:xfrm>
            <a:off x="390524" y="2071428"/>
            <a:ext cx="11572875" cy="903288"/>
          </a:xfrm>
        </p:spPr>
        <p:txBody>
          <a:bodyPr/>
          <a:lstStyle/>
          <a:p>
            <a:r>
              <a:rPr lang="zh-CN" altLang="en-US">
                <a:ea typeface="Noto Sans CJK SC Regular" panose="020B0500000000000000" pitchFamily="34" charset="-128"/>
              </a:rPr>
              <a:t>衡量你在适应他人风格需求方面的稳定性</a:t>
            </a:r>
            <a:endParaRPr lang="zh-CN" altLang="en-US" dirty="0">
              <a:ea typeface="Noto Sans CJK SC Regular" panose="020B0500000000000000" pitchFamily="34" charset="-128"/>
            </a:endParaRPr>
          </a:p>
        </p:txBody>
      </p:sp>
      <p:grpSp>
        <p:nvGrpSpPr>
          <p:cNvPr id="8" name="Group 7">
            <a:extLst>
              <a:ext uri="{FF2B5EF4-FFF2-40B4-BE49-F238E27FC236}">
                <a16:creationId xmlns:a16="http://schemas.microsoft.com/office/drawing/2014/main" id="{FC6731F4-F1F1-46C8-B223-B7DBFA45EA68}"/>
              </a:ext>
            </a:extLst>
          </p:cNvPr>
          <p:cNvGrpSpPr/>
          <p:nvPr/>
        </p:nvGrpSpPr>
        <p:grpSpPr>
          <a:xfrm>
            <a:off x="390526" y="4303587"/>
            <a:ext cx="11593766" cy="387216"/>
            <a:chOff x="2198688" y="4517637"/>
            <a:chExt cx="7632700" cy="924698"/>
          </a:xfrm>
          <a:solidFill>
            <a:srgbClr val="E9ECEF"/>
          </a:solidFill>
        </p:grpSpPr>
        <p:sp>
          <p:nvSpPr>
            <p:cNvPr id="11" name="Rectangle 10">
              <a:extLst>
                <a:ext uri="{FF2B5EF4-FFF2-40B4-BE49-F238E27FC236}">
                  <a16:creationId xmlns:a16="http://schemas.microsoft.com/office/drawing/2014/main" id="{6D25B86E-CAE4-43C1-874A-425ABE714BF0}"/>
                </a:ext>
              </a:extLst>
            </p:cNvPr>
            <p:cNvSpPr/>
            <p:nvPr/>
          </p:nvSpPr>
          <p:spPr bwMode="gray">
            <a:xfrm>
              <a:off x="4802188" y="4517638"/>
              <a:ext cx="2463800" cy="92469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marL="0" marR="0" lvl="0" indent="0" algn="ctr" defTabSz="914400" rtl="0" eaLnBrk="1" fontAlgn="auto" latinLnBrk="0" hangingPunct="1">
                <a:lnSpc>
                  <a:spcPct val="85000"/>
                </a:lnSpc>
                <a:spcBef>
                  <a:spcPts val="0"/>
                </a:spcBef>
                <a:spcAft>
                  <a:spcPts val="0"/>
                </a:spcAft>
                <a:buClrTx/>
                <a:buSzTx/>
                <a:buFontTx/>
                <a:buNone/>
                <a:tabLst/>
                <a:defRPr sz="1800" kern="1200">
                  <a:ln>
                    <a:noFill/>
                  </a:ln>
                  <a:solidFill>
                    <a:schemeClr val="accent6"/>
                  </a:solidFill>
                  <a:effectLst/>
                  <a:uLnTx/>
                  <a:uFillTx/>
                  <a:latin typeface="Arial Black" panose="020B0A04020102020204" pitchFamily="34" charset="0"/>
                  <a:ea typeface="+mn-ea"/>
                  <a:cs typeface="+mn-cs"/>
                </a:defRPr>
              </a:pPr>
              <a:r>
                <a:rPr lang="zh-CN" altLang="en-US" dirty="0">
                  <a:latin typeface="Noto Sans CJK SC Black" panose="020B0A00000000000000" pitchFamily="34" charset="-128"/>
                  <a:ea typeface="Noto Sans CJK SC Black" panose="020B0A00000000000000" pitchFamily="34" charset="-128"/>
                </a:rPr>
                <a:t>中</a:t>
              </a:r>
            </a:p>
          </p:txBody>
        </p:sp>
        <p:sp>
          <p:nvSpPr>
            <p:cNvPr id="12" name="Arrow: Pentagon 11">
              <a:extLst>
                <a:ext uri="{FF2B5EF4-FFF2-40B4-BE49-F238E27FC236}">
                  <a16:creationId xmlns:a16="http://schemas.microsoft.com/office/drawing/2014/main" id="{0ECD8368-9918-4312-AD21-0462DE56990A}"/>
                </a:ext>
              </a:extLst>
            </p:cNvPr>
            <p:cNvSpPr/>
            <p:nvPr/>
          </p:nvSpPr>
          <p:spPr bwMode="gray">
            <a:xfrm>
              <a:off x="7367588" y="4517638"/>
              <a:ext cx="2463800" cy="924697"/>
            </a:xfrm>
            <a:prstGeom prst="homePlat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marL="0" marR="0" lvl="0" indent="0" algn="ctr" defTabSz="914400" rtl="0" eaLnBrk="1" fontAlgn="auto" latinLnBrk="0" hangingPunct="1">
                <a:lnSpc>
                  <a:spcPct val="85000"/>
                </a:lnSpc>
                <a:spcBef>
                  <a:spcPts val="0"/>
                </a:spcBef>
                <a:spcAft>
                  <a:spcPts val="0"/>
                </a:spcAft>
                <a:buClrTx/>
                <a:buSzTx/>
                <a:buFontTx/>
                <a:buNone/>
                <a:tabLst/>
                <a:defRPr sz="1800" kern="1200">
                  <a:ln>
                    <a:noFill/>
                  </a:ln>
                  <a:solidFill>
                    <a:schemeClr val="accent6"/>
                  </a:solidFill>
                  <a:effectLst/>
                  <a:uLnTx/>
                  <a:uFillTx/>
                  <a:latin typeface="Arial Black" panose="020B0A04020102020204" pitchFamily="34" charset="0"/>
                  <a:ea typeface="+mn-ea"/>
                  <a:cs typeface="+mn-cs"/>
                </a:defRPr>
              </a:pPr>
              <a:r>
                <a:rPr lang="zh-CN" altLang="en-US" dirty="0">
                  <a:latin typeface="Noto Sans CJK SC Black" panose="020B0A00000000000000" pitchFamily="34" charset="-128"/>
                  <a:ea typeface="Noto Sans CJK SC Black" panose="020B0A00000000000000" pitchFamily="34" charset="-128"/>
                </a:rPr>
                <a:t>高</a:t>
              </a:r>
            </a:p>
          </p:txBody>
        </p:sp>
        <p:sp>
          <p:nvSpPr>
            <p:cNvPr id="13" name="Arrow: Pentagon 12">
              <a:extLst>
                <a:ext uri="{FF2B5EF4-FFF2-40B4-BE49-F238E27FC236}">
                  <a16:creationId xmlns:a16="http://schemas.microsoft.com/office/drawing/2014/main" id="{486F6D87-EA72-43BE-B328-D22EB9D5D62C}"/>
                </a:ext>
              </a:extLst>
            </p:cNvPr>
            <p:cNvSpPr/>
            <p:nvPr/>
          </p:nvSpPr>
          <p:spPr bwMode="gray">
            <a:xfrm flipH="1">
              <a:off x="2198688" y="4517637"/>
              <a:ext cx="2463800" cy="924697"/>
            </a:xfrm>
            <a:prstGeom prst="homePlat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marL="0" marR="0" lvl="0" indent="0" algn="ctr" defTabSz="914400" rtl="0" eaLnBrk="1" fontAlgn="auto" latinLnBrk="0" hangingPunct="1">
                <a:lnSpc>
                  <a:spcPct val="85000"/>
                </a:lnSpc>
                <a:spcBef>
                  <a:spcPts val="0"/>
                </a:spcBef>
                <a:spcAft>
                  <a:spcPts val="0"/>
                </a:spcAft>
                <a:buClrTx/>
                <a:buSzTx/>
                <a:buFontTx/>
                <a:buNone/>
                <a:tabLst/>
                <a:defRPr sz="1800" kern="1200">
                  <a:ln>
                    <a:noFill/>
                  </a:ln>
                  <a:solidFill>
                    <a:schemeClr val="accent6"/>
                  </a:solidFill>
                  <a:effectLst/>
                  <a:uLnTx/>
                  <a:uFillTx/>
                  <a:latin typeface="Arial Black" panose="020B0A04020102020204" pitchFamily="34" charset="0"/>
                  <a:ea typeface="+mn-ea"/>
                  <a:cs typeface="+mn-cs"/>
                </a:defRPr>
              </a:pPr>
              <a:r>
                <a:rPr lang="zh-CN" altLang="en-US" dirty="0">
                  <a:latin typeface="Noto Sans CJK SC Black" panose="020B0A00000000000000" pitchFamily="34" charset="-128"/>
                  <a:ea typeface="Noto Sans CJK SC Black" panose="020B0A00000000000000" pitchFamily="34" charset="-128"/>
                </a:rPr>
                <a:t>低</a:t>
              </a:r>
            </a:p>
          </p:txBody>
        </p:sp>
      </p:grpSp>
      <p:graphicFrame>
        <p:nvGraphicFramePr>
          <p:cNvPr id="16" name="Table 8">
            <a:extLst>
              <a:ext uri="{FF2B5EF4-FFF2-40B4-BE49-F238E27FC236}">
                <a16:creationId xmlns:a16="http://schemas.microsoft.com/office/drawing/2014/main" id="{6839A622-D1B3-475E-9CB7-D72A342C8E73}"/>
              </a:ext>
            </a:extLst>
          </p:cNvPr>
          <p:cNvGraphicFramePr>
            <a:graphicFrameLocks/>
          </p:cNvGraphicFramePr>
          <p:nvPr>
            <p:extLst>
              <p:ext uri="{D42A27DB-BD31-4B8C-83A1-F6EECF244321}">
                <p14:modId xmlns:p14="http://schemas.microsoft.com/office/powerpoint/2010/main" val="2621333856"/>
              </p:ext>
            </p:extLst>
          </p:nvPr>
        </p:nvGraphicFramePr>
        <p:xfrm>
          <a:off x="390526" y="3095057"/>
          <a:ext cx="11572873" cy="1009650"/>
        </p:xfrm>
        <a:graphic>
          <a:graphicData uri="http://schemas.openxmlformats.org/drawingml/2006/table">
            <a:tbl>
              <a:tblPr>
                <a:tableStyleId>{5940675A-B579-460E-94D1-54222C63F5DA}</a:tableStyleId>
              </a:tblPr>
              <a:tblGrid>
                <a:gridCol w="882996">
                  <a:extLst>
                    <a:ext uri="{9D8B030D-6E8A-4147-A177-3AD203B41FA5}">
                      <a16:colId xmlns:a16="http://schemas.microsoft.com/office/drawing/2014/main" val="3131789450"/>
                    </a:ext>
                  </a:extLst>
                </a:gridCol>
                <a:gridCol w="2010224">
                  <a:extLst>
                    <a:ext uri="{9D8B030D-6E8A-4147-A177-3AD203B41FA5}">
                      <a16:colId xmlns:a16="http://schemas.microsoft.com/office/drawing/2014/main" val="1166947200"/>
                    </a:ext>
                  </a:extLst>
                </a:gridCol>
                <a:gridCol w="895520">
                  <a:extLst>
                    <a:ext uri="{9D8B030D-6E8A-4147-A177-3AD203B41FA5}">
                      <a16:colId xmlns:a16="http://schemas.microsoft.com/office/drawing/2014/main" val="2679774921"/>
                    </a:ext>
                  </a:extLst>
                </a:gridCol>
                <a:gridCol w="1997698">
                  <a:extLst>
                    <a:ext uri="{9D8B030D-6E8A-4147-A177-3AD203B41FA5}">
                      <a16:colId xmlns:a16="http://schemas.microsoft.com/office/drawing/2014/main" val="2831005349"/>
                    </a:ext>
                  </a:extLst>
                </a:gridCol>
                <a:gridCol w="933094">
                  <a:extLst>
                    <a:ext uri="{9D8B030D-6E8A-4147-A177-3AD203B41FA5}">
                      <a16:colId xmlns:a16="http://schemas.microsoft.com/office/drawing/2014/main" val="3231134171"/>
                    </a:ext>
                  </a:extLst>
                </a:gridCol>
                <a:gridCol w="1960124">
                  <a:extLst>
                    <a:ext uri="{9D8B030D-6E8A-4147-A177-3AD203B41FA5}">
                      <a16:colId xmlns:a16="http://schemas.microsoft.com/office/drawing/2014/main" val="163525089"/>
                    </a:ext>
                  </a:extLst>
                </a:gridCol>
                <a:gridCol w="870469">
                  <a:extLst>
                    <a:ext uri="{9D8B030D-6E8A-4147-A177-3AD203B41FA5}">
                      <a16:colId xmlns:a16="http://schemas.microsoft.com/office/drawing/2014/main" val="3840005315"/>
                    </a:ext>
                  </a:extLst>
                </a:gridCol>
                <a:gridCol w="2022748">
                  <a:extLst>
                    <a:ext uri="{9D8B030D-6E8A-4147-A177-3AD203B41FA5}">
                      <a16:colId xmlns:a16="http://schemas.microsoft.com/office/drawing/2014/main" val="2257131370"/>
                    </a:ext>
                  </a:extLst>
                </a:gridCol>
              </a:tblGrid>
              <a:tr h="1009650">
                <a:tc>
                  <a:txBody>
                    <a:bodyPr/>
                    <a:lstStyle/>
                    <a:p>
                      <a:pPr algn="ctr">
                        <a:defRPr sz="2800">
                          <a:solidFill>
                            <a:schemeClr val="accent6"/>
                          </a:solidFill>
                          <a:latin typeface="Arial Black" panose="020B0A04020102020204" pitchFamily="34" charset="0"/>
                        </a:defRPr>
                      </a:pPr>
                      <a:r>
                        <a:rPr baseline="0">
                          <a:ea typeface="Noto Sans CJK SC Regular" panose="020B0500000000000000" pitchFamily="34" charset="-128"/>
                        </a:rPr>
                        <a:t>W</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baseline="0" dirty="0" err="1">
                          <a:ea typeface="Noto Sans CJK SC Regular" panose="020B0500000000000000" pitchFamily="34" charset="-128"/>
                        </a:rPr>
                        <a:t>不稳定</a:t>
                      </a:r>
                      <a:endParaRPr baseline="0" dirty="0">
                        <a:ea typeface="Noto Sans CJK SC Regular" panose="020B0500000000000000" pitchFamily="34" charset="-128"/>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latin typeface="Arial Black" panose="020B0A04020102020204" pitchFamily="34" charset="0"/>
                        </a:defRPr>
                      </a:pPr>
                      <a:r>
                        <a:rPr baseline="0">
                          <a:ea typeface="Noto Sans CJK SC Regular" panose="020B0500000000000000" pitchFamily="34" charset="-128"/>
                        </a:rPr>
                        <a:t>X</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baseline="0">
                          <a:ea typeface="Noto Sans CJK SC Regular" panose="020B0500000000000000" pitchFamily="34" charset="-128"/>
                        </a:rPr>
                        <a:t>比较稳定</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latin typeface="Arial Black" panose="020B0A04020102020204" pitchFamily="34" charset="0"/>
                        </a:defRPr>
                      </a:pPr>
                      <a:r>
                        <a:rPr baseline="0">
                          <a:ea typeface="Noto Sans CJK SC Regular" panose="020B0500000000000000" pitchFamily="34" charset="-128"/>
                        </a:rPr>
                        <a:t>Y</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baseline="0">
                          <a:ea typeface="Noto Sans CJK SC Regular" panose="020B0500000000000000" pitchFamily="34" charset="-128"/>
                        </a:rPr>
                        <a:t>通常稳定</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latin typeface="Arial Black" panose="020B0A04020102020204" pitchFamily="34" charset="0"/>
                        </a:defRPr>
                      </a:pPr>
                      <a:r>
                        <a:rPr baseline="0">
                          <a:ea typeface="Noto Sans CJK SC Regular" panose="020B0500000000000000" pitchFamily="34" charset="-128"/>
                        </a:rPr>
                        <a:t>Z</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baseline="0" dirty="0" err="1">
                          <a:ea typeface="Noto Sans CJK SC Regular" panose="020B0500000000000000" pitchFamily="34" charset="-128"/>
                        </a:rPr>
                        <a:t>非常稳定</a:t>
                      </a:r>
                      <a:endParaRPr baseline="0" dirty="0">
                        <a:ea typeface="Noto Sans CJK SC Regular" panose="020B0500000000000000" pitchFamily="34" charset="-128"/>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bl>
          </a:graphicData>
        </a:graphic>
      </p:graphicFrame>
    </p:spTree>
    <p:extLst>
      <p:ext uri="{BB962C8B-B14F-4D97-AF65-F5344CB8AC3E}">
        <p14:creationId xmlns:p14="http://schemas.microsoft.com/office/powerpoint/2010/main" val="25626141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11CEA-D5B8-44EC-8C7A-D1E2364820DF}"/>
              </a:ext>
            </a:extLst>
          </p:cNvPr>
          <p:cNvSpPr>
            <a:spLocks noGrp="1"/>
          </p:cNvSpPr>
          <p:nvPr>
            <p:ph type="title"/>
          </p:nvPr>
        </p:nvSpPr>
        <p:spPr>
          <a:xfrm>
            <a:off x="390525" y="228600"/>
            <a:ext cx="3687763" cy="1995488"/>
          </a:xfrm>
        </p:spPr>
        <p:txBody>
          <a:bodyPr wrap="square"/>
          <a:lstStyle/>
          <a:p>
            <a:r>
              <a:rPr lang="zh-CN" altLang="en-US" dirty="0">
                <a:ea typeface="Noto Sans CJK SC Bold" panose="020B0800000000000000" pitchFamily="34" charset="-128"/>
              </a:rPr>
              <a:t>变通能力的四个来源</a:t>
            </a:r>
          </a:p>
        </p:txBody>
      </p:sp>
      <p:sp>
        <p:nvSpPr>
          <p:cNvPr id="8" name="Content Placeholder 7">
            <a:extLst>
              <a:ext uri="{FF2B5EF4-FFF2-40B4-BE49-F238E27FC236}">
                <a16:creationId xmlns:a16="http://schemas.microsoft.com/office/drawing/2014/main" id="{C89BD0C3-9A19-4A7E-A87A-1733DBCA65F7}"/>
              </a:ext>
            </a:extLst>
          </p:cNvPr>
          <p:cNvSpPr>
            <a:spLocks noGrp="1"/>
          </p:cNvSpPr>
          <p:nvPr>
            <p:ph idx="1"/>
          </p:nvPr>
        </p:nvSpPr>
        <p:spPr/>
        <p:txBody>
          <a:bodyPr/>
          <a:lstStyle/>
          <a:p>
            <a:r>
              <a:rPr lang="zh-CN" altLang="en-US">
                <a:ea typeface="Noto Sans CJK SC Regular" panose="020B0500000000000000" pitchFamily="34" charset="-128"/>
              </a:rPr>
              <a:t> </a:t>
            </a:r>
            <a:endParaRPr lang="zh-CN" altLang="en-US" dirty="0">
              <a:ea typeface="Noto Sans CJK SC Regular" panose="020B0500000000000000" pitchFamily="34" charset="-128"/>
            </a:endParaRPr>
          </a:p>
        </p:txBody>
      </p:sp>
      <p:sp>
        <p:nvSpPr>
          <p:cNvPr id="4" name="Slide Number Placeholder 3">
            <a:extLst>
              <a:ext uri="{FF2B5EF4-FFF2-40B4-BE49-F238E27FC236}">
                <a16:creationId xmlns:a16="http://schemas.microsoft.com/office/drawing/2014/main" id="{0FADF2EB-FAB8-452C-8CB5-7A221A644708}"/>
              </a:ext>
            </a:extLst>
          </p:cNvPr>
          <p:cNvSpPr>
            <a:spLocks noGrp="1"/>
          </p:cNvSpPr>
          <p:nvPr>
            <p:ph type="sldNum" sz="quarter" idx="12"/>
          </p:nvPr>
        </p:nvSpPr>
        <p:spPr/>
        <p:txBody>
          <a:bodyPr/>
          <a:lstStyle/>
          <a:p>
            <a:fld id="{1B1CF60C-C85D-47C0-8597-E3BF95F18FA3}" type="slidenum">
              <a:rPr lang="en-US" altLang="zh-CN" smtClean="0">
                <a:ea typeface="Noto Sans CJK SC Regular" panose="020B0500000000000000" pitchFamily="34" charset="-128"/>
              </a:rPr>
              <a:t>31</a:t>
            </a:fld>
            <a:endParaRPr lang="zh-CN" altLang="en-US" dirty="0">
              <a:ea typeface="Noto Sans CJK SC Regular" panose="020B0500000000000000" pitchFamily="34" charset="-128"/>
            </a:endParaRPr>
          </a:p>
        </p:txBody>
      </p:sp>
      <p:grpSp>
        <p:nvGrpSpPr>
          <p:cNvPr id="51" name="Group 50">
            <a:extLst>
              <a:ext uri="{FF2B5EF4-FFF2-40B4-BE49-F238E27FC236}">
                <a16:creationId xmlns:a16="http://schemas.microsoft.com/office/drawing/2014/main" id="{27431CB6-63DC-4166-AF27-DEC3A7B95D5B}"/>
              </a:ext>
            </a:extLst>
          </p:cNvPr>
          <p:cNvGrpSpPr/>
          <p:nvPr/>
        </p:nvGrpSpPr>
        <p:grpSpPr>
          <a:xfrm>
            <a:off x="4495800" y="1108076"/>
            <a:ext cx="7167561" cy="3756024"/>
            <a:chOff x="4495800" y="549276"/>
            <a:chExt cx="7167561" cy="3756024"/>
          </a:xfrm>
        </p:grpSpPr>
        <p:sp>
          <p:nvSpPr>
            <p:cNvPr id="11" name="Rectangle 10">
              <a:extLst>
                <a:ext uri="{FF2B5EF4-FFF2-40B4-BE49-F238E27FC236}">
                  <a16:creationId xmlns:a16="http://schemas.microsoft.com/office/drawing/2014/main" id="{36312140-242E-40DC-BA89-6E0FEA57B288}"/>
                </a:ext>
              </a:extLst>
            </p:cNvPr>
            <p:cNvSpPr/>
            <p:nvPr/>
          </p:nvSpPr>
          <p:spPr bwMode="gray">
            <a:xfrm>
              <a:off x="4495800"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zh-CN" altLang="en-US">
                  <a:ea typeface="Noto Sans CJK SC Regular" panose="020B0500000000000000" pitchFamily="34" charset="-128"/>
                </a:rPr>
                <a:t>形象</a:t>
              </a:r>
              <a:endParaRPr lang="zh-CN" altLang="en-US" dirty="0">
                <a:ea typeface="Noto Sans CJK SC Regular" panose="020B0500000000000000" pitchFamily="34" charset="-128"/>
              </a:endParaRPr>
            </a:p>
          </p:txBody>
        </p:sp>
        <p:sp>
          <p:nvSpPr>
            <p:cNvPr id="12" name="Rectangle 11">
              <a:extLst>
                <a:ext uri="{FF2B5EF4-FFF2-40B4-BE49-F238E27FC236}">
                  <a16:creationId xmlns:a16="http://schemas.microsoft.com/office/drawing/2014/main" id="{F4BFB7ED-2967-4425-93BF-8B67B0CC0487}"/>
                </a:ext>
              </a:extLst>
            </p:cNvPr>
            <p:cNvSpPr/>
            <p:nvPr/>
          </p:nvSpPr>
          <p:spPr bwMode="gray">
            <a:xfrm>
              <a:off x="6313487"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zh-CN" altLang="en-US" dirty="0">
                  <a:ea typeface="Noto Sans CJK SC Regular" panose="020B0500000000000000" pitchFamily="34" charset="-128"/>
                </a:rPr>
                <a:t>表达</a:t>
              </a:r>
            </a:p>
          </p:txBody>
        </p:sp>
        <p:sp>
          <p:nvSpPr>
            <p:cNvPr id="13" name="Rectangle 12">
              <a:extLst>
                <a:ext uri="{FF2B5EF4-FFF2-40B4-BE49-F238E27FC236}">
                  <a16:creationId xmlns:a16="http://schemas.microsoft.com/office/drawing/2014/main" id="{2E435E16-95A5-43D4-A2C1-6B882FFF3327}"/>
                </a:ext>
              </a:extLst>
            </p:cNvPr>
            <p:cNvSpPr/>
            <p:nvPr/>
          </p:nvSpPr>
          <p:spPr bwMode="gray">
            <a:xfrm>
              <a:off x="8131174"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zh-CN" altLang="en-US">
                  <a:ea typeface="Noto Sans CJK SC Regular" panose="020B0500000000000000" pitchFamily="34" charset="-128"/>
                </a:rPr>
                <a:t>才能</a:t>
              </a:r>
              <a:endParaRPr lang="zh-CN" altLang="en-US" dirty="0">
                <a:ea typeface="Noto Sans CJK SC Regular" panose="020B0500000000000000" pitchFamily="34" charset="-128"/>
              </a:endParaRPr>
            </a:p>
          </p:txBody>
        </p:sp>
        <p:sp>
          <p:nvSpPr>
            <p:cNvPr id="14" name="Rectangle 13">
              <a:extLst>
                <a:ext uri="{FF2B5EF4-FFF2-40B4-BE49-F238E27FC236}">
                  <a16:creationId xmlns:a16="http://schemas.microsoft.com/office/drawing/2014/main" id="{B70A7DBF-7980-4408-B627-9B9270F4A1CB}"/>
                </a:ext>
              </a:extLst>
            </p:cNvPr>
            <p:cNvSpPr/>
            <p:nvPr/>
          </p:nvSpPr>
          <p:spPr bwMode="gray">
            <a:xfrm>
              <a:off x="9948861"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zh-CN" altLang="en-US">
                  <a:ea typeface="Noto Sans CJK SC Regular" panose="020B0500000000000000" pitchFamily="34" charset="-128"/>
                </a:rPr>
                <a:t>反馈</a:t>
              </a:r>
              <a:endParaRPr lang="zh-CN" altLang="en-US" dirty="0">
                <a:ea typeface="Noto Sans CJK SC Regular" panose="020B0500000000000000" pitchFamily="34" charset="-128"/>
              </a:endParaRPr>
            </a:p>
          </p:txBody>
        </p:sp>
        <p:sp>
          <p:nvSpPr>
            <p:cNvPr id="15" name="Rectangle 14">
              <a:extLst>
                <a:ext uri="{FF2B5EF4-FFF2-40B4-BE49-F238E27FC236}">
                  <a16:creationId xmlns:a16="http://schemas.microsoft.com/office/drawing/2014/main" id="{0E9E46CC-E468-4BE0-BF14-B59B7C2DD70E}"/>
                </a:ext>
              </a:extLst>
            </p:cNvPr>
            <p:cNvSpPr/>
            <p:nvPr/>
          </p:nvSpPr>
          <p:spPr bwMode="gray">
            <a:xfrm>
              <a:off x="6820296" y="549276"/>
              <a:ext cx="2518569" cy="566738"/>
            </a:xfrm>
            <a:prstGeom prst="rect">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tx2"/>
                  </a:solidFill>
                </a:defRPr>
              </a:pPr>
              <a:r>
                <a:rPr lang="zh-CN" altLang="en-US" dirty="0">
                  <a:ea typeface="Noto Sans CJK SC Regular" panose="020B0500000000000000" pitchFamily="34" charset="-128"/>
                </a:rPr>
                <a:t>合理运用</a:t>
              </a:r>
            </a:p>
          </p:txBody>
        </p:sp>
        <p:sp>
          <p:nvSpPr>
            <p:cNvPr id="16" name="Rectangle 15">
              <a:extLst>
                <a:ext uri="{FF2B5EF4-FFF2-40B4-BE49-F238E27FC236}">
                  <a16:creationId xmlns:a16="http://schemas.microsoft.com/office/drawing/2014/main" id="{C1142650-58D9-40DA-9CCB-AEC8D2DE66FC}"/>
                </a:ext>
              </a:extLst>
            </p:cNvPr>
            <p:cNvSpPr/>
            <p:nvPr/>
          </p:nvSpPr>
          <p:spPr bwMode="gray">
            <a:xfrm>
              <a:off x="6807596" y="2847977"/>
              <a:ext cx="2518569" cy="528638"/>
            </a:xfrm>
            <a:prstGeom prst="rect">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tx2"/>
                  </a:solidFill>
                </a:defRPr>
              </a:pPr>
              <a:r>
                <a:rPr lang="zh-CN" altLang="en-US" dirty="0">
                  <a:ea typeface="Noto Sans CJK SC Regular" panose="020B0500000000000000" pitchFamily="34" charset="-128"/>
                </a:rPr>
                <a:t>实现</a:t>
              </a:r>
            </a:p>
          </p:txBody>
        </p:sp>
        <p:sp>
          <p:nvSpPr>
            <p:cNvPr id="17" name="Rectangle 16">
              <a:extLst>
                <a:ext uri="{FF2B5EF4-FFF2-40B4-BE49-F238E27FC236}">
                  <a16:creationId xmlns:a16="http://schemas.microsoft.com/office/drawing/2014/main" id="{EAD3DCAD-4AF2-4D48-8954-DD4AA7715CFE}"/>
                </a:ext>
              </a:extLst>
            </p:cNvPr>
            <p:cNvSpPr/>
            <p:nvPr/>
          </p:nvSpPr>
          <p:spPr bwMode="gray">
            <a:xfrm>
              <a:off x="4495801" y="3738562"/>
              <a:ext cx="7137399" cy="5667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zh-CN" altLang="en-US" dirty="0">
                  <a:ea typeface="Noto Sans CJK SC Regular" panose="020B0500000000000000" pitchFamily="34" charset="-128"/>
                </a:rPr>
                <a:t>变通能力更强</a:t>
              </a:r>
            </a:p>
          </p:txBody>
        </p:sp>
        <p:grpSp>
          <p:nvGrpSpPr>
            <p:cNvPr id="41" name="Group 40">
              <a:extLst>
                <a:ext uri="{FF2B5EF4-FFF2-40B4-BE49-F238E27FC236}">
                  <a16:creationId xmlns:a16="http://schemas.microsoft.com/office/drawing/2014/main" id="{8F7A69A0-BC1F-4394-B45B-F6DF82AAA982}"/>
                </a:ext>
              </a:extLst>
            </p:cNvPr>
            <p:cNvGrpSpPr/>
            <p:nvPr/>
          </p:nvGrpSpPr>
          <p:grpSpPr>
            <a:xfrm>
              <a:off x="5353049" y="1116015"/>
              <a:ext cx="5453062" cy="541336"/>
              <a:chOff x="5353049" y="1116015"/>
              <a:chExt cx="5453062" cy="541336"/>
            </a:xfrm>
          </p:grpSpPr>
          <p:cxnSp>
            <p:nvCxnSpPr>
              <p:cNvPr id="19" name="Connector: Elbow 18">
                <a:extLst>
                  <a:ext uri="{FF2B5EF4-FFF2-40B4-BE49-F238E27FC236}">
                    <a16:creationId xmlns:a16="http://schemas.microsoft.com/office/drawing/2014/main" id="{272F7A31-223A-4088-885C-6DF65730EB9D}"/>
                  </a:ext>
                </a:extLst>
              </p:cNvPr>
              <p:cNvCxnSpPr>
                <a:stCxn id="11" idx="0"/>
                <a:endCxn id="15" idx="2"/>
              </p:cNvCxnSpPr>
              <p:nvPr/>
            </p:nvCxnSpPr>
            <p:spPr>
              <a:xfrm rot="5400000" flipH="1" flipV="1">
                <a:off x="6445647" y="23417"/>
                <a:ext cx="541336" cy="2726531"/>
              </a:xfrm>
              <a:prstGeom prst="bentConnector3">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48B217B4-5C9C-4942-A1B4-F4011ACB0017}"/>
                  </a:ext>
                </a:extLst>
              </p:cNvPr>
              <p:cNvCxnSpPr>
                <a:cxnSpLocks/>
                <a:stCxn id="14" idx="0"/>
              </p:cNvCxnSpPr>
              <p:nvPr/>
            </p:nvCxnSpPr>
            <p:spPr>
              <a:xfrm rot="16200000" flipV="1">
                <a:off x="9307512" y="158750"/>
                <a:ext cx="270668" cy="2726531"/>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488A5197-DA0C-4278-840B-4F57BB92F563}"/>
                  </a:ext>
                </a:extLst>
              </p:cNvPr>
              <p:cNvCxnSpPr>
                <a:cxnSpLocks/>
                <a:endCxn id="12" idx="0"/>
              </p:cNvCxnSpPr>
              <p:nvPr/>
            </p:nvCxnSpPr>
            <p:spPr>
              <a:xfrm rot="10800000" flipV="1">
                <a:off x="7170737" y="1386680"/>
                <a:ext cx="908842" cy="270669"/>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DFD246BD-9273-46DE-A7FF-27B582DFF93F}"/>
                  </a:ext>
                </a:extLst>
              </p:cNvPr>
              <p:cNvCxnSpPr>
                <a:cxnSpLocks/>
                <a:endCxn id="13" idx="0"/>
              </p:cNvCxnSpPr>
              <p:nvPr/>
            </p:nvCxnSpPr>
            <p:spPr>
              <a:xfrm>
                <a:off x="8112125" y="1386680"/>
                <a:ext cx="876299" cy="270670"/>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F2760B87-5057-4206-9225-8A6451786645}"/>
                </a:ext>
              </a:extLst>
            </p:cNvPr>
            <p:cNvGrpSpPr/>
            <p:nvPr/>
          </p:nvGrpSpPr>
          <p:grpSpPr>
            <a:xfrm flipV="1">
              <a:off x="5353049" y="2230440"/>
              <a:ext cx="5453062" cy="541336"/>
              <a:chOff x="5353049" y="1116015"/>
              <a:chExt cx="5453062" cy="541336"/>
            </a:xfrm>
          </p:grpSpPr>
          <p:cxnSp>
            <p:nvCxnSpPr>
              <p:cNvPr id="43" name="Connector: Elbow 42">
                <a:extLst>
                  <a:ext uri="{FF2B5EF4-FFF2-40B4-BE49-F238E27FC236}">
                    <a16:creationId xmlns:a16="http://schemas.microsoft.com/office/drawing/2014/main" id="{1BC3AE6F-6E62-43C2-BBC2-CEAD09B9C4E6}"/>
                  </a:ext>
                </a:extLst>
              </p:cNvPr>
              <p:cNvCxnSpPr/>
              <p:nvPr/>
            </p:nvCxnSpPr>
            <p:spPr>
              <a:xfrm rot="5400000" flipH="1" flipV="1">
                <a:off x="6445647" y="23417"/>
                <a:ext cx="541336" cy="2726531"/>
              </a:xfrm>
              <a:prstGeom prst="bentConnector3">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A2D7F392-D568-46A2-A710-5102348BFF03}"/>
                  </a:ext>
                </a:extLst>
              </p:cNvPr>
              <p:cNvCxnSpPr>
                <a:cxnSpLocks/>
              </p:cNvCxnSpPr>
              <p:nvPr/>
            </p:nvCxnSpPr>
            <p:spPr>
              <a:xfrm rot="16200000" flipV="1">
                <a:off x="9307512" y="158750"/>
                <a:ext cx="270668" cy="2726531"/>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DCD5CBC5-095B-4FCA-B787-81E4AE0E4731}"/>
                  </a:ext>
                </a:extLst>
              </p:cNvPr>
              <p:cNvCxnSpPr>
                <a:cxnSpLocks/>
              </p:cNvCxnSpPr>
              <p:nvPr/>
            </p:nvCxnSpPr>
            <p:spPr>
              <a:xfrm rot="10800000" flipV="1">
                <a:off x="7170737" y="1386680"/>
                <a:ext cx="908842" cy="270669"/>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4E640A2C-9072-4BD8-B092-7910E34115F4}"/>
                  </a:ext>
                </a:extLst>
              </p:cNvPr>
              <p:cNvCxnSpPr>
                <a:cxnSpLocks/>
              </p:cNvCxnSpPr>
              <p:nvPr/>
            </p:nvCxnSpPr>
            <p:spPr>
              <a:xfrm>
                <a:off x="8112125" y="1386680"/>
                <a:ext cx="876299" cy="270670"/>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cxnSp>
          <p:nvCxnSpPr>
            <p:cNvPr id="48" name="Straight Connector 47">
              <a:extLst>
                <a:ext uri="{FF2B5EF4-FFF2-40B4-BE49-F238E27FC236}">
                  <a16:creationId xmlns:a16="http://schemas.microsoft.com/office/drawing/2014/main" id="{51548C56-E5EB-4EFB-8549-7FDBD8D002EA}"/>
                </a:ext>
              </a:extLst>
            </p:cNvPr>
            <p:cNvCxnSpPr>
              <a:cxnSpLocks/>
              <a:stCxn id="17" idx="0"/>
              <a:endCxn id="16" idx="2"/>
            </p:cNvCxnSpPr>
            <p:nvPr/>
          </p:nvCxnSpPr>
          <p:spPr>
            <a:xfrm flipV="1">
              <a:off x="8064501" y="3376615"/>
              <a:ext cx="2380" cy="361947"/>
            </a:xfrm>
            <a:prstGeom prst="line">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37752C4-340B-4D7A-8918-C09451FB59E9}"/>
                </a:ext>
              </a:extLst>
            </p:cNvPr>
            <p:cNvCxnSpPr>
              <a:cxnSpLocks/>
            </p:cNvCxnSpPr>
            <p:nvPr/>
          </p:nvCxnSpPr>
          <p:spPr>
            <a:xfrm flipV="1">
              <a:off x="8080636" y="2504550"/>
              <a:ext cx="0" cy="328344"/>
            </a:xfrm>
            <a:prstGeom prst="line">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sp>
        <p:nvSpPr>
          <p:cNvPr id="3" name="Footer Placeholder 2">
            <a:extLst>
              <a:ext uri="{FF2B5EF4-FFF2-40B4-BE49-F238E27FC236}">
                <a16:creationId xmlns:a16="http://schemas.microsoft.com/office/drawing/2014/main" id="{8B65E27F-C03D-448F-849F-E1169353553C}"/>
              </a:ext>
            </a:extLst>
          </p:cNvPr>
          <p:cNvSpPr>
            <a:spLocks noGrp="1"/>
          </p:cNvSpPr>
          <p:nvPr>
            <p:ph type="ftr" sz="quarter" idx="11"/>
          </p:nvPr>
        </p:nvSpPr>
        <p:spPr/>
        <p:txBody>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Tree>
    <p:extLst>
      <p:ext uri="{BB962C8B-B14F-4D97-AF65-F5344CB8AC3E}">
        <p14:creationId xmlns:p14="http://schemas.microsoft.com/office/powerpoint/2010/main" val="35301386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wrap="square" anchor="ctr"/>
          <a:lstStyle/>
          <a:p>
            <a:pPr algn="ctr">
              <a:defRPr sz="5400"/>
            </a:pPr>
            <a:r>
              <a:rPr lang="zh-CN" altLang="en-US" dirty="0">
                <a:ea typeface="Noto Sans CJK SC Bold" panose="020B0800000000000000" pitchFamily="34" charset="-128"/>
              </a:rPr>
              <a:t>在线变通能力自我认知档案</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en-US" altLang="zh-CN" smtClean="0">
                <a:ea typeface="Noto Sans CJK SC Regular" panose="020B0500000000000000" pitchFamily="34" charset="-128"/>
              </a:rPr>
              <a:t>32</a:t>
            </a:fld>
            <a:endParaRPr lang="zh-CN" altLang="en-US" dirty="0">
              <a:ea typeface="Noto Sans CJK SC Regular" panose="020B0500000000000000" pitchFamily="34" charset="-128"/>
            </a:endParaRPr>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Tree>
    <p:extLst>
      <p:ext uri="{BB962C8B-B14F-4D97-AF65-F5344CB8AC3E}">
        <p14:creationId xmlns:p14="http://schemas.microsoft.com/office/powerpoint/2010/main" val="12381696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75FDB-24B9-4E7A-BDAD-E7F36E2A5580}"/>
              </a:ext>
            </a:extLst>
          </p:cNvPr>
          <p:cNvSpPr>
            <a:spLocks noGrp="1"/>
          </p:cNvSpPr>
          <p:nvPr>
            <p:ph type="title"/>
          </p:nvPr>
        </p:nvSpPr>
        <p:spPr>
          <a:xfrm>
            <a:off x="390524" y="228600"/>
            <a:ext cx="11572875" cy="1009650"/>
          </a:xfrm>
        </p:spPr>
        <p:txBody>
          <a:bodyPr/>
          <a:lstStyle/>
          <a:p>
            <a:r>
              <a:rPr lang="zh-CN" altLang="en-US">
                <a:ea typeface="Noto Sans CJK SC Bold" panose="020B0800000000000000" pitchFamily="34" charset="-128"/>
              </a:rPr>
              <a:t>总体变通能力</a:t>
            </a:r>
            <a:endParaRPr lang="zh-CN" altLang="en-US" dirty="0">
              <a:ea typeface="Noto Sans CJK SC Bold" panose="020B0800000000000000" pitchFamily="34" charset="-128"/>
            </a:endParaRPr>
          </a:p>
        </p:txBody>
      </p:sp>
      <p:graphicFrame>
        <p:nvGraphicFramePr>
          <p:cNvPr id="8" name="Table 8">
            <a:extLst>
              <a:ext uri="{FF2B5EF4-FFF2-40B4-BE49-F238E27FC236}">
                <a16:creationId xmlns:a16="http://schemas.microsoft.com/office/drawing/2014/main" id="{D7232C93-AC36-4648-A54E-DCAB76123C79}"/>
              </a:ext>
            </a:extLst>
          </p:cNvPr>
          <p:cNvGraphicFramePr>
            <a:graphicFrameLocks noGrp="1"/>
          </p:cNvGraphicFramePr>
          <p:nvPr>
            <p:ph idx="1"/>
            <p:extLst>
              <p:ext uri="{D42A27DB-BD31-4B8C-83A1-F6EECF244321}">
                <p14:modId xmlns:p14="http://schemas.microsoft.com/office/powerpoint/2010/main" val="4182637445"/>
              </p:ext>
            </p:extLst>
          </p:nvPr>
        </p:nvGraphicFramePr>
        <p:xfrm>
          <a:off x="390524" y="2316162"/>
          <a:ext cx="11572876" cy="1989138"/>
        </p:xfrm>
        <a:graphic>
          <a:graphicData uri="http://schemas.openxmlformats.org/drawingml/2006/table">
            <a:tbl>
              <a:tblPr>
                <a:tableStyleId>{5940675A-B579-460E-94D1-54222C63F5DA}</a:tableStyleId>
              </a:tblPr>
              <a:tblGrid>
                <a:gridCol w="882995">
                  <a:extLst>
                    <a:ext uri="{9D8B030D-6E8A-4147-A177-3AD203B41FA5}">
                      <a16:colId xmlns:a16="http://schemas.microsoft.com/office/drawing/2014/main" val="3131789450"/>
                    </a:ext>
                  </a:extLst>
                </a:gridCol>
                <a:gridCol w="2010224">
                  <a:extLst>
                    <a:ext uri="{9D8B030D-6E8A-4147-A177-3AD203B41FA5}">
                      <a16:colId xmlns:a16="http://schemas.microsoft.com/office/drawing/2014/main" val="1166947200"/>
                    </a:ext>
                  </a:extLst>
                </a:gridCol>
                <a:gridCol w="895520">
                  <a:extLst>
                    <a:ext uri="{9D8B030D-6E8A-4147-A177-3AD203B41FA5}">
                      <a16:colId xmlns:a16="http://schemas.microsoft.com/office/drawing/2014/main" val="2679774921"/>
                    </a:ext>
                  </a:extLst>
                </a:gridCol>
                <a:gridCol w="1997699">
                  <a:extLst>
                    <a:ext uri="{9D8B030D-6E8A-4147-A177-3AD203B41FA5}">
                      <a16:colId xmlns:a16="http://schemas.microsoft.com/office/drawing/2014/main" val="2831005349"/>
                    </a:ext>
                  </a:extLst>
                </a:gridCol>
                <a:gridCol w="933094">
                  <a:extLst>
                    <a:ext uri="{9D8B030D-6E8A-4147-A177-3AD203B41FA5}">
                      <a16:colId xmlns:a16="http://schemas.microsoft.com/office/drawing/2014/main" val="3231134171"/>
                    </a:ext>
                  </a:extLst>
                </a:gridCol>
                <a:gridCol w="1960125">
                  <a:extLst>
                    <a:ext uri="{9D8B030D-6E8A-4147-A177-3AD203B41FA5}">
                      <a16:colId xmlns:a16="http://schemas.microsoft.com/office/drawing/2014/main" val="163525089"/>
                    </a:ext>
                  </a:extLst>
                </a:gridCol>
                <a:gridCol w="870471">
                  <a:extLst>
                    <a:ext uri="{9D8B030D-6E8A-4147-A177-3AD203B41FA5}">
                      <a16:colId xmlns:a16="http://schemas.microsoft.com/office/drawing/2014/main" val="3840005315"/>
                    </a:ext>
                  </a:extLst>
                </a:gridCol>
                <a:gridCol w="2022748">
                  <a:extLst>
                    <a:ext uri="{9D8B030D-6E8A-4147-A177-3AD203B41FA5}">
                      <a16:colId xmlns:a16="http://schemas.microsoft.com/office/drawing/2014/main" val="2257131370"/>
                    </a:ext>
                  </a:extLst>
                </a:gridCol>
              </a:tblGrid>
              <a:tr h="994569">
                <a:tc>
                  <a:txBody>
                    <a:bodyPr/>
                    <a:lstStyle/>
                    <a:p>
                      <a:pPr algn="ctr">
                        <a:defRPr sz="2800">
                          <a:solidFill>
                            <a:schemeClr val="accent6"/>
                          </a:solidFill>
                        </a:defRPr>
                      </a:pPr>
                      <a:r>
                        <a:rPr lang="en-US" altLang="zh-CN" baseline="0" noProof="0">
                          <a:ea typeface="Noto Sans CJK SC Regular" panose="020B0500000000000000" pitchFamily="34" charset="-128"/>
                        </a:rPr>
                        <a:t>W</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lang="zh-CN" altLang="en-US" baseline="0" noProof="0">
                          <a:ea typeface="Noto Sans CJK SC Regular" panose="020B0500000000000000" pitchFamily="34" charset="-128"/>
                        </a:rPr>
                        <a:t>不稳定</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rPr lang="en-US" altLang="zh-CN" baseline="0" noProof="0">
                          <a:ea typeface="Noto Sans CJK SC Regular" panose="020B0500000000000000" pitchFamily="34" charset="-128"/>
                        </a:rPr>
                        <a:t>X</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lang="zh-CN" altLang="en-US" baseline="0" noProof="0">
                          <a:ea typeface="Noto Sans CJK SC Regular" panose="020B0500000000000000" pitchFamily="34" charset="-128"/>
                        </a:rPr>
                        <a:t>比较稳定</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rPr lang="en-US" altLang="zh-CN" baseline="0" noProof="0">
                          <a:ea typeface="Noto Sans CJK SC Regular" panose="020B0500000000000000" pitchFamily="34" charset="-128"/>
                        </a:rPr>
                        <a:t>Y</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lang="zh-CN" altLang="en-US" baseline="0" noProof="0">
                          <a:ea typeface="Noto Sans CJK SC Regular" panose="020B0500000000000000" pitchFamily="34" charset="-128"/>
                        </a:rPr>
                        <a:t>通常稳定</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rPr lang="en-US" altLang="zh-CN" baseline="0" noProof="0">
                          <a:ea typeface="Noto Sans CJK SC Regular" panose="020B0500000000000000" pitchFamily="34" charset="-128"/>
                        </a:rPr>
                        <a:t>Z</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lang="zh-CN" altLang="en-US" baseline="0" noProof="0">
                          <a:ea typeface="Noto Sans CJK SC Regular" panose="020B0500000000000000" pitchFamily="34" charset="-128"/>
                        </a:rPr>
                        <a:t>非常稳定</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r h="994569">
                <a:tc gridSpan="2">
                  <a:txBody>
                    <a:bodyPr/>
                    <a:lstStyle/>
                    <a:p>
                      <a:pPr marL="0" algn="ctr" defTabSz="914400" rtl="0" eaLnBrk="1" latinLnBrk="0" hangingPunct="1"/>
                      <a:endParaRPr lang="zh-CN" altLang="en-US" sz="1800" b="1" kern="1200" cap="all" baseline="0" noProof="0">
                        <a:solidFill>
                          <a:schemeClr val="accent6"/>
                        </a:solidFill>
                        <a:latin typeface="+mn-lt"/>
                        <a:ea typeface="Noto Sans CJK SC Regular" panose="020B0500000000000000" pitchFamily="34" charset="-128"/>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b="1" cap="all">
                          <a:solidFill>
                            <a:schemeClr val="accent6"/>
                          </a:solidFill>
                        </a:defRPr>
                      </a:pPr>
                      <a:r>
                        <a:rPr lang="zh-CN" altLang="en-US" baseline="0" noProof="0">
                          <a:ea typeface="Noto Sans CJK SC Bold" panose="020B0800000000000000" pitchFamily="34" charset="-128"/>
                        </a:rPr>
                        <a:t>他人</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defRPr b="1" cap="all">
                          <a:solidFill>
                            <a:schemeClr val="accent6"/>
                          </a:solidFill>
                        </a:defRPr>
                      </a:pPr>
                      <a:r>
                        <a:rPr lang="zh-CN" altLang="en-US" baseline="0" noProof="0" dirty="0">
                          <a:ea typeface="Noto Sans CJK SC Bold" panose="020B0800000000000000" pitchFamily="34" charset="-128"/>
                        </a:rPr>
                        <a:t>自己</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endParaRPr lang="zh-CN" altLang="en-US" sz="1800" b="1" kern="1200" cap="all" baseline="0" noProof="0" dirty="0">
                        <a:solidFill>
                          <a:schemeClr val="accent6"/>
                        </a:solidFill>
                        <a:latin typeface="+mn-lt"/>
                        <a:ea typeface="Noto Sans CJK SC Regular" panose="020B0500000000000000" pitchFamily="34" charset="-128"/>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extLst>
                  <a:ext uri="{0D108BD9-81ED-4DB2-BD59-A6C34878D82A}">
                    <a16:rowId xmlns:a16="http://schemas.microsoft.com/office/drawing/2014/main" val="1532305547"/>
                  </a:ext>
                </a:extLst>
              </a:tr>
            </a:tbl>
          </a:graphicData>
        </a:graphic>
      </p:graphicFrame>
      <p:sp>
        <p:nvSpPr>
          <p:cNvPr id="4" name="Slide Number Placeholder 3">
            <a:extLst>
              <a:ext uri="{FF2B5EF4-FFF2-40B4-BE49-F238E27FC236}">
                <a16:creationId xmlns:a16="http://schemas.microsoft.com/office/drawing/2014/main" id="{364F4D90-64FF-4EF8-9618-538165867FF6}"/>
              </a:ext>
            </a:extLst>
          </p:cNvPr>
          <p:cNvSpPr>
            <a:spLocks noGrp="1"/>
          </p:cNvSpPr>
          <p:nvPr>
            <p:ph type="sldNum" sz="quarter" idx="12"/>
          </p:nvPr>
        </p:nvSpPr>
        <p:spPr/>
        <p:txBody>
          <a:bodyPr/>
          <a:lstStyle/>
          <a:p>
            <a:fld id="{1B1CF60C-C85D-47C0-8597-E3BF95F18FA3}" type="slidenum">
              <a:rPr lang="en-US" altLang="zh-CN" smtClean="0">
                <a:ea typeface="Noto Sans CJK SC Regular" panose="020B0500000000000000" pitchFamily="34" charset="-128"/>
              </a:rPr>
              <a:t>33</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CAFF7884-A19F-43EC-A402-58E30A9FC0EF}"/>
              </a:ext>
            </a:extLst>
          </p:cNvPr>
          <p:cNvSpPr>
            <a:spLocks noGrp="1"/>
          </p:cNvSpPr>
          <p:nvPr>
            <p:ph type="ftr" sz="quarter" idx="13"/>
          </p:nvPr>
        </p:nvSpPr>
        <p:spPr/>
        <p:txBody>
          <a:bodyPr/>
          <a:lstStyle/>
          <a:p>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6" name="Text Placeholder 5">
            <a:extLst>
              <a:ext uri="{FF2B5EF4-FFF2-40B4-BE49-F238E27FC236}">
                <a16:creationId xmlns:a16="http://schemas.microsoft.com/office/drawing/2014/main" id="{D279B478-1AEE-447C-BE78-5E6AD979FDEA}"/>
              </a:ext>
            </a:extLst>
          </p:cNvPr>
          <p:cNvSpPr>
            <a:spLocks noGrp="1"/>
          </p:cNvSpPr>
          <p:nvPr>
            <p:ph type="body" sz="quarter" idx="14"/>
          </p:nvPr>
        </p:nvSpPr>
        <p:spPr>
          <a:xfrm>
            <a:off x="390526" y="1320800"/>
            <a:ext cx="11572874" cy="903288"/>
          </a:xfrm>
        </p:spPr>
        <p:txBody>
          <a:bodyPr/>
          <a:lstStyle/>
          <a:p>
            <a:r>
              <a:rPr lang="zh-CN" altLang="en-US">
                <a:ea typeface="Noto Sans CJK SC Regular" panose="020B0500000000000000" pitchFamily="34" charset="-128"/>
              </a:rPr>
              <a:t>你展现变通能力的稳定性</a:t>
            </a:r>
            <a:endParaRPr lang="zh-CN" altLang="en-US" dirty="0">
              <a:ea typeface="Noto Sans CJK SC Regular" panose="020B0500000000000000" pitchFamily="34" charset="-128"/>
            </a:endParaRPr>
          </a:p>
        </p:txBody>
      </p:sp>
      <p:sp>
        <p:nvSpPr>
          <p:cNvPr id="3" name="TextBox 2">
            <a:extLst>
              <a:ext uri="{FF2B5EF4-FFF2-40B4-BE49-F238E27FC236}">
                <a16:creationId xmlns:a16="http://schemas.microsoft.com/office/drawing/2014/main" id="{A044E723-E949-43D1-A202-B7CADD1E9E02}"/>
              </a:ext>
            </a:extLst>
          </p:cNvPr>
          <p:cNvSpPr txBox="1"/>
          <p:nvPr/>
        </p:nvSpPr>
        <p:spPr>
          <a:xfrm>
            <a:off x="3889612" y="3664802"/>
            <a:ext cx="1446663" cy="276999"/>
          </a:xfrm>
          <a:prstGeom prst="rect">
            <a:avLst/>
          </a:prstGeom>
          <a:solidFill>
            <a:schemeClr val="bg1"/>
          </a:solidFill>
        </p:spPr>
        <p:txBody>
          <a:bodyPr wrap="square" lIns="0" tIns="0" rIns="0" bIns="0">
            <a:spAutoFit/>
          </a:bodyPr>
          <a:lstStyle/>
          <a:p>
            <a:pPr algn="l"/>
            <a:endParaRPr lang="zh-CN" altLang="en-US" dirty="0">
              <a:ea typeface="Noto Sans CJK SC Regular" panose="020B0500000000000000" pitchFamily="34" charset="-128"/>
            </a:endParaRPr>
          </a:p>
        </p:txBody>
      </p:sp>
    </p:spTree>
    <p:extLst>
      <p:ext uri="{BB962C8B-B14F-4D97-AF65-F5344CB8AC3E}">
        <p14:creationId xmlns:p14="http://schemas.microsoft.com/office/powerpoint/2010/main" val="12755561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C58864A-E3EB-4C2F-9F5A-E0C6DBA04DAB}"/>
              </a:ext>
            </a:extLst>
          </p:cNvPr>
          <p:cNvSpPr>
            <a:spLocks noGrp="1"/>
          </p:cNvSpPr>
          <p:nvPr>
            <p:ph type="title"/>
          </p:nvPr>
        </p:nvSpPr>
        <p:spPr>
          <a:xfrm>
            <a:off x="390526" y="228600"/>
            <a:ext cx="11572874" cy="1009650"/>
          </a:xfrm>
        </p:spPr>
        <p:txBody>
          <a:bodyPr/>
          <a:lstStyle/>
          <a:p>
            <a:r>
              <a:rPr lang="zh-CN" altLang="en-US">
                <a:ea typeface="Noto Sans CJK SC Bold" panose="020B0800000000000000" pitchFamily="34" charset="-128"/>
              </a:rPr>
              <a:t>变通能力定位的意义</a:t>
            </a:r>
            <a:endParaRPr lang="zh-CN" altLang="en-US" dirty="0">
              <a:ea typeface="Noto Sans CJK SC Bold" panose="020B0800000000000000" pitchFamily="34" charset="-128"/>
            </a:endParaRPr>
          </a:p>
        </p:txBody>
      </p:sp>
      <p:sp>
        <p:nvSpPr>
          <p:cNvPr id="3" name="Slide Number Placeholder 2">
            <a:extLst>
              <a:ext uri="{FF2B5EF4-FFF2-40B4-BE49-F238E27FC236}">
                <a16:creationId xmlns:a16="http://schemas.microsoft.com/office/drawing/2014/main" id="{E4B0E2FA-5265-492B-A391-458B163EB1A3}"/>
              </a:ext>
            </a:extLst>
          </p:cNvPr>
          <p:cNvSpPr>
            <a:spLocks noGrp="1"/>
          </p:cNvSpPr>
          <p:nvPr>
            <p:ph type="sldNum" sz="quarter" idx="12"/>
          </p:nvPr>
        </p:nvSpPr>
        <p:spPr/>
        <p:txBody>
          <a:bodyPr/>
          <a:lstStyle/>
          <a:p>
            <a:fld id="{1B1CF60C-C85D-47C0-8597-E3BF95F18FA3}" type="slidenum">
              <a:rPr lang="en-US" altLang="zh-CN" smtClean="0">
                <a:ea typeface="Noto Sans CJK SC Regular" panose="020B0500000000000000" pitchFamily="34" charset="-128"/>
              </a:rPr>
              <a:t>34</a:t>
            </a:fld>
            <a:endParaRPr lang="zh-CN" altLang="en-US" dirty="0">
              <a:ea typeface="Noto Sans CJK SC Regular" panose="020B0500000000000000" pitchFamily="34" charset="-128"/>
            </a:endParaRPr>
          </a:p>
        </p:txBody>
      </p:sp>
      <p:sp>
        <p:nvSpPr>
          <p:cNvPr id="6" name="Footer Placeholder 5">
            <a:extLst>
              <a:ext uri="{FF2B5EF4-FFF2-40B4-BE49-F238E27FC236}">
                <a16:creationId xmlns:a16="http://schemas.microsoft.com/office/drawing/2014/main" id="{588B400F-E47A-480A-BD0D-2060336E1E28}"/>
              </a:ext>
            </a:extLst>
          </p:cNvPr>
          <p:cNvSpPr>
            <a:spLocks noGrp="1"/>
          </p:cNvSpPr>
          <p:nvPr>
            <p:ph type="ftr" sz="quarter" idx="3"/>
          </p:nvPr>
        </p:nvSpPr>
        <p:spPr bwMode="gray">
          <a:xfrm>
            <a:off x="228600" y="6438900"/>
            <a:ext cx="7924800" cy="282575"/>
          </a:xfrm>
          <a:prstGeom prst="rect">
            <a:avLst/>
          </a:prstGeom>
        </p:spPr>
        <p:txBody>
          <a:bodyPr vert="horz" lIns="0" tIns="0" rIns="0" bIns="0" anchor="t" anchorCtr="0"/>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graphicFrame>
        <p:nvGraphicFramePr>
          <p:cNvPr id="10" name="Table 10">
            <a:extLst>
              <a:ext uri="{FF2B5EF4-FFF2-40B4-BE49-F238E27FC236}">
                <a16:creationId xmlns:a16="http://schemas.microsoft.com/office/drawing/2014/main" id="{D3634634-5CA6-437B-A05A-52E13005BC76}"/>
              </a:ext>
            </a:extLst>
          </p:cNvPr>
          <p:cNvGraphicFramePr>
            <a:graphicFrameLocks noGrp="1"/>
          </p:cNvGraphicFramePr>
          <p:nvPr>
            <p:ph idx="1"/>
            <p:extLst>
              <p:ext uri="{D42A27DB-BD31-4B8C-83A1-F6EECF244321}">
                <p14:modId xmlns:p14="http://schemas.microsoft.com/office/powerpoint/2010/main" val="2138381080"/>
              </p:ext>
            </p:extLst>
          </p:nvPr>
        </p:nvGraphicFramePr>
        <p:xfrm>
          <a:off x="390524" y="2316163"/>
          <a:ext cx="11572877" cy="2173041"/>
        </p:xfrm>
        <a:graphic>
          <a:graphicData uri="http://schemas.openxmlformats.org/drawingml/2006/table">
            <a:tbl>
              <a:tblPr firstRow="1" bandRow="1">
                <a:tableStyleId>{5940675A-B579-460E-94D1-54222C63F5DA}</a:tableStyleId>
              </a:tblPr>
              <a:tblGrid>
                <a:gridCol w="4574667">
                  <a:extLst>
                    <a:ext uri="{9D8B030D-6E8A-4147-A177-3AD203B41FA5}">
                      <a16:colId xmlns:a16="http://schemas.microsoft.com/office/drawing/2014/main" val="1415867602"/>
                    </a:ext>
                  </a:extLst>
                </a:gridCol>
                <a:gridCol w="1399642">
                  <a:extLst>
                    <a:ext uri="{9D8B030D-6E8A-4147-A177-3AD203B41FA5}">
                      <a16:colId xmlns:a16="http://schemas.microsoft.com/office/drawing/2014/main" val="2660913467"/>
                    </a:ext>
                  </a:extLst>
                </a:gridCol>
                <a:gridCol w="1399642">
                  <a:extLst>
                    <a:ext uri="{9D8B030D-6E8A-4147-A177-3AD203B41FA5}">
                      <a16:colId xmlns:a16="http://schemas.microsoft.com/office/drawing/2014/main" val="2938964314"/>
                    </a:ext>
                  </a:extLst>
                </a:gridCol>
                <a:gridCol w="1399642">
                  <a:extLst>
                    <a:ext uri="{9D8B030D-6E8A-4147-A177-3AD203B41FA5}">
                      <a16:colId xmlns:a16="http://schemas.microsoft.com/office/drawing/2014/main" val="3464690936"/>
                    </a:ext>
                  </a:extLst>
                </a:gridCol>
                <a:gridCol w="1399642">
                  <a:extLst>
                    <a:ext uri="{9D8B030D-6E8A-4147-A177-3AD203B41FA5}">
                      <a16:colId xmlns:a16="http://schemas.microsoft.com/office/drawing/2014/main" val="2686975815"/>
                    </a:ext>
                  </a:extLst>
                </a:gridCol>
                <a:gridCol w="1399642">
                  <a:extLst>
                    <a:ext uri="{9D8B030D-6E8A-4147-A177-3AD203B41FA5}">
                      <a16:colId xmlns:a16="http://schemas.microsoft.com/office/drawing/2014/main" val="4076717982"/>
                    </a:ext>
                  </a:extLst>
                </a:gridCol>
              </a:tblGrid>
              <a:tr h="359455">
                <a:tc>
                  <a:txBody>
                    <a:bodyPr/>
                    <a:lstStyle/>
                    <a:p>
                      <a:endParaRPr sz="1400" baseline="0">
                        <a:ea typeface="Noto Sans CJK SC Regular" panose="020B0500000000000000" pitchFamily="34"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rPr>
                          <a:ea typeface="Noto Sans CJK SC Regular" panose="020B0500000000000000" pitchFamily="34" charset="-128"/>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rPr>
                          <a:ea typeface="Noto Sans CJK SC Regular" panose="020B0500000000000000" pitchFamily="34" charset="-128"/>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rPr>
                          <a:ea typeface="Noto Sans CJK SC Regular" panose="020B0500000000000000" pitchFamily="34" charset="-128"/>
                        </a:rPr>
                        <a:t>3</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defRPr sz="1400" b="1"/>
                      </a:pPr>
                      <a:r>
                        <a:rPr>
                          <a:ea typeface="Noto Sans CJK SC Regular" panose="020B0500000000000000" pitchFamily="34" charset="-128"/>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defRPr sz="1400" b="1"/>
                      </a:pPr>
                      <a:r>
                        <a:rPr>
                          <a:ea typeface="Noto Sans CJK SC Regular" panose="020B0500000000000000" pitchFamily="34" charset="-128"/>
                        </a:rPr>
                        <a:t>5</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0426415"/>
                  </a:ext>
                </a:extLst>
              </a:tr>
              <a:tr h="525728">
                <a:tc>
                  <a:txBody>
                    <a:bodyPr/>
                    <a:lstStyle/>
                    <a:p>
                      <a:endParaRPr sz="1400" baseline="0">
                        <a:ea typeface="Noto Sans CJK SC Regular" panose="020B0500000000000000" pitchFamily="34" charset="-128"/>
                      </a:endParaRPr>
                    </a:p>
                  </a:txBody>
                  <a:tcP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a:ea typeface="Noto Sans CJK SC Regular" panose="020B0500000000000000" pitchFamily="34" charset="-128"/>
                        </a:rPr>
                        <a:t>非常不同意</a:t>
                      </a:r>
                    </a:p>
                  </a:txBody>
                  <a:tcPr anchor="b">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a:ea typeface="Noto Sans CJK SC Regular" panose="020B0500000000000000" pitchFamily="34" charset="-128"/>
                        </a:rPr>
                        <a:t>不同意</a:t>
                      </a:r>
                    </a:p>
                  </a:txBody>
                  <a:tcPr anchor="b">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a:ea typeface="Noto Sans CJK SC Regular" panose="020B0500000000000000" pitchFamily="34" charset="-128"/>
                        </a:rPr>
                        <a:t>部分同意</a:t>
                      </a:r>
                      <a:br>
                        <a:rPr lang="en-US" sz="1400" baseline="0" dirty="0">
                          <a:ea typeface="Noto Sans CJK SC Regular" panose="020B0500000000000000" pitchFamily="34" charset="-128"/>
                        </a:rPr>
                      </a:br>
                      <a:r>
                        <a:rPr>
                          <a:ea typeface="Noto Sans CJK SC Regular" panose="020B0500000000000000" pitchFamily="34" charset="-128"/>
                        </a:rPr>
                        <a:t>部分不同意</a:t>
                      </a:r>
                    </a:p>
                  </a:txBody>
                  <a:tcPr anchor="b">
                    <a:lnL w="12700" cmpd="sng">
                      <a:noFill/>
                    </a:lnL>
                    <a:lnR w="12700" cap="flat" cmpd="sng" algn="ctr">
                      <a:noFill/>
                      <a:prstDash val="solid"/>
                      <a:round/>
                      <a:headEnd type="none" w="med" len="med"/>
                      <a:tailEnd type="none" w="med" len="med"/>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a:ea typeface="Noto Sans CJK SC Regular" panose="020B0500000000000000" pitchFamily="34" charset="-128"/>
                        </a:rPr>
                        <a:t>同意</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a:ea typeface="Noto Sans CJK SC Regular" panose="020B0500000000000000" pitchFamily="34" charset="-128"/>
                        </a:rPr>
                        <a:t>非常同意</a:t>
                      </a:r>
                    </a:p>
                  </a:txBody>
                  <a:tcPr anchor="b">
                    <a:lnL w="12700" cap="flat" cmpd="sng" algn="ctr">
                      <a:noFill/>
                      <a:prstDash val="solid"/>
                      <a:round/>
                      <a:headEnd type="none" w="med" len="med"/>
                      <a:tailEnd type="none" w="med" len="med"/>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4730287"/>
                  </a:ext>
                </a:extLst>
              </a:tr>
              <a:tr h="429286">
                <a:tc>
                  <a:txBody>
                    <a:bodyPr/>
                    <a:lstStyle/>
                    <a:p>
                      <a:pPr>
                        <a:defRPr sz="1400"/>
                      </a:pPr>
                      <a:r>
                        <a:rPr dirty="0">
                          <a:ea typeface="Noto Sans CJK SC Regular" panose="020B0500000000000000" pitchFamily="34" charset="-128"/>
                        </a:rPr>
                        <a:t>1. </a:t>
                      </a:r>
                      <a:r>
                        <a:rPr dirty="0" err="1">
                          <a:ea typeface="Noto Sans CJK SC Regular" panose="020B0500000000000000" pitchFamily="34" charset="-128"/>
                        </a:rPr>
                        <a:t>以积极的态度面对新情况</a:t>
                      </a:r>
                      <a:r>
                        <a:rPr dirty="0">
                          <a:ea typeface="Noto Sans CJK SC Regular" panose="020B0500000000000000" pitchFamily="34" charset="-128"/>
                        </a:rPr>
                        <a:t>。</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defRPr sz="1400" b="1">
                          <a:solidFill>
                            <a:schemeClr val="bg2">
                              <a:lumMod val="75000"/>
                            </a:schemeClr>
                          </a:solidFill>
                        </a:defRPr>
                      </a:pPr>
                      <a:r>
                        <a:rPr>
                          <a:ea typeface="Noto Sans CJK SC Regular" panose="020B0500000000000000" pitchFamily="34" charset="-128"/>
                        </a:rP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a:ea typeface="Noto Sans CJK SC Regular" panose="020B0500000000000000" pitchFamily="34" charset="-128"/>
                        </a:rP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a:ea typeface="Noto Sans CJK SC Regular" panose="020B0500000000000000" pitchFamily="34" charset="-128"/>
                        </a:rPr>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a:ea typeface="Noto Sans CJK SC Regular" panose="020B0500000000000000" pitchFamily="34" charset="-128"/>
                        </a:rP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a:ea typeface="Noto Sans CJK SC Regular" panose="020B0500000000000000" pitchFamily="34" charset="-128"/>
                        </a:rPr>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5162692"/>
                  </a:ext>
                </a:extLst>
              </a:tr>
              <a:tr h="429286">
                <a:tc>
                  <a:txBody>
                    <a:bodyPr/>
                    <a:lstStyle/>
                    <a:p>
                      <a:pPr>
                        <a:defRPr sz="1400"/>
                      </a:pPr>
                      <a:r>
                        <a:rPr>
                          <a:ea typeface="Noto Sans CJK SC Regular" panose="020B0500000000000000" pitchFamily="34" charset="-128"/>
                        </a:rPr>
                        <a:t>2. 与同事建立良好的关系。</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a:ea typeface="Noto Sans CJK SC Regular" panose="020B0500000000000000" pitchFamily="34" charset="-128"/>
                        </a:rP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a:ea typeface="Noto Sans CJK SC Regular" panose="020B0500000000000000" pitchFamily="34" charset="-128"/>
                        </a:rP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a:ea typeface="Noto Sans CJK SC Regular" panose="020B0500000000000000" pitchFamily="34" charset="-128"/>
                        </a:rPr>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a:ea typeface="Noto Sans CJK SC Regular" panose="020B0500000000000000" pitchFamily="34" charset="-128"/>
                        </a:rP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a:ea typeface="Noto Sans CJK SC Regular" panose="020B0500000000000000" pitchFamily="34" charset="-128"/>
                        </a:rPr>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14345246"/>
                  </a:ext>
                </a:extLst>
              </a:tr>
              <a:tr h="429286">
                <a:tc>
                  <a:txBody>
                    <a:bodyPr/>
                    <a:lstStyle/>
                    <a:p>
                      <a:pPr>
                        <a:defRPr sz="1400"/>
                      </a:pPr>
                      <a:r>
                        <a:rPr>
                          <a:ea typeface="Noto Sans CJK SC Regular" panose="020B0500000000000000" pitchFamily="34" charset="-128"/>
                        </a:rPr>
                        <a:t>3. 有效地向团体表达意见。</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a:ea typeface="Noto Sans CJK SC Regular" panose="020B0500000000000000" pitchFamily="34" charset="-128"/>
                        </a:rP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a:ea typeface="Noto Sans CJK SC Regular" panose="020B0500000000000000" pitchFamily="34" charset="-128"/>
                        </a:rP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a:ea typeface="Noto Sans CJK SC Regular" panose="020B0500000000000000" pitchFamily="34" charset="-128"/>
                        </a:rPr>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a:ea typeface="Noto Sans CJK SC Regular" panose="020B0500000000000000" pitchFamily="34" charset="-128"/>
                        </a:rP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dirty="0">
                          <a:ea typeface="Noto Sans CJK SC Regular" panose="020B0500000000000000" pitchFamily="34" charset="-128"/>
                        </a:rPr>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47844641"/>
                  </a:ext>
                </a:extLst>
              </a:tr>
            </a:tbl>
          </a:graphicData>
        </a:graphic>
      </p:graphicFrame>
      <p:grpSp>
        <p:nvGrpSpPr>
          <p:cNvPr id="24" name="Group 23">
            <a:extLst>
              <a:ext uri="{FF2B5EF4-FFF2-40B4-BE49-F238E27FC236}">
                <a16:creationId xmlns:a16="http://schemas.microsoft.com/office/drawing/2014/main" id="{EBDB9A1D-FA40-4E00-9CF0-99700D77D960}"/>
              </a:ext>
            </a:extLst>
          </p:cNvPr>
          <p:cNvGrpSpPr/>
          <p:nvPr/>
        </p:nvGrpSpPr>
        <p:grpSpPr>
          <a:xfrm>
            <a:off x="7659008" y="4496128"/>
            <a:ext cx="4304392" cy="940395"/>
            <a:chOff x="7753349" y="4764645"/>
            <a:chExt cx="4304392" cy="940395"/>
          </a:xfrm>
        </p:grpSpPr>
        <p:sp>
          <p:nvSpPr>
            <p:cNvPr id="11" name="Freeform: Shape 10">
              <a:extLst>
                <a:ext uri="{FF2B5EF4-FFF2-40B4-BE49-F238E27FC236}">
                  <a16:creationId xmlns:a16="http://schemas.microsoft.com/office/drawing/2014/main" id="{C883786B-C3A2-453E-A5F0-3651E83F5BC9}"/>
                </a:ext>
              </a:extLst>
            </p:cNvPr>
            <p:cNvSpPr/>
            <p:nvPr/>
          </p:nvSpPr>
          <p:spPr bwMode="gray">
            <a:xfrm flipV="1">
              <a:off x="7753349" y="5104574"/>
              <a:ext cx="4210051" cy="276997"/>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dirty="0">
                <a:solidFill>
                  <a:schemeClr val="bg1"/>
                </a:solidFill>
                <a:ea typeface="Noto Sans CJK SC Regular" panose="020B0500000000000000" pitchFamily="34" charset="-128"/>
              </a:endParaRPr>
            </a:p>
          </p:txBody>
        </p:sp>
        <p:sp>
          <p:nvSpPr>
            <p:cNvPr id="12" name="TextBox 11">
              <a:extLst>
                <a:ext uri="{FF2B5EF4-FFF2-40B4-BE49-F238E27FC236}">
                  <a16:creationId xmlns:a16="http://schemas.microsoft.com/office/drawing/2014/main" id="{1982608C-CA63-4299-B25C-304237875808}"/>
                </a:ext>
              </a:extLst>
            </p:cNvPr>
            <p:cNvSpPr txBox="1"/>
            <p:nvPr/>
          </p:nvSpPr>
          <p:spPr>
            <a:xfrm>
              <a:off x="8234362" y="5428041"/>
              <a:ext cx="3248026" cy="276999"/>
            </a:xfrm>
            <a:prstGeom prst="rect">
              <a:avLst/>
            </a:prstGeom>
            <a:noFill/>
          </p:spPr>
          <p:txBody>
            <a:bodyPr wrap="square" lIns="0" tIns="0" rIns="0" bIns="0">
              <a:spAutoFit/>
            </a:bodyPr>
            <a:lstStyle/>
            <a:p>
              <a:pPr algn="ctr">
                <a:defRPr>
                  <a:solidFill>
                    <a:schemeClr val="tx2"/>
                  </a:solidFill>
                </a:defRPr>
              </a:pPr>
              <a:r>
                <a:rPr lang="zh-CN" altLang="en-US">
                  <a:ea typeface="Noto Sans CJK SC Regular" panose="020B0500000000000000" pitchFamily="34" charset="-128"/>
                </a:rPr>
                <a:t>稳定性</a:t>
              </a:r>
              <a:endParaRPr lang="zh-CN" altLang="en-US" dirty="0">
                <a:ea typeface="Noto Sans CJK SC Regular" panose="020B0500000000000000" pitchFamily="34" charset="-128"/>
              </a:endParaRPr>
            </a:p>
          </p:txBody>
        </p:sp>
        <p:graphicFrame>
          <p:nvGraphicFramePr>
            <p:cNvPr id="21" name="Table 20">
              <a:extLst>
                <a:ext uri="{FF2B5EF4-FFF2-40B4-BE49-F238E27FC236}">
                  <a16:creationId xmlns:a16="http://schemas.microsoft.com/office/drawing/2014/main" id="{2CAABD90-586A-431C-A47D-3B8285A705A5}"/>
                </a:ext>
              </a:extLst>
            </p:cNvPr>
            <p:cNvGraphicFramePr/>
            <p:nvPr/>
          </p:nvGraphicFramePr>
          <p:xfrm>
            <a:off x="7803240" y="4764645"/>
            <a:ext cx="4254501" cy="429260"/>
          </p:xfrm>
          <a:graphic>
            <a:graphicData uri="http://schemas.openxmlformats.org/drawingml/2006/table">
              <a:tbl>
                <a:tblPr firstRow="1" bandRow="1">
                  <a:tableStyleId>{5FD0F851-EC5A-4D38-B0AD-8093EC10F338}</a:tableStyleId>
                </a:tblPr>
                <a:tblGrid>
                  <a:gridCol w="1418167">
                    <a:extLst>
                      <a:ext uri="{9D8B030D-6E8A-4147-A177-3AD203B41FA5}">
                        <a16:colId xmlns:a16="http://schemas.microsoft.com/office/drawing/2014/main" val="1939598725"/>
                      </a:ext>
                    </a:extLst>
                  </a:gridCol>
                  <a:gridCol w="1418167">
                    <a:extLst>
                      <a:ext uri="{9D8B030D-6E8A-4147-A177-3AD203B41FA5}">
                        <a16:colId xmlns:a16="http://schemas.microsoft.com/office/drawing/2014/main" val="629770571"/>
                      </a:ext>
                    </a:extLst>
                  </a:gridCol>
                  <a:gridCol w="1418167">
                    <a:extLst>
                      <a:ext uri="{9D8B030D-6E8A-4147-A177-3AD203B41FA5}">
                        <a16:colId xmlns:a16="http://schemas.microsoft.com/office/drawing/2014/main" val="2330105028"/>
                      </a:ext>
                    </a:extLst>
                  </a:gridCol>
                </a:tblGrid>
                <a:tr h="429260">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t>W</a:t>
                        </a:r>
                        <a:endParaRPr sz="1800" b="0" i="0" u="none" strike="noStrike">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t>X             Y</a:t>
                        </a:r>
                        <a:endParaRPr sz="1800" b="0" i="0" u="none" strike="noStrike">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t>Z</a:t>
                        </a:r>
                        <a:endParaRPr sz="1800" b="0" i="0" u="none" strike="noStrike">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77937353"/>
                    </a:ext>
                  </a:extLst>
                </a:tr>
              </a:tbl>
            </a:graphicData>
          </a:graphic>
        </p:graphicFrame>
      </p:grpSp>
      <p:grpSp>
        <p:nvGrpSpPr>
          <p:cNvPr id="43" name="Group 42">
            <a:extLst>
              <a:ext uri="{FF2B5EF4-FFF2-40B4-BE49-F238E27FC236}">
                <a16:creationId xmlns:a16="http://schemas.microsoft.com/office/drawing/2014/main" id="{62524581-FCBE-4EAC-879A-81BA8A25A9BE}"/>
              </a:ext>
            </a:extLst>
          </p:cNvPr>
          <p:cNvGrpSpPr/>
          <p:nvPr/>
        </p:nvGrpSpPr>
        <p:grpSpPr>
          <a:xfrm>
            <a:off x="9245600" y="2316163"/>
            <a:ext cx="1270000" cy="2173041"/>
            <a:chOff x="9245600" y="2316163"/>
            <a:chExt cx="1270000" cy="2367497"/>
          </a:xfrm>
        </p:grpSpPr>
        <p:cxnSp>
          <p:nvCxnSpPr>
            <p:cNvPr id="33" name="Straight Connector 32">
              <a:extLst>
                <a:ext uri="{FF2B5EF4-FFF2-40B4-BE49-F238E27FC236}">
                  <a16:creationId xmlns:a16="http://schemas.microsoft.com/office/drawing/2014/main" id="{AA864716-A36F-46D2-AC2E-56D0A745E1A6}"/>
                </a:ext>
              </a:extLst>
            </p:cNvPr>
            <p:cNvCxnSpPr/>
            <p:nvPr/>
          </p:nvCxnSpPr>
          <p:spPr>
            <a:xfrm>
              <a:off x="9245600" y="2316163"/>
              <a:ext cx="0" cy="2367497"/>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39A4FB2-E660-45EB-8E1D-56F3E5AF1EAA}"/>
                </a:ext>
              </a:extLst>
            </p:cNvPr>
            <p:cNvCxnSpPr/>
            <p:nvPr/>
          </p:nvCxnSpPr>
          <p:spPr>
            <a:xfrm>
              <a:off x="10515600" y="2316163"/>
              <a:ext cx="0" cy="2367497"/>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34174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up)">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688C213F-54B1-D94B-85CF-B734F379DB35}"/>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6" name="Slide Number Placeholder 2">
            <a:extLst>
              <a:ext uri="{FF2B5EF4-FFF2-40B4-BE49-F238E27FC236}">
                <a16:creationId xmlns:a16="http://schemas.microsoft.com/office/drawing/2014/main" id="{BD7EBCD6-DA1A-4507-8D94-22131A74F097}"/>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35</a:t>
            </a:fld>
            <a:endParaRPr lang="zh-CN" altLang="en-US" sz="1000" dirty="0">
              <a:solidFill>
                <a:srgbClr val="898989"/>
              </a:solidFill>
              <a:ea typeface="Noto Sans CJK SC Regular" panose="020B0500000000000000" pitchFamily="34" charset="-128"/>
            </a:endParaRPr>
          </a:p>
        </p:txBody>
      </p:sp>
      <p:pic>
        <p:nvPicPr>
          <p:cNvPr id="11" name="Picture 10" descr="Graphical user interface, website&#10;&#10;Description automatically generated">
            <a:extLst>
              <a:ext uri="{FF2B5EF4-FFF2-40B4-BE49-F238E27FC236}">
                <a16:creationId xmlns:a16="http://schemas.microsoft.com/office/drawing/2014/main" id="{3739C8DD-C1BB-3E76-3071-9194A8FCCB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294" y="468086"/>
            <a:ext cx="4451890" cy="5760720"/>
          </a:xfrm>
          <a:prstGeom prst="rect">
            <a:avLst/>
          </a:prstGeom>
          <a:ln>
            <a:solidFill>
              <a:schemeClr val="tx1"/>
            </a:solidFill>
          </a:ln>
        </p:spPr>
      </p:pic>
      <p:pic>
        <p:nvPicPr>
          <p:cNvPr id="13" name="Picture 12" descr="Graphical user interface&#10;&#10;Description automatically generated">
            <a:extLst>
              <a:ext uri="{FF2B5EF4-FFF2-40B4-BE49-F238E27FC236}">
                <a16:creationId xmlns:a16="http://schemas.microsoft.com/office/drawing/2014/main" id="{E1F94841-11FE-DC3E-639A-076051534E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4818" y="468086"/>
            <a:ext cx="4451466" cy="5760720"/>
          </a:xfrm>
          <a:prstGeom prst="rect">
            <a:avLst/>
          </a:prstGeom>
          <a:ln>
            <a:solidFill>
              <a:schemeClr val="tx1"/>
            </a:solidFill>
          </a:ln>
        </p:spPr>
      </p:pic>
    </p:spTree>
    <p:extLst>
      <p:ext uri="{BB962C8B-B14F-4D97-AF65-F5344CB8AC3E}">
        <p14:creationId xmlns:p14="http://schemas.microsoft.com/office/powerpoint/2010/main" val="20755033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C694B7E0-0ABE-4E40-827E-6B52044119E9}"/>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8" name="Slide Number Placeholder 2">
            <a:extLst>
              <a:ext uri="{FF2B5EF4-FFF2-40B4-BE49-F238E27FC236}">
                <a16:creationId xmlns:a16="http://schemas.microsoft.com/office/drawing/2014/main" id="{6B63E0C5-D53B-459F-AF73-25E34E7AD801}"/>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36</a:t>
            </a:fld>
            <a:endParaRPr lang="zh-CN" altLang="en-US" sz="1000" dirty="0">
              <a:solidFill>
                <a:srgbClr val="898989"/>
              </a:solidFill>
              <a:ea typeface="Noto Sans CJK SC Regular" panose="020B0500000000000000" pitchFamily="34" charset="-128"/>
            </a:endParaRPr>
          </a:p>
        </p:txBody>
      </p:sp>
      <p:pic>
        <p:nvPicPr>
          <p:cNvPr id="4" name="Picture 3" descr="Graphical user interface, text, application, email&#10;&#10;Description automatically generated">
            <a:extLst>
              <a:ext uri="{FF2B5EF4-FFF2-40B4-BE49-F238E27FC236}">
                <a16:creationId xmlns:a16="http://schemas.microsoft.com/office/drawing/2014/main" id="{98FE2BC8-2920-07F3-15A5-4195FCB09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504" y="315026"/>
            <a:ext cx="4451031" cy="5760720"/>
          </a:xfrm>
          <a:prstGeom prst="rect">
            <a:avLst/>
          </a:prstGeom>
          <a:ln>
            <a:solidFill>
              <a:schemeClr val="tx1"/>
            </a:solidFill>
          </a:ln>
        </p:spPr>
      </p:pic>
      <p:pic>
        <p:nvPicPr>
          <p:cNvPr id="9" name="Picture 8" descr="Graphical user interface, text, application&#10;&#10;Description automatically generated">
            <a:extLst>
              <a:ext uri="{FF2B5EF4-FFF2-40B4-BE49-F238E27FC236}">
                <a16:creationId xmlns:a16="http://schemas.microsoft.com/office/drawing/2014/main" id="{A90917DF-D125-A0E6-F6AA-02E5249E27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7466" y="315026"/>
            <a:ext cx="4451466" cy="5760720"/>
          </a:xfrm>
          <a:prstGeom prst="rect">
            <a:avLst/>
          </a:prstGeom>
          <a:ln>
            <a:solidFill>
              <a:schemeClr val="tx1"/>
            </a:solidFill>
          </a:ln>
        </p:spPr>
      </p:pic>
    </p:spTree>
    <p:extLst>
      <p:ext uri="{BB962C8B-B14F-4D97-AF65-F5344CB8AC3E}">
        <p14:creationId xmlns:p14="http://schemas.microsoft.com/office/powerpoint/2010/main" val="27848551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E9F4091A-21BF-43F9-AC98-7232C969F463}"/>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9" name="Slide Number Placeholder 2">
            <a:extLst>
              <a:ext uri="{FF2B5EF4-FFF2-40B4-BE49-F238E27FC236}">
                <a16:creationId xmlns:a16="http://schemas.microsoft.com/office/drawing/2014/main" id="{834AE13C-214E-4C25-8BC5-CAF313B7D61F}"/>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37</a:t>
            </a:fld>
            <a:endParaRPr lang="zh-CN" altLang="en-US" sz="1000" dirty="0">
              <a:solidFill>
                <a:srgbClr val="898989"/>
              </a:solidFill>
              <a:ea typeface="Noto Sans CJK SC Regular" panose="020B0500000000000000" pitchFamily="34" charset="-128"/>
            </a:endParaRPr>
          </a:p>
        </p:txBody>
      </p:sp>
      <p:pic>
        <p:nvPicPr>
          <p:cNvPr id="3" name="Picture 2" descr="Graphical user interface, text, application, Word&#10;&#10;Description automatically generated">
            <a:extLst>
              <a:ext uri="{FF2B5EF4-FFF2-40B4-BE49-F238E27FC236}">
                <a16:creationId xmlns:a16="http://schemas.microsoft.com/office/drawing/2014/main" id="{3DDBF462-612C-26F5-F9DE-843DD73DAF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363" y="315026"/>
            <a:ext cx="4451466" cy="5760720"/>
          </a:xfrm>
          <a:prstGeom prst="rect">
            <a:avLst/>
          </a:prstGeom>
          <a:ln>
            <a:solidFill>
              <a:schemeClr val="tx1"/>
            </a:solidFill>
          </a:ln>
        </p:spPr>
      </p:pic>
      <p:pic>
        <p:nvPicPr>
          <p:cNvPr id="6" name="Picture 5" descr="Graphical user interface, text, application&#10;&#10;Description automatically generated">
            <a:extLst>
              <a:ext uri="{FF2B5EF4-FFF2-40B4-BE49-F238E27FC236}">
                <a16:creationId xmlns:a16="http://schemas.microsoft.com/office/drawing/2014/main" id="{92BFFC5E-3FB2-E432-BE99-812BE655C9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0172" y="315026"/>
            <a:ext cx="4452243" cy="5760720"/>
          </a:xfrm>
          <a:prstGeom prst="rect">
            <a:avLst/>
          </a:prstGeom>
          <a:ln>
            <a:solidFill>
              <a:schemeClr val="tx1"/>
            </a:solidFill>
          </a:ln>
        </p:spPr>
      </p:pic>
    </p:spTree>
    <p:extLst>
      <p:ext uri="{BB962C8B-B14F-4D97-AF65-F5344CB8AC3E}">
        <p14:creationId xmlns:p14="http://schemas.microsoft.com/office/powerpoint/2010/main" val="27337073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51C7820-4202-47FA-B547-8C61FDA5AA83}"/>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6" name="Slide Number Placeholder 2">
            <a:extLst>
              <a:ext uri="{FF2B5EF4-FFF2-40B4-BE49-F238E27FC236}">
                <a16:creationId xmlns:a16="http://schemas.microsoft.com/office/drawing/2014/main" id="{71AF6059-C33B-40F7-B088-040799C6EB69}"/>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38</a:t>
            </a:fld>
            <a:endParaRPr lang="zh-CN" altLang="en-US" sz="1000" dirty="0">
              <a:solidFill>
                <a:srgbClr val="898989"/>
              </a:solidFill>
              <a:ea typeface="Noto Sans CJK SC Regular" panose="020B0500000000000000" pitchFamily="34" charset="-128"/>
            </a:endParaRPr>
          </a:p>
        </p:txBody>
      </p:sp>
      <p:pic>
        <p:nvPicPr>
          <p:cNvPr id="3" name="Picture 2" descr="Graphical user interface, text, application&#10;&#10;Description automatically generated">
            <a:extLst>
              <a:ext uri="{FF2B5EF4-FFF2-40B4-BE49-F238E27FC236}">
                <a16:creationId xmlns:a16="http://schemas.microsoft.com/office/drawing/2014/main" id="{8F7D1AA9-5FD6-5929-AAC7-99E8E9EF88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7312" y="315026"/>
            <a:ext cx="4452243" cy="5760720"/>
          </a:xfrm>
          <a:prstGeom prst="rect">
            <a:avLst/>
          </a:prstGeom>
          <a:ln>
            <a:solidFill>
              <a:schemeClr val="tx1"/>
            </a:solidFill>
          </a:ln>
        </p:spPr>
      </p:pic>
      <p:pic>
        <p:nvPicPr>
          <p:cNvPr id="9" name="Picture 8" descr="Graphical user interface, text, application&#10;&#10;Description automatically generated">
            <a:extLst>
              <a:ext uri="{FF2B5EF4-FFF2-40B4-BE49-F238E27FC236}">
                <a16:creationId xmlns:a16="http://schemas.microsoft.com/office/drawing/2014/main" id="{74C0B879-0742-B5A2-C04A-A56FF234BF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2447" y="315026"/>
            <a:ext cx="4452243" cy="5760720"/>
          </a:xfrm>
          <a:prstGeom prst="rect">
            <a:avLst/>
          </a:prstGeom>
          <a:ln>
            <a:solidFill>
              <a:schemeClr val="tx1"/>
            </a:solidFill>
          </a:ln>
        </p:spPr>
      </p:pic>
    </p:spTree>
    <p:extLst>
      <p:ext uri="{BB962C8B-B14F-4D97-AF65-F5344CB8AC3E}">
        <p14:creationId xmlns:p14="http://schemas.microsoft.com/office/powerpoint/2010/main" val="36228921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anchor="ctr"/>
          <a:lstStyle/>
          <a:p>
            <a:pPr algn="ctr">
              <a:defRPr sz="5400"/>
            </a:pPr>
            <a:r>
              <a:rPr lang="zh-CN" altLang="en-US">
                <a:ea typeface="Noto Sans CJK SC Bold" panose="020B0800000000000000" pitchFamily="34" charset="-128"/>
              </a:rPr>
              <a:t>纸质变通能力档案</a:t>
            </a:r>
            <a:endParaRPr lang="zh-CN" altLang="en-US" dirty="0">
              <a:ea typeface="Noto Sans CJK SC Bold" panose="020B0800000000000000" pitchFamily="34" charset="-128"/>
            </a:endParaRP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en-US" altLang="zh-CN" smtClean="0">
                <a:ea typeface="Noto Sans CJK SC Regular" panose="020B0500000000000000" pitchFamily="34" charset="-128"/>
              </a:rPr>
              <a:t>39</a:t>
            </a:fld>
            <a:endParaRPr lang="zh-CN" altLang="en-US" dirty="0">
              <a:ea typeface="Noto Sans CJK SC Regular" panose="020B0500000000000000" pitchFamily="34" charset="-128"/>
            </a:endParaRPr>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Tree>
    <p:extLst>
      <p:ext uri="{BB962C8B-B14F-4D97-AF65-F5344CB8AC3E}">
        <p14:creationId xmlns:p14="http://schemas.microsoft.com/office/powerpoint/2010/main" val="6494219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DB9BB7EB-BFF2-43FD-8982-62CBE6FEA194}"/>
              </a:ext>
            </a:extLst>
          </p:cNvPr>
          <p:cNvSpPr>
            <a:spLocks noGrp="1"/>
          </p:cNvSpPr>
          <p:nvPr>
            <p:ph type="title"/>
          </p:nvPr>
        </p:nvSpPr>
        <p:spPr>
          <a:xfrm>
            <a:off x="357188" y="228600"/>
            <a:ext cx="11606211" cy="1009650"/>
          </a:xfrm>
        </p:spPr>
        <p:txBody>
          <a:bodyPr wrap="square">
            <a:noAutofit/>
          </a:bodyPr>
          <a:lstStyle/>
          <a:p>
            <a:r>
              <a:rPr lang="zh-CN" altLang="en-US" dirty="0">
                <a:ea typeface="Noto Sans CJK SC Bold" panose="020B0800000000000000" pitchFamily="34" charset="-128"/>
              </a:rPr>
              <a:t>可观察的行为和个性</a:t>
            </a:r>
          </a:p>
        </p:txBody>
      </p:sp>
      <p:sp>
        <p:nvSpPr>
          <p:cNvPr id="6" name="Slide Number Placeholder 5">
            <a:extLst>
              <a:ext uri="{FF2B5EF4-FFF2-40B4-BE49-F238E27FC236}">
                <a16:creationId xmlns:a16="http://schemas.microsoft.com/office/drawing/2014/main" id="{642B0113-45EF-4DBB-B2EF-F6B50D642005}"/>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4</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1CF9C3B8-6FC8-4CA5-B9A9-8DB01C7ACAD3}"/>
              </a:ext>
            </a:extLst>
          </p:cNvPr>
          <p:cNvSpPr>
            <a:spLocks noGrp="1"/>
          </p:cNvSpPr>
          <p:nvPr>
            <p:ph type="ftr" sz="quarter" idx="13"/>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grpSp>
        <p:nvGrpSpPr>
          <p:cNvPr id="7" name="Group 6">
            <a:extLst>
              <a:ext uri="{FF2B5EF4-FFF2-40B4-BE49-F238E27FC236}">
                <a16:creationId xmlns:a16="http://schemas.microsoft.com/office/drawing/2014/main" id="{CE7EAA40-2030-4EB6-88DC-738FF750D683}"/>
              </a:ext>
            </a:extLst>
          </p:cNvPr>
          <p:cNvGrpSpPr/>
          <p:nvPr/>
        </p:nvGrpSpPr>
        <p:grpSpPr>
          <a:xfrm>
            <a:off x="4507765" y="4309364"/>
            <a:ext cx="672194" cy="672194"/>
            <a:chOff x="566003" y="4309364"/>
            <a:chExt cx="672194" cy="672194"/>
          </a:xfrm>
          <a:solidFill>
            <a:schemeClr val="accent2"/>
          </a:solidFill>
        </p:grpSpPr>
        <p:sp>
          <p:nvSpPr>
            <p:cNvPr id="34" name="Oval 33">
              <a:extLst>
                <a:ext uri="{FF2B5EF4-FFF2-40B4-BE49-F238E27FC236}">
                  <a16:creationId xmlns:a16="http://schemas.microsoft.com/office/drawing/2014/main" id="{8D3DB76A-0946-45B0-BEC4-402FCDBB27A2}"/>
                </a:ext>
              </a:extLst>
            </p:cNvPr>
            <p:cNvSpPr/>
            <p:nvPr/>
          </p:nvSpPr>
          <p:spPr bwMode="gray">
            <a:xfrm>
              <a:off x="566003" y="4309364"/>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grpSp>
          <p:nvGrpSpPr>
            <p:cNvPr id="20" name="Group 19">
              <a:extLst>
                <a:ext uri="{FF2B5EF4-FFF2-40B4-BE49-F238E27FC236}">
                  <a16:creationId xmlns:a16="http://schemas.microsoft.com/office/drawing/2014/main" id="{DC4432FB-4F12-4887-9997-5A2DC060C3F9}"/>
                </a:ext>
              </a:extLst>
            </p:cNvPr>
            <p:cNvGrpSpPr/>
            <p:nvPr/>
          </p:nvGrpSpPr>
          <p:grpSpPr>
            <a:xfrm>
              <a:off x="619897" y="4373019"/>
              <a:ext cx="534988" cy="513687"/>
              <a:chOff x="385233" y="4116918"/>
              <a:chExt cx="986367" cy="947095"/>
            </a:xfrm>
            <a:grpFill/>
          </p:grpSpPr>
          <p:pic>
            <p:nvPicPr>
              <p:cNvPr id="17" name="Graphic 16" descr="Cough outline">
                <a:extLst>
                  <a:ext uri="{FF2B5EF4-FFF2-40B4-BE49-F238E27FC236}">
                    <a16:creationId xmlns:a16="http://schemas.microsoft.com/office/drawing/2014/main" id="{78EB2386-3ACB-461A-8BC2-8A9E3564A75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2506" y="4116918"/>
                <a:ext cx="789094" cy="789093"/>
              </a:xfrm>
              <a:prstGeom prst="rect">
                <a:avLst/>
              </a:prstGeom>
            </p:spPr>
          </p:pic>
          <p:pic>
            <p:nvPicPr>
              <p:cNvPr id="18" name="Graphic 17" descr="Cough outline">
                <a:extLst>
                  <a:ext uri="{FF2B5EF4-FFF2-40B4-BE49-F238E27FC236}">
                    <a16:creationId xmlns:a16="http://schemas.microsoft.com/office/drawing/2014/main" id="{2BB76461-F5D6-4A2B-83B4-6BD1FB9D557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385233" y="4274920"/>
                <a:ext cx="789094" cy="789093"/>
              </a:xfrm>
              <a:prstGeom prst="rect">
                <a:avLst/>
              </a:prstGeom>
            </p:spPr>
          </p:pic>
        </p:grpSp>
      </p:grpSp>
      <p:grpSp>
        <p:nvGrpSpPr>
          <p:cNvPr id="3" name="Group 2">
            <a:extLst>
              <a:ext uri="{FF2B5EF4-FFF2-40B4-BE49-F238E27FC236}">
                <a16:creationId xmlns:a16="http://schemas.microsoft.com/office/drawing/2014/main" id="{C00266C9-1788-453B-9D07-DCF19A08A66E}"/>
              </a:ext>
            </a:extLst>
          </p:cNvPr>
          <p:cNvGrpSpPr/>
          <p:nvPr/>
        </p:nvGrpSpPr>
        <p:grpSpPr>
          <a:xfrm>
            <a:off x="4168477" y="2306638"/>
            <a:ext cx="7793336" cy="3203366"/>
            <a:chOff x="226507" y="2306638"/>
            <a:chExt cx="8649840" cy="3203366"/>
          </a:xfrm>
        </p:grpSpPr>
        <p:sp>
          <p:nvSpPr>
            <p:cNvPr id="16" name="Rectangle 15">
              <a:extLst>
                <a:ext uri="{FF2B5EF4-FFF2-40B4-BE49-F238E27FC236}">
                  <a16:creationId xmlns:a16="http://schemas.microsoft.com/office/drawing/2014/main" id="{35B658AB-4ADA-48E8-886D-F20E8E819F21}"/>
                </a:ext>
              </a:extLst>
            </p:cNvPr>
            <p:cNvSpPr/>
            <p:nvPr/>
          </p:nvSpPr>
          <p:spPr bwMode="gray">
            <a:xfrm>
              <a:off x="226507" y="3963779"/>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defRPr sz="2000">
                  <a:solidFill>
                    <a:schemeClr val="tx2"/>
                  </a:solidFill>
                </a:defRPr>
              </a:pPr>
              <a:r>
                <a:rPr lang="zh-CN" altLang="en-US">
                  <a:ea typeface="Noto Sans CJK SC Regular" panose="020B0500000000000000" pitchFamily="34" charset="-128"/>
                </a:rPr>
                <a:t>人际行为</a:t>
              </a:r>
            </a:p>
            <a:p>
              <a:pPr>
                <a:defRPr sz="1600">
                  <a:solidFill>
                    <a:schemeClr val="tx2"/>
                  </a:solidFill>
                </a:defRPr>
              </a:pPr>
              <a:r>
                <a:rPr lang="zh-CN" altLang="en-US">
                  <a:ea typeface="Noto Sans CJK SC Regular" panose="020B0500000000000000" pitchFamily="34" charset="-128"/>
                </a:rPr>
                <a:t>在与他人互动时，你的所言与所为</a:t>
              </a:r>
              <a:endParaRPr lang="zh-CN" altLang="en-US" dirty="0">
                <a:ea typeface="Noto Sans CJK SC Regular" panose="020B0500000000000000" pitchFamily="34" charset="-128"/>
              </a:endParaRPr>
            </a:p>
          </p:txBody>
        </p:sp>
        <p:sp>
          <p:nvSpPr>
            <p:cNvPr id="11" name="Rectangle 10">
              <a:extLst>
                <a:ext uri="{FF2B5EF4-FFF2-40B4-BE49-F238E27FC236}">
                  <a16:creationId xmlns:a16="http://schemas.microsoft.com/office/drawing/2014/main" id="{2FCB4BEA-E7D2-49AA-84D7-BD3DD6359A5D}"/>
                </a:ext>
              </a:extLst>
            </p:cNvPr>
            <p:cNvSpPr/>
            <p:nvPr/>
          </p:nvSpPr>
          <p:spPr bwMode="gray">
            <a:xfrm>
              <a:off x="228600" y="23161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defRPr sz="2000">
                  <a:solidFill>
                    <a:schemeClr val="tx2"/>
                  </a:solidFill>
                </a:defRPr>
              </a:pPr>
              <a:r>
                <a:rPr lang="zh-CN" altLang="en-US" dirty="0">
                  <a:ea typeface="Noto Sans CJK SC Regular" panose="020B0500000000000000" pitchFamily="34" charset="-128"/>
                </a:rPr>
                <a:t>行为</a:t>
              </a:r>
            </a:p>
            <a:p>
              <a:pPr>
                <a:defRPr sz="1600">
                  <a:solidFill>
                    <a:schemeClr val="tx2"/>
                  </a:solidFill>
                </a:defRPr>
              </a:pPr>
              <a:r>
                <a:rPr lang="zh-CN" altLang="en-US" dirty="0">
                  <a:ea typeface="Noto Sans CJK SC Regular" panose="020B0500000000000000" pitchFamily="34" charset="-128"/>
                </a:rPr>
                <a:t>你说什么（言语），做什么（非言语） </a:t>
              </a:r>
            </a:p>
          </p:txBody>
        </p:sp>
        <p:sp>
          <p:nvSpPr>
            <p:cNvPr id="21" name="Rectangle 20">
              <a:extLst>
                <a:ext uri="{FF2B5EF4-FFF2-40B4-BE49-F238E27FC236}">
                  <a16:creationId xmlns:a16="http://schemas.microsoft.com/office/drawing/2014/main" id="{23125FAC-C983-4801-A3CD-B4F038D82B48}"/>
                </a:ext>
              </a:extLst>
            </p:cNvPr>
            <p:cNvSpPr/>
            <p:nvPr/>
          </p:nvSpPr>
          <p:spPr bwMode="gray">
            <a:xfrm>
              <a:off x="4605972" y="23066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0" rIns="45720" anchor="ctr">
              <a:noAutofit/>
            </a:bodyPr>
            <a:lstStyle/>
            <a:p>
              <a:pPr>
                <a:defRPr>
                  <a:solidFill>
                    <a:schemeClr val="tx2"/>
                  </a:solidFill>
                </a:defRPr>
              </a:pPr>
              <a:r>
                <a:rPr lang="zh-CN" altLang="en-US" sz="2000">
                  <a:ea typeface="Noto Sans CJK SC Regular" panose="020B0500000000000000" pitchFamily="34" charset="-128"/>
                </a:rPr>
                <a:t>待人处事风格</a:t>
              </a:r>
              <a:r>
                <a:rPr lang="en-US" altLang="zh-CN" sz="2000" baseline="30000">
                  <a:ea typeface="Noto Sans CJK SC Regular" panose="020B0500000000000000" pitchFamily="34" charset="-128"/>
                </a:rPr>
                <a:t>®</a:t>
              </a:r>
              <a:br>
                <a:rPr lang="zh-CN" altLang="en-US" sz="2000">
                  <a:solidFill>
                    <a:schemeClr val="tx2"/>
                  </a:solidFill>
                  <a:ea typeface="Noto Sans CJK SC Regular" panose="020B0500000000000000" pitchFamily="34" charset="-128"/>
                </a:rPr>
              </a:br>
              <a:r>
                <a:rPr lang="zh-CN" altLang="en-US" sz="1600">
                  <a:ea typeface="Noto Sans CJK SC Regular" panose="020B0500000000000000" pitchFamily="34" charset="-128"/>
                </a:rPr>
                <a:t>用来描述某个人行为的、他人可以观察到并达成共识的行为模式</a:t>
              </a:r>
              <a:endParaRPr lang="zh-CN" altLang="en-US" sz="1600" dirty="0">
                <a:ea typeface="Noto Sans CJK SC Regular" panose="020B0500000000000000" pitchFamily="34" charset="-128"/>
              </a:endParaRPr>
            </a:p>
          </p:txBody>
        </p:sp>
        <p:sp>
          <p:nvSpPr>
            <p:cNvPr id="22" name="Rectangle 21">
              <a:extLst>
                <a:ext uri="{FF2B5EF4-FFF2-40B4-BE49-F238E27FC236}">
                  <a16:creationId xmlns:a16="http://schemas.microsoft.com/office/drawing/2014/main" id="{33DDE6D5-207C-4CE7-85E9-BE9E4C33CB6A}"/>
                </a:ext>
              </a:extLst>
            </p:cNvPr>
            <p:cNvSpPr/>
            <p:nvPr/>
          </p:nvSpPr>
          <p:spPr bwMode="gray">
            <a:xfrm>
              <a:off x="4605972" y="39449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defRPr sz="2000">
                  <a:solidFill>
                    <a:schemeClr val="tx2"/>
                  </a:solidFill>
                </a:defRPr>
              </a:pPr>
              <a:r>
                <a:rPr lang="zh-CN" altLang="en-US" dirty="0">
                  <a:ea typeface="Noto Sans CJK SC Regular" panose="020B0500000000000000" pitchFamily="34" charset="-128"/>
                </a:rPr>
                <a:t>个性</a:t>
              </a:r>
            </a:p>
            <a:p>
              <a:pPr>
                <a:defRPr sz="1600">
                  <a:solidFill>
                    <a:schemeClr val="tx2"/>
                  </a:solidFill>
                </a:defRPr>
              </a:pPr>
              <a:r>
                <a:rPr lang="zh-CN" altLang="en-US" dirty="0">
                  <a:ea typeface="Noto Sans CJK SC Regular" panose="020B0500000000000000" pitchFamily="34" charset="-128"/>
                </a:rPr>
                <a:t>一个人的一切：他的思想、价值观、希望和梦想</a:t>
              </a:r>
            </a:p>
          </p:txBody>
        </p:sp>
      </p:grpSp>
      <p:grpSp>
        <p:nvGrpSpPr>
          <p:cNvPr id="23" name="Group 22">
            <a:extLst>
              <a:ext uri="{FF2B5EF4-FFF2-40B4-BE49-F238E27FC236}">
                <a16:creationId xmlns:a16="http://schemas.microsoft.com/office/drawing/2014/main" id="{A1384BDB-C98A-4B37-B986-96217ED1003A}"/>
              </a:ext>
            </a:extLst>
          </p:cNvPr>
          <p:cNvGrpSpPr/>
          <p:nvPr/>
        </p:nvGrpSpPr>
        <p:grpSpPr>
          <a:xfrm>
            <a:off x="8355070" y="2716505"/>
            <a:ext cx="721187" cy="712495"/>
            <a:chOff x="11246150" y="-3840160"/>
            <a:chExt cx="1084680" cy="1084680"/>
          </a:xfrm>
        </p:grpSpPr>
        <p:sp>
          <p:nvSpPr>
            <p:cNvPr id="24" name="Freeform: Shape 23">
              <a:extLst>
                <a:ext uri="{FF2B5EF4-FFF2-40B4-BE49-F238E27FC236}">
                  <a16:creationId xmlns:a16="http://schemas.microsoft.com/office/drawing/2014/main" id="{F9E87F21-F6EE-4C25-9F85-C74514CED125}"/>
                </a:ext>
              </a:extLst>
            </p:cNvPr>
            <p:cNvSpPr/>
            <p:nvPr/>
          </p:nvSpPr>
          <p:spPr>
            <a:xfrm>
              <a:off x="11362471" y="-3723839"/>
              <a:ext cx="852038"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25" name="Freeform: Shape 24">
              <a:extLst>
                <a:ext uri="{FF2B5EF4-FFF2-40B4-BE49-F238E27FC236}">
                  <a16:creationId xmlns:a16="http://schemas.microsoft.com/office/drawing/2014/main" id="{EB629C01-F69F-4DEB-B321-C4FA62BB80BB}"/>
                </a:ext>
              </a:extLst>
            </p:cNvPr>
            <p:cNvSpPr/>
            <p:nvPr/>
          </p:nvSpPr>
          <p:spPr>
            <a:xfrm>
              <a:off x="11282993" y="-3803316"/>
              <a:ext cx="1010993"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26" name="Freeform: Shape 25">
              <a:extLst>
                <a:ext uri="{FF2B5EF4-FFF2-40B4-BE49-F238E27FC236}">
                  <a16:creationId xmlns:a16="http://schemas.microsoft.com/office/drawing/2014/main" id="{10F6DCD8-ABC4-456E-B2BF-FFF16513D1F2}"/>
                </a:ext>
              </a:extLst>
            </p:cNvPr>
            <p:cNvSpPr/>
            <p:nvPr/>
          </p:nvSpPr>
          <p:spPr>
            <a:xfrm>
              <a:off x="11246150" y="-3840160"/>
              <a:ext cx="1084680"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27" name="Freeform: Shape 26">
              <a:extLst>
                <a:ext uri="{FF2B5EF4-FFF2-40B4-BE49-F238E27FC236}">
                  <a16:creationId xmlns:a16="http://schemas.microsoft.com/office/drawing/2014/main" id="{ACE047BA-AA47-4D12-94FA-5F307C7459DE}"/>
                </a:ext>
              </a:extLst>
            </p:cNvPr>
            <p:cNvSpPr/>
            <p:nvPr/>
          </p:nvSpPr>
          <p:spPr>
            <a:xfrm>
              <a:off x="11517530" y="-3581516"/>
              <a:ext cx="542129"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grpSp>
      <p:grpSp>
        <p:nvGrpSpPr>
          <p:cNvPr id="12" name="Group 11">
            <a:extLst>
              <a:ext uri="{FF2B5EF4-FFF2-40B4-BE49-F238E27FC236}">
                <a16:creationId xmlns:a16="http://schemas.microsoft.com/office/drawing/2014/main" id="{FE5F76B4-64FF-44A7-92C2-D778EB521C55}"/>
              </a:ext>
            </a:extLst>
          </p:cNvPr>
          <p:cNvGrpSpPr/>
          <p:nvPr/>
        </p:nvGrpSpPr>
        <p:grpSpPr>
          <a:xfrm>
            <a:off x="4449851" y="2680398"/>
            <a:ext cx="672194" cy="672194"/>
            <a:chOff x="508089" y="2680398"/>
            <a:chExt cx="672194" cy="672194"/>
          </a:xfrm>
          <a:solidFill>
            <a:schemeClr val="accent2"/>
          </a:solidFill>
        </p:grpSpPr>
        <p:sp>
          <p:nvSpPr>
            <p:cNvPr id="33" name="Oval 32">
              <a:extLst>
                <a:ext uri="{FF2B5EF4-FFF2-40B4-BE49-F238E27FC236}">
                  <a16:creationId xmlns:a16="http://schemas.microsoft.com/office/drawing/2014/main" id="{B999F713-6DC2-45AF-B3A1-C26585D918FE}"/>
                </a:ext>
              </a:extLst>
            </p:cNvPr>
            <p:cNvSpPr/>
            <p:nvPr/>
          </p:nvSpPr>
          <p:spPr bwMode="gray">
            <a:xfrm>
              <a:off x="508089" y="2680398"/>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pic>
          <p:nvPicPr>
            <p:cNvPr id="15" name="Graphic 14" descr="Cough outline">
              <a:extLst>
                <a:ext uri="{FF2B5EF4-FFF2-40B4-BE49-F238E27FC236}">
                  <a16:creationId xmlns:a16="http://schemas.microsoft.com/office/drawing/2014/main" id="{B66AB80F-DFF1-4E6A-87AA-AEAC25F338B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1299" y="2750344"/>
              <a:ext cx="485774" cy="485774"/>
            </a:xfrm>
            <a:prstGeom prst="rect">
              <a:avLst/>
            </a:prstGeom>
          </p:spPr>
        </p:pic>
      </p:grpSp>
      <p:grpSp>
        <p:nvGrpSpPr>
          <p:cNvPr id="4" name="Group 3">
            <a:extLst>
              <a:ext uri="{FF2B5EF4-FFF2-40B4-BE49-F238E27FC236}">
                <a16:creationId xmlns:a16="http://schemas.microsoft.com/office/drawing/2014/main" id="{6D218BE8-D704-4515-BA72-2461F6ECB5E1}"/>
              </a:ext>
            </a:extLst>
          </p:cNvPr>
          <p:cNvGrpSpPr/>
          <p:nvPr/>
        </p:nvGrpSpPr>
        <p:grpSpPr>
          <a:xfrm>
            <a:off x="8404063" y="4316067"/>
            <a:ext cx="672194" cy="672194"/>
            <a:chOff x="4462301" y="4316067"/>
            <a:chExt cx="672194" cy="672194"/>
          </a:xfrm>
          <a:solidFill>
            <a:schemeClr val="accent2"/>
          </a:solidFill>
        </p:grpSpPr>
        <p:sp>
          <p:nvSpPr>
            <p:cNvPr id="37" name="Oval 36">
              <a:extLst>
                <a:ext uri="{FF2B5EF4-FFF2-40B4-BE49-F238E27FC236}">
                  <a16:creationId xmlns:a16="http://schemas.microsoft.com/office/drawing/2014/main" id="{C5432486-8ADA-4B47-A18C-833EFEC74416}"/>
                </a:ext>
              </a:extLst>
            </p:cNvPr>
            <p:cNvSpPr/>
            <p:nvPr/>
          </p:nvSpPr>
          <p:spPr bwMode="gray">
            <a:xfrm>
              <a:off x="4462301" y="4316067"/>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pic>
          <p:nvPicPr>
            <p:cNvPr id="36" name="Graphic 35">
              <a:extLst>
                <a:ext uri="{FF2B5EF4-FFF2-40B4-BE49-F238E27FC236}">
                  <a16:creationId xmlns:a16="http://schemas.microsoft.com/office/drawing/2014/main" id="{236A77FD-DA72-4880-AA42-93C6DAF785D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594813" y="4442891"/>
              <a:ext cx="385957" cy="385957"/>
            </a:xfrm>
            <a:prstGeom prst="rect">
              <a:avLst/>
            </a:prstGeom>
          </p:spPr>
        </p:pic>
      </p:grpSp>
      <p:grpSp>
        <p:nvGrpSpPr>
          <p:cNvPr id="35" name="Group 34">
            <a:extLst>
              <a:ext uri="{FF2B5EF4-FFF2-40B4-BE49-F238E27FC236}">
                <a16:creationId xmlns:a16="http://schemas.microsoft.com/office/drawing/2014/main" id="{F1DAD019-2F8A-451C-A708-EAE141A8818E}"/>
              </a:ext>
            </a:extLst>
          </p:cNvPr>
          <p:cNvGrpSpPr/>
          <p:nvPr/>
        </p:nvGrpSpPr>
        <p:grpSpPr>
          <a:xfrm>
            <a:off x="400050" y="3006523"/>
            <a:ext cx="4103515" cy="2083934"/>
            <a:chOff x="266700" y="3006523"/>
            <a:chExt cx="4103515" cy="2083934"/>
          </a:xfrm>
        </p:grpSpPr>
        <p:pic>
          <p:nvPicPr>
            <p:cNvPr id="31" name="Picture 10" descr="personality-pie.png">
              <a:extLst>
                <a:ext uri="{FF2B5EF4-FFF2-40B4-BE49-F238E27FC236}">
                  <a16:creationId xmlns:a16="http://schemas.microsoft.com/office/drawing/2014/main" id="{072A724F-72D7-44EE-83A2-AB67C81F56BF}"/>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266700" y="3006523"/>
              <a:ext cx="4103515" cy="2083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1480C8FD-5F24-49F9-8230-CD098CA015E2}"/>
                </a:ext>
              </a:extLst>
            </p:cNvPr>
            <p:cNvSpPr/>
            <p:nvPr/>
          </p:nvSpPr>
          <p:spPr bwMode="gray">
            <a:xfrm>
              <a:off x="1066800" y="3429000"/>
              <a:ext cx="1041400" cy="628650"/>
            </a:xfrm>
            <a:prstGeom prst="rect">
              <a:avLst/>
            </a:prstGeom>
            <a:solidFill>
              <a:srgbClr val="BDBE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28" name="TextBox 27">
              <a:extLst>
                <a:ext uri="{FF2B5EF4-FFF2-40B4-BE49-F238E27FC236}">
                  <a16:creationId xmlns:a16="http://schemas.microsoft.com/office/drawing/2014/main" id="{17005BCB-75B1-402E-8DC8-03C3858C2C91}"/>
                </a:ext>
              </a:extLst>
            </p:cNvPr>
            <p:cNvSpPr txBox="1"/>
            <p:nvPr/>
          </p:nvSpPr>
          <p:spPr>
            <a:xfrm>
              <a:off x="1131682" y="3447343"/>
              <a:ext cx="1891543" cy="738664"/>
            </a:xfrm>
            <a:prstGeom prst="rect">
              <a:avLst/>
            </a:prstGeom>
            <a:noFill/>
          </p:spPr>
          <p:txBody>
            <a:bodyPr wrap="square" lIns="0" tIns="0" rIns="0" bIns="0">
              <a:noAutofit/>
            </a:bodyPr>
            <a:lstStyle/>
            <a:p>
              <a:pPr>
                <a:defRPr sz="1600"/>
              </a:pPr>
              <a:r>
                <a:rPr lang="zh-CN" altLang="en-US" dirty="0">
                  <a:ea typeface="Noto Sans CJK SC Regular" panose="020B0500000000000000" pitchFamily="34" charset="-128"/>
                </a:rPr>
                <a:t>观察到的行为</a:t>
              </a:r>
              <a:endParaRPr lang="en-US" altLang="zh-CN" dirty="0">
                <a:ea typeface="Noto Sans CJK SC Black" panose="020B0A00000000000000" pitchFamily="34" charset="-128"/>
              </a:endParaRPr>
            </a:p>
            <a:p>
              <a:pPr algn="l">
                <a:defRPr sz="1600" b="1">
                  <a:latin typeface="Arial Black" panose="020B0A04020102020204" pitchFamily="34" charset="0"/>
                </a:defRPr>
              </a:pPr>
              <a:r>
                <a:rPr lang="zh-CN" altLang="en-US" dirty="0">
                  <a:ea typeface="Noto Sans CJK SC Black" panose="020B0A00000000000000" pitchFamily="34" charset="-128"/>
                </a:rPr>
                <a:t>说的</a:t>
              </a:r>
              <a:r>
                <a:rPr lang="en-US" altLang="zh-CN" dirty="0">
                  <a:ea typeface="Noto Sans CJK SC Black" panose="020B0A00000000000000" pitchFamily="34" charset="-128"/>
                </a:rPr>
                <a:t>/</a:t>
              </a:r>
              <a:r>
                <a:rPr lang="zh-CN" altLang="en-US" dirty="0">
                  <a:ea typeface="Noto Sans CJK SC Black" panose="020B0A00000000000000" pitchFamily="34" charset="-128"/>
                </a:rPr>
                <a:t>做的</a:t>
              </a:r>
            </a:p>
          </p:txBody>
        </p:sp>
        <p:sp>
          <p:nvSpPr>
            <p:cNvPr id="38" name="TextBox 37">
              <a:extLst>
                <a:ext uri="{FF2B5EF4-FFF2-40B4-BE49-F238E27FC236}">
                  <a16:creationId xmlns:a16="http://schemas.microsoft.com/office/drawing/2014/main" id="{0D5F11A8-8CFA-43D0-9FD8-8ABCB424DAD6}"/>
                </a:ext>
              </a:extLst>
            </p:cNvPr>
            <p:cNvSpPr txBox="1"/>
            <p:nvPr/>
          </p:nvSpPr>
          <p:spPr>
            <a:xfrm>
              <a:off x="2953798" y="3939786"/>
              <a:ext cx="1013098" cy="246221"/>
            </a:xfrm>
            <a:prstGeom prst="rect">
              <a:avLst/>
            </a:prstGeom>
            <a:solidFill>
              <a:srgbClr val="07548B"/>
            </a:solidFill>
          </p:spPr>
          <p:txBody>
            <a:bodyPr wrap="square" lIns="0" tIns="0" rIns="0" bIns="0">
              <a:noAutofit/>
            </a:bodyPr>
            <a:lstStyle/>
            <a:p>
              <a:pPr algn="ctr">
                <a:defRPr sz="1600">
                  <a:solidFill>
                    <a:schemeClr val="bg1"/>
                  </a:solidFill>
                </a:defRPr>
              </a:pPr>
              <a:r>
                <a:rPr lang="zh-CN" altLang="en-US" dirty="0">
                  <a:ea typeface="Noto Sans CJK SC Regular" panose="020B0500000000000000" pitchFamily="34" charset="-128"/>
                </a:rPr>
                <a:t>个性</a:t>
              </a:r>
              <a:endParaRPr lang="zh-CN" altLang="en-US" sz="1600" dirty="0">
                <a:solidFill>
                  <a:schemeClr val="bg1"/>
                </a:solidFill>
                <a:latin typeface="Arial Black" panose="020B0A04020102020204" pitchFamily="34" charset="0"/>
                <a:ea typeface="Noto Sans CJK SC Regular" panose="020B0500000000000000" pitchFamily="34" charset="-128"/>
              </a:endParaRPr>
            </a:p>
          </p:txBody>
        </p:sp>
      </p:grpSp>
    </p:spTree>
    <p:extLst>
      <p:ext uri="{BB962C8B-B14F-4D97-AF65-F5344CB8AC3E}">
        <p14:creationId xmlns:p14="http://schemas.microsoft.com/office/powerpoint/2010/main" val="1282813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svg="http://schemas.microsoft.com/office/drawing/2016/SVG/main" xmlns:a14="http://schemas.microsoft.com/office/drawing/2010/main" xmlns:a16="http://schemas.microsoft.com/office/drawing/2014/main"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A9ED8E5-20B7-4C1E-9C3F-E53C25A74A9C}"/>
              </a:ext>
            </a:extLst>
          </p:cNvPr>
          <p:cNvSpPr>
            <a:spLocks noGrp="1"/>
          </p:cNvSpPr>
          <p:nvPr>
            <p:ph type="title"/>
          </p:nvPr>
        </p:nvSpPr>
        <p:spPr>
          <a:xfrm>
            <a:off x="663294" y="228600"/>
            <a:ext cx="11300105" cy="1009650"/>
          </a:xfrm>
        </p:spPr>
        <p:txBody>
          <a:bodyPr wrap="square">
            <a:noAutofit/>
          </a:bodyPr>
          <a:lstStyle/>
          <a:p>
            <a:r>
              <a:rPr lang="zh-CN" altLang="en-US">
                <a:ea typeface="Noto Sans CJK SC Bold" panose="020B0800000000000000" pitchFamily="34" charset="-128"/>
              </a:rPr>
              <a:t>变通能力</a:t>
            </a:r>
            <a:endParaRPr lang="zh-CN" altLang="en-US" dirty="0">
              <a:ea typeface="Noto Sans CJK SC Bold" panose="020B0800000000000000" pitchFamily="34" charset="-128"/>
            </a:endParaRPr>
          </a:p>
        </p:txBody>
      </p:sp>
      <p:sp>
        <p:nvSpPr>
          <p:cNvPr id="14" name="Content Placeholder 13">
            <a:extLst>
              <a:ext uri="{FF2B5EF4-FFF2-40B4-BE49-F238E27FC236}">
                <a16:creationId xmlns:a16="http://schemas.microsoft.com/office/drawing/2014/main" id="{C4599D21-08FC-4259-AEBE-B90D594F37A8}"/>
              </a:ext>
            </a:extLst>
          </p:cNvPr>
          <p:cNvSpPr>
            <a:spLocks noGrp="1"/>
          </p:cNvSpPr>
          <p:nvPr>
            <p:ph idx="1"/>
          </p:nvPr>
        </p:nvSpPr>
        <p:spPr>
          <a:xfrm>
            <a:off x="3489325" y="2584043"/>
            <a:ext cx="5213350" cy="566737"/>
          </a:xfrm>
        </p:spPr>
        <p:txBody>
          <a:bodyPr wrap="square">
            <a:noAutofit/>
          </a:bodyPr>
          <a:lstStyle/>
          <a:p>
            <a:pPr algn="ctr"/>
            <a:r>
              <a:rPr lang="zh-CN" altLang="en-US">
                <a:ea typeface="Noto Sans CJK SC Regular" panose="020B0500000000000000" pitchFamily="34" charset="-128"/>
              </a:rPr>
              <a:t>被视为专注的行为</a:t>
            </a:r>
            <a:r>
              <a:rPr lang="en-US" altLang="zh-CN">
                <a:ea typeface="Noto Sans CJK SC Regular" panose="020B0500000000000000" pitchFamily="34" charset="-128"/>
              </a:rPr>
              <a:t>...</a:t>
            </a:r>
            <a:endParaRPr lang="zh-CN" altLang="en-US" dirty="0">
              <a:ea typeface="Noto Sans CJK SC Regular" panose="020B0500000000000000" pitchFamily="34" charset="-128"/>
            </a:endParaRPr>
          </a:p>
        </p:txBody>
      </p:sp>
      <p:sp>
        <p:nvSpPr>
          <p:cNvPr id="6" name="Slide Number Placeholder 5">
            <a:extLst>
              <a:ext uri="{FF2B5EF4-FFF2-40B4-BE49-F238E27FC236}">
                <a16:creationId xmlns:a16="http://schemas.microsoft.com/office/drawing/2014/main" id="{597112F7-F68C-4019-A386-E673FEEE4280}"/>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40</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E4633AD7-A110-495A-A889-65ABC1C2FAE7}"/>
              </a:ext>
            </a:extLst>
          </p:cNvPr>
          <p:cNvSpPr>
            <a:spLocks noGrp="1"/>
          </p:cNvSpPr>
          <p:nvPr>
            <p:ph type="ftr" sz="quarter" idx="13"/>
          </p:nvPr>
        </p:nvSpPr>
        <p:spPr/>
        <p:txBody>
          <a:bodyPr wrap="square">
            <a:noAutofit/>
          </a:bodyPr>
          <a:lstStyle/>
          <a:p>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9" name="Text Placeholder 8">
            <a:extLst>
              <a:ext uri="{FF2B5EF4-FFF2-40B4-BE49-F238E27FC236}">
                <a16:creationId xmlns:a16="http://schemas.microsoft.com/office/drawing/2014/main" id="{A959BDBC-84E0-4A15-B412-9A6AB52B82AA}"/>
              </a:ext>
            </a:extLst>
          </p:cNvPr>
          <p:cNvSpPr>
            <a:spLocks noGrp="1"/>
          </p:cNvSpPr>
          <p:nvPr>
            <p:ph type="body" sz="quarter" idx="14"/>
          </p:nvPr>
        </p:nvSpPr>
        <p:spPr>
          <a:xfrm>
            <a:off x="663294" y="1320800"/>
            <a:ext cx="11300106" cy="903288"/>
          </a:xfrm>
        </p:spPr>
        <p:txBody>
          <a:bodyPr wrap="square">
            <a:noAutofit/>
          </a:bodyPr>
          <a:lstStyle/>
          <a:p>
            <a:r>
              <a:rPr lang="zh-CN" altLang="en-US">
                <a:ea typeface="Noto Sans CJK SC Regular" panose="020B0500000000000000" pitchFamily="34" charset="-128"/>
              </a:rPr>
              <a:t>衡量与他人合作时的人际效能</a:t>
            </a:r>
            <a:endParaRPr lang="zh-CN" altLang="en-US" dirty="0">
              <a:ea typeface="Noto Sans CJK SC Regular" panose="020B0500000000000000" pitchFamily="34" charset="-128"/>
            </a:endParaRPr>
          </a:p>
        </p:txBody>
      </p:sp>
      <p:sp>
        <p:nvSpPr>
          <p:cNvPr id="11" name="Rectangle 10">
            <a:extLst>
              <a:ext uri="{FF2B5EF4-FFF2-40B4-BE49-F238E27FC236}">
                <a16:creationId xmlns:a16="http://schemas.microsoft.com/office/drawing/2014/main" id="{C2736086-A9C4-44E6-9061-31C46229A482}"/>
              </a:ext>
            </a:extLst>
          </p:cNvPr>
          <p:cNvSpPr/>
          <p:nvPr/>
        </p:nvSpPr>
        <p:spPr bwMode="gray">
          <a:xfrm>
            <a:off x="4802188" y="3094831"/>
            <a:ext cx="2463800" cy="12017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bg1"/>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中</a:t>
            </a:r>
          </a:p>
        </p:txBody>
      </p:sp>
      <p:sp>
        <p:nvSpPr>
          <p:cNvPr id="12" name="Arrow: Pentagon 11">
            <a:extLst>
              <a:ext uri="{FF2B5EF4-FFF2-40B4-BE49-F238E27FC236}">
                <a16:creationId xmlns:a16="http://schemas.microsoft.com/office/drawing/2014/main" id="{1F38B442-5A6D-4C3D-8F2E-36464AE39CE7}"/>
              </a:ext>
            </a:extLst>
          </p:cNvPr>
          <p:cNvSpPr/>
          <p:nvPr/>
        </p:nvSpPr>
        <p:spPr bwMode="gray">
          <a:xfrm>
            <a:off x="7367588" y="3094831"/>
            <a:ext cx="2463800" cy="1201737"/>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bg1"/>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高</a:t>
            </a:r>
          </a:p>
        </p:txBody>
      </p:sp>
      <p:sp>
        <p:nvSpPr>
          <p:cNvPr id="13" name="Arrow: Pentagon 12">
            <a:extLst>
              <a:ext uri="{FF2B5EF4-FFF2-40B4-BE49-F238E27FC236}">
                <a16:creationId xmlns:a16="http://schemas.microsoft.com/office/drawing/2014/main" id="{07F9EB35-F5EF-4C0D-BD60-1B2A6AB602D8}"/>
              </a:ext>
            </a:extLst>
          </p:cNvPr>
          <p:cNvSpPr/>
          <p:nvPr/>
        </p:nvSpPr>
        <p:spPr bwMode="gray">
          <a:xfrm flipH="1">
            <a:off x="2198688" y="3094830"/>
            <a:ext cx="2463800" cy="1201737"/>
          </a:xfrm>
          <a:prstGeom prst="homePlat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bg1"/>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低</a:t>
            </a:r>
          </a:p>
        </p:txBody>
      </p:sp>
      <p:sp>
        <p:nvSpPr>
          <p:cNvPr id="17" name="Rectangle 16">
            <a:extLst>
              <a:ext uri="{FF2B5EF4-FFF2-40B4-BE49-F238E27FC236}">
                <a16:creationId xmlns:a16="http://schemas.microsoft.com/office/drawing/2014/main" id="{C9C1E3F0-E515-498E-9B2B-E3EB58958B12}"/>
              </a:ext>
            </a:extLst>
          </p:cNvPr>
          <p:cNvSpPr/>
          <p:nvPr/>
        </p:nvSpPr>
        <p:spPr bwMode="gray">
          <a:xfrm>
            <a:off x="663295" y="3495697"/>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gn="r">
              <a:lnSpc>
                <a:spcPct val="85000"/>
              </a:lnSpc>
              <a:defRPr b="1">
                <a:solidFill>
                  <a:schemeClr val="accent6"/>
                </a:solidFill>
              </a:defRPr>
            </a:pPr>
            <a:r>
              <a:rPr lang="zh-CN" altLang="en-US" dirty="0">
                <a:ea typeface="Noto Sans CJK SC Bold" panose="020B0800000000000000" pitchFamily="34" charset="-128"/>
              </a:rPr>
              <a:t>我的压力</a:t>
            </a:r>
          </a:p>
        </p:txBody>
      </p:sp>
      <p:sp>
        <p:nvSpPr>
          <p:cNvPr id="18" name="Rectangle 17">
            <a:extLst>
              <a:ext uri="{FF2B5EF4-FFF2-40B4-BE49-F238E27FC236}">
                <a16:creationId xmlns:a16="http://schemas.microsoft.com/office/drawing/2014/main" id="{DD8FD7D6-E98A-42EB-9112-52672592F01D}"/>
              </a:ext>
            </a:extLst>
          </p:cNvPr>
          <p:cNvSpPr/>
          <p:nvPr/>
        </p:nvSpPr>
        <p:spPr bwMode="gray">
          <a:xfrm>
            <a:off x="9885363" y="3510736"/>
            <a:ext cx="1971675"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nSpc>
                <a:spcPct val="85000"/>
              </a:lnSpc>
              <a:defRPr b="1">
                <a:solidFill>
                  <a:schemeClr val="accent6"/>
                </a:solidFill>
              </a:defRPr>
            </a:pPr>
            <a:r>
              <a:rPr lang="zh-CN" altLang="en-US">
                <a:ea typeface="Noto Sans CJK SC Bold" panose="020B0800000000000000" pitchFamily="34" charset="-128"/>
              </a:rPr>
              <a:t>他人的压力</a:t>
            </a:r>
            <a:endParaRPr lang="zh-CN" altLang="en-US" dirty="0">
              <a:ea typeface="Noto Sans CJK SC Bold" panose="020B0800000000000000" pitchFamily="34" charset="-128"/>
            </a:endParaRPr>
          </a:p>
        </p:txBody>
      </p:sp>
    </p:spTree>
    <p:extLst>
      <p:ext uri="{BB962C8B-B14F-4D97-AF65-F5344CB8AC3E}">
        <p14:creationId xmlns:p14="http://schemas.microsoft.com/office/powerpoint/2010/main" val="30739660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7716C-ECDF-4EBC-8120-9CC2CE774444}"/>
              </a:ext>
            </a:extLst>
          </p:cNvPr>
          <p:cNvSpPr>
            <a:spLocks noGrp="1"/>
          </p:cNvSpPr>
          <p:nvPr>
            <p:ph type="title"/>
          </p:nvPr>
        </p:nvSpPr>
        <p:spPr>
          <a:xfrm>
            <a:off x="491318" y="228600"/>
            <a:ext cx="11472081" cy="1009650"/>
          </a:xfrm>
        </p:spPr>
        <p:txBody>
          <a:bodyPr/>
          <a:lstStyle/>
          <a:p>
            <a:pPr>
              <a:defRPr>
                <a:ea typeface="ヒラギノ角ゴ Pro W3" pitchFamily="4" charset="-128"/>
                <a:cs typeface="ヒラギノ角ゴ Pro W3" pitchFamily="4" charset="-128"/>
              </a:defRPr>
            </a:pPr>
            <a:r>
              <a:rPr lang="zh-CN" altLang="en-US">
                <a:ea typeface="Noto Sans CJK SC Bold" panose="020B0800000000000000" pitchFamily="34" charset="-128"/>
              </a:rPr>
              <a:t>你的变通能力自我认知</a:t>
            </a:r>
            <a:endParaRPr lang="zh-CN" altLang="en-US" dirty="0">
              <a:ea typeface="Noto Sans CJK SC Bold" panose="020B0800000000000000" pitchFamily="34" charset="-128"/>
            </a:endParaRPr>
          </a:p>
        </p:txBody>
      </p:sp>
      <p:sp>
        <p:nvSpPr>
          <p:cNvPr id="3" name="Content Placeholder 2">
            <a:extLst>
              <a:ext uri="{FF2B5EF4-FFF2-40B4-BE49-F238E27FC236}">
                <a16:creationId xmlns:a16="http://schemas.microsoft.com/office/drawing/2014/main" id="{35D4B764-5846-4537-AFA6-85FED46A9236}"/>
              </a:ext>
            </a:extLst>
          </p:cNvPr>
          <p:cNvSpPr>
            <a:spLocks noGrp="1"/>
          </p:cNvSpPr>
          <p:nvPr>
            <p:ph sz="half" idx="1"/>
          </p:nvPr>
        </p:nvSpPr>
        <p:spPr>
          <a:xfrm>
            <a:off x="736979" y="2084147"/>
            <a:ext cx="5312984" cy="3607271"/>
          </a:xfrm>
        </p:spPr>
        <p:txBody>
          <a:bodyPr wrap="square">
            <a:noAutofit/>
          </a:bodyPr>
          <a:lstStyle/>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zh-CN" altLang="en-US" dirty="0">
                <a:ea typeface="Noto Sans CJK SC Regular" panose="020B0500000000000000" pitchFamily="34" charset="-128"/>
              </a:rPr>
              <a:t>撕开穿孔</a:t>
            </a:r>
          </a:p>
          <a:p>
            <a:pPr marL="457200" indent="-457200" eaLnBrk="1" hangingPunct="1">
              <a:lnSpc>
                <a:spcPct val="80000"/>
              </a:lnSpc>
              <a:spcAft>
                <a:spcPts val="1200"/>
              </a:spcAft>
              <a:buFont typeface="+mj-lt"/>
              <a:buAutoNum type="arabicPeriod"/>
              <a:defRPr sz="2400">
                <a:ea typeface="ヒラギノ角ゴ Pro W3" pitchFamily="4" charset="-128"/>
                <a:cs typeface="ヒラギノ角ゴ Pro W3" pitchFamily="4" charset="-128"/>
              </a:defRPr>
            </a:pPr>
            <a:r>
              <a:rPr lang="zh-CN" altLang="en-US" dirty="0">
                <a:ea typeface="Noto Sans CJK SC Regular" panose="020B0500000000000000" pitchFamily="34" charset="-128"/>
              </a:rPr>
              <a:t>将阴影列中的复选标记相加</a:t>
            </a:r>
          </a:p>
          <a:p>
            <a:pPr marL="457200" indent="-457200" eaLnBrk="1" hangingPunct="1">
              <a:lnSpc>
                <a:spcPct val="80000"/>
              </a:lnSpc>
              <a:spcAft>
                <a:spcPts val="1200"/>
              </a:spcAft>
              <a:buFont typeface="+mj-lt"/>
              <a:buAutoNum type="arabicPeriod"/>
              <a:defRPr sz="2400">
                <a:ea typeface="ヒラギノ角ゴ Pro W3" pitchFamily="4" charset="-128"/>
                <a:cs typeface="ヒラギノ角ゴ Pro W3" pitchFamily="4" charset="-128"/>
              </a:defRPr>
            </a:pPr>
            <a:r>
              <a:rPr lang="zh-CN" altLang="en-US" dirty="0">
                <a:ea typeface="Noto Sans CJK SC Regular" panose="020B0500000000000000" pitchFamily="34" charset="-128"/>
              </a:rPr>
              <a:t>圈出你的变通能力得分的首字母</a:t>
            </a:r>
          </a:p>
          <a:p>
            <a:endParaRPr lang="zh-CN" altLang="en-US" dirty="0">
              <a:ea typeface="Noto Sans CJK SC Regular" panose="020B0500000000000000" pitchFamily="34" charset="-128"/>
            </a:endParaRPr>
          </a:p>
        </p:txBody>
      </p:sp>
      <p:sp>
        <p:nvSpPr>
          <p:cNvPr id="4" name="Slide Number Placeholder 3">
            <a:extLst>
              <a:ext uri="{FF2B5EF4-FFF2-40B4-BE49-F238E27FC236}">
                <a16:creationId xmlns:a16="http://schemas.microsoft.com/office/drawing/2014/main" id="{9963F72A-6B05-4C1D-A060-196414E530D6}"/>
              </a:ext>
            </a:extLst>
          </p:cNvPr>
          <p:cNvSpPr>
            <a:spLocks noGrp="1"/>
          </p:cNvSpPr>
          <p:nvPr>
            <p:ph type="sldNum" sz="quarter" idx="12"/>
          </p:nvPr>
        </p:nvSpPr>
        <p:spPr/>
        <p:txBody>
          <a:bodyPr/>
          <a:lstStyle/>
          <a:p>
            <a:fld id="{1B1CF60C-C85D-47C0-8597-E3BF95F18FA3}" type="slidenum">
              <a:rPr lang="en-US" altLang="zh-CN" smtClean="0">
                <a:ea typeface="Noto Sans CJK SC Regular" panose="020B0500000000000000" pitchFamily="34" charset="-128"/>
              </a:rPr>
              <a:t>41</a:t>
            </a:fld>
            <a:endParaRPr lang="zh-CN" altLang="en-US" dirty="0">
              <a:ea typeface="Noto Sans CJK SC Regular" panose="020B0500000000000000" pitchFamily="34" charset="-128"/>
            </a:endParaRPr>
          </a:p>
        </p:txBody>
      </p:sp>
      <p:sp>
        <p:nvSpPr>
          <p:cNvPr id="18" name="Text Box 4">
            <a:extLst>
              <a:ext uri="{FF2B5EF4-FFF2-40B4-BE49-F238E27FC236}">
                <a16:creationId xmlns:a16="http://schemas.microsoft.com/office/drawing/2014/main" id="{76FF45AD-AACC-421D-B6F3-AD77316C0031}"/>
              </a:ext>
            </a:extLst>
          </p:cNvPr>
          <p:cNvSpPr txBox="1">
            <a:spLocks noChangeArrowheads="1"/>
          </p:cNvSpPr>
          <p:nvPr/>
        </p:nvSpPr>
        <p:spPr bwMode="auto">
          <a:xfrm>
            <a:off x="7437749" y="2168697"/>
            <a:ext cx="1299852" cy="622300"/>
          </a:xfrm>
          <a:prstGeom prst="rect">
            <a:avLst/>
          </a:prstGeom>
          <a:noFill/>
          <a:ln w="9525">
            <a:noFill/>
            <a:miter lim="800000"/>
            <a:headEnd/>
            <a:tailEnd/>
          </a:ln>
        </p:spPr>
        <p:txBody>
          <a:bodyPr>
            <a:prstTxWarp prst="textNoShape">
              <a:avLst/>
            </a:prstTxWarp>
          </a:bodyPr>
          <a:lstStyle/>
          <a:p>
            <a:pPr marL="342900" indent="-342900" algn="ctr">
              <a:lnSpc>
                <a:spcPct val="80000"/>
              </a:lnSpc>
              <a:buFontTx/>
              <a:buNone/>
              <a:defRPr sz="1800">
                <a:solidFill>
                  <a:schemeClr val="tx1"/>
                </a:solidFill>
                <a:latin typeface="Arial" pitchFamily="4" charset="0"/>
              </a:defRPr>
            </a:pPr>
            <a:r>
              <a:rPr lang="zh-CN" altLang="en-US" b="1" dirty="0">
                <a:latin typeface="Noto Sans CJK SC Bold" panose="020B0800000000000000" pitchFamily="34" charset="-128"/>
                <a:ea typeface="Noto Sans CJK SC Bold" panose="020B0800000000000000" pitchFamily="34" charset="-128"/>
              </a:rPr>
              <a:t>示例</a:t>
            </a:r>
            <a:r>
              <a:rPr lang="zh-CN" altLang="en-US" dirty="0">
                <a:latin typeface="Noto Sans CJK SC Bold" panose="020B0800000000000000" pitchFamily="34" charset="-128"/>
                <a:ea typeface="Noto Sans CJK SC Bold" panose="020B0800000000000000" pitchFamily="34" charset="-128"/>
              </a:rPr>
              <a:t>：</a:t>
            </a:r>
          </a:p>
          <a:p>
            <a:pPr marL="342900" indent="-342900">
              <a:lnSpc>
                <a:spcPct val="80000"/>
              </a:lnSpc>
            </a:pPr>
            <a:endParaRPr lang="zh-CN" altLang="en-US" sz="2800" dirty="0">
              <a:solidFill>
                <a:schemeClr val="tx1"/>
              </a:solidFill>
              <a:latin typeface="Noto Sans CJK SC Bold" panose="020B0800000000000000" pitchFamily="34" charset="-128"/>
              <a:ea typeface="Noto Sans CJK SC Bold" panose="020B0800000000000000" pitchFamily="34" charset="-128"/>
            </a:endParaRPr>
          </a:p>
        </p:txBody>
      </p:sp>
      <p:sp>
        <p:nvSpPr>
          <p:cNvPr id="24" name="Text Box 4">
            <a:extLst>
              <a:ext uri="{FF2B5EF4-FFF2-40B4-BE49-F238E27FC236}">
                <a16:creationId xmlns:a16="http://schemas.microsoft.com/office/drawing/2014/main" id="{87358208-4B10-4673-BDD3-255162178DA0}"/>
              </a:ext>
            </a:extLst>
          </p:cNvPr>
          <p:cNvSpPr txBox="1">
            <a:spLocks noChangeArrowheads="1"/>
          </p:cNvSpPr>
          <p:nvPr/>
        </p:nvSpPr>
        <p:spPr bwMode="auto">
          <a:xfrm>
            <a:off x="155091" y="5289550"/>
            <a:ext cx="5610709" cy="787400"/>
          </a:xfrm>
          <a:prstGeom prst="rect">
            <a:avLst/>
          </a:prstGeom>
          <a:noFill/>
          <a:ln w="9525">
            <a:noFill/>
            <a:miter lim="800000"/>
            <a:headEnd/>
            <a:tailEnd/>
          </a:ln>
        </p:spPr>
        <p:txBody>
          <a:bodyPr>
            <a:prstTxWarp prst="textNoShape">
              <a:avLst/>
            </a:prstTxWarp>
          </a:bodyPr>
          <a:lstStyle/>
          <a:p>
            <a:pPr marL="342900" indent="-342900" algn="ctr">
              <a:lnSpc>
                <a:spcPct val="80000"/>
              </a:lnSpc>
              <a:spcAft>
                <a:spcPts val="2400"/>
              </a:spcAft>
              <a:buFontTx/>
              <a:buNone/>
              <a:defRPr sz="2000" b="1">
                <a:solidFill>
                  <a:srgbClr val="010000"/>
                </a:solidFill>
                <a:latin typeface="Arial" pitchFamily="4" charset="0"/>
              </a:defRPr>
            </a:pPr>
            <a:r>
              <a:rPr lang="zh-CN" altLang="en-US" dirty="0">
                <a:ea typeface="Noto Sans CJK SC Bold" panose="020B0800000000000000" pitchFamily="34" charset="-128"/>
              </a:rPr>
              <a:t>你的自我认知可能与他人的看法不同！</a:t>
            </a:r>
          </a:p>
        </p:txBody>
      </p:sp>
      <p:sp>
        <p:nvSpPr>
          <p:cNvPr id="25" name="TextBox 38">
            <a:extLst>
              <a:ext uri="{FF2B5EF4-FFF2-40B4-BE49-F238E27FC236}">
                <a16:creationId xmlns:a16="http://schemas.microsoft.com/office/drawing/2014/main" id="{1984CB78-9915-4F42-9CD8-26D8E66E5C81}"/>
              </a:ext>
            </a:extLst>
          </p:cNvPr>
          <p:cNvSpPr txBox="1">
            <a:spLocks noChangeArrowheads="1"/>
          </p:cNvSpPr>
          <p:nvPr/>
        </p:nvSpPr>
        <p:spPr bwMode="auto">
          <a:xfrm>
            <a:off x="7657720" y="2540195"/>
            <a:ext cx="3257550" cy="830997"/>
          </a:xfrm>
          <a:prstGeom prst="rect">
            <a:avLst/>
          </a:prstGeom>
          <a:noFill/>
          <a:ln w="9525">
            <a:noFill/>
            <a:miter lim="800000"/>
            <a:headEnd/>
            <a:tailEnd/>
          </a:ln>
        </p:spPr>
        <p:txBody>
          <a:bodyPr wrap="square">
            <a:prstTxWarp prst="textNoShape">
              <a:avLst/>
            </a:prstTxWarp>
            <a:noAutofit/>
          </a:bodyPr>
          <a:lstStyle/>
          <a:p>
            <a:pPr>
              <a:buFontTx/>
              <a:buNone/>
              <a:defRPr sz="1600">
                <a:solidFill>
                  <a:srgbClr val="000000"/>
                </a:solidFill>
                <a:latin typeface="Arial" pitchFamily="4" charset="0"/>
              </a:defRPr>
            </a:pPr>
            <a:r>
              <a:rPr lang="zh-CN" altLang="en-US" dirty="0">
                <a:ea typeface="Noto Sans CJK SC Regular" panose="020B0500000000000000" pitchFamily="34" charset="-128"/>
              </a:rPr>
              <a:t>如果小于等于 </a:t>
            </a:r>
            <a:r>
              <a:rPr lang="en-US" altLang="zh-CN" dirty="0">
                <a:ea typeface="Noto Sans CJK SC Regular" panose="020B0500000000000000" pitchFamily="34" charset="-128"/>
              </a:rPr>
              <a:t>7 = </a:t>
            </a:r>
            <a:r>
              <a:rPr lang="zh-CN" altLang="en-US" dirty="0">
                <a:ea typeface="Noto Sans CJK SC Regular" panose="020B0500000000000000" pitchFamily="34" charset="-128"/>
              </a:rPr>
              <a:t>低（圈出“</a:t>
            </a:r>
            <a:r>
              <a:rPr lang="en-US" altLang="zh-CN" dirty="0">
                <a:ea typeface="Noto Sans CJK SC Regular" panose="020B0500000000000000" pitchFamily="34" charset="-128"/>
              </a:rPr>
              <a:t>L</a:t>
            </a:r>
            <a:r>
              <a:rPr lang="zh-CN" altLang="en-US" dirty="0">
                <a:ea typeface="Noto Sans CJK SC Regular" panose="020B0500000000000000" pitchFamily="34" charset="-128"/>
              </a:rPr>
              <a:t>”）</a:t>
            </a:r>
          </a:p>
          <a:p>
            <a:pPr>
              <a:buFontTx/>
              <a:buNone/>
              <a:defRPr sz="1600">
                <a:solidFill>
                  <a:srgbClr val="000000"/>
                </a:solidFill>
                <a:latin typeface="Arial" pitchFamily="4" charset="0"/>
              </a:defRPr>
            </a:pPr>
            <a:r>
              <a:rPr lang="zh-CN" altLang="en-US" dirty="0">
                <a:ea typeface="Noto Sans CJK SC Regular" panose="020B0500000000000000" pitchFamily="34" charset="-128"/>
              </a:rPr>
              <a:t>如果为 </a:t>
            </a:r>
            <a:r>
              <a:rPr lang="en-US" altLang="zh-CN" dirty="0">
                <a:ea typeface="Noto Sans CJK SC Regular" panose="020B0500000000000000" pitchFamily="34" charset="-128"/>
              </a:rPr>
              <a:t>8-14 = </a:t>
            </a:r>
            <a:r>
              <a:rPr lang="zh-CN" altLang="en-US" dirty="0">
                <a:ea typeface="Noto Sans CJK SC Regular" panose="020B0500000000000000" pitchFamily="34" charset="-128"/>
              </a:rPr>
              <a:t>中（圈出“</a:t>
            </a:r>
            <a:r>
              <a:rPr lang="en-US" altLang="zh-CN" dirty="0">
                <a:ea typeface="Noto Sans CJK SC Regular" panose="020B0500000000000000" pitchFamily="34" charset="-128"/>
              </a:rPr>
              <a:t>M</a:t>
            </a:r>
            <a:r>
              <a:rPr lang="zh-CN" altLang="en-US" dirty="0">
                <a:ea typeface="Noto Sans CJK SC Regular" panose="020B0500000000000000" pitchFamily="34" charset="-128"/>
              </a:rPr>
              <a:t>”）</a:t>
            </a:r>
          </a:p>
          <a:p>
            <a:pPr>
              <a:buFontTx/>
              <a:buNone/>
              <a:defRPr sz="1600">
                <a:solidFill>
                  <a:srgbClr val="000000"/>
                </a:solidFill>
                <a:latin typeface="Arial" pitchFamily="4" charset="0"/>
              </a:defRPr>
            </a:pPr>
            <a:r>
              <a:rPr lang="zh-CN" altLang="en-US" dirty="0">
                <a:ea typeface="Noto Sans CJK SC Regular" panose="020B0500000000000000" pitchFamily="34" charset="-128"/>
              </a:rPr>
              <a:t>如果为 </a:t>
            </a:r>
            <a:r>
              <a:rPr lang="en-US" altLang="zh-CN" dirty="0">
                <a:ea typeface="Noto Sans CJK SC Regular" panose="020B0500000000000000" pitchFamily="34" charset="-128"/>
              </a:rPr>
              <a:t>15-21 = </a:t>
            </a:r>
            <a:r>
              <a:rPr lang="zh-CN" altLang="en-US" dirty="0">
                <a:ea typeface="Noto Sans CJK SC Regular" panose="020B0500000000000000" pitchFamily="34" charset="-128"/>
              </a:rPr>
              <a:t>高（圈出“</a:t>
            </a:r>
            <a:r>
              <a:rPr lang="en-US" altLang="zh-CN" dirty="0">
                <a:ea typeface="Noto Sans CJK SC Regular" panose="020B0500000000000000" pitchFamily="34" charset="-128"/>
              </a:rPr>
              <a:t>H</a:t>
            </a:r>
            <a:r>
              <a:rPr lang="zh-CN" altLang="en-US" dirty="0">
                <a:ea typeface="Noto Sans CJK SC Regular" panose="020B0500000000000000" pitchFamily="34" charset="-128"/>
              </a:rPr>
              <a:t>”）</a:t>
            </a:r>
          </a:p>
        </p:txBody>
      </p:sp>
      <p:graphicFrame>
        <p:nvGraphicFramePr>
          <p:cNvPr id="26" name="Table 25">
            <a:extLst>
              <a:ext uri="{FF2B5EF4-FFF2-40B4-BE49-F238E27FC236}">
                <a16:creationId xmlns:a16="http://schemas.microsoft.com/office/drawing/2014/main" id="{70FCE902-D1BE-40D1-AC26-3E5025265D27}"/>
              </a:ext>
            </a:extLst>
          </p:cNvPr>
          <p:cNvGraphicFramePr>
            <a:graphicFrameLocks noGrp="1"/>
          </p:cNvGraphicFramePr>
          <p:nvPr/>
        </p:nvGraphicFramePr>
        <p:xfrm>
          <a:off x="8308742" y="3781926"/>
          <a:ext cx="2017713" cy="666750"/>
        </p:xfrm>
        <a:graphic>
          <a:graphicData uri="http://schemas.openxmlformats.org/drawingml/2006/table">
            <a:tbl>
              <a:tblPr/>
              <a:tblGrid>
                <a:gridCol w="597280">
                  <a:extLst>
                    <a:ext uri="{9D8B030D-6E8A-4147-A177-3AD203B41FA5}">
                      <a16:colId xmlns:a16="http://schemas.microsoft.com/office/drawing/2014/main" val="20000"/>
                    </a:ext>
                  </a:extLst>
                </a:gridCol>
                <a:gridCol w="749300">
                  <a:extLst>
                    <a:ext uri="{9D8B030D-6E8A-4147-A177-3AD203B41FA5}">
                      <a16:colId xmlns:a16="http://schemas.microsoft.com/office/drawing/2014/main" val="20001"/>
                    </a:ext>
                  </a:extLst>
                </a:gridCol>
                <a:gridCol w="671133">
                  <a:extLst>
                    <a:ext uri="{9D8B030D-6E8A-4147-A177-3AD203B41FA5}">
                      <a16:colId xmlns:a16="http://schemas.microsoft.com/office/drawing/2014/main" val="20002"/>
                    </a:ext>
                  </a:extLst>
                </a:gridCol>
              </a:tblGrid>
              <a:tr h="66675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sz="2800" b="1">
                          <a:ln>
                            <a:noFill/>
                          </a:ln>
                          <a:effectLst/>
                          <a:latin typeface="Arial" pitchFamily="32" charset="0"/>
                        </a:defRPr>
                      </a:pPr>
                      <a:r>
                        <a:t>L</a:t>
                      </a:r>
                    </a:p>
                  </a:txBody>
                  <a:tcPr marL="91426" marR="914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sz="2800" b="1">
                          <a:ln>
                            <a:noFill/>
                          </a:ln>
                          <a:effectLst/>
                          <a:latin typeface="Arial" pitchFamily="32" charset="0"/>
                        </a:defRPr>
                      </a:pPr>
                      <a:r>
                        <a:t>M</a:t>
                      </a:r>
                    </a:p>
                  </a:txBody>
                  <a:tcPr marL="91426" marR="914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sz="2800" b="1">
                          <a:ln>
                            <a:noFill/>
                          </a:ln>
                          <a:effectLst/>
                          <a:latin typeface="Arial" pitchFamily="32" charset="0"/>
                        </a:defRPr>
                      </a:pPr>
                      <a:r>
                        <a:t>H</a:t>
                      </a:r>
                    </a:p>
                  </a:txBody>
                  <a:tcPr marL="91426" marR="914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7" name="Rectangle 43">
            <a:extLst>
              <a:ext uri="{FF2B5EF4-FFF2-40B4-BE49-F238E27FC236}">
                <a16:creationId xmlns:a16="http://schemas.microsoft.com/office/drawing/2014/main" id="{56186B32-A17A-4CF6-9294-B970408632A4}"/>
              </a:ext>
            </a:extLst>
          </p:cNvPr>
          <p:cNvSpPr>
            <a:spLocks noChangeArrowheads="1"/>
          </p:cNvSpPr>
          <p:nvPr/>
        </p:nvSpPr>
        <p:spPr bwMode="auto">
          <a:xfrm>
            <a:off x="7606920" y="2082995"/>
            <a:ext cx="3257550" cy="2819400"/>
          </a:xfrm>
          <a:prstGeom prst="rect">
            <a:avLst/>
          </a:prstGeom>
          <a:noFill/>
          <a:ln w="9525">
            <a:solidFill>
              <a:schemeClr val="tx1"/>
            </a:solidFill>
            <a:round/>
            <a:headEnd/>
            <a:tailEnd/>
          </a:ln>
        </p:spPr>
        <p:txBody>
          <a:bodyPr>
            <a:prstTxWarp prst="textNoShape">
              <a:avLst/>
            </a:prstTxWarp>
          </a:bodyPr>
          <a:lstStyle/>
          <a:p>
            <a:pPr marL="342900" indent="-342900"/>
            <a:endParaRPr lang="zh-CN" altLang="en-US" dirty="0">
              <a:solidFill>
                <a:srgbClr val="22228B"/>
              </a:solidFill>
              <a:ea typeface="Noto Sans CJK SC Regular" panose="020B0500000000000000" pitchFamily="34" charset="-128"/>
            </a:endParaRPr>
          </a:p>
        </p:txBody>
      </p:sp>
      <p:sp>
        <p:nvSpPr>
          <p:cNvPr id="28" name="Oval 17">
            <a:extLst>
              <a:ext uri="{FF2B5EF4-FFF2-40B4-BE49-F238E27FC236}">
                <a16:creationId xmlns:a16="http://schemas.microsoft.com/office/drawing/2014/main" id="{EE9B5B91-2EC5-490F-ABA2-090834B8A23D}"/>
              </a:ext>
            </a:extLst>
          </p:cNvPr>
          <p:cNvSpPr>
            <a:spLocks noChangeArrowheads="1"/>
          </p:cNvSpPr>
          <p:nvPr/>
        </p:nvSpPr>
        <p:spPr bwMode="auto">
          <a:xfrm>
            <a:off x="9068179" y="3877590"/>
            <a:ext cx="418081" cy="455246"/>
          </a:xfrm>
          <a:prstGeom prst="ellipse">
            <a:avLst/>
          </a:prstGeom>
          <a:noFill/>
          <a:ln w="9525">
            <a:solidFill>
              <a:schemeClr val="tx2"/>
            </a:solidFill>
            <a:round/>
            <a:headEnd/>
            <a:tailEnd/>
          </a:ln>
        </p:spPr>
        <p:txBody>
          <a:bodyPr wrap="none" anchor="ctr">
            <a:prstTxWarp prst="textNoShape">
              <a:avLst/>
            </a:prstTxWarp>
          </a:bodyPr>
          <a:lstStyle/>
          <a:p>
            <a:endParaRPr lang="zh-CN" altLang="en-US" b="1" dirty="0">
              <a:solidFill>
                <a:schemeClr val="tx1"/>
              </a:solidFill>
              <a:ea typeface="Noto Sans CJK SC Bold" panose="020B0800000000000000" pitchFamily="34" charset="-128"/>
            </a:endParaRPr>
          </a:p>
        </p:txBody>
      </p:sp>
      <p:sp>
        <p:nvSpPr>
          <p:cNvPr id="13" name="Footer Placeholder 5">
            <a:extLst>
              <a:ext uri="{FF2B5EF4-FFF2-40B4-BE49-F238E27FC236}">
                <a16:creationId xmlns:a16="http://schemas.microsoft.com/office/drawing/2014/main" id="{28B4B6BC-3F6B-488B-86A5-813E562BFC78}"/>
              </a:ext>
            </a:extLst>
          </p:cNvPr>
          <p:cNvSpPr txBox="1">
            <a:spLocks/>
          </p:cNvSpPr>
          <p:nvPr/>
        </p:nvSpPr>
        <p:spPr bwMode="gray">
          <a:xfrm>
            <a:off x="228600" y="6438900"/>
            <a:ext cx="7924800" cy="282575"/>
          </a:xfrm>
          <a:prstGeom prst="rect">
            <a:avLst/>
          </a:prstGeom>
        </p:spPr>
        <p:txBody>
          <a:bodyPr vert="horz" lIns="0" tIns="0" rIns="0" bIns="0" anchor="t" anchorCtr="0"/>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Tree>
    <p:extLst>
      <p:ext uri="{BB962C8B-B14F-4D97-AF65-F5344CB8AC3E}">
        <p14:creationId xmlns:p14="http://schemas.microsoft.com/office/powerpoint/2010/main" val="29312333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900" decel="100000" fill="hold"/>
                                        <p:tgtEl>
                                          <p:spTgt spid="2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wrap="square">
            <a:noAutofit/>
          </a:bodyPr>
          <a:lstStyle/>
          <a:p>
            <a:r>
              <a:rPr lang="zh-CN" altLang="en-US" dirty="0">
                <a:solidFill>
                  <a:schemeClr val="accent2"/>
                </a:solidFill>
                <a:ea typeface="Noto Sans CJK SC Bold" panose="020B0800000000000000" pitchFamily="34" charset="-128"/>
              </a:rPr>
              <a:t>学习目标</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a:xfrm>
            <a:off x="1143000" y="2462644"/>
            <a:ext cx="7476067" cy="3131684"/>
          </a:xfrm>
        </p:spPr>
        <p:txBody>
          <a:bodyPr wrap="square">
            <a:noAutofit/>
          </a:bodyPr>
          <a:lstStyle/>
          <a:p>
            <a:pPr eaLnBrk="1" hangingPunct="1">
              <a:spcAft>
                <a:spcPts val="600"/>
              </a:spcAft>
              <a:defRPr sz="2400">
                <a:ea typeface="ヒラギノ角ゴ Pro W3" pitchFamily="4" charset="-128"/>
                <a:cs typeface="ヒラギノ角ゴ Pro W3" pitchFamily="4" charset="-128"/>
              </a:defRPr>
            </a:pPr>
            <a:r>
              <a:rPr lang="zh-CN" altLang="en-US" dirty="0">
                <a:ea typeface="Noto Sans CJK SC Regular" panose="020B0500000000000000" pitchFamily="34" charset="-128"/>
              </a:rPr>
              <a:t>了解待人处事风格模型™。</a:t>
            </a:r>
          </a:p>
          <a:p>
            <a:pPr eaLnBrk="1" hangingPunct="1">
              <a:spcAft>
                <a:spcPts val="600"/>
              </a:spcAft>
              <a:defRPr sz="2400">
                <a:ea typeface="ヒラギノ角ゴ Pro W3" pitchFamily="4" charset="-128"/>
                <a:cs typeface="ヒラギノ角ゴ Pro W3" pitchFamily="4" charset="-128"/>
              </a:defRPr>
            </a:pPr>
            <a:r>
              <a:rPr lang="zh-CN" altLang="en-US" dirty="0">
                <a:ea typeface="Noto Sans CJK SC Regular" panose="020B0500000000000000" pitchFamily="34" charset="-128"/>
              </a:rPr>
              <a:t>通过完成自我认知问卷来决定你的待人处事风格。</a:t>
            </a:r>
          </a:p>
          <a:p>
            <a:pPr eaLnBrk="1" hangingPunct="1">
              <a:spcAft>
                <a:spcPts val="600"/>
              </a:spcAft>
              <a:defRPr sz="2400">
                <a:ea typeface="ヒラギノ角ゴ Pro W3" pitchFamily="4" charset="-128"/>
                <a:cs typeface="ヒラギノ角ゴ Pro W3" pitchFamily="4" charset="-128"/>
              </a:defRPr>
            </a:pPr>
            <a:r>
              <a:rPr lang="zh-CN" altLang="en-US" dirty="0">
                <a:ea typeface="Noto Sans CJK SC Regular" panose="020B0500000000000000" pitchFamily="34" charset="-128"/>
              </a:rPr>
              <a:t>增进对你的行为的理解，以及客户如何看待风格和你一样的人。</a:t>
            </a:r>
          </a:p>
          <a:p>
            <a:pPr eaLnBrk="1" hangingPunct="1">
              <a:spcAft>
                <a:spcPts val="600"/>
              </a:spcAft>
              <a:defRPr sz="2400">
                <a:ea typeface="ヒラギノ角ゴ Pro W3" pitchFamily="4" charset="-128"/>
                <a:cs typeface="ヒラギノ角ゴ Pro W3" pitchFamily="4" charset="-128"/>
              </a:defRPr>
            </a:pPr>
            <a:r>
              <a:rPr lang="zh-CN" altLang="en-US" dirty="0">
                <a:ea typeface="Noto Sans CJK SC Regular" panose="020B0500000000000000" pitchFamily="34" charset="-128"/>
              </a:rPr>
              <a:t>提高变通能力，与客户相处能变得更有效率。</a:t>
            </a: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en-US" altLang="zh-CN" smtClean="0">
                <a:ea typeface="Noto Sans CJK SC Regular" panose="020B0500000000000000" pitchFamily="34" charset="-128"/>
              </a:rPr>
              <a:t>42</a:t>
            </a:fld>
            <a:endParaRPr lang="zh-CN" altLang="en-US" dirty="0">
              <a:ea typeface="Noto Sans CJK SC Regular" panose="020B0500000000000000" pitchFamily="34" charset="-128"/>
            </a:endParaRPr>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Tree>
    <p:extLst>
      <p:ext uri="{BB962C8B-B14F-4D97-AF65-F5344CB8AC3E}">
        <p14:creationId xmlns:p14="http://schemas.microsoft.com/office/powerpoint/2010/main" val="37696806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wrap="square">
            <a:noAutofit/>
          </a:bodyPr>
          <a:lstStyle/>
          <a:p>
            <a:r>
              <a:rPr lang="zh-CN" altLang="en-US" dirty="0">
                <a:solidFill>
                  <a:schemeClr val="accent2"/>
                </a:solidFill>
                <a:ea typeface="Noto Sans CJK SC Bold" panose="020B0800000000000000" pitchFamily="34" charset="-128"/>
              </a:rPr>
              <a:t>后续步骤和学习要点</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a:xfrm>
            <a:off x="1143000" y="2462644"/>
            <a:ext cx="6769100" cy="3131684"/>
          </a:xfrm>
        </p:spPr>
        <p:txBody>
          <a:bodyPr wrap="square">
            <a:noAutofit/>
          </a:bodyPr>
          <a:lstStyle/>
          <a:p>
            <a:pPr>
              <a:lnSpc>
                <a:spcPct val="90000"/>
              </a:lnSpc>
              <a:spcAft>
                <a:spcPts val="1200"/>
              </a:spcAft>
              <a:defRPr sz="2400"/>
            </a:pPr>
            <a:r>
              <a:rPr lang="zh-CN" altLang="en-US" dirty="0">
                <a:ea typeface="Noto Sans CJK SC Regular" panose="020B0500000000000000" pitchFamily="34" charset="-128"/>
              </a:rPr>
              <a:t>与你的同事分享你的待人处事风格，并询问他们的见解。</a:t>
            </a:r>
          </a:p>
          <a:p>
            <a:pPr>
              <a:lnSpc>
                <a:spcPct val="90000"/>
              </a:lnSpc>
              <a:spcAft>
                <a:spcPts val="1200"/>
              </a:spcAft>
              <a:defRPr sz="2400"/>
            </a:pPr>
            <a:r>
              <a:rPr lang="zh-CN" altLang="en-US" dirty="0">
                <a:ea typeface="Noto Sans CJK SC Regular" panose="020B0500000000000000" pitchFamily="34" charset="-128"/>
              </a:rPr>
              <a:t>寻找两个行为维度：自主性和响应性。</a:t>
            </a:r>
          </a:p>
          <a:p>
            <a:pPr>
              <a:lnSpc>
                <a:spcPct val="90000"/>
              </a:lnSpc>
              <a:spcAft>
                <a:spcPts val="1200"/>
              </a:spcAft>
              <a:defRPr sz="2400"/>
            </a:pPr>
            <a:r>
              <a:rPr lang="zh-CN" altLang="en-US" dirty="0">
                <a:ea typeface="Noto Sans CJK SC Regular" panose="020B0500000000000000" pitchFamily="34" charset="-128"/>
              </a:rPr>
              <a:t>当你与</a:t>
            </a:r>
            <a:r>
              <a:rPr lang="zh-CN" altLang="en-US" dirty="0">
                <a:ea typeface="Noto Sans CJK SC Regular" panose="020B0500000000000000" pitchFamily="34" charset="-128"/>
                <a:cs typeface="ヒラギノ角ゴ Pro W3" pitchFamily="4" charset="-128"/>
              </a:rPr>
              <a:t>客户</a:t>
            </a:r>
            <a:r>
              <a:rPr lang="zh-CN" altLang="en-US" dirty="0">
                <a:ea typeface="Noto Sans CJK SC Regular" panose="020B0500000000000000" pitchFamily="34" charset="-128"/>
              </a:rPr>
              <a:t>互动时，采取措施满足他们的待人处事风格需求。</a:t>
            </a:r>
          </a:p>
          <a:p>
            <a:pPr>
              <a:lnSpc>
                <a:spcPct val="90000"/>
              </a:lnSpc>
              <a:spcAft>
                <a:spcPts val="1200"/>
              </a:spcAft>
              <a:defRPr sz="2400"/>
            </a:pPr>
            <a:r>
              <a:rPr lang="zh-CN" altLang="en-US" dirty="0">
                <a:ea typeface="Noto Sans CJK SC Regular" panose="020B0500000000000000" pitchFamily="34" charset="-128"/>
              </a:rPr>
              <a:t>预测客户和潜在客户未来可能的风格行为。</a:t>
            </a: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en-US" altLang="zh-CN" smtClean="0">
                <a:ea typeface="Noto Sans CJK SC Regular" panose="020B0500000000000000" pitchFamily="34" charset="-128"/>
              </a:rPr>
              <a:t>43</a:t>
            </a:fld>
            <a:endParaRPr lang="zh-CN" altLang="en-US" dirty="0">
              <a:ea typeface="Noto Sans CJK SC Regular" panose="020B0500000000000000" pitchFamily="34" charset="-128"/>
            </a:endParaRPr>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Tree>
    <p:extLst>
      <p:ext uri="{BB962C8B-B14F-4D97-AF65-F5344CB8AC3E}">
        <p14:creationId xmlns:p14="http://schemas.microsoft.com/office/powerpoint/2010/main" val="18100461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  Description automatically generated">
            <a:extLst>
              <a:ext uri="{FF2B5EF4-FFF2-40B4-BE49-F238E27FC236}">
                <a16:creationId xmlns:a16="http://schemas.microsoft.com/office/drawing/2014/main" id="{0FB6E4CC-711A-4CAB-9005-F71146F92CFE}"/>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5085" b="91017" l="24269" r="75731">
                        <a14:foregroundMark x1="26395" y1="10169" x2="26484" y2="74746"/>
                        <a14:foregroundMark x1="26484" y1="74746" x2="72453" y2="72203"/>
                        <a14:foregroundMark x1="72453" y1="72203" x2="73694" y2="11017"/>
                        <a14:foregroundMark x1="73694" y1="11017" x2="31355" y2="8983"/>
                        <a14:foregroundMark x1="31355" y1="8983" x2="27015" y2="14407"/>
                        <a14:foregroundMark x1="27015" y1="14407" x2="30381" y2="42712"/>
                        <a14:foregroundMark x1="30381" y1="42712" x2="36404" y2="61017"/>
                        <a14:foregroundMark x1="36404" y1="61017" x2="48539" y2="57797"/>
                        <a14:foregroundMark x1="48539" y1="57797" x2="46147" y2="87797"/>
                        <a14:foregroundMark x1="46147" y1="87797" x2="53499" y2="91017"/>
                        <a14:foregroundMark x1="25066" y1="12034" x2="25598" y2="73729"/>
                        <a14:foregroundMark x1="26926" y1="9153" x2="38884" y2="9831"/>
                        <a14:foregroundMark x1="38884" y1="9831" x2="70771" y2="8814"/>
                        <a14:foregroundMark x1="70771" y1="8814" x2="74845" y2="9322"/>
                        <a14:foregroundMark x1="74668" y1="15085" x2="73871" y2="75085"/>
                        <a14:foregroundMark x1="73871" y1="75085" x2="73871" y2="75085"/>
                        <a14:foregroundMark x1="35872" y1="51695" x2="29318" y2="70000"/>
                        <a14:foregroundMark x1="29318" y1="70000" x2="29318" y2="70000"/>
                        <a14:foregroundMark x1="25598" y1="52373" x2="25598" y2="70508"/>
                        <a14:foregroundMark x1="25598" y1="70508" x2="24978" y2="10339"/>
                        <a14:foregroundMark x1="24978" y1="10339" x2="27281" y2="7458"/>
                        <a14:foregroundMark x1="75642" y1="26610" x2="75819" y2="68475"/>
                        <a14:foregroundMark x1="75288" y1="74237" x2="74225" y2="77627"/>
                        <a14:foregroundMark x1="75642" y1="75593" x2="75731" y2="69322"/>
                        <a14:foregroundMark x1="33658" y1="6780" x2="54384" y2="5085"/>
                        <a14:foregroundMark x1="54384" y1="5085" x2="71302" y2="7119"/>
                        <a14:foregroundMark x1="52790" y1="37458" x2="39681" y2="67288"/>
                        <a14:foregroundMark x1="39681" y1="67288" x2="39681" y2="67288"/>
                        <a14:foregroundMark x1="32684" y1="65763" x2="48804" y2="65763"/>
                        <a14:foregroundMark x1="50221" y1="72712" x2="54119" y2="90000"/>
                        <a14:foregroundMark x1="44996" y1="66441" x2="29849" y2="67797"/>
                        <a14:foregroundMark x1="29849" y1="67797" x2="43844" y2="70508"/>
                        <a14:foregroundMark x1="43844" y1="70508" x2="44553" y2="71356"/>
                        <a14:foregroundMark x1="51639" y1="77119" x2="63596" y2="75763"/>
                        <a14:foregroundMark x1="63596" y1="75763" x2="73251" y2="77458"/>
                        <a14:foregroundMark x1="72099" y1="77119" x2="57130" y2="77458"/>
                        <a14:foregroundMark x1="39150" y1="77119" x2="27724" y2="77458"/>
                        <a14:foregroundMark x1="27724" y1="77458" x2="24358" y2="71695"/>
                        <a14:foregroundMark x1="24358" y1="71695" x2="25244" y2="6780"/>
                        <a14:foregroundMark x1="24269" y1="28136" x2="24712" y2="53898"/>
                        <a14:foregroundMark x1="24269" y1="45085" x2="24446" y2="55763"/>
                        <a14:foregroundMark x1="24446" y1="55763" x2="24181" y2="56102"/>
                        <a14:foregroundMark x1="25066" y1="7458" x2="40035" y2="6441"/>
                        <a14:foregroundMark x1="24535" y1="9492" x2="24269" y2="27458"/>
                        <a14:foregroundMark x1="24624" y1="48644" x2="24181" y2="61186"/>
                        <a14:foregroundMark x1="24181" y1="61186" x2="24535" y2="62542"/>
                      </a14:backgroundRemoval>
                    </a14:imgEffect>
                  </a14:imgLayer>
                </a14:imgProps>
              </a:ext>
              <a:ext uri="{28A0092B-C50C-407E-A947-70E740481C1C}">
                <a14:useLocalDpi xmlns:a14="http://schemas.microsoft.com/office/drawing/2010/main"/>
              </a:ext>
            </a:extLst>
          </a:blip>
          <a:srcRect l="23685" t="6181" r="23438"/>
          <a:stretch/>
        </p:blipFill>
        <p:spPr>
          <a:xfrm>
            <a:off x="1865087" y="2439534"/>
            <a:ext cx="2134791" cy="1978932"/>
          </a:xfrm>
          <a:prstGeom prst="rect">
            <a:avLst/>
          </a:prstGeom>
        </p:spPr>
      </p:pic>
      <p:sp>
        <p:nvSpPr>
          <p:cNvPr id="18" name="Title 17">
            <a:extLst>
              <a:ext uri="{FF2B5EF4-FFF2-40B4-BE49-F238E27FC236}">
                <a16:creationId xmlns:a16="http://schemas.microsoft.com/office/drawing/2014/main" id="{87B28D0F-8390-43B1-8F18-8DAFD914B991}"/>
              </a:ext>
            </a:extLst>
          </p:cNvPr>
          <p:cNvSpPr>
            <a:spLocks noGrp="1"/>
          </p:cNvSpPr>
          <p:nvPr>
            <p:ph type="title"/>
          </p:nvPr>
        </p:nvSpPr>
        <p:spPr/>
        <p:txBody>
          <a:bodyPr wrap="square">
            <a:noAutofit/>
          </a:bodyPr>
          <a:lstStyle/>
          <a:p>
            <a:pPr>
              <a:defRPr>
                <a:solidFill>
                  <a:srgbClr val="00558C"/>
                </a:solidFill>
                <a:ea typeface="Arial" panose="020B0604020202020204" pitchFamily="34" charset="0"/>
              </a:defRPr>
            </a:pPr>
            <a:r>
              <a:rPr lang="zh-CN" altLang="en-US">
                <a:ea typeface="Noto Sans CJK SC Bold" panose="020B0800000000000000" pitchFamily="34" charset="-128"/>
              </a:rPr>
              <a:t>待人处事风格导航器</a:t>
            </a:r>
            <a:r>
              <a:rPr lang="en-US" altLang="zh-CN" sz="2800" baseline="30000">
                <a:ea typeface="Noto Sans CJK SC Bold" panose="020B0800000000000000" pitchFamily="34" charset="-128"/>
              </a:rPr>
              <a:t>®</a:t>
            </a:r>
            <a:endParaRPr lang="zh-CN" altLang="en-US" baseline="30000" dirty="0">
              <a:ea typeface="Noto Sans CJK SC Bold" panose="020B0800000000000000" pitchFamily="34" charset="-128"/>
            </a:endParaRPr>
          </a:p>
        </p:txBody>
      </p:sp>
      <p:sp>
        <p:nvSpPr>
          <p:cNvPr id="6" name="Slide Number Placeholder 5">
            <a:extLst>
              <a:ext uri="{FF2B5EF4-FFF2-40B4-BE49-F238E27FC236}">
                <a16:creationId xmlns:a16="http://schemas.microsoft.com/office/drawing/2014/main" id="{DD382180-6F8E-428C-A3C2-97D153614115}"/>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44</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18690993-6F51-43DB-A850-F20275602121}"/>
              </a:ext>
            </a:extLst>
          </p:cNvPr>
          <p:cNvSpPr>
            <a:spLocks noGrp="1"/>
          </p:cNvSpPr>
          <p:nvPr>
            <p:ph type="ftr" sz="quarter" idx="13"/>
          </p:nvPr>
        </p:nvSpPr>
        <p:spPr/>
        <p:txBody>
          <a:bodyPr wrap="square">
            <a:noAutofit/>
          </a:bodyPr>
          <a:lstStyle/>
          <a:p>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21" name="Text Placeholder 20">
            <a:extLst>
              <a:ext uri="{FF2B5EF4-FFF2-40B4-BE49-F238E27FC236}">
                <a16:creationId xmlns:a16="http://schemas.microsoft.com/office/drawing/2014/main" id="{0F08A37D-E0B2-4FA1-AB1D-2BBEAC10F392}"/>
              </a:ext>
            </a:extLst>
          </p:cNvPr>
          <p:cNvSpPr>
            <a:spLocks noGrp="1"/>
          </p:cNvSpPr>
          <p:nvPr>
            <p:ph type="body" sz="quarter" idx="15"/>
          </p:nvPr>
        </p:nvSpPr>
        <p:spPr/>
        <p:txBody>
          <a:bodyPr wrap="square">
            <a:noAutofit/>
          </a:bodyPr>
          <a:lstStyle/>
          <a:p>
            <a:r>
              <a:rPr lang="zh-CN" altLang="en-US" dirty="0">
                <a:ea typeface="Noto Sans CJK SC Regular" panose="020B0500000000000000" pitchFamily="34" charset="-128"/>
              </a:rPr>
              <a:t>待人处事风格导航器</a:t>
            </a:r>
            <a:r>
              <a:rPr lang="en-US" altLang="zh-CN" baseline="30000" dirty="0">
                <a:ea typeface="Noto Sans CJK SC Regular" panose="020B0500000000000000" pitchFamily="34" charset="-128"/>
              </a:rPr>
              <a:t>® </a:t>
            </a:r>
            <a:r>
              <a:rPr lang="zh-CN" altLang="en-US" dirty="0">
                <a:ea typeface="Noto Sans CJK SC Regular" panose="020B0500000000000000" pitchFamily="34" charset="-128"/>
              </a:rPr>
              <a:t>是 </a:t>
            </a:r>
            <a:r>
              <a:rPr lang="en-US" altLang="zh-CN" dirty="0">
                <a:ea typeface="Noto Sans CJK SC Regular" panose="020B0500000000000000" pitchFamily="34" charset="-128"/>
              </a:rPr>
              <a:t>TRACOM </a:t>
            </a:r>
            <a:r>
              <a:rPr lang="zh-CN" altLang="en-US" dirty="0">
                <a:ea typeface="Noto Sans CJK SC Regular" panose="020B0500000000000000" pitchFamily="34" charset="-128"/>
              </a:rPr>
              <a:t>公司的注册商标 </a:t>
            </a:r>
          </a:p>
        </p:txBody>
      </p:sp>
      <p:sp>
        <p:nvSpPr>
          <p:cNvPr id="31" name="Content Placeholder 30">
            <a:extLst>
              <a:ext uri="{FF2B5EF4-FFF2-40B4-BE49-F238E27FC236}">
                <a16:creationId xmlns:a16="http://schemas.microsoft.com/office/drawing/2014/main" id="{F9E409D8-FA49-411C-9003-35795CA89ED5}"/>
              </a:ext>
            </a:extLst>
          </p:cNvPr>
          <p:cNvSpPr>
            <a:spLocks noGrp="1"/>
          </p:cNvSpPr>
          <p:nvPr>
            <p:ph idx="1"/>
          </p:nvPr>
        </p:nvSpPr>
        <p:spPr>
          <a:xfrm>
            <a:off x="5638799" y="2316163"/>
            <a:ext cx="5664201" cy="3628308"/>
          </a:xfrm>
        </p:spPr>
        <p:txBody>
          <a:bodyPr wrap="square">
            <a:noAutofit/>
          </a:bodyPr>
          <a:lstStyle/>
          <a:p>
            <a:r>
              <a:rPr lang="zh-CN" altLang="en-US" b="1" dirty="0">
                <a:latin typeface="Noto Sans CJK SC Bold" panose="020B0800000000000000" pitchFamily="34" charset="-128"/>
                <a:ea typeface="Noto Sans CJK SC Bold" panose="020B0800000000000000" pitchFamily="34" charset="-128"/>
              </a:rPr>
              <a:t>待人处事风格评估器</a:t>
            </a:r>
            <a:br>
              <a:rPr lang="zh-CN" altLang="en-US" dirty="0">
                <a:ea typeface="Noto Sans CJK SC Regular" panose="020B0500000000000000" pitchFamily="34" charset="-128"/>
              </a:rPr>
            </a:br>
            <a:r>
              <a:rPr lang="zh-CN" altLang="en-US" dirty="0">
                <a:ea typeface="Noto Sans CJK SC Regular" panose="020B0500000000000000" pitchFamily="34" charset="-128"/>
              </a:rPr>
              <a:t>评估他人风格的简短调查</a:t>
            </a:r>
          </a:p>
          <a:p>
            <a:pPr>
              <a:defRPr b="1"/>
            </a:pPr>
            <a:r>
              <a:rPr lang="zh-CN" altLang="en-US" dirty="0">
                <a:latin typeface="Noto Sans CJK SC Bold" panose="020B0800000000000000" pitchFamily="34" charset="-128"/>
                <a:ea typeface="Noto Sans CJK SC Bold" panose="020B0800000000000000" pitchFamily="34" charset="-128"/>
              </a:rPr>
              <a:t>待人处事风格顾问 </a:t>
            </a:r>
          </a:p>
          <a:p>
            <a:pPr lvl="1"/>
            <a:r>
              <a:rPr lang="zh-CN" altLang="en-US" dirty="0">
                <a:ea typeface="Noto Sans CJK SC Regular" panose="020B0500000000000000" pitchFamily="34" charset="-128"/>
              </a:rPr>
              <a:t>为会议、谈判、陈述做准备</a:t>
            </a:r>
          </a:p>
          <a:p>
            <a:pPr lvl="1"/>
            <a:r>
              <a:rPr lang="zh-CN" altLang="en-US" dirty="0">
                <a:ea typeface="Noto Sans CJK SC Regular" panose="020B0500000000000000" pitchFamily="34" charset="-128"/>
              </a:rPr>
              <a:t>多种情况下的风格和变通能力最佳实践</a:t>
            </a:r>
          </a:p>
          <a:p>
            <a:pPr>
              <a:buNone/>
            </a:pPr>
            <a:r>
              <a:rPr lang="zh-CN" altLang="en-US" b="1" dirty="0">
                <a:latin typeface="Noto Sans CJK SC Bold" panose="020B0800000000000000" pitchFamily="34" charset="-128"/>
                <a:ea typeface="Noto Sans CJK SC Bold" panose="020B0800000000000000" pitchFamily="34" charset="-128"/>
              </a:rPr>
              <a:t>网上学习模块</a:t>
            </a:r>
            <a:br>
              <a:rPr lang="zh-CN" altLang="en-US" dirty="0">
                <a:ea typeface="Noto Sans CJK SC Regular" panose="020B0500000000000000" pitchFamily="34" charset="-128"/>
              </a:rPr>
            </a:br>
            <a:r>
              <a:rPr lang="zh-CN" altLang="en-US" dirty="0">
                <a:ea typeface="Noto Sans CJK SC Regular" panose="020B0500000000000000" pitchFamily="34" charset="-128"/>
              </a:rPr>
              <a:t>将风格概念应用于团队，管理冲突和指导</a:t>
            </a:r>
          </a:p>
        </p:txBody>
      </p:sp>
      <p:pic>
        <p:nvPicPr>
          <p:cNvPr id="7" name="Picture 6" descr="Graphical user interface, application  Description automatically generated">
            <a:extLst>
              <a:ext uri="{FF2B5EF4-FFF2-40B4-BE49-F238E27FC236}">
                <a16:creationId xmlns:a16="http://schemas.microsoft.com/office/drawing/2014/main" id="{E58D45B3-280C-D542-9E5F-14F268840D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2160629"/>
            <a:ext cx="5217160" cy="3130296"/>
          </a:xfrm>
          <a:prstGeom prst="rect">
            <a:avLst/>
          </a:prstGeom>
        </p:spPr>
      </p:pic>
    </p:spTree>
    <p:extLst>
      <p:ext uri="{BB962C8B-B14F-4D97-AF65-F5344CB8AC3E}">
        <p14:creationId xmlns:p14="http://schemas.microsoft.com/office/powerpoint/2010/main" val="8968978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4="http://schemas.microsoft.com/office/drawing/2010/main" xmlns:a16="http://schemas.microsoft.com/office/drawing/2014/main"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390526" y="812084"/>
            <a:ext cx="5146674" cy="1009650"/>
          </a:xfrm>
        </p:spPr>
        <p:txBody>
          <a:bodyPr wrap="square">
            <a:noAutofit/>
          </a:bodyPr>
          <a:lstStyle/>
          <a:p>
            <a:r>
              <a:rPr lang="zh-CN" altLang="en-US">
                <a:ea typeface="Noto Sans CJK SC Bold" panose="020B0800000000000000" pitchFamily="34" charset="-128"/>
              </a:rPr>
              <a:t>待人处事风格</a:t>
            </a:r>
            <a:br>
              <a:rPr lang="zh-CN" altLang="en-US">
                <a:ea typeface="Noto Sans CJK SC Bold" panose="020B0800000000000000" pitchFamily="34" charset="-128"/>
              </a:rPr>
            </a:br>
            <a:r>
              <a:rPr lang="zh-CN" altLang="en-US">
                <a:ea typeface="Noto Sans CJK SC Bold" panose="020B0800000000000000" pitchFamily="34" charset="-128"/>
              </a:rPr>
              <a:t>导航器</a:t>
            </a:r>
            <a:r>
              <a:rPr lang="en-US" altLang="zh-CN" baseline="30000">
                <a:ea typeface="Noto Sans CJK SC Bold" panose="020B0800000000000000" pitchFamily="34" charset="-128"/>
              </a:rPr>
              <a:t>®</a:t>
            </a:r>
            <a:r>
              <a:rPr lang="zh-CN" altLang="en-US">
                <a:ea typeface="Noto Sans CJK SC Bold" panose="020B0800000000000000" pitchFamily="34" charset="-128"/>
              </a:rPr>
              <a:t>访问权限</a:t>
            </a:r>
            <a:br>
              <a:rPr lang="zh-CN" altLang="en-US">
                <a:ea typeface="Noto Sans CJK SC Bold" panose="020B0800000000000000" pitchFamily="34" charset="-128"/>
              </a:rPr>
            </a:br>
            <a:r>
              <a:rPr lang="zh-CN" altLang="en-US" sz="2000" i="1">
                <a:ea typeface="Noto Sans CJK SC Bold" panose="020B0800000000000000" pitchFamily="34" charset="-128"/>
              </a:rPr>
              <a:t>（仅限在线档案）</a:t>
            </a:r>
            <a:endParaRPr lang="zh-CN" altLang="en-US" sz="2000" dirty="0">
              <a:ea typeface="Noto Sans CJK SC Bold" panose="020B0800000000000000" pitchFamily="34" charset="-128"/>
            </a:endParaRPr>
          </a:p>
        </p:txBody>
      </p:sp>
      <p:sp>
        <p:nvSpPr>
          <p:cNvPr id="17" name="Content Placeholder 16">
            <a:extLst>
              <a:ext uri="{FF2B5EF4-FFF2-40B4-BE49-F238E27FC236}">
                <a16:creationId xmlns:a16="http://schemas.microsoft.com/office/drawing/2014/main" id="{60B6931E-AAFF-4837-BE78-24E0B2929BC0}"/>
              </a:ext>
            </a:extLst>
          </p:cNvPr>
          <p:cNvSpPr>
            <a:spLocks noGrp="1"/>
          </p:cNvSpPr>
          <p:nvPr>
            <p:ph idx="1"/>
          </p:nvPr>
        </p:nvSpPr>
        <p:spPr>
          <a:xfrm>
            <a:off x="390526" y="2316163"/>
            <a:ext cx="4119129" cy="3628308"/>
          </a:xfrm>
        </p:spPr>
        <p:txBody>
          <a:bodyPr wrap="square">
            <a:noAutofit/>
          </a:bodyPr>
          <a:lstStyle/>
          <a:p>
            <a:r>
              <a:rPr lang="zh-CN" altLang="en-US">
                <a:ea typeface="Noto Sans CJK SC Regular" panose="020B0500000000000000" pitchFamily="34" charset="-128"/>
              </a:rPr>
              <a:t>可访问 </a:t>
            </a:r>
            <a:r>
              <a:rPr lang="en-US" altLang="zh-CN">
                <a:ea typeface="Noto Sans CJK SC Regular" panose="020B0500000000000000" pitchFamily="34" charset="-128"/>
              </a:rPr>
              <a:t>tracomlearning.com </a:t>
            </a:r>
            <a:r>
              <a:rPr lang="zh-CN" altLang="en-US">
                <a:ea typeface="Noto Sans CJK SC Regular" panose="020B0500000000000000" pitchFamily="34" charset="-128"/>
              </a:rPr>
              <a:t>获得</a:t>
            </a:r>
          </a:p>
          <a:p>
            <a:endParaRPr lang="zh-CN" altLang="en-US">
              <a:ea typeface="Noto Sans CJK SC Regular" panose="020B0500000000000000" pitchFamily="34" charset="-128"/>
            </a:endParaRPr>
          </a:p>
          <a:p>
            <a:r>
              <a:rPr lang="zh-CN" altLang="en-US">
                <a:ea typeface="Noto Sans CJK SC Regular" panose="020B0500000000000000" pitchFamily="34" charset="-128"/>
              </a:rPr>
              <a:t>使用你的用户名和密码登录，获得待人处事风格导航器的免费无限访问权限</a:t>
            </a:r>
          </a:p>
          <a:p>
            <a:endParaRPr lang="zh-CN" altLang="en-US">
              <a:ea typeface="Noto Sans CJK SC Regular" panose="020B0500000000000000" pitchFamily="34" charset="-128"/>
            </a:endParaRPr>
          </a:p>
          <a:p>
            <a:endParaRPr lang="zh-CN" altLang="en-US" dirty="0">
              <a:ea typeface="Noto Sans CJK SC Regular" panose="020B0500000000000000" pitchFamily="34" charset="-128"/>
            </a:endParaRPr>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en-US" altLang="zh-CN" smtClean="0">
                <a:ea typeface="Noto Sans CJK SC Regular" panose="020B0500000000000000" pitchFamily="34" charset="-128"/>
              </a:rPr>
              <a:t>45</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wrap="square">
            <a:noAutofit/>
          </a:bodyPr>
          <a:lstStyle/>
          <a:p>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pic>
        <p:nvPicPr>
          <p:cNvPr id="9" name="Picture 8" descr="Graphical user interface, text  Description automatically generated">
            <a:extLst>
              <a:ext uri="{FF2B5EF4-FFF2-40B4-BE49-F238E27FC236}">
                <a16:creationId xmlns:a16="http://schemas.microsoft.com/office/drawing/2014/main" id="{61585D7B-7CA3-5D46-A783-22341AB6FD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8900" y="136525"/>
            <a:ext cx="11049000" cy="6629400"/>
          </a:xfrm>
          <a:prstGeom prst="rect">
            <a:avLst/>
          </a:prstGeom>
        </p:spPr>
      </p:pic>
    </p:spTree>
    <p:extLst>
      <p:ext uri="{BB962C8B-B14F-4D97-AF65-F5344CB8AC3E}">
        <p14:creationId xmlns:p14="http://schemas.microsoft.com/office/powerpoint/2010/main" val="3446298849"/>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390526" y="676831"/>
            <a:ext cx="5146674" cy="1009650"/>
          </a:xfrm>
        </p:spPr>
        <p:txBody>
          <a:bodyPr wrap="square">
            <a:noAutofit/>
          </a:bodyPr>
          <a:lstStyle/>
          <a:p>
            <a:r>
              <a:rPr lang="zh-CN" altLang="en-US">
                <a:ea typeface="Noto Sans CJK SC Bold" panose="020B0800000000000000" pitchFamily="34" charset="-128"/>
              </a:rPr>
              <a:t>待人处事风格</a:t>
            </a:r>
            <a:br>
              <a:rPr lang="zh-CN" altLang="en-US">
                <a:ea typeface="Noto Sans CJK SC Bold" panose="020B0800000000000000" pitchFamily="34" charset="-128"/>
              </a:rPr>
            </a:br>
            <a:r>
              <a:rPr lang="zh-CN" altLang="en-US">
                <a:ea typeface="Noto Sans CJK SC Bold" panose="020B0800000000000000" pitchFamily="34" charset="-128"/>
              </a:rPr>
              <a:t>导航器</a:t>
            </a:r>
            <a:r>
              <a:rPr lang="en-US" altLang="zh-CN" baseline="30000">
                <a:ea typeface="Noto Sans CJK SC Bold" panose="020B0800000000000000" pitchFamily="34" charset="-128"/>
              </a:rPr>
              <a:t>®</a:t>
            </a:r>
            <a:r>
              <a:rPr lang="zh-CN" altLang="en-US">
                <a:ea typeface="Noto Sans CJK SC Bold" panose="020B0800000000000000" pitchFamily="34" charset="-128"/>
              </a:rPr>
              <a:t>访问权限</a:t>
            </a:r>
            <a:br>
              <a:rPr lang="zh-CN" altLang="en-US">
                <a:ea typeface="Noto Sans CJK SC Bold" panose="020B0800000000000000" pitchFamily="34" charset="-128"/>
              </a:rPr>
            </a:br>
            <a:r>
              <a:rPr lang="zh-CN" altLang="en-US" sz="2000" i="1">
                <a:ea typeface="Noto Sans CJK SC Bold" panose="020B0800000000000000" pitchFamily="34" charset="-128"/>
              </a:rPr>
              <a:t>（仅限纸质档案）</a:t>
            </a:r>
            <a:endParaRPr lang="zh-CN" altLang="en-US" sz="2000" i="1" dirty="0">
              <a:ea typeface="Noto Sans CJK SC Bold" panose="020B0800000000000000" pitchFamily="34" charset="-128"/>
            </a:endParaRPr>
          </a:p>
        </p:txBody>
      </p:sp>
      <p:sp>
        <p:nvSpPr>
          <p:cNvPr id="17" name="Content Placeholder 16">
            <a:extLst>
              <a:ext uri="{FF2B5EF4-FFF2-40B4-BE49-F238E27FC236}">
                <a16:creationId xmlns:a16="http://schemas.microsoft.com/office/drawing/2014/main" id="{60B6931E-AAFF-4837-BE78-24E0B2929BC0}"/>
              </a:ext>
            </a:extLst>
          </p:cNvPr>
          <p:cNvSpPr>
            <a:spLocks noGrp="1"/>
          </p:cNvSpPr>
          <p:nvPr>
            <p:ph idx="1"/>
          </p:nvPr>
        </p:nvSpPr>
        <p:spPr>
          <a:xfrm>
            <a:off x="390526" y="2316163"/>
            <a:ext cx="4894168" cy="3628308"/>
          </a:xfrm>
        </p:spPr>
        <p:txBody>
          <a:bodyPr wrap="square">
            <a:noAutofit/>
          </a:bodyPr>
          <a:lstStyle/>
          <a:p>
            <a:r>
              <a:rPr lang="zh-CN" altLang="en-US">
                <a:ea typeface="Noto Sans CJK SC Regular" panose="020B0500000000000000" pitchFamily="34" charset="-128"/>
              </a:rPr>
              <a:t>转到：</a:t>
            </a:r>
          </a:p>
          <a:p>
            <a:pPr marL="0" marR="0">
              <a:spcBef>
                <a:spcPts val="0"/>
              </a:spcBef>
              <a:spcAft>
                <a:spcPts val="0"/>
              </a:spcAft>
              <a:defRPr>
                <a:effectLst/>
                <a:ea typeface="Calibri" panose="020F0502020204030204" pitchFamily="34" charset="0"/>
                <a:cs typeface="Times New Roman" panose="02020603050405020304" pitchFamily="18" charset="0"/>
              </a:defRPr>
            </a:pPr>
            <a:r>
              <a:rPr lang="en-US" altLang="zh-CN">
                <a:ea typeface="Noto Sans CJK SC Regular" panose="020B0500000000000000" pitchFamily="34" charset="-128"/>
              </a:rPr>
              <a:t>tracomlearning.com/registration-paper </a:t>
            </a:r>
            <a:endParaRPr lang="zh-CN" altLang="en-US">
              <a:ea typeface="Noto Sans CJK SC Regular" panose="020B0500000000000000" pitchFamily="34" charset="-128"/>
            </a:endParaRPr>
          </a:p>
          <a:p>
            <a:endParaRPr lang="zh-CN" altLang="en-US">
              <a:ea typeface="Noto Sans CJK SC Regular" panose="020B0500000000000000" pitchFamily="34" charset="-128"/>
            </a:endParaRPr>
          </a:p>
          <a:p>
            <a:pPr>
              <a:lnSpc>
                <a:spcPct val="130000"/>
              </a:lnSpc>
            </a:pPr>
            <a:r>
              <a:rPr lang="zh-CN" altLang="en-US">
                <a:ea typeface="Noto Sans CJK SC Regular" panose="020B0500000000000000" pitchFamily="34" charset="-128"/>
              </a:rPr>
              <a:t>使用你的电子邮件地址和订阅代码</a:t>
            </a:r>
            <a:r>
              <a:rPr lang="en-US" altLang="zh-CN">
                <a:ea typeface="Noto Sans CJK SC Regular" panose="020B0500000000000000" pitchFamily="34" charset="-128"/>
              </a:rPr>
              <a:t>_____-_____</a:t>
            </a:r>
            <a:r>
              <a:rPr lang="zh-CN" altLang="en-US">
                <a:ea typeface="Noto Sans CJK SC Regular" panose="020B0500000000000000" pitchFamily="34" charset="-128"/>
              </a:rPr>
              <a:t>注册 </a:t>
            </a:r>
          </a:p>
          <a:p>
            <a:r>
              <a:rPr lang="zh-CN" altLang="en-US">
                <a:ea typeface="Noto Sans CJK SC Regular" panose="020B0500000000000000" pitchFamily="34" charset="-128"/>
              </a:rPr>
              <a:t>获得待人处事风格导航器的免费无限访问权限</a:t>
            </a:r>
            <a:endParaRPr lang="zh-CN" altLang="en-US" dirty="0">
              <a:ea typeface="Noto Sans CJK SC Regular" panose="020B0500000000000000" pitchFamily="34" charset="-128"/>
            </a:endParaRPr>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en-US" altLang="zh-CN" smtClean="0">
                <a:ea typeface="Noto Sans CJK SC Regular" panose="020B0500000000000000" pitchFamily="34" charset="-128"/>
              </a:rPr>
              <a:t>46</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wrap="square">
            <a:noAutofit/>
          </a:bodyPr>
          <a:lstStyle/>
          <a:p>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pic>
        <p:nvPicPr>
          <p:cNvPr id="9" name="Picture 8" descr="Graphical user interface, text  Description automatically generated">
            <a:extLst>
              <a:ext uri="{FF2B5EF4-FFF2-40B4-BE49-F238E27FC236}">
                <a16:creationId xmlns:a16="http://schemas.microsoft.com/office/drawing/2014/main" id="{61585D7B-7CA3-5D46-A783-22341AB6FD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9464" y="392890"/>
            <a:ext cx="9252635" cy="5551581"/>
          </a:xfrm>
          <a:prstGeom prst="rect">
            <a:avLst/>
          </a:prstGeom>
        </p:spPr>
      </p:pic>
    </p:spTree>
    <p:extLst>
      <p:ext uri="{BB962C8B-B14F-4D97-AF65-F5344CB8AC3E}">
        <p14:creationId xmlns:p14="http://schemas.microsoft.com/office/powerpoint/2010/main" val="2532429340"/>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n-US" altLang="zh-CN" smtClean="0">
                <a:ea typeface="Noto Sans CJK SC Regular" panose="020B0500000000000000" pitchFamily="34" charset="-128"/>
              </a:rPr>
              <a:t>47</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pic>
        <p:nvPicPr>
          <p:cNvPr id="3" name="Picture 2" descr="A picture containing text, electronics, screenshot, display  Description automatically generated">
            <a:extLst>
              <a:ext uri="{FF2B5EF4-FFF2-40B4-BE49-F238E27FC236}">
                <a16:creationId xmlns:a16="http://schemas.microsoft.com/office/drawing/2014/main" id="{FEF725C7-A85E-A04C-96FF-CD4A4EADBB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0"/>
            <a:ext cx="11430000" cy="6858000"/>
          </a:xfrm>
          <a:prstGeom prst="rect">
            <a:avLst/>
          </a:prstGeom>
        </p:spPr>
      </p:pic>
    </p:spTree>
    <p:extLst>
      <p:ext uri="{BB962C8B-B14F-4D97-AF65-F5344CB8AC3E}">
        <p14:creationId xmlns:p14="http://schemas.microsoft.com/office/powerpoint/2010/main" val="843840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n-US" altLang="zh-CN" smtClean="0">
                <a:ea typeface="Noto Sans CJK SC Regular" panose="020B0500000000000000" pitchFamily="34" charset="-128"/>
              </a:rPr>
              <a:t>48</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pic>
        <p:nvPicPr>
          <p:cNvPr id="3" name="Picture 2" descr="A computer screen with a message&#10;&#10;Description automatically generated">
            <a:extLst>
              <a:ext uri="{FF2B5EF4-FFF2-40B4-BE49-F238E27FC236}">
                <a16:creationId xmlns:a16="http://schemas.microsoft.com/office/drawing/2014/main" id="{48BA38FB-BCE1-827E-C37F-487608C342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6100" y="249869"/>
            <a:ext cx="9607878" cy="5713609"/>
          </a:xfrm>
          <a:prstGeom prst="rect">
            <a:avLst/>
          </a:prstGeom>
        </p:spPr>
      </p:pic>
    </p:spTree>
    <p:extLst>
      <p:ext uri="{BB962C8B-B14F-4D97-AF65-F5344CB8AC3E}">
        <p14:creationId xmlns:p14="http://schemas.microsoft.com/office/powerpoint/2010/main" val="31463685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n-US" altLang="zh-CN" smtClean="0">
                <a:ea typeface="Noto Sans CJK SC Regular" panose="020B0500000000000000" pitchFamily="34" charset="-128"/>
              </a:rPr>
              <a:t>49</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pic>
        <p:nvPicPr>
          <p:cNvPr id="3" name="Picture 2" descr="A picture containing text, screenshot, monitor, screen  Description automatically generated">
            <a:extLst>
              <a:ext uri="{FF2B5EF4-FFF2-40B4-BE49-F238E27FC236}">
                <a16:creationId xmlns:a16="http://schemas.microsoft.com/office/drawing/2014/main" id="{1ABF0948-09C8-6E47-B8BC-D1BDAE35BD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119" y="0"/>
            <a:ext cx="10651761" cy="6391057"/>
          </a:xfrm>
          <a:prstGeom prst="rect">
            <a:avLst/>
          </a:prstGeom>
        </p:spPr>
      </p:pic>
    </p:spTree>
    <p:extLst>
      <p:ext uri="{BB962C8B-B14F-4D97-AF65-F5344CB8AC3E}">
        <p14:creationId xmlns:p14="http://schemas.microsoft.com/office/powerpoint/2010/main" val="1196320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001769C-30ED-43CD-9D79-0276F001DC82}"/>
              </a:ext>
            </a:extLst>
          </p:cNvPr>
          <p:cNvSpPr>
            <a:spLocks noGrp="1"/>
          </p:cNvSpPr>
          <p:nvPr>
            <p:ph type="title"/>
          </p:nvPr>
        </p:nvSpPr>
        <p:spPr>
          <a:xfrm>
            <a:off x="342900" y="228600"/>
            <a:ext cx="1933575" cy="1995488"/>
          </a:xfrm>
        </p:spPr>
        <p:txBody>
          <a:bodyPr wrap="square">
            <a:noAutofit/>
          </a:bodyPr>
          <a:lstStyle/>
          <a:p>
            <a:r>
              <a:rPr lang="zh-CN" altLang="en-US" dirty="0">
                <a:ea typeface="Noto Sans CJK SC Bold" panose="020B0800000000000000" pitchFamily="34" charset="-128"/>
              </a:rPr>
              <a:t>说的和做的行为</a:t>
            </a:r>
          </a:p>
        </p:txBody>
      </p:sp>
      <p:sp>
        <p:nvSpPr>
          <p:cNvPr id="8" name="Content Placeholder 7">
            <a:extLst>
              <a:ext uri="{FF2B5EF4-FFF2-40B4-BE49-F238E27FC236}">
                <a16:creationId xmlns:a16="http://schemas.microsoft.com/office/drawing/2014/main" id="{0BB34827-ED78-47B8-8479-48FDFADB8951}"/>
              </a:ext>
            </a:extLst>
          </p:cNvPr>
          <p:cNvSpPr>
            <a:spLocks noGrp="1"/>
          </p:cNvSpPr>
          <p:nvPr>
            <p:ph idx="1"/>
          </p:nvPr>
        </p:nvSpPr>
        <p:spPr>
          <a:solidFill>
            <a:schemeClr val="bg1">
              <a:lumMod val="85000"/>
            </a:schemeClr>
          </a:solidFill>
        </p:spPr>
        <p:txBody>
          <a:bodyPr wrap="square">
            <a:noAutofit/>
          </a:bodyPr>
          <a:lstStyle/>
          <a:p>
            <a:r>
              <a:rPr lang="zh-CN" altLang="en-US">
                <a:ea typeface="Noto Sans CJK SC Regular" panose="020B0500000000000000" pitchFamily="34" charset="-128"/>
              </a:rPr>
              <a:t> </a:t>
            </a:r>
            <a:endParaRPr lang="zh-CN" altLang="en-US" dirty="0">
              <a:ea typeface="Noto Sans CJK SC Regular" panose="020B0500000000000000" pitchFamily="34" charset="-128"/>
            </a:endParaRPr>
          </a:p>
        </p:txBody>
      </p:sp>
      <p:sp>
        <p:nvSpPr>
          <p:cNvPr id="4" name="Footer Placeholder 3">
            <a:extLst>
              <a:ext uri="{FF2B5EF4-FFF2-40B4-BE49-F238E27FC236}">
                <a16:creationId xmlns:a16="http://schemas.microsoft.com/office/drawing/2014/main" id="{EFBF019A-98C2-4F08-99FC-DD2C41E5CB92}"/>
              </a:ext>
            </a:extLst>
          </p:cNvPr>
          <p:cNvSpPr>
            <a:spLocks noGrp="1"/>
          </p:cNvSpPr>
          <p:nvPr>
            <p:ph type="ftr" sz="quarter" idx="11"/>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3" name="Slide Number Placeholder 2">
            <a:extLst>
              <a:ext uri="{FF2B5EF4-FFF2-40B4-BE49-F238E27FC236}">
                <a16:creationId xmlns:a16="http://schemas.microsoft.com/office/drawing/2014/main" id="{AFA75501-5BCD-44AA-8B61-1EF3A09668AB}"/>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5</a:t>
            </a:fld>
            <a:endParaRPr lang="zh-CN" altLang="en-US" dirty="0">
              <a:ea typeface="Noto Sans CJK SC Regular" panose="020B0500000000000000" pitchFamily="34" charset="-128"/>
            </a:endParaRPr>
          </a:p>
        </p:txBody>
      </p:sp>
      <p:sp>
        <p:nvSpPr>
          <p:cNvPr id="17" name="Rectangle 16">
            <a:extLst>
              <a:ext uri="{FF2B5EF4-FFF2-40B4-BE49-F238E27FC236}">
                <a16:creationId xmlns:a16="http://schemas.microsoft.com/office/drawing/2014/main" id="{53E0C4A6-469B-4327-A752-B6F4A97D77D4}"/>
              </a:ext>
            </a:extLst>
          </p:cNvPr>
          <p:cNvSpPr/>
          <p:nvPr/>
        </p:nvSpPr>
        <p:spPr bwMode="gray">
          <a:xfrm>
            <a:off x="6030139" y="228600"/>
            <a:ext cx="2032383"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365760" rIns="91440" anchor="t">
            <a:noAutofit/>
          </a:bodyPr>
          <a:lstStyle/>
          <a:p>
            <a:pPr algn="r">
              <a:lnSpc>
                <a:spcPct val="85000"/>
              </a:lnSpc>
              <a:defRPr sz="2200">
                <a:solidFill>
                  <a:schemeClr val="tx2"/>
                </a:solidFill>
              </a:defRPr>
            </a:pPr>
            <a:r>
              <a:rPr lang="zh-CN" altLang="en-US" dirty="0">
                <a:ea typeface="Noto Sans CJK SC Regular" panose="020B0500000000000000" pitchFamily="34" charset="-128"/>
              </a:rPr>
              <a:t> </a:t>
            </a:r>
          </a:p>
          <a:p>
            <a:pPr algn="r">
              <a:lnSpc>
                <a:spcPct val="85000"/>
              </a:lnSpc>
            </a:pPr>
            <a:endParaRPr lang="zh-CN" altLang="en-US" sz="2400" dirty="0">
              <a:solidFill>
                <a:schemeClr val="tx2"/>
              </a:solidFill>
              <a:ea typeface="Noto Sans CJK SC Regular" panose="020B0500000000000000" pitchFamily="34" charset="-128"/>
            </a:endParaRPr>
          </a:p>
          <a:p>
            <a:pPr algn="r">
              <a:lnSpc>
                <a:spcPct val="85000"/>
              </a:lnSpc>
            </a:pPr>
            <a:endParaRPr lang="zh-CN" altLang="en-US" sz="2400" dirty="0">
              <a:solidFill>
                <a:schemeClr val="tx2"/>
              </a:solidFill>
              <a:ea typeface="Noto Sans CJK SC Regular" panose="020B0500000000000000" pitchFamily="34" charset="-128"/>
            </a:endParaRPr>
          </a:p>
          <a:p>
            <a:pPr algn="r">
              <a:lnSpc>
                <a:spcPct val="85000"/>
              </a:lnSpc>
              <a:spcBef>
                <a:spcPts val="800"/>
              </a:spcBef>
              <a:spcAft>
                <a:spcPts val="800"/>
              </a:spcAft>
              <a:defRPr>
                <a:solidFill>
                  <a:schemeClr val="tx2">
                    <a:alpha val="25000"/>
                  </a:schemeClr>
                </a:solidFill>
              </a:defRPr>
            </a:pPr>
            <a:r>
              <a:rPr lang="zh-CN" altLang="en-US" dirty="0">
                <a:ea typeface="Noto Sans CJK SC Regular" panose="020B0500000000000000" pitchFamily="34" charset="-128"/>
              </a:rPr>
              <a:t>安静</a:t>
            </a:r>
          </a:p>
          <a:p>
            <a:pPr algn="r">
              <a:lnSpc>
                <a:spcPct val="85000"/>
              </a:lnSpc>
              <a:spcBef>
                <a:spcPts val="800"/>
              </a:spcBef>
              <a:spcAft>
                <a:spcPts val="800"/>
              </a:spcAft>
              <a:defRPr>
                <a:solidFill>
                  <a:schemeClr val="tx2">
                    <a:alpha val="25000"/>
                  </a:schemeClr>
                </a:solidFill>
              </a:defRPr>
            </a:pPr>
            <a:r>
              <a:rPr lang="zh-CN" altLang="en-US" dirty="0">
                <a:ea typeface="Noto Sans CJK SC Regular" panose="020B0500000000000000" pitchFamily="34" charset="-128"/>
              </a:rPr>
              <a:t>节奏较慢</a:t>
            </a:r>
          </a:p>
          <a:p>
            <a:pPr algn="r">
              <a:lnSpc>
                <a:spcPct val="85000"/>
              </a:lnSpc>
              <a:spcBef>
                <a:spcPts val="800"/>
              </a:spcBef>
              <a:spcAft>
                <a:spcPts val="800"/>
              </a:spcAft>
              <a:defRPr>
                <a:solidFill>
                  <a:schemeClr val="tx2">
                    <a:alpha val="25000"/>
                  </a:schemeClr>
                </a:solidFill>
              </a:defRPr>
            </a:pPr>
            <a:r>
              <a:rPr lang="zh-CN" altLang="en-US" dirty="0">
                <a:ea typeface="Noto Sans CJK SC Regular" panose="020B0500000000000000" pitchFamily="34" charset="-128"/>
              </a:rPr>
              <a:t>面部表情控制</a:t>
            </a:r>
          </a:p>
          <a:p>
            <a:pPr algn="r">
              <a:lnSpc>
                <a:spcPct val="85000"/>
              </a:lnSpc>
              <a:spcBef>
                <a:spcPts val="800"/>
              </a:spcBef>
              <a:spcAft>
                <a:spcPts val="800"/>
              </a:spcAft>
              <a:defRPr sz="1700">
                <a:solidFill>
                  <a:schemeClr val="tx2">
                    <a:alpha val="25000"/>
                  </a:schemeClr>
                </a:solidFill>
              </a:defRPr>
            </a:pPr>
            <a:r>
              <a:rPr lang="zh-CN" altLang="en-US" dirty="0">
                <a:ea typeface="Noto Sans CJK SC Regular" panose="020B0500000000000000" pitchFamily="34" charset="-128"/>
              </a:rPr>
              <a:t>音调变化较小</a:t>
            </a:r>
          </a:p>
          <a:p>
            <a:pPr algn="r">
              <a:lnSpc>
                <a:spcPct val="85000"/>
              </a:lnSpc>
              <a:spcBef>
                <a:spcPts val="800"/>
              </a:spcBef>
              <a:spcAft>
                <a:spcPts val="800"/>
              </a:spcAft>
              <a:defRPr>
                <a:solidFill>
                  <a:schemeClr val="tx2">
                    <a:alpha val="25000"/>
                  </a:schemeClr>
                </a:solidFill>
              </a:defRPr>
            </a:pPr>
            <a:r>
              <a:rPr lang="zh-CN" altLang="en-US" dirty="0">
                <a:ea typeface="Noto Sans CJK SC Regular" panose="020B0500000000000000" pitchFamily="34" charset="-128"/>
              </a:rPr>
              <a:t>眼神接触较少</a:t>
            </a:r>
          </a:p>
          <a:p>
            <a:pPr algn="r">
              <a:lnSpc>
                <a:spcPct val="85000"/>
              </a:lnSpc>
              <a:spcBef>
                <a:spcPts val="800"/>
              </a:spcBef>
              <a:spcAft>
                <a:spcPts val="800"/>
              </a:spcAft>
              <a:defRPr>
                <a:solidFill>
                  <a:schemeClr val="tx2">
                    <a:alpha val="25000"/>
                  </a:schemeClr>
                </a:solidFill>
              </a:defRPr>
            </a:pPr>
            <a:r>
              <a:rPr lang="zh-CN" altLang="en-US" dirty="0">
                <a:ea typeface="Noto Sans CJK SC Regular" panose="020B0500000000000000" pitchFamily="34" charset="-128"/>
              </a:rPr>
              <a:t>姿势随意</a:t>
            </a:r>
          </a:p>
          <a:p>
            <a:pPr algn="r">
              <a:lnSpc>
                <a:spcPct val="85000"/>
              </a:lnSpc>
              <a:spcBef>
                <a:spcPts val="800"/>
              </a:spcBef>
              <a:spcAft>
                <a:spcPts val="800"/>
              </a:spcAft>
              <a:defRPr>
                <a:solidFill>
                  <a:schemeClr val="tx2">
                    <a:alpha val="25000"/>
                  </a:schemeClr>
                </a:solidFill>
              </a:defRPr>
            </a:pPr>
            <a:r>
              <a:rPr lang="zh-CN" altLang="en-US" dirty="0">
                <a:ea typeface="Noto Sans CJK SC Regular" panose="020B0500000000000000" pitchFamily="34" charset="-128"/>
              </a:rPr>
              <a:t>身体后倾</a:t>
            </a:r>
          </a:p>
        </p:txBody>
      </p:sp>
      <p:sp>
        <p:nvSpPr>
          <p:cNvPr id="18" name="Rectangle 17">
            <a:extLst>
              <a:ext uri="{FF2B5EF4-FFF2-40B4-BE49-F238E27FC236}">
                <a16:creationId xmlns:a16="http://schemas.microsoft.com/office/drawing/2014/main" id="{0D64DF92-328E-4641-9735-4DA7C1136A0B}"/>
              </a:ext>
            </a:extLst>
          </p:cNvPr>
          <p:cNvSpPr/>
          <p:nvPr/>
        </p:nvSpPr>
        <p:spPr bwMode="gray">
          <a:xfrm>
            <a:off x="8071240" y="228600"/>
            <a:ext cx="2177153" cy="5715000"/>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365760" rIns="91440" anchor="t">
            <a:noAutofit/>
          </a:bodyPr>
          <a:lstStyle/>
          <a:p>
            <a:pPr>
              <a:lnSpc>
                <a:spcPct val="85000"/>
              </a:lnSpc>
              <a:defRPr sz="2200">
                <a:solidFill>
                  <a:schemeClr val="tx2"/>
                </a:solidFill>
              </a:defRPr>
            </a:pPr>
            <a:r>
              <a:rPr lang="zh-CN" altLang="en-US" dirty="0">
                <a:ea typeface="Noto Sans CJK SC Regular" panose="020B0500000000000000" pitchFamily="34" charset="-128"/>
              </a:rPr>
              <a:t> </a:t>
            </a:r>
          </a:p>
          <a:p>
            <a:pPr>
              <a:lnSpc>
                <a:spcPct val="85000"/>
              </a:lnSpc>
            </a:pPr>
            <a:endParaRPr lang="zh-CN" altLang="en-US" sz="2400" dirty="0">
              <a:solidFill>
                <a:schemeClr val="tx2"/>
              </a:solidFill>
              <a:ea typeface="Noto Sans CJK SC Regular" panose="020B0500000000000000" pitchFamily="34" charset="-128"/>
            </a:endParaRPr>
          </a:p>
          <a:p>
            <a:pPr>
              <a:lnSpc>
                <a:spcPct val="85000"/>
              </a:lnSpc>
            </a:pPr>
            <a:endParaRPr lang="zh-CN" altLang="en-US" sz="2400" dirty="0">
              <a:solidFill>
                <a:schemeClr val="tx2"/>
              </a:solidFill>
              <a:ea typeface="Noto Sans CJK SC Regular" panose="020B0500000000000000" pitchFamily="34" charset="-128"/>
            </a:endParaRPr>
          </a:p>
          <a:p>
            <a:pPr>
              <a:lnSpc>
                <a:spcPct val="85000"/>
              </a:lnSpc>
              <a:spcBef>
                <a:spcPts val="800"/>
              </a:spcBef>
              <a:spcAft>
                <a:spcPts val="800"/>
              </a:spcAft>
              <a:defRPr>
                <a:solidFill>
                  <a:schemeClr val="tx2">
                    <a:alpha val="25000"/>
                  </a:schemeClr>
                </a:solidFill>
              </a:defRPr>
            </a:pPr>
            <a:r>
              <a:rPr lang="zh-CN" altLang="en-US" dirty="0">
                <a:ea typeface="Noto Sans CJK SC Regular" panose="020B0500000000000000" pitchFamily="34" charset="-128"/>
              </a:rPr>
              <a:t>吵闹</a:t>
            </a:r>
          </a:p>
          <a:p>
            <a:pPr>
              <a:lnSpc>
                <a:spcPct val="85000"/>
              </a:lnSpc>
              <a:spcBef>
                <a:spcPts val="800"/>
              </a:spcBef>
              <a:spcAft>
                <a:spcPts val="800"/>
              </a:spcAft>
              <a:defRPr>
                <a:solidFill>
                  <a:schemeClr val="tx2">
                    <a:alpha val="25000"/>
                  </a:schemeClr>
                </a:solidFill>
              </a:defRPr>
            </a:pPr>
            <a:r>
              <a:rPr lang="zh-CN" altLang="en-US" dirty="0">
                <a:ea typeface="Noto Sans CJK SC Regular" panose="020B0500000000000000" pitchFamily="34" charset="-128"/>
              </a:rPr>
              <a:t>节奏较快</a:t>
            </a:r>
          </a:p>
          <a:p>
            <a:pPr>
              <a:lnSpc>
                <a:spcPct val="85000"/>
              </a:lnSpc>
              <a:spcBef>
                <a:spcPts val="800"/>
              </a:spcBef>
              <a:spcAft>
                <a:spcPts val="800"/>
              </a:spcAft>
              <a:defRPr>
                <a:solidFill>
                  <a:schemeClr val="tx2">
                    <a:alpha val="25000"/>
                  </a:schemeClr>
                </a:solidFill>
              </a:defRPr>
            </a:pPr>
            <a:r>
              <a:rPr lang="zh-CN" altLang="en-US" dirty="0">
                <a:ea typeface="Noto Sans CJK SC Regular" panose="020B0500000000000000" pitchFamily="34" charset="-128"/>
              </a:rPr>
              <a:t>面部表情活跃</a:t>
            </a:r>
          </a:p>
          <a:p>
            <a:pPr>
              <a:lnSpc>
                <a:spcPct val="85000"/>
              </a:lnSpc>
              <a:spcBef>
                <a:spcPts val="800"/>
              </a:spcBef>
              <a:spcAft>
                <a:spcPts val="800"/>
              </a:spcAft>
              <a:defRPr sz="1700">
                <a:solidFill>
                  <a:schemeClr val="tx2">
                    <a:alpha val="25000"/>
                  </a:schemeClr>
                </a:solidFill>
              </a:defRPr>
            </a:pPr>
            <a:r>
              <a:rPr lang="zh-CN" altLang="en-US" dirty="0">
                <a:ea typeface="Noto Sans CJK SC Regular" panose="020B0500000000000000" pitchFamily="34" charset="-128"/>
              </a:rPr>
              <a:t>音调变化较大</a:t>
            </a:r>
          </a:p>
          <a:p>
            <a:pPr>
              <a:lnSpc>
                <a:spcPct val="85000"/>
              </a:lnSpc>
              <a:spcBef>
                <a:spcPts val="800"/>
              </a:spcBef>
              <a:spcAft>
                <a:spcPts val="800"/>
              </a:spcAft>
              <a:defRPr>
                <a:solidFill>
                  <a:schemeClr val="tx2">
                    <a:alpha val="25000"/>
                  </a:schemeClr>
                </a:solidFill>
              </a:defRPr>
            </a:pPr>
            <a:r>
              <a:rPr lang="zh-CN" altLang="en-US" dirty="0">
                <a:ea typeface="Noto Sans CJK SC Regular" panose="020B0500000000000000" pitchFamily="34" charset="-128"/>
              </a:rPr>
              <a:t>眼神接触较多</a:t>
            </a:r>
          </a:p>
          <a:p>
            <a:pPr>
              <a:lnSpc>
                <a:spcPct val="85000"/>
              </a:lnSpc>
              <a:spcBef>
                <a:spcPts val="800"/>
              </a:spcBef>
              <a:spcAft>
                <a:spcPts val="800"/>
              </a:spcAft>
              <a:defRPr>
                <a:solidFill>
                  <a:schemeClr val="tx2">
                    <a:alpha val="25000"/>
                  </a:schemeClr>
                </a:solidFill>
              </a:defRPr>
            </a:pPr>
            <a:r>
              <a:rPr lang="zh-CN" altLang="en-US" dirty="0">
                <a:ea typeface="Noto Sans CJK SC Regular" panose="020B0500000000000000" pitchFamily="34" charset="-128"/>
              </a:rPr>
              <a:t>姿势僵硬</a:t>
            </a:r>
          </a:p>
          <a:p>
            <a:pPr>
              <a:lnSpc>
                <a:spcPct val="85000"/>
              </a:lnSpc>
              <a:spcBef>
                <a:spcPts val="800"/>
              </a:spcBef>
              <a:spcAft>
                <a:spcPts val="800"/>
              </a:spcAft>
              <a:defRPr>
                <a:solidFill>
                  <a:schemeClr val="tx2">
                    <a:alpha val="25000"/>
                  </a:schemeClr>
                </a:solidFill>
              </a:defRPr>
            </a:pPr>
            <a:r>
              <a:rPr lang="zh-CN" altLang="en-US" dirty="0">
                <a:ea typeface="Noto Sans CJK SC Regular" panose="020B0500000000000000" pitchFamily="34" charset="-128"/>
              </a:rPr>
              <a:t>身体前倾</a:t>
            </a:r>
          </a:p>
        </p:txBody>
      </p:sp>
      <p:sp>
        <p:nvSpPr>
          <p:cNvPr id="14" name="Callout: Line with No Border 13">
            <a:extLst>
              <a:ext uri="{FF2B5EF4-FFF2-40B4-BE49-F238E27FC236}">
                <a16:creationId xmlns:a16="http://schemas.microsoft.com/office/drawing/2014/main" id="{6BA0C577-FF56-4C9A-8DB5-A1A878F92406}"/>
              </a:ext>
            </a:extLst>
          </p:cNvPr>
          <p:cNvSpPr/>
          <p:nvPr/>
        </p:nvSpPr>
        <p:spPr bwMode="gray">
          <a:xfrm>
            <a:off x="4170363" y="228600"/>
            <a:ext cx="1765201" cy="5715000"/>
          </a:xfrm>
          <a:prstGeom prst="callout1">
            <a:avLst>
              <a:gd name="adj1" fmla="val 20000"/>
              <a:gd name="adj2" fmla="val 0"/>
              <a:gd name="adj3" fmla="val 20000"/>
              <a:gd name="adj4" fmla="val 100000"/>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tIns="457200" rIns="182880" anchor="t">
            <a:noAutofit/>
          </a:bodyPr>
          <a:lstStyle/>
          <a:p>
            <a:pPr algn="r">
              <a:lnSpc>
                <a:spcPct val="85000"/>
              </a:lnSpc>
              <a:defRPr sz="2200">
                <a:solidFill>
                  <a:schemeClr val="bg1"/>
                </a:solidFill>
              </a:defRPr>
            </a:pPr>
            <a:r>
              <a:rPr lang="zh-CN" altLang="en-US" dirty="0">
                <a:ea typeface="Noto Sans CJK SC Regular" panose="020B0500000000000000" pitchFamily="34" charset="-128"/>
              </a:rPr>
              <a:t>特质</a:t>
            </a:r>
          </a:p>
          <a:p>
            <a:pPr algn="r">
              <a:lnSpc>
                <a:spcPct val="85000"/>
              </a:lnSpc>
            </a:pPr>
            <a:endParaRPr lang="zh-CN" altLang="en-US" sz="2400" dirty="0">
              <a:solidFill>
                <a:schemeClr val="bg1"/>
              </a:solidFill>
              <a:ea typeface="Noto Sans CJK SC Regular" panose="020B0500000000000000" pitchFamily="34" charset="-128"/>
            </a:endParaRPr>
          </a:p>
          <a:p>
            <a:pPr algn="r">
              <a:lnSpc>
                <a:spcPct val="85000"/>
              </a:lnSpc>
            </a:pPr>
            <a:endParaRPr lang="zh-CN" altLang="en-US" sz="2400" dirty="0">
              <a:solidFill>
                <a:schemeClr val="bg1"/>
              </a:solidFill>
              <a:ea typeface="Noto Sans CJK SC Regular" panose="020B0500000000000000" pitchFamily="34" charset="-128"/>
            </a:endParaRPr>
          </a:p>
          <a:p>
            <a:pPr algn="r">
              <a:lnSpc>
                <a:spcPct val="85000"/>
              </a:lnSpc>
              <a:spcBef>
                <a:spcPts val="800"/>
              </a:spcBef>
              <a:spcAft>
                <a:spcPts val="800"/>
              </a:spcAft>
              <a:defRPr>
                <a:solidFill>
                  <a:schemeClr val="bg1"/>
                </a:solidFill>
              </a:defRPr>
            </a:pPr>
            <a:r>
              <a:rPr lang="zh-CN" altLang="en-US" dirty="0">
                <a:ea typeface="Noto Sans CJK SC Regular" panose="020B0500000000000000" pitchFamily="34" charset="-128"/>
              </a:rPr>
              <a:t>诚实</a:t>
            </a:r>
          </a:p>
          <a:p>
            <a:pPr algn="r">
              <a:lnSpc>
                <a:spcPct val="85000"/>
              </a:lnSpc>
              <a:spcBef>
                <a:spcPts val="800"/>
              </a:spcBef>
              <a:spcAft>
                <a:spcPts val="800"/>
              </a:spcAft>
              <a:defRPr>
                <a:solidFill>
                  <a:schemeClr val="bg1"/>
                </a:solidFill>
              </a:defRPr>
            </a:pPr>
            <a:r>
              <a:rPr lang="zh-CN" altLang="en-US" dirty="0">
                <a:ea typeface="Noto Sans CJK SC Regular" panose="020B0500000000000000" pitchFamily="34" charset="-128"/>
              </a:rPr>
              <a:t>睿智</a:t>
            </a:r>
          </a:p>
          <a:p>
            <a:pPr algn="r">
              <a:lnSpc>
                <a:spcPct val="85000"/>
              </a:lnSpc>
              <a:spcBef>
                <a:spcPts val="800"/>
              </a:spcBef>
              <a:spcAft>
                <a:spcPts val="800"/>
              </a:spcAft>
              <a:defRPr>
                <a:solidFill>
                  <a:schemeClr val="bg1"/>
                </a:solidFill>
              </a:defRPr>
            </a:pPr>
            <a:r>
              <a:rPr lang="zh-CN" altLang="en-US" dirty="0">
                <a:ea typeface="Noto Sans CJK SC Regular" panose="020B0500000000000000" pitchFamily="34" charset="-128"/>
              </a:rPr>
              <a:t>傲慢</a:t>
            </a:r>
          </a:p>
          <a:p>
            <a:pPr algn="r">
              <a:lnSpc>
                <a:spcPct val="85000"/>
              </a:lnSpc>
              <a:spcBef>
                <a:spcPts val="800"/>
              </a:spcBef>
              <a:spcAft>
                <a:spcPts val="800"/>
              </a:spcAft>
              <a:defRPr>
                <a:solidFill>
                  <a:schemeClr val="bg1"/>
                </a:solidFill>
              </a:defRPr>
            </a:pPr>
            <a:r>
              <a:rPr lang="zh-CN" altLang="en-US" dirty="0">
                <a:ea typeface="Noto Sans CJK SC Regular" panose="020B0500000000000000" pitchFamily="34" charset="-128"/>
              </a:rPr>
              <a:t>斗志昂扬</a:t>
            </a:r>
          </a:p>
          <a:p>
            <a:pPr algn="r">
              <a:lnSpc>
                <a:spcPct val="85000"/>
              </a:lnSpc>
              <a:spcBef>
                <a:spcPts val="800"/>
              </a:spcBef>
              <a:spcAft>
                <a:spcPts val="800"/>
              </a:spcAft>
              <a:defRPr>
                <a:solidFill>
                  <a:schemeClr val="bg1"/>
                </a:solidFill>
              </a:defRPr>
            </a:pPr>
            <a:r>
              <a:rPr lang="zh-CN" altLang="en-US" dirty="0">
                <a:ea typeface="Noto Sans CJK SC Regular" panose="020B0500000000000000" pitchFamily="34" charset="-128"/>
              </a:rPr>
              <a:t>以自我为中心</a:t>
            </a:r>
          </a:p>
          <a:p>
            <a:pPr algn="r">
              <a:lnSpc>
                <a:spcPct val="85000"/>
              </a:lnSpc>
              <a:spcBef>
                <a:spcPts val="800"/>
              </a:spcBef>
              <a:spcAft>
                <a:spcPts val="800"/>
              </a:spcAft>
              <a:defRPr>
                <a:solidFill>
                  <a:schemeClr val="bg1"/>
                </a:solidFill>
              </a:defRPr>
            </a:pPr>
            <a:r>
              <a:rPr lang="zh-CN" altLang="en-US" dirty="0">
                <a:ea typeface="Noto Sans CJK SC Regular" panose="020B0500000000000000" pitchFamily="34" charset="-128"/>
              </a:rPr>
              <a:t>真诚</a:t>
            </a:r>
          </a:p>
          <a:p>
            <a:pPr algn="r">
              <a:lnSpc>
                <a:spcPct val="85000"/>
              </a:lnSpc>
              <a:spcBef>
                <a:spcPts val="800"/>
              </a:spcBef>
              <a:spcAft>
                <a:spcPts val="800"/>
              </a:spcAft>
              <a:defRPr>
                <a:solidFill>
                  <a:schemeClr val="bg1"/>
                </a:solidFill>
              </a:defRPr>
            </a:pPr>
            <a:r>
              <a:rPr lang="zh-CN" altLang="en-US" dirty="0">
                <a:ea typeface="Noto Sans CJK SC Regular" panose="020B0500000000000000" pitchFamily="34" charset="-128"/>
              </a:rPr>
              <a:t>挑剔</a:t>
            </a:r>
          </a:p>
        </p:txBody>
      </p:sp>
      <p:sp>
        <p:nvSpPr>
          <p:cNvPr id="16" name="Callout: Line with No Border 15">
            <a:extLst>
              <a:ext uri="{FF2B5EF4-FFF2-40B4-BE49-F238E27FC236}">
                <a16:creationId xmlns:a16="http://schemas.microsoft.com/office/drawing/2014/main" id="{4D1FE75A-6C14-4781-9727-AA2A0BF4D476}"/>
              </a:ext>
            </a:extLst>
          </p:cNvPr>
          <p:cNvSpPr/>
          <p:nvPr/>
        </p:nvSpPr>
        <p:spPr bwMode="gray">
          <a:xfrm>
            <a:off x="10198198" y="228600"/>
            <a:ext cx="1765201" cy="5715000"/>
          </a:xfrm>
          <a:prstGeom prst="callout1">
            <a:avLst>
              <a:gd name="adj1" fmla="val 20000"/>
              <a:gd name="adj2" fmla="val 0"/>
              <a:gd name="adj3" fmla="val 20000"/>
              <a:gd name="adj4" fmla="val 100000"/>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457200" rIns="0" anchor="t">
            <a:noAutofit/>
          </a:bodyPr>
          <a:lstStyle/>
          <a:p>
            <a:pPr>
              <a:lnSpc>
                <a:spcPct val="85000"/>
              </a:lnSpc>
              <a:defRPr sz="2200">
                <a:solidFill>
                  <a:schemeClr val="bg1"/>
                </a:solidFill>
              </a:defRPr>
            </a:pPr>
            <a:r>
              <a:rPr lang="zh-CN" altLang="en-US" dirty="0">
                <a:ea typeface="Noto Sans CJK SC Regular" panose="020B0500000000000000" pitchFamily="34" charset="-128"/>
              </a:rPr>
              <a:t>判断</a:t>
            </a:r>
          </a:p>
          <a:p>
            <a:pPr>
              <a:lnSpc>
                <a:spcPct val="85000"/>
              </a:lnSpc>
            </a:pPr>
            <a:endParaRPr lang="zh-CN" altLang="en-US" sz="2400" dirty="0">
              <a:solidFill>
                <a:schemeClr val="bg1"/>
              </a:solidFill>
              <a:ea typeface="Noto Sans CJK SC Regular" panose="020B0500000000000000" pitchFamily="34" charset="-128"/>
            </a:endParaRPr>
          </a:p>
          <a:p>
            <a:pPr>
              <a:lnSpc>
                <a:spcPct val="85000"/>
              </a:lnSpc>
            </a:pPr>
            <a:endParaRPr lang="zh-CN" altLang="en-US" sz="2400" dirty="0">
              <a:solidFill>
                <a:schemeClr val="bg1"/>
              </a:solidFill>
              <a:ea typeface="Noto Sans CJK SC Regular" panose="020B0500000000000000" pitchFamily="34" charset="-128"/>
            </a:endParaRPr>
          </a:p>
          <a:p>
            <a:pPr>
              <a:lnSpc>
                <a:spcPct val="85000"/>
              </a:lnSpc>
              <a:spcBef>
                <a:spcPts val="800"/>
              </a:spcBef>
              <a:spcAft>
                <a:spcPts val="800"/>
              </a:spcAft>
              <a:defRPr>
                <a:solidFill>
                  <a:schemeClr val="bg1"/>
                </a:solidFill>
              </a:defRPr>
            </a:pPr>
            <a:r>
              <a:rPr lang="zh-CN" altLang="en-US" dirty="0">
                <a:ea typeface="Noto Sans CJK SC Regular" panose="020B0500000000000000" pitchFamily="34" charset="-128"/>
              </a:rPr>
              <a:t>我喜欢他</a:t>
            </a:r>
          </a:p>
          <a:p>
            <a:pPr>
              <a:lnSpc>
                <a:spcPct val="85000"/>
              </a:lnSpc>
              <a:spcBef>
                <a:spcPts val="800"/>
              </a:spcBef>
              <a:spcAft>
                <a:spcPts val="800"/>
              </a:spcAft>
              <a:defRPr>
                <a:solidFill>
                  <a:schemeClr val="bg1"/>
                </a:solidFill>
              </a:defRPr>
            </a:pPr>
            <a:r>
              <a:rPr lang="zh-CN" altLang="en-US" dirty="0">
                <a:ea typeface="Noto Sans CJK SC Regular" panose="020B0500000000000000" pitchFamily="34" charset="-128"/>
              </a:rPr>
              <a:t>我讨厌他</a:t>
            </a:r>
          </a:p>
          <a:p>
            <a:pPr>
              <a:lnSpc>
                <a:spcPct val="85000"/>
              </a:lnSpc>
              <a:spcBef>
                <a:spcPts val="800"/>
              </a:spcBef>
              <a:spcAft>
                <a:spcPts val="800"/>
              </a:spcAft>
              <a:defRPr>
                <a:solidFill>
                  <a:schemeClr val="bg1"/>
                </a:solidFill>
              </a:defRPr>
            </a:pPr>
            <a:r>
              <a:rPr lang="zh-CN" altLang="en-US" dirty="0">
                <a:ea typeface="Noto Sans CJK SC Regular" panose="020B0500000000000000" pitchFamily="34" charset="-128"/>
              </a:rPr>
              <a:t>我对她感兴趣</a:t>
            </a:r>
          </a:p>
          <a:p>
            <a:pPr>
              <a:lnSpc>
                <a:spcPct val="85000"/>
              </a:lnSpc>
              <a:spcBef>
                <a:spcPts val="800"/>
              </a:spcBef>
              <a:spcAft>
                <a:spcPts val="800"/>
              </a:spcAft>
              <a:defRPr>
                <a:solidFill>
                  <a:schemeClr val="bg1"/>
                </a:solidFill>
              </a:defRPr>
            </a:pPr>
            <a:r>
              <a:rPr lang="zh-CN" altLang="en-US" dirty="0">
                <a:ea typeface="Noto Sans CJK SC Regular" panose="020B0500000000000000" pitchFamily="34" charset="-128"/>
              </a:rPr>
              <a:t>我对他恼火</a:t>
            </a:r>
          </a:p>
          <a:p>
            <a:pPr>
              <a:lnSpc>
                <a:spcPct val="85000"/>
              </a:lnSpc>
              <a:spcBef>
                <a:spcPts val="800"/>
              </a:spcBef>
              <a:spcAft>
                <a:spcPts val="800"/>
              </a:spcAft>
              <a:defRPr>
                <a:solidFill>
                  <a:schemeClr val="bg1"/>
                </a:solidFill>
              </a:defRPr>
            </a:pPr>
            <a:r>
              <a:rPr lang="zh-CN" altLang="en-US" dirty="0">
                <a:ea typeface="Noto Sans CJK SC Regular" panose="020B0500000000000000" pitchFamily="34" charset="-128"/>
              </a:rPr>
              <a:t>我不信任她</a:t>
            </a:r>
          </a:p>
          <a:p>
            <a:pPr>
              <a:lnSpc>
                <a:spcPct val="85000"/>
              </a:lnSpc>
              <a:spcBef>
                <a:spcPts val="800"/>
              </a:spcBef>
              <a:spcAft>
                <a:spcPts val="800"/>
              </a:spcAft>
              <a:defRPr>
                <a:solidFill>
                  <a:schemeClr val="bg1"/>
                </a:solidFill>
              </a:defRPr>
            </a:pPr>
            <a:r>
              <a:rPr lang="zh-CN" altLang="en-US" dirty="0">
                <a:ea typeface="Noto Sans CJK SC Regular" panose="020B0500000000000000" pitchFamily="34" charset="-128"/>
              </a:rPr>
              <a:t>我恨他</a:t>
            </a:r>
          </a:p>
          <a:p>
            <a:pPr>
              <a:lnSpc>
                <a:spcPct val="85000"/>
              </a:lnSpc>
              <a:spcBef>
                <a:spcPts val="800"/>
              </a:spcBef>
              <a:spcAft>
                <a:spcPts val="800"/>
              </a:spcAft>
              <a:defRPr>
                <a:solidFill>
                  <a:schemeClr val="bg1"/>
                </a:solidFill>
              </a:defRPr>
            </a:pPr>
            <a:r>
              <a:rPr lang="zh-CN" altLang="en-US" dirty="0">
                <a:ea typeface="Noto Sans CJK SC Regular" panose="020B0500000000000000" pitchFamily="34" charset="-128"/>
              </a:rPr>
              <a:t>我相信他</a:t>
            </a:r>
          </a:p>
        </p:txBody>
      </p:sp>
      <p:sp>
        <p:nvSpPr>
          <p:cNvPr id="13" name="Callout: Line with No Border 12">
            <a:extLst>
              <a:ext uri="{FF2B5EF4-FFF2-40B4-BE49-F238E27FC236}">
                <a16:creationId xmlns:a16="http://schemas.microsoft.com/office/drawing/2014/main" id="{89714ED0-A767-4C89-9B92-EA348D847F6C}"/>
              </a:ext>
            </a:extLst>
          </p:cNvPr>
          <p:cNvSpPr/>
          <p:nvPr/>
        </p:nvSpPr>
        <p:spPr bwMode="gray">
          <a:xfrm>
            <a:off x="5932546" y="214505"/>
            <a:ext cx="4259951" cy="1160462"/>
          </a:xfrm>
          <a:prstGeom prst="callout1">
            <a:avLst>
              <a:gd name="adj1" fmla="val 100000"/>
              <a:gd name="adj2" fmla="val 0"/>
              <a:gd name="adj3" fmla="val 100000"/>
              <a:gd name="adj4" fmla="val 100000"/>
            </a:avLst>
          </a:prstGeom>
          <a:solidFill>
            <a:schemeClr val="accent6">
              <a:lumMod val="40000"/>
              <a:lumOff val="60000"/>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tIns="457200" rIns="45720" anchor="t">
            <a:noAutofit/>
          </a:bodyPr>
          <a:lstStyle/>
          <a:p>
            <a:pPr algn="ctr">
              <a:lnSpc>
                <a:spcPct val="85000"/>
              </a:lnSpc>
              <a:defRPr sz="2200">
                <a:solidFill>
                  <a:srgbClr val="002060">
                    <a:alpha val="25000"/>
                  </a:srgbClr>
                </a:solidFill>
              </a:defRPr>
            </a:pPr>
            <a:r>
              <a:rPr lang="zh-CN" altLang="en-US" dirty="0">
                <a:ea typeface="Noto Sans CJK SC Regular" panose="020B0500000000000000" pitchFamily="34" charset="-128"/>
              </a:rPr>
              <a:t>观察到的行为</a:t>
            </a:r>
            <a:endParaRPr lang="en-US" altLang="zh-CN" dirty="0">
              <a:ea typeface="Noto Sans CJK SC Black" panose="020B0A00000000000000" pitchFamily="34" charset="-128"/>
            </a:endParaRPr>
          </a:p>
        </p:txBody>
      </p:sp>
      <p:cxnSp>
        <p:nvCxnSpPr>
          <p:cNvPr id="20" name="Straight Connector 19">
            <a:extLst>
              <a:ext uri="{FF2B5EF4-FFF2-40B4-BE49-F238E27FC236}">
                <a16:creationId xmlns:a16="http://schemas.microsoft.com/office/drawing/2014/main" id="{FF2FF380-1A67-43E2-969B-84BC43B5D208}"/>
              </a:ext>
            </a:extLst>
          </p:cNvPr>
          <p:cNvCxnSpPr>
            <a:cxnSpLocks/>
          </p:cNvCxnSpPr>
          <p:nvPr/>
        </p:nvCxnSpPr>
        <p:spPr>
          <a:xfrm>
            <a:off x="8073815" y="1383636"/>
            <a:ext cx="0" cy="4559964"/>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577D275F-4EC0-4C48-8A1E-83DA3CA4C874}"/>
              </a:ext>
            </a:extLst>
          </p:cNvPr>
          <p:cNvGrpSpPr/>
          <p:nvPr/>
        </p:nvGrpSpPr>
        <p:grpSpPr>
          <a:xfrm>
            <a:off x="7533557" y="4852740"/>
            <a:ext cx="1054877" cy="826348"/>
            <a:chOff x="1403349" y="3478952"/>
            <a:chExt cx="1054877" cy="826348"/>
          </a:xfrm>
        </p:grpSpPr>
        <p:sp>
          <p:nvSpPr>
            <p:cNvPr id="5" name="Arc 4">
              <a:extLst>
                <a:ext uri="{FF2B5EF4-FFF2-40B4-BE49-F238E27FC236}">
                  <a16:creationId xmlns:a16="http://schemas.microsoft.com/office/drawing/2014/main" id="{A241EFEB-3B48-433E-9557-C400EEF7D6CA}"/>
                </a:ext>
              </a:extLst>
            </p:cNvPr>
            <p:cNvSpPr/>
            <p:nvPr/>
          </p:nvSpPr>
          <p:spPr>
            <a:xfrm>
              <a:off x="1951216" y="3648052"/>
              <a:ext cx="507010" cy="488148"/>
            </a:xfrm>
            <a:prstGeom prst="arc">
              <a:avLst>
                <a:gd name="adj1" fmla="val 17375937"/>
                <a:gd name="adj2" fmla="val 4071197"/>
              </a:avLst>
            </a:prstGeom>
            <a:ln w="15875" cap="rnd">
              <a:solidFill>
                <a:schemeClr val="accent2"/>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square" anchor="ctr">
              <a:noAutofit/>
            </a:bodyPr>
            <a:lstStyle/>
            <a:p>
              <a:pPr algn="ctr"/>
              <a:endParaRPr lang="zh-CN" altLang="en-US" dirty="0">
                <a:ea typeface="Noto Sans CJK SC Regular" panose="020B0500000000000000" pitchFamily="34" charset="-128"/>
              </a:endParaRPr>
            </a:p>
          </p:txBody>
        </p:sp>
        <p:sp>
          <p:nvSpPr>
            <p:cNvPr id="6" name="TextBox 5">
              <a:extLst>
                <a:ext uri="{FF2B5EF4-FFF2-40B4-BE49-F238E27FC236}">
                  <a16:creationId xmlns:a16="http://schemas.microsoft.com/office/drawing/2014/main" id="{7E436997-0951-4025-A2F3-860E6A593022}"/>
                </a:ext>
              </a:extLst>
            </p:cNvPr>
            <p:cNvSpPr txBox="1"/>
            <p:nvPr/>
          </p:nvSpPr>
          <p:spPr>
            <a:xfrm>
              <a:off x="1604928" y="3478952"/>
              <a:ext cx="677357" cy="369332"/>
            </a:xfrm>
            <a:prstGeom prst="rect">
              <a:avLst/>
            </a:prstGeom>
            <a:noFill/>
          </p:spPr>
          <p:txBody>
            <a:bodyPr wrap="square" lIns="0" tIns="0" rIns="0" bIns="0">
              <a:noAutofit/>
            </a:bodyPr>
            <a:lstStyle/>
            <a:p>
              <a:pPr algn="ctr">
                <a:defRPr sz="2400">
                  <a:solidFill>
                    <a:schemeClr val="accent2"/>
                  </a:solidFill>
                  <a:latin typeface="Georgia" panose="02040502050405020303" pitchFamily="18" charset="0"/>
                </a:defRPr>
              </a:pPr>
              <a:r>
                <a:rPr lang="zh-CN" altLang="en-US" dirty="0">
                  <a:ea typeface="Noto Serif CJK SC" panose="02020400000000000000" pitchFamily="18" charset="-128"/>
                </a:rPr>
                <a:t>说的</a:t>
              </a:r>
            </a:p>
          </p:txBody>
        </p:sp>
        <p:sp>
          <p:nvSpPr>
            <p:cNvPr id="19" name="TextBox 18">
              <a:extLst>
                <a:ext uri="{FF2B5EF4-FFF2-40B4-BE49-F238E27FC236}">
                  <a16:creationId xmlns:a16="http://schemas.microsoft.com/office/drawing/2014/main" id="{658B5AC8-8A6C-46EC-8599-D6F7C9B6A0C6}"/>
                </a:ext>
              </a:extLst>
            </p:cNvPr>
            <p:cNvSpPr txBox="1"/>
            <p:nvPr/>
          </p:nvSpPr>
          <p:spPr>
            <a:xfrm>
              <a:off x="1604928" y="3935968"/>
              <a:ext cx="677357" cy="369332"/>
            </a:xfrm>
            <a:prstGeom prst="rect">
              <a:avLst/>
            </a:prstGeom>
            <a:noFill/>
          </p:spPr>
          <p:txBody>
            <a:bodyPr wrap="square" lIns="0" tIns="0" rIns="0" bIns="0">
              <a:noAutofit/>
            </a:bodyPr>
            <a:lstStyle/>
            <a:p>
              <a:pPr algn="ctr">
                <a:defRPr sz="2400">
                  <a:solidFill>
                    <a:schemeClr val="accent2"/>
                  </a:solidFill>
                  <a:latin typeface="Georgia" panose="02040502050405020303" pitchFamily="18" charset="0"/>
                </a:defRPr>
              </a:pPr>
              <a:r>
                <a:rPr lang="zh-CN" altLang="en-US">
                  <a:ea typeface="Noto Serif CJK SC" panose="02020400000000000000" pitchFamily="18" charset="-128"/>
                </a:rPr>
                <a:t>做的</a:t>
              </a:r>
              <a:endParaRPr lang="zh-CN" altLang="en-US" dirty="0">
                <a:ea typeface="Noto Serif CJK SC" panose="02020400000000000000" pitchFamily="18" charset="-128"/>
              </a:endParaRPr>
            </a:p>
          </p:txBody>
        </p:sp>
        <p:sp>
          <p:nvSpPr>
            <p:cNvPr id="21" name="Arc 20">
              <a:extLst>
                <a:ext uri="{FF2B5EF4-FFF2-40B4-BE49-F238E27FC236}">
                  <a16:creationId xmlns:a16="http://schemas.microsoft.com/office/drawing/2014/main" id="{B68E12E8-D340-4FBD-A10F-E52D85A1DEF3}"/>
                </a:ext>
              </a:extLst>
            </p:cNvPr>
            <p:cNvSpPr/>
            <p:nvPr/>
          </p:nvSpPr>
          <p:spPr>
            <a:xfrm rot="643105" flipH="1" flipV="1">
              <a:off x="1403349" y="3667145"/>
              <a:ext cx="507010" cy="488148"/>
            </a:xfrm>
            <a:prstGeom prst="arc">
              <a:avLst>
                <a:gd name="adj1" fmla="val 16831965"/>
                <a:gd name="adj2" fmla="val 3937282"/>
              </a:avLst>
            </a:prstGeom>
            <a:ln w="15875" cap="rnd">
              <a:solidFill>
                <a:schemeClr val="accent2"/>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square" anchor="ctr">
              <a:noAutofit/>
            </a:bodyPr>
            <a:lstStyle/>
            <a:p>
              <a:pPr algn="ctr"/>
              <a:endParaRPr lang="zh-CN" altLang="en-US" dirty="0">
                <a:ea typeface="Noto Sans CJK SC Regular" panose="020B0500000000000000" pitchFamily="34" charset="-128"/>
              </a:endParaRPr>
            </a:p>
          </p:txBody>
        </p:sp>
      </p:grpSp>
    </p:spTree>
    <p:extLst>
      <p:ext uri="{BB962C8B-B14F-4D97-AF65-F5344CB8AC3E}">
        <p14:creationId xmlns:p14="http://schemas.microsoft.com/office/powerpoint/2010/main" val="2008863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3">
                                            <p:txEl>
                                              <p:pRg st="0" end="0"/>
                                            </p:txEl>
                                          </p:spTgt>
                                        </p:tgtEl>
                                        <p:attrNameLst>
                                          <p:attrName>style.color</p:attrName>
                                        </p:attrNameLst>
                                      </p:cBhvr>
                                      <p:to>
                                        <a:srgbClr val="146899"/>
                                      </p:to>
                                    </p:animClr>
                                    <p:animClr clrSpc="rgb" dir="cw">
                                      <p:cBhvr>
                                        <p:cTn id="7" dur="500" fill="hold"/>
                                        <p:tgtEl>
                                          <p:spTgt spid="13">
                                            <p:txEl>
                                              <p:pRg st="0" end="0"/>
                                            </p:txEl>
                                          </p:spTgt>
                                        </p:tgtEl>
                                        <p:attrNameLst>
                                          <p:attrName>fillcolor</p:attrName>
                                        </p:attrNameLst>
                                      </p:cBhvr>
                                      <p:to>
                                        <a:srgbClr val="146899"/>
                                      </p:to>
                                    </p:animClr>
                                    <p:set>
                                      <p:cBhvr>
                                        <p:cTn id="8" dur="500" fill="hold"/>
                                        <p:tgtEl>
                                          <p:spTgt spid="13">
                                            <p:txEl>
                                              <p:pRg st="0" end="0"/>
                                            </p:txEl>
                                          </p:spTgt>
                                        </p:tgtEl>
                                        <p:attrNameLst>
                                          <p:attrName>fill.type</p:attrName>
                                        </p:attrNameLst>
                                      </p:cBhvr>
                                      <p:to>
                                        <p:strVal val="solid"/>
                                      </p:to>
                                    </p:set>
                                    <p:set>
                                      <p:cBhvr>
                                        <p:cTn id="9" dur="500" fill="hold"/>
                                        <p:tgtEl>
                                          <p:spTgt spid="13">
                                            <p:txEl>
                                              <p:pRg st="0" end="0"/>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17">
                                            <p:txEl>
                                              <p:pRg st="3" end="3"/>
                                            </p:txEl>
                                          </p:spTgt>
                                        </p:tgtEl>
                                        <p:attrNameLst>
                                          <p:attrName>style.color</p:attrName>
                                        </p:attrNameLst>
                                      </p:cBhvr>
                                      <p:to>
                                        <a:srgbClr val="444A4A"/>
                                      </p:to>
                                    </p:animClr>
                                    <p:animClr clrSpc="rgb" dir="cw">
                                      <p:cBhvr>
                                        <p:cTn id="12" dur="500" fill="hold"/>
                                        <p:tgtEl>
                                          <p:spTgt spid="17">
                                            <p:txEl>
                                              <p:pRg st="3" end="3"/>
                                            </p:txEl>
                                          </p:spTgt>
                                        </p:tgtEl>
                                        <p:attrNameLst>
                                          <p:attrName>fillcolor</p:attrName>
                                        </p:attrNameLst>
                                      </p:cBhvr>
                                      <p:to>
                                        <a:srgbClr val="444A4A"/>
                                      </p:to>
                                    </p:animClr>
                                    <p:set>
                                      <p:cBhvr>
                                        <p:cTn id="13" dur="500" fill="hold"/>
                                        <p:tgtEl>
                                          <p:spTgt spid="17">
                                            <p:txEl>
                                              <p:pRg st="3" end="3"/>
                                            </p:txEl>
                                          </p:spTgt>
                                        </p:tgtEl>
                                        <p:attrNameLst>
                                          <p:attrName>fill.type</p:attrName>
                                        </p:attrNameLst>
                                      </p:cBhvr>
                                      <p:to>
                                        <p:strVal val="solid"/>
                                      </p:to>
                                    </p:set>
                                    <p:set>
                                      <p:cBhvr>
                                        <p:cTn id="14" dur="500" fill="hold"/>
                                        <p:tgtEl>
                                          <p:spTgt spid="17">
                                            <p:txEl>
                                              <p:pRg st="3" end="3"/>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500" fill="hold"/>
                                        <p:tgtEl>
                                          <p:spTgt spid="17">
                                            <p:txEl>
                                              <p:pRg st="4" end="4"/>
                                            </p:txEl>
                                          </p:spTgt>
                                        </p:tgtEl>
                                        <p:attrNameLst>
                                          <p:attrName>style.color</p:attrName>
                                        </p:attrNameLst>
                                      </p:cBhvr>
                                      <p:to>
                                        <a:srgbClr val="444A4A"/>
                                      </p:to>
                                    </p:animClr>
                                    <p:animClr clrSpc="rgb" dir="cw">
                                      <p:cBhvr>
                                        <p:cTn id="17" dur="500" fill="hold"/>
                                        <p:tgtEl>
                                          <p:spTgt spid="17">
                                            <p:txEl>
                                              <p:pRg st="4" end="4"/>
                                            </p:txEl>
                                          </p:spTgt>
                                        </p:tgtEl>
                                        <p:attrNameLst>
                                          <p:attrName>fillcolor</p:attrName>
                                        </p:attrNameLst>
                                      </p:cBhvr>
                                      <p:to>
                                        <a:srgbClr val="444A4A"/>
                                      </p:to>
                                    </p:animClr>
                                    <p:set>
                                      <p:cBhvr>
                                        <p:cTn id="18" dur="500" fill="hold"/>
                                        <p:tgtEl>
                                          <p:spTgt spid="17">
                                            <p:txEl>
                                              <p:pRg st="4" end="4"/>
                                            </p:txEl>
                                          </p:spTgt>
                                        </p:tgtEl>
                                        <p:attrNameLst>
                                          <p:attrName>fill.type</p:attrName>
                                        </p:attrNameLst>
                                      </p:cBhvr>
                                      <p:to>
                                        <p:strVal val="solid"/>
                                      </p:to>
                                    </p:set>
                                    <p:set>
                                      <p:cBhvr>
                                        <p:cTn id="19" dur="500" fill="hold"/>
                                        <p:tgtEl>
                                          <p:spTgt spid="17">
                                            <p:txEl>
                                              <p:pRg st="4" end="4"/>
                                            </p:txEl>
                                          </p:spTgt>
                                        </p:tgtEl>
                                        <p:attrNameLst>
                                          <p:attrName>fill.on</p:attrName>
                                        </p:attrNameLst>
                                      </p:cBhvr>
                                      <p:to>
                                        <p:strVal val="true"/>
                                      </p:to>
                                    </p:set>
                                  </p:childTnLst>
                                </p:cTn>
                              </p:par>
                              <p:par>
                                <p:cTn id="20" presetID="19" presetClass="emph" presetSubtype="0" fill="hold" nodeType="withEffect">
                                  <p:stCondLst>
                                    <p:cond delay="0"/>
                                  </p:stCondLst>
                                  <p:childTnLst>
                                    <p:animClr clrSpc="rgb" dir="cw">
                                      <p:cBhvr override="childStyle">
                                        <p:cTn id="21" dur="500" fill="hold"/>
                                        <p:tgtEl>
                                          <p:spTgt spid="17">
                                            <p:txEl>
                                              <p:pRg st="5" end="5"/>
                                            </p:txEl>
                                          </p:spTgt>
                                        </p:tgtEl>
                                        <p:attrNameLst>
                                          <p:attrName>style.color</p:attrName>
                                        </p:attrNameLst>
                                      </p:cBhvr>
                                      <p:to>
                                        <a:srgbClr val="444A4A"/>
                                      </p:to>
                                    </p:animClr>
                                    <p:animClr clrSpc="rgb" dir="cw">
                                      <p:cBhvr>
                                        <p:cTn id="22" dur="500" fill="hold"/>
                                        <p:tgtEl>
                                          <p:spTgt spid="17">
                                            <p:txEl>
                                              <p:pRg st="5" end="5"/>
                                            </p:txEl>
                                          </p:spTgt>
                                        </p:tgtEl>
                                        <p:attrNameLst>
                                          <p:attrName>fillcolor</p:attrName>
                                        </p:attrNameLst>
                                      </p:cBhvr>
                                      <p:to>
                                        <a:srgbClr val="444A4A"/>
                                      </p:to>
                                    </p:animClr>
                                    <p:set>
                                      <p:cBhvr>
                                        <p:cTn id="23" dur="500" fill="hold"/>
                                        <p:tgtEl>
                                          <p:spTgt spid="17">
                                            <p:txEl>
                                              <p:pRg st="5" end="5"/>
                                            </p:txEl>
                                          </p:spTgt>
                                        </p:tgtEl>
                                        <p:attrNameLst>
                                          <p:attrName>fill.type</p:attrName>
                                        </p:attrNameLst>
                                      </p:cBhvr>
                                      <p:to>
                                        <p:strVal val="solid"/>
                                      </p:to>
                                    </p:set>
                                    <p:set>
                                      <p:cBhvr>
                                        <p:cTn id="24" dur="500" fill="hold"/>
                                        <p:tgtEl>
                                          <p:spTgt spid="17">
                                            <p:txEl>
                                              <p:pRg st="5" end="5"/>
                                            </p:txEl>
                                          </p:spTgt>
                                        </p:tgtEl>
                                        <p:attrNameLst>
                                          <p:attrName>fill.on</p:attrName>
                                        </p:attrNameLst>
                                      </p:cBhvr>
                                      <p:to>
                                        <p:strVal val="true"/>
                                      </p:to>
                                    </p:set>
                                  </p:childTnLst>
                                </p:cTn>
                              </p:par>
                              <p:par>
                                <p:cTn id="25" presetID="19" presetClass="emph" presetSubtype="0" fill="hold" nodeType="withEffect">
                                  <p:stCondLst>
                                    <p:cond delay="0"/>
                                  </p:stCondLst>
                                  <p:childTnLst>
                                    <p:animClr clrSpc="rgb" dir="cw">
                                      <p:cBhvr override="childStyle">
                                        <p:cTn id="26" dur="500" fill="hold"/>
                                        <p:tgtEl>
                                          <p:spTgt spid="17">
                                            <p:txEl>
                                              <p:pRg st="6" end="6"/>
                                            </p:txEl>
                                          </p:spTgt>
                                        </p:tgtEl>
                                        <p:attrNameLst>
                                          <p:attrName>style.color</p:attrName>
                                        </p:attrNameLst>
                                      </p:cBhvr>
                                      <p:to>
                                        <a:srgbClr val="444A4A"/>
                                      </p:to>
                                    </p:animClr>
                                    <p:animClr clrSpc="rgb" dir="cw">
                                      <p:cBhvr>
                                        <p:cTn id="27" dur="500" fill="hold"/>
                                        <p:tgtEl>
                                          <p:spTgt spid="17">
                                            <p:txEl>
                                              <p:pRg st="6" end="6"/>
                                            </p:txEl>
                                          </p:spTgt>
                                        </p:tgtEl>
                                        <p:attrNameLst>
                                          <p:attrName>fillcolor</p:attrName>
                                        </p:attrNameLst>
                                      </p:cBhvr>
                                      <p:to>
                                        <a:srgbClr val="444A4A"/>
                                      </p:to>
                                    </p:animClr>
                                    <p:set>
                                      <p:cBhvr>
                                        <p:cTn id="28" dur="500" fill="hold"/>
                                        <p:tgtEl>
                                          <p:spTgt spid="17">
                                            <p:txEl>
                                              <p:pRg st="6" end="6"/>
                                            </p:txEl>
                                          </p:spTgt>
                                        </p:tgtEl>
                                        <p:attrNameLst>
                                          <p:attrName>fill.type</p:attrName>
                                        </p:attrNameLst>
                                      </p:cBhvr>
                                      <p:to>
                                        <p:strVal val="solid"/>
                                      </p:to>
                                    </p:set>
                                    <p:set>
                                      <p:cBhvr>
                                        <p:cTn id="29" dur="500" fill="hold"/>
                                        <p:tgtEl>
                                          <p:spTgt spid="17">
                                            <p:txEl>
                                              <p:pRg st="6" end="6"/>
                                            </p:txEl>
                                          </p:spTgt>
                                        </p:tgtEl>
                                        <p:attrNameLst>
                                          <p:attrName>fill.on</p:attrName>
                                        </p:attrNameLst>
                                      </p:cBhvr>
                                      <p:to>
                                        <p:strVal val="true"/>
                                      </p:to>
                                    </p:set>
                                  </p:childTnLst>
                                </p:cTn>
                              </p:par>
                              <p:par>
                                <p:cTn id="30" presetID="19" presetClass="emph" presetSubtype="0" fill="hold" nodeType="withEffect">
                                  <p:stCondLst>
                                    <p:cond delay="0"/>
                                  </p:stCondLst>
                                  <p:childTnLst>
                                    <p:animClr clrSpc="rgb" dir="cw">
                                      <p:cBhvr override="childStyle">
                                        <p:cTn id="31" dur="500" fill="hold"/>
                                        <p:tgtEl>
                                          <p:spTgt spid="17">
                                            <p:txEl>
                                              <p:pRg st="7" end="7"/>
                                            </p:txEl>
                                          </p:spTgt>
                                        </p:tgtEl>
                                        <p:attrNameLst>
                                          <p:attrName>style.color</p:attrName>
                                        </p:attrNameLst>
                                      </p:cBhvr>
                                      <p:to>
                                        <a:srgbClr val="444A4A"/>
                                      </p:to>
                                    </p:animClr>
                                    <p:animClr clrSpc="rgb" dir="cw">
                                      <p:cBhvr>
                                        <p:cTn id="32" dur="500" fill="hold"/>
                                        <p:tgtEl>
                                          <p:spTgt spid="17">
                                            <p:txEl>
                                              <p:pRg st="7" end="7"/>
                                            </p:txEl>
                                          </p:spTgt>
                                        </p:tgtEl>
                                        <p:attrNameLst>
                                          <p:attrName>fillcolor</p:attrName>
                                        </p:attrNameLst>
                                      </p:cBhvr>
                                      <p:to>
                                        <a:srgbClr val="444A4A"/>
                                      </p:to>
                                    </p:animClr>
                                    <p:set>
                                      <p:cBhvr>
                                        <p:cTn id="33" dur="500" fill="hold"/>
                                        <p:tgtEl>
                                          <p:spTgt spid="17">
                                            <p:txEl>
                                              <p:pRg st="7" end="7"/>
                                            </p:txEl>
                                          </p:spTgt>
                                        </p:tgtEl>
                                        <p:attrNameLst>
                                          <p:attrName>fill.type</p:attrName>
                                        </p:attrNameLst>
                                      </p:cBhvr>
                                      <p:to>
                                        <p:strVal val="solid"/>
                                      </p:to>
                                    </p:set>
                                    <p:set>
                                      <p:cBhvr>
                                        <p:cTn id="34" dur="500" fill="hold"/>
                                        <p:tgtEl>
                                          <p:spTgt spid="17">
                                            <p:txEl>
                                              <p:pRg st="7" end="7"/>
                                            </p:txEl>
                                          </p:spTgt>
                                        </p:tgtEl>
                                        <p:attrNameLst>
                                          <p:attrName>fill.on</p:attrName>
                                        </p:attrNameLst>
                                      </p:cBhvr>
                                      <p:to>
                                        <p:strVal val="true"/>
                                      </p:to>
                                    </p:set>
                                  </p:childTnLst>
                                </p:cTn>
                              </p:par>
                              <p:par>
                                <p:cTn id="35" presetID="19" presetClass="emph" presetSubtype="0" fill="hold" nodeType="withEffect">
                                  <p:stCondLst>
                                    <p:cond delay="0"/>
                                  </p:stCondLst>
                                  <p:childTnLst>
                                    <p:animClr clrSpc="rgb" dir="cw">
                                      <p:cBhvr override="childStyle">
                                        <p:cTn id="36" dur="500" fill="hold"/>
                                        <p:tgtEl>
                                          <p:spTgt spid="17">
                                            <p:txEl>
                                              <p:pRg st="8" end="8"/>
                                            </p:txEl>
                                          </p:spTgt>
                                        </p:tgtEl>
                                        <p:attrNameLst>
                                          <p:attrName>style.color</p:attrName>
                                        </p:attrNameLst>
                                      </p:cBhvr>
                                      <p:to>
                                        <a:srgbClr val="444A4A"/>
                                      </p:to>
                                    </p:animClr>
                                    <p:animClr clrSpc="rgb" dir="cw">
                                      <p:cBhvr>
                                        <p:cTn id="37" dur="500" fill="hold"/>
                                        <p:tgtEl>
                                          <p:spTgt spid="17">
                                            <p:txEl>
                                              <p:pRg st="8" end="8"/>
                                            </p:txEl>
                                          </p:spTgt>
                                        </p:tgtEl>
                                        <p:attrNameLst>
                                          <p:attrName>fillcolor</p:attrName>
                                        </p:attrNameLst>
                                      </p:cBhvr>
                                      <p:to>
                                        <a:srgbClr val="444A4A"/>
                                      </p:to>
                                    </p:animClr>
                                    <p:set>
                                      <p:cBhvr>
                                        <p:cTn id="38" dur="500" fill="hold"/>
                                        <p:tgtEl>
                                          <p:spTgt spid="17">
                                            <p:txEl>
                                              <p:pRg st="8" end="8"/>
                                            </p:txEl>
                                          </p:spTgt>
                                        </p:tgtEl>
                                        <p:attrNameLst>
                                          <p:attrName>fill.type</p:attrName>
                                        </p:attrNameLst>
                                      </p:cBhvr>
                                      <p:to>
                                        <p:strVal val="solid"/>
                                      </p:to>
                                    </p:set>
                                    <p:set>
                                      <p:cBhvr>
                                        <p:cTn id="39" dur="500" fill="hold"/>
                                        <p:tgtEl>
                                          <p:spTgt spid="17">
                                            <p:txEl>
                                              <p:pRg st="8" end="8"/>
                                            </p:txEl>
                                          </p:spTgt>
                                        </p:tgtEl>
                                        <p:attrNameLst>
                                          <p:attrName>fill.on</p:attrName>
                                        </p:attrNameLst>
                                      </p:cBhvr>
                                      <p:to>
                                        <p:strVal val="true"/>
                                      </p:to>
                                    </p:set>
                                  </p:childTnLst>
                                </p:cTn>
                              </p:par>
                              <p:par>
                                <p:cTn id="40" presetID="19" presetClass="emph" presetSubtype="0" fill="hold" nodeType="withEffect">
                                  <p:stCondLst>
                                    <p:cond delay="0"/>
                                  </p:stCondLst>
                                  <p:childTnLst>
                                    <p:animClr clrSpc="rgb" dir="cw">
                                      <p:cBhvr override="childStyle">
                                        <p:cTn id="41" dur="500" fill="hold"/>
                                        <p:tgtEl>
                                          <p:spTgt spid="17">
                                            <p:txEl>
                                              <p:pRg st="9" end="9"/>
                                            </p:txEl>
                                          </p:spTgt>
                                        </p:tgtEl>
                                        <p:attrNameLst>
                                          <p:attrName>style.color</p:attrName>
                                        </p:attrNameLst>
                                      </p:cBhvr>
                                      <p:to>
                                        <a:srgbClr val="444A4A"/>
                                      </p:to>
                                    </p:animClr>
                                    <p:animClr clrSpc="rgb" dir="cw">
                                      <p:cBhvr>
                                        <p:cTn id="42" dur="500" fill="hold"/>
                                        <p:tgtEl>
                                          <p:spTgt spid="17">
                                            <p:txEl>
                                              <p:pRg st="9" end="9"/>
                                            </p:txEl>
                                          </p:spTgt>
                                        </p:tgtEl>
                                        <p:attrNameLst>
                                          <p:attrName>fillcolor</p:attrName>
                                        </p:attrNameLst>
                                      </p:cBhvr>
                                      <p:to>
                                        <a:srgbClr val="444A4A"/>
                                      </p:to>
                                    </p:animClr>
                                    <p:set>
                                      <p:cBhvr>
                                        <p:cTn id="43" dur="500" fill="hold"/>
                                        <p:tgtEl>
                                          <p:spTgt spid="17">
                                            <p:txEl>
                                              <p:pRg st="9" end="9"/>
                                            </p:txEl>
                                          </p:spTgt>
                                        </p:tgtEl>
                                        <p:attrNameLst>
                                          <p:attrName>fill.type</p:attrName>
                                        </p:attrNameLst>
                                      </p:cBhvr>
                                      <p:to>
                                        <p:strVal val="solid"/>
                                      </p:to>
                                    </p:set>
                                    <p:set>
                                      <p:cBhvr>
                                        <p:cTn id="44" dur="500" fill="hold"/>
                                        <p:tgtEl>
                                          <p:spTgt spid="17">
                                            <p:txEl>
                                              <p:pRg st="9" end="9"/>
                                            </p:txEl>
                                          </p:spTgt>
                                        </p:tgtEl>
                                        <p:attrNameLst>
                                          <p:attrName>fill.on</p:attrName>
                                        </p:attrNameLst>
                                      </p:cBhvr>
                                      <p:to>
                                        <p:strVal val="true"/>
                                      </p:to>
                                    </p:set>
                                  </p:childTnLst>
                                </p:cTn>
                              </p:par>
                              <p:par>
                                <p:cTn id="45" presetID="19" presetClass="emph" presetSubtype="0" fill="hold" nodeType="withEffect">
                                  <p:stCondLst>
                                    <p:cond delay="0"/>
                                  </p:stCondLst>
                                  <p:childTnLst>
                                    <p:animClr clrSpc="rgb" dir="cw">
                                      <p:cBhvr override="childStyle">
                                        <p:cTn id="46" dur="500" fill="hold"/>
                                        <p:tgtEl>
                                          <p:spTgt spid="18">
                                            <p:txEl>
                                              <p:pRg st="3" end="3"/>
                                            </p:txEl>
                                          </p:spTgt>
                                        </p:tgtEl>
                                        <p:attrNameLst>
                                          <p:attrName>style.color</p:attrName>
                                        </p:attrNameLst>
                                      </p:cBhvr>
                                      <p:to>
                                        <a:srgbClr val="444A4A"/>
                                      </p:to>
                                    </p:animClr>
                                    <p:animClr clrSpc="rgb" dir="cw">
                                      <p:cBhvr>
                                        <p:cTn id="47" dur="500" fill="hold"/>
                                        <p:tgtEl>
                                          <p:spTgt spid="18">
                                            <p:txEl>
                                              <p:pRg st="3" end="3"/>
                                            </p:txEl>
                                          </p:spTgt>
                                        </p:tgtEl>
                                        <p:attrNameLst>
                                          <p:attrName>fillcolor</p:attrName>
                                        </p:attrNameLst>
                                      </p:cBhvr>
                                      <p:to>
                                        <a:srgbClr val="444A4A"/>
                                      </p:to>
                                    </p:animClr>
                                    <p:set>
                                      <p:cBhvr>
                                        <p:cTn id="48" dur="500" fill="hold"/>
                                        <p:tgtEl>
                                          <p:spTgt spid="18">
                                            <p:txEl>
                                              <p:pRg st="3" end="3"/>
                                            </p:txEl>
                                          </p:spTgt>
                                        </p:tgtEl>
                                        <p:attrNameLst>
                                          <p:attrName>fill.type</p:attrName>
                                        </p:attrNameLst>
                                      </p:cBhvr>
                                      <p:to>
                                        <p:strVal val="solid"/>
                                      </p:to>
                                    </p:set>
                                    <p:set>
                                      <p:cBhvr>
                                        <p:cTn id="49" dur="500" fill="hold"/>
                                        <p:tgtEl>
                                          <p:spTgt spid="18">
                                            <p:txEl>
                                              <p:pRg st="3" end="3"/>
                                            </p:txEl>
                                          </p:spTgt>
                                        </p:tgtEl>
                                        <p:attrNameLst>
                                          <p:attrName>fill.on</p:attrName>
                                        </p:attrNameLst>
                                      </p:cBhvr>
                                      <p:to>
                                        <p:strVal val="true"/>
                                      </p:to>
                                    </p:set>
                                  </p:childTnLst>
                                </p:cTn>
                              </p:par>
                              <p:par>
                                <p:cTn id="50" presetID="19" presetClass="emph" presetSubtype="0" fill="hold" nodeType="withEffect">
                                  <p:stCondLst>
                                    <p:cond delay="0"/>
                                  </p:stCondLst>
                                  <p:childTnLst>
                                    <p:animClr clrSpc="rgb" dir="cw">
                                      <p:cBhvr override="childStyle">
                                        <p:cTn id="51" dur="500" fill="hold"/>
                                        <p:tgtEl>
                                          <p:spTgt spid="18">
                                            <p:txEl>
                                              <p:pRg st="4" end="4"/>
                                            </p:txEl>
                                          </p:spTgt>
                                        </p:tgtEl>
                                        <p:attrNameLst>
                                          <p:attrName>style.color</p:attrName>
                                        </p:attrNameLst>
                                      </p:cBhvr>
                                      <p:to>
                                        <a:srgbClr val="444A4A"/>
                                      </p:to>
                                    </p:animClr>
                                    <p:animClr clrSpc="rgb" dir="cw">
                                      <p:cBhvr>
                                        <p:cTn id="52" dur="500" fill="hold"/>
                                        <p:tgtEl>
                                          <p:spTgt spid="18">
                                            <p:txEl>
                                              <p:pRg st="4" end="4"/>
                                            </p:txEl>
                                          </p:spTgt>
                                        </p:tgtEl>
                                        <p:attrNameLst>
                                          <p:attrName>fillcolor</p:attrName>
                                        </p:attrNameLst>
                                      </p:cBhvr>
                                      <p:to>
                                        <a:srgbClr val="444A4A"/>
                                      </p:to>
                                    </p:animClr>
                                    <p:set>
                                      <p:cBhvr>
                                        <p:cTn id="53" dur="500" fill="hold"/>
                                        <p:tgtEl>
                                          <p:spTgt spid="18">
                                            <p:txEl>
                                              <p:pRg st="4" end="4"/>
                                            </p:txEl>
                                          </p:spTgt>
                                        </p:tgtEl>
                                        <p:attrNameLst>
                                          <p:attrName>fill.type</p:attrName>
                                        </p:attrNameLst>
                                      </p:cBhvr>
                                      <p:to>
                                        <p:strVal val="solid"/>
                                      </p:to>
                                    </p:set>
                                    <p:set>
                                      <p:cBhvr>
                                        <p:cTn id="54" dur="500" fill="hold"/>
                                        <p:tgtEl>
                                          <p:spTgt spid="18">
                                            <p:txEl>
                                              <p:pRg st="4" end="4"/>
                                            </p:txEl>
                                          </p:spTgt>
                                        </p:tgtEl>
                                        <p:attrNameLst>
                                          <p:attrName>fill.on</p:attrName>
                                        </p:attrNameLst>
                                      </p:cBhvr>
                                      <p:to>
                                        <p:strVal val="true"/>
                                      </p:to>
                                    </p:set>
                                  </p:childTnLst>
                                </p:cTn>
                              </p:par>
                              <p:par>
                                <p:cTn id="55" presetID="19" presetClass="emph" presetSubtype="0" fill="hold" nodeType="withEffect">
                                  <p:stCondLst>
                                    <p:cond delay="0"/>
                                  </p:stCondLst>
                                  <p:childTnLst>
                                    <p:animClr clrSpc="rgb" dir="cw">
                                      <p:cBhvr override="childStyle">
                                        <p:cTn id="56" dur="500" fill="hold"/>
                                        <p:tgtEl>
                                          <p:spTgt spid="18">
                                            <p:txEl>
                                              <p:pRg st="5" end="5"/>
                                            </p:txEl>
                                          </p:spTgt>
                                        </p:tgtEl>
                                        <p:attrNameLst>
                                          <p:attrName>style.color</p:attrName>
                                        </p:attrNameLst>
                                      </p:cBhvr>
                                      <p:to>
                                        <a:srgbClr val="444A4A"/>
                                      </p:to>
                                    </p:animClr>
                                    <p:animClr clrSpc="rgb" dir="cw">
                                      <p:cBhvr>
                                        <p:cTn id="57" dur="500" fill="hold"/>
                                        <p:tgtEl>
                                          <p:spTgt spid="18">
                                            <p:txEl>
                                              <p:pRg st="5" end="5"/>
                                            </p:txEl>
                                          </p:spTgt>
                                        </p:tgtEl>
                                        <p:attrNameLst>
                                          <p:attrName>fillcolor</p:attrName>
                                        </p:attrNameLst>
                                      </p:cBhvr>
                                      <p:to>
                                        <a:srgbClr val="444A4A"/>
                                      </p:to>
                                    </p:animClr>
                                    <p:set>
                                      <p:cBhvr>
                                        <p:cTn id="58" dur="500" fill="hold"/>
                                        <p:tgtEl>
                                          <p:spTgt spid="18">
                                            <p:txEl>
                                              <p:pRg st="5" end="5"/>
                                            </p:txEl>
                                          </p:spTgt>
                                        </p:tgtEl>
                                        <p:attrNameLst>
                                          <p:attrName>fill.type</p:attrName>
                                        </p:attrNameLst>
                                      </p:cBhvr>
                                      <p:to>
                                        <p:strVal val="solid"/>
                                      </p:to>
                                    </p:set>
                                    <p:set>
                                      <p:cBhvr>
                                        <p:cTn id="59" dur="500" fill="hold"/>
                                        <p:tgtEl>
                                          <p:spTgt spid="18">
                                            <p:txEl>
                                              <p:pRg st="5" end="5"/>
                                            </p:txEl>
                                          </p:spTgt>
                                        </p:tgtEl>
                                        <p:attrNameLst>
                                          <p:attrName>fill.on</p:attrName>
                                        </p:attrNameLst>
                                      </p:cBhvr>
                                      <p:to>
                                        <p:strVal val="true"/>
                                      </p:to>
                                    </p:set>
                                  </p:childTnLst>
                                </p:cTn>
                              </p:par>
                              <p:par>
                                <p:cTn id="60" presetID="19" presetClass="emph" presetSubtype="0" fill="hold" nodeType="withEffect">
                                  <p:stCondLst>
                                    <p:cond delay="0"/>
                                  </p:stCondLst>
                                  <p:childTnLst>
                                    <p:animClr clrSpc="rgb" dir="cw">
                                      <p:cBhvr override="childStyle">
                                        <p:cTn id="61" dur="500" fill="hold"/>
                                        <p:tgtEl>
                                          <p:spTgt spid="18">
                                            <p:txEl>
                                              <p:pRg st="6" end="6"/>
                                            </p:txEl>
                                          </p:spTgt>
                                        </p:tgtEl>
                                        <p:attrNameLst>
                                          <p:attrName>style.color</p:attrName>
                                        </p:attrNameLst>
                                      </p:cBhvr>
                                      <p:to>
                                        <a:srgbClr val="444A4A"/>
                                      </p:to>
                                    </p:animClr>
                                    <p:animClr clrSpc="rgb" dir="cw">
                                      <p:cBhvr>
                                        <p:cTn id="62" dur="500" fill="hold"/>
                                        <p:tgtEl>
                                          <p:spTgt spid="18">
                                            <p:txEl>
                                              <p:pRg st="6" end="6"/>
                                            </p:txEl>
                                          </p:spTgt>
                                        </p:tgtEl>
                                        <p:attrNameLst>
                                          <p:attrName>fillcolor</p:attrName>
                                        </p:attrNameLst>
                                      </p:cBhvr>
                                      <p:to>
                                        <a:srgbClr val="444A4A"/>
                                      </p:to>
                                    </p:animClr>
                                    <p:set>
                                      <p:cBhvr>
                                        <p:cTn id="63" dur="500" fill="hold"/>
                                        <p:tgtEl>
                                          <p:spTgt spid="18">
                                            <p:txEl>
                                              <p:pRg st="6" end="6"/>
                                            </p:txEl>
                                          </p:spTgt>
                                        </p:tgtEl>
                                        <p:attrNameLst>
                                          <p:attrName>fill.type</p:attrName>
                                        </p:attrNameLst>
                                      </p:cBhvr>
                                      <p:to>
                                        <p:strVal val="solid"/>
                                      </p:to>
                                    </p:set>
                                    <p:set>
                                      <p:cBhvr>
                                        <p:cTn id="64" dur="500" fill="hold"/>
                                        <p:tgtEl>
                                          <p:spTgt spid="18">
                                            <p:txEl>
                                              <p:pRg st="6" end="6"/>
                                            </p:txEl>
                                          </p:spTgt>
                                        </p:tgtEl>
                                        <p:attrNameLst>
                                          <p:attrName>fill.on</p:attrName>
                                        </p:attrNameLst>
                                      </p:cBhvr>
                                      <p:to>
                                        <p:strVal val="true"/>
                                      </p:to>
                                    </p:set>
                                  </p:childTnLst>
                                </p:cTn>
                              </p:par>
                              <p:par>
                                <p:cTn id="65" presetID="19" presetClass="emph" presetSubtype="0" fill="hold" nodeType="withEffect">
                                  <p:stCondLst>
                                    <p:cond delay="0"/>
                                  </p:stCondLst>
                                  <p:childTnLst>
                                    <p:animClr clrSpc="rgb" dir="cw">
                                      <p:cBhvr override="childStyle">
                                        <p:cTn id="66" dur="500" fill="hold"/>
                                        <p:tgtEl>
                                          <p:spTgt spid="18">
                                            <p:txEl>
                                              <p:pRg st="7" end="7"/>
                                            </p:txEl>
                                          </p:spTgt>
                                        </p:tgtEl>
                                        <p:attrNameLst>
                                          <p:attrName>style.color</p:attrName>
                                        </p:attrNameLst>
                                      </p:cBhvr>
                                      <p:to>
                                        <a:srgbClr val="444A4A"/>
                                      </p:to>
                                    </p:animClr>
                                    <p:animClr clrSpc="rgb" dir="cw">
                                      <p:cBhvr>
                                        <p:cTn id="67" dur="500" fill="hold"/>
                                        <p:tgtEl>
                                          <p:spTgt spid="18">
                                            <p:txEl>
                                              <p:pRg st="7" end="7"/>
                                            </p:txEl>
                                          </p:spTgt>
                                        </p:tgtEl>
                                        <p:attrNameLst>
                                          <p:attrName>fillcolor</p:attrName>
                                        </p:attrNameLst>
                                      </p:cBhvr>
                                      <p:to>
                                        <a:srgbClr val="444A4A"/>
                                      </p:to>
                                    </p:animClr>
                                    <p:set>
                                      <p:cBhvr>
                                        <p:cTn id="68" dur="500" fill="hold"/>
                                        <p:tgtEl>
                                          <p:spTgt spid="18">
                                            <p:txEl>
                                              <p:pRg st="7" end="7"/>
                                            </p:txEl>
                                          </p:spTgt>
                                        </p:tgtEl>
                                        <p:attrNameLst>
                                          <p:attrName>fill.type</p:attrName>
                                        </p:attrNameLst>
                                      </p:cBhvr>
                                      <p:to>
                                        <p:strVal val="solid"/>
                                      </p:to>
                                    </p:set>
                                    <p:set>
                                      <p:cBhvr>
                                        <p:cTn id="69" dur="500" fill="hold"/>
                                        <p:tgtEl>
                                          <p:spTgt spid="18">
                                            <p:txEl>
                                              <p:pRg st="7" end="7"/>
                                            </p:txEl>
                                          </p:spTgt>
                                        </p:tgtEl>
                                        <p:attrNameLst>
                                          <p:attrName>fill.on</p:attrName>
                                        </p:attrNameLst>
                                      </p:cBhvr>
                                      <p:to>
                                        <p:strVal val="true"/>
                                      </p:to>
                                    </p:set>
                                  </p:childTnLst>
                                </p:cTn>
                              </p:par>
                              <p:par>
                                <p:cTn id="70" presetID="19" presetClass="emph" presetSubtype="0" fill="hold" nodeType="withEffect">
                                  <p:stCondLst>
                                    <p:cond delay="0"/>
                                  </p:stCondLst>
                                  <p:childTnLst>
                                    <p:animClr clrSpc="rgb" dir="cw">
                                      <p:cBhvr override="childStyle">
                                        <p:cTn id="71" dur="500" fill="hold"/>
                                        <p:tgtEl>
                                          <p:spTgt spid="18">
                                            <p:txEl>
                                              <p:pRg st="8" end="8"/>
                                            </p:txEl>
                                          </p:spTgt>
                                        </p:tgtEl>
                                        <p:attrNameLst>
                                          <p:attrName>style.color</p:attrName>
                                        </p:attrNameLst>
                                      </p:cBhvr>
                                      <p:to>
                                        <a:srgbClr val="444A4A"/>
                                      </p:to>
                                    </p:animClr>
                                    <p:animClr clrSpc="rgb" dir="cw">
                                      <p:cBhvr>
                                        <p:cTn id="72" dur="500" fill="hold"/>
                                        <p:tgtEl>
                                          <p:spTgt spid="18">
                                            <p:txEl>
                                              <p:pRg st="8" end="8"/>
                                            </p:txEl>
                                          </p:spTgt>
                                        </p:tgtEl>
                                        <p:attrNameLst>
                                          <p:attrName>fillcolor</p:attrName>
                                        </p:attrNameLst>
                                      </p:cBhvr>
                                      <p:to>
                                        <a:srgbClr val="444A4A"/>
                                      </p:to>
                                    </p:animClr>
                                    <p:set>
                                      <p:cBhvr>
                                        <p:cTn id="73" dur="500" fill="hold"/>
                                        <p:tgtEl>
                                          <p:spTgt spid="18">
                                            <p:txEl>
                                              <p:pRg st="8" end="8"/>
                                            </p:txEl>
                                          </p:spTgt>
                                        </p:tgtEl>
                                        <p:attrNameLst>
                                          <p:attrName>fill.type</p:attrName>
                                        </p:attrNameLst>
                                      </p:cBhvr>
                                      <p:to>
                                        <p:strVal val="solid"/>
                                      </p:to>
                                    </p:set>
                                    <p:set>
                                      <p:cBhvr>
                                        <p:cTn id="74" dur="500" fill="hold"/>
                                        <p:tgtEl>
                                          <p:spTgt spid="18">
                                            <p:txEl>
                                              <p:pRg st="8" end="8"/>
                                            </p:txEl>
                                          </p:spTgt>
                                        </p:tgtEl>
                                        <p:attrNameLst>
                                          <p:attrName>fill.on</p:attrName>
                                        </p:attrNameLst>
                                      </p:cBhvr>
                                      <p:to>
                                        <p:strVal val="true"/>
                                      </p:to>
                                    </p:set>
                                  </p:childTnLst>
                                </p:cTn>
                              </p:par>
                              <p:par>
                                <p:cTn id="75" presetID="19" presetClass="emph" presetSubtype="0" fill="hold" nodeType="withEffect">
                                  <p:stCondLst>
                                    <p:cond delay="0"/>
                                  </p:stCondLst>
                                  <p:childTnLst>
                                    <p:animClr clrSpc="rgb" dir="cw">
                                      <p:cBhvr override="childStyle">
                                        <p:cTn id="76" dur="500" fill="hold"/>
                                        <p:tgtEl>
                                          <p:spTgt spid="18">
                                            <p:txEl>
                                              <p:pRg st="9" end="9"/>
                                            </p:txEl>
                                          </p:spTgt>
                                        </p:tgtEl>
                                        <p:attrNameLst>
                                          <p:attrName>style.color</p:attrName>
                                        </p:attrNameLst>
                                      </p:cBhvr>
                                      <p:to>
                                        <a:srgbClr val="444A4A"/>
                                      </p:to>
                                    </p:animClr>
                                    <p:animClr clrSpc="rgb" dir="cw">
                                      <p:cBhvr>
                                        <p:cTn id="77" dur="500" fill="hold"/>
                                        <p:tgtEl>
                                          <p:spTgt spid="18">
                                            <p:txEl>
                                              <p:pRg st="9" end="9"/>
                                            </p:txEl>
                                          </p:spTgt>
                                        </p:tgtEl>
                                        <p:attrNameLst>
                                          <p:attrName>fillcolor</p:attrName>
                                        </p:attrNameLst>
                                      </p:cBhvr>
                                      <p:to>
                                        <a:srgbClr val="444A4A"/>
                                      </p:to>
                                    </p:animClr>
                                    <p:set>
                                      <p:cBhvr>
                                        <p:cTn id="78" dur="500" fill="hold"/>
                                        <p:tgtEl>
                                          <p:spTgt spid="18">
                                            <p:txEl>
                                              <p:pRg st="9" end="9"/>
                                            </p:txEl>
                                          </p:spTgt>
                                        </p:tgtEl>
                                        <p:attrNameLst>
                                          <p:attrName>fill.type</p:attrName>
                                        </p:attrNameLst>
                                      </p:cBhvr>
                                      <p:to>
                                        <p:strVal val="solid"/>
                                      </p:to>
                                    </p:set>
                                    <p:set>
                                      <p:cBhvr>
                                        <p:cTn id="79" dur="500" fill="hold"/>
                                        <p:tgtEl>
                                          <p:spTgt spid="18">
                                            <p:txEl>
                                              <p:pRg st="9" end="9"/>
                                            </p:txEl>
                                          </p:spTgt>
                                        </p:tgtEl>
                                        <p:attrNameLst>
                                          <p:attrName>fill.on</p:attrName>
                                        </p:attrNameLst>
                                      </p:cBhvr>
                                      <p:to>
                                        <p:strVal val="true"/>
                                      </p:to>
                                    </p:set>
                                  </p:childTnLst>
                                </p:cTn>
                              </p:par>
                              <p:par>
                                <p:cTn id="80" presetID="1" presetClass="emph" presetSubtype="2" fill="hold" nodeType="withEffect">
                                  <p:stCondLst>
                                    <p:cond delay="0"/>
                                  </p:stCondLst>
                                  <p:childTnLst>
                                    <p:animClr clrSpc="rgb" dir="cw">
                                      <p:cBhvr>
                                        <p:cTn id="81" dur="500" fill="hold"/>
                                        <p:tgtEl>
                                          <p:spTgt spid="14"/>
                                        </p:tgtEl>
                                        <p:attrNameLst>
                                          <p:attrName>fillcolor</p:attrName>
                                        </p:attrNameLst>
                                      </p:cBhvr>
                                      <p:to>
                                        <a:srgbClr val="E7E6E6"/>
                                      </p:to>
                                    </p:animClr>
                                    <p:set>
                                      <p:cBhvr>
                                        <p:cTn id="82" dur="500" fill="hold"/>
                                        <p:tgtEl>
                                          <p:spTgt spid="14"/>
                                        </p:tgtEl>
                                        <p:attrNameLst>
                                          <p:attrName>fill.type</p:attrName>
                                        </p:attrNameLst>
                                      </p:cBhvr>
                                      <p:to>
                                        <p:strVal val="solid"/>
                                      </p:to>
                                    </p:set>
                                    <p:set>
                                      <p:cBhvr>
                                        <p:cTn id="83" dur="500" fill="hold"/>
                                        <p:tgtEl>
                                          <p:spTgt spid="14"/>
                                        </p:tgtEl>
                                        <p:attrNameLst>
                                          <p:attrName>fill.on</p:attrName>
                                        </p:attrNameLst>
                                      </p:cBhvr>
                                      <p:to>
                                        <p:strVal val="true"/>
                                      </p:to>
                                    </p:set>
                                  </p:childTnLst>
                                </p:cTn>
                              </p:par>
                              <p:par>
                                <p:cTn id="84" presetID="1" presetClass="emph" presetSubtype="2" fill="hold" nodeType="withEffect">
                                  <p:stCondLst>
                                    <p:cond delay="0"/>
                                  </p:stCondLst>
                                  <p:childTnLst>
                                    <p:animClr clrSpc="rgb" dir="cw">
                                      <p:cBhvr>
                                        <p:cTn id="85" dur="500" fill="hold"/>
                                        <p:tgtEl>
                                          <p:spTgt spid="16"/>
                                        </p:tgtEl>
                                        <p:attrNameLst>
                                          <p:attrName>fillcolor</p:attrName>
                                        </p:attrNameLst>
                                      </p:cBhvr>
                                      <p:to>
                                        <a:srgbClr val="E7E6E6"/>
                                      </p:to>
                                    </p:animClr>
                                    <p:set>
                                      <p:cBhvr>
                                        <p:cTn id="86" dur="500" fill="hold"/>
                                        <p:tgtEl>
                                          <p:spTgt spid="16"/>
                                        </p:tgtEl>
                                        <p:attrNameLst>
                                          <p:attrName>fill.type</p:attrName>
                                        </p:attrNameLst>
                                      </p:cBhvr>
                                      <p:to>
                                        <p:strVal val="solid"/>
                                      </p:to>
                                    </p:set>
                                    <p:set>
                                      <p:cBhvr>
                                        <p:cTn id="87" dur="500" fill="hold"/>
                                        <p:tgtEl>
                                          <p:spTgt spid="1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n-US" altLang="zh-CN" smtClean="0">
                <a:ea typeface="Noto Sans CJK SC Regular" panose="020B0500000000000000" pitchFamily="34" charset="-128"/>
              </a:rPr>
              <a:t>50</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pic>
        <p:nvPicPr>
          <p:cNvPr id="3" name="Picture 2" descr="Graphical user interface, text, application  Description automatically generated">
            <a:extLst>
              <a:ext uri="{FF2B5EF4-FFF2-40B4-BE49-F238E27FC236}">
                <a16:creationId xmlns:a16="http://schemas.microsoft.com/office/drawing/2014/main" id="{0F198E29-723E-3B47-913A-7B241DD84C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2934" y="517160"/>
            <a:ext cx="9706132" cy="5823679"/>
          </a:xfrm>
          <a:prstGeom prst="rect">
            <a:avLst/>
          </a:prstGeom>
        </p:spPr>
      </p:pic>
    </p:spTree>
    <p:extLst>
      <p:ext uri="{BB962C8B-B14F-4D97-AF65-F5344CB8AC3E}">
        <p14:creationId xmlns:p14="http://schemas.microsoft.com/office/powerpoint/2010/main" val="35847795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233680" y="-257047"/>
            <a:ext cx="8504092" cy="1009650"/>
          </a:xfrm>
        </p:spPr>
        <p:txBody>
          <a:bodyPr>
            <a:noAutofit/>
          </a:bodyPr>
          <a:lstStyle/>
          <a:p>
            <a:r>
              <a:rPr lang="zh-CN" altLang="en-US">
                <a:ea typeface="Noto Sans CJK SC Bold" panose="020B0800000000000000" pitchFamily="34" charset="-128"/>
              </a:rPr>
              <a:t>待人处事风格护照</a:t>
            </a:r>
            <a:endParaRPr lang="zh-CN" altLang="en-US" dirty="0">
              <a:ea typeface="Noto Sans CJK SC Bold" panose="020B0800000000000000" pitchFamily="34" charset="-128"/>
            </a:endParaRPr>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noAutofit/>
          </a:bodyPr>
          <a:lstStyle/>
          <a:p>
            <a:fld id="{1B1CF60C-C85D-47C0-8597-E3BF95F18FA3}" type="slidenum">
              <a:rPr lang="en-US" altLang="zh-CN" smtClean="0">
                <a:ea typeface="Noto Sans CJK SC Regular" panose="020B0500000000000000" pitchFamily="34" charset="-128"/>
              </a:rPr>
              <a:t>51</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noAutofit/>
          </a:bodyPr>
          <a:lstStyle/>
          <a:p>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pic>
        <p:nvPicPr>
          <p:cNvPr id="7" name="Picture 6" descr="A screenshot of a computer&#10;&#10;Description automatically generated with medium confidence">
            <a:extLst>
              <a:ext uri="{FF2B5EF4-FFF2-40B4-BE49-F238E27FC236}">
                <a16:creationId xmlns:a16="http://schemas.microsoft.com/office/drawing/2014/main" id="{91E13A2C-539E-A122-AEDC-2E1DC80957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6542" y="399134"/>
            <a:ext cx="4838916" cy="6059732"/>
          </a:xfrm>
          <a:prstGeom prst="rect">
            <a:avLst/>
          </a:prstGeom>
        </p:spPr>
      </p:pic>
    </p:spTree>
    <p:extLst>
      <p:ext uri="{BB962C8B-B14F-4D97-AF65-F5344CB8AC3E}">
        <p14:creationId xmlns:p14="http://schemas.microsoft.com/office/powerpoint/2010/main" val="2116714512"/>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D52EC35-CB36-4E8C-8F3A-5171944A89A8}"/>
              </a:ext>
            </a:extLst>
          </p:cNvPr>
          <p:cNvSpPr>
            <a:spLocks noGrp="1"/>
          </p:cNvSpPr>
          <p:nvPr>
            <p:ph type="ftr" sz="quarter" idx="13"/>
          </p:nvPr>
        </p:nvSpPr>
        <p:spPr/>
        <p:txBody>
          <a:bodyPr wrap="square"/>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3" name="Slide Number Placeholder 3">
            <a:extLst>
              <a:ext uri="{FF2B5EF4-FFF2-40B4-BE49-F238E27FC236}">
                <a16:creationId xmlns:a16="http://schemas.microsoft.com/office/drawing/2014/main" id="{1164AEC5-F3A9-4DFA-A753-40671E92709F}"/>
              </a:ext>
            </a:extLst>
          </p:cNvPr>
          <p:cNvSpPr txBox="1">
            <a:spLocks/>
          </p:cNvSpPr>
          <p:nvPr/>
        </p:nvSpPr>
        <p:spPr>
          <a:xfrm>
            <a:off x="9220200" y="6438900"/>
            <a:ext cx="2743200" cy="282575"/>
          </a:xfrm>
          <a:prstGeom prst="rect">
            <a:avLst/>
          </a:prstGeom>
        </p:spPr>
        <p:txBody>
          <a:bodyPr wrap="square"/>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52</a:t>
            </a:fld>
            <a:endParaRPr lang="zh-CN" altLang="en-US" sz="1000" dirty="0">
              <a:solidFill>
                <a:srgbClr val="898989"/>
              </a:solidFill>
              <a:ea typeface="Noto Sans CJK SC Regular" panose="020B0500000000000000" pitchFamily="34" charset="-128"/>
            </a:endParaRPr>
          </a:p>
        </p:txBody>
      </p:sp>
    </p:spTree>
    <p:extLst>
      <p:ext uri="{BB962C8B-B14F-4D97-AF65-F5344CB8AC3E}">
        <p14:creationId xmlns:p14="http://schemas.microsoft.com/office/powerpoint/2010/main" val="716123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F957FC-ECD9-424C-AA64-399C9F9A6F7F}"/>
              </a:ext>
            </a:extLst>
          </p:cNvPr>
          <p:cNvSpPr>
            <a:spLocks noGrp="1"/>
          </p:cNvSpPr>
          <p:nvPr>
            <p:ph type="title"/>
          </p:nvPr>
        </p:nvSpPr>
        <p:spPr/>
        <p:txBody>
          <a:bodyPr wrap="square">
            <a:noAutofit/>
          </a:bodyPr>
          <a:lstStyle/>
          <a:p>
            <a:r>
              <a:rPr lang="zh-CN" altLang="en-US" dirty="0">
                <a:solidFill>
                  <a:schemeClr val="accent2"/>
                </a:solidFill>
                <a:ea typeface="Noto Sans CJK SC Bold" panose="020B0800000000000000" pitchFamily="34" charset="-128"/>
              </a:rPr>
              <a:t>自选练习</a:t>
            </a:r>
          </a:p>
        </p:txBody>
      </p:sp>
      <p:sp>
        <p:nvSpPr>
          <p:cNvPr id="6" name="Text Placeholder 5">
            <a:extLst>
              <a:ext uri="{FF2B5EF4-FFF2-40B4-BE49-F238E27FC236}">
                <a16:creationId xmlns:a16="http://schemas.microsoft.com/office/drawing/2014/main" id="{38A07205-284B-4A28-91EE-383E3F66B016}"/>
              </a:ext>
            </a:extLst>
          </p:cNvPr>
          <p:cNvSpPr>
            <a:spLocks noGrp="1"/>
          </p:cNvSpPr>
          <p:nvPr>
            <p:ph type="body" idx="1"/>
          </p:nvPr>
        </p:nvSpPr>
        <p:spPr/>
        <p:txBody>
          <a:bodyPr wrap="square">
            <a:noAutofit/>
          </a:bodyPr>
          <a:lstStyle/>
          <a:p>
            <a:pPr marL="0" indent="0">
              <a:buNone/>
              <a:defRPr sz="2400"/>
            </a:pPr>
            <a:r>
              <a:rPr lang="zh-CN" altLang="en-US" dirty="0">
                <a:ea typeface="Noto Sans CJK SC Regular" panose="020B0500000000000000" pitchFamily="34" charset="-128"/>
              </a:rPr>
              <a:t>根据你的培训需求和可用时间选择自选练习。</a:t>
            </a:r>
          </a:p>
          <a:p>
            <a:pPr marL="0" indent="0">
              <a:buNone/>
            </a:pPr>
            <a:endParaRPr lang="zh-CN" altLang="en-US" dirty="0">
              <a:solidFill>
                <a:srgbClr val="0C4176"/>
              </a:solidFill>
              <a:ea typeface="Noto Sans CJK SC Regular" panose="020B0500000000000000" pitchFamily="34" charset="-128"/>
              <a:cs typeface="Arial" charset="0"/>
            </a:endParaRPr>
          </a:p>
        </p:txBody>
      </p:sp>
      <p:sp>
        <p:nvSpPr>
          <p:cNvPr id="4" name="Footer Placeholder 1">
            <a:extLst>
              <a:ext uri="{FF2B5EF4-FFF2-40B4-BE49-F238E27FC236}">
                <a16:creationId xmlns:a16="http://schemas.microsoft.com/office/drawing/2014/main" id="{8690ABE3-D163-4468-A837-159475C3E2E1}"/>
              </a:ext>
            </a:extLst>
          </p:cNvPr>
          <p:cNvSpPr>
            <a:spLocks noGrp="1"/>
          </p:cNvSpPr>
          <p:nvPr>
            <p:ph type="ftr" sz="quarter" idx="13"/>
          </p:nvPr>
        </p:nvSpPr>
        <p:spPr>
          <a:xfrm>
            <a:off x="228600" y="6438900"/>
            <a:ext cx="7924800" cy="282575"/>
          </a:xfrm>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7" name="Slide Number Placeholder 2">
            <a:extLst>
              <a:ext uri="{FF2B5EF4-FFF2-40B4-BE49-F238E27FC236}">
                <a16:creationId xmlns:a16="http://schemas.microsoft.com/office/drawing/2014/main" id="{49E01C47-E385-47B2-A69A-462EAC409A6C}"/>
              </a:ext>
            </a:extLst>
          </p:cNvPr>
          <p:cNvSpPr txBox="1">
            <a:spLocks/>
          </p:cNvSpPr>
          <p:nvPr/>
        </p:nvSpPr>
        <p:spPr>
          <a:xfrm>
            <a:off x="9220200" y="6438900"/>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53</a:t>
            </a:fld>
            <a:endParaRPr lang="zh-CN" altLang="en-US" sz="1000" dirty="0">
              <a:solidFill>
                <a:srgbClr val="898989"/>
              </a:solidFill>
              <a:ea typeface="Noto Sans CJK SC Regular" panose="020B0500000000000000" pitchFamily="34" charset="-128"/>
            </a:endParaRPr>
          </a:p>
        </p:txBody>
      </p:sp>
    </p:spTree>
    <p:extLst>
      <p:ext uri="{BB962C8B-B14F-4D97-AF65-F5344CB8AC3E}">
        <p14:creationId xmlns:p14="http://schemas.microsoft.com/office/powerpoint/2010/main" val="13454610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group of people in a meeting  Description automatically generated">
            <a:extLst>
              <a:ext uri="{FF2B5EF4-FFF2-40B4-BE49-F238E27FC236}">
                <a16:creationId xmlns:a16="http://schemas.microsoft.com/office/drawing/2014/main" id="{9C8B7A8D-BA18-4118-998B-25AADDE27EAB}"/>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87110" y="228600"/>
            <a:ext cx="11476290" cy="579722"/>
          </a:xfrm>
        </p:spPr>
        <p:txBody>
          <a:bodyPr wrap="square">
            <a:noAutofit/>
          </a:bodyPr>
          <a:lstStyle/>
          <a:p>
            <a:r>
              <a:rPr lang="zh-CN" altLang="en-US">
                <a:ea typeface="Noto Sans CJK SC Bold" panose="020B0800000000000000" pitchFamily="34" charset="-128"/>
              </a:rPr>
              <a:t>潜在有毒的关系</a:t>
            </a:r>
            <a:endParaRPr lang="zh-CN" altLang="en-US" dirty="0">
              <a:ea typeface="Noto Sans CJK SC Bold" panose="020B0800000000000000" pitchFamily="34" charset="-128"/>
            </a:endParaRPr>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zh-CN" altLang="en-US">
                <a:ea typeface="Noto Sans CJK SC Regular" panose="020B0500000000000000" pitchFamily="34" charset="-128"/>
              </a:rPr>
              <a:t> </a:t>
            </a:r>
            <a:endParaRPr lang="zh-CN" altLang="en-US" dirty="0">
              <a:ea typeface="Noto Sans CJK SC Regular" panose="020B0500000000000000" pitchFamily="34" charset="-128"/>
            </a:endParaRP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54</a:t>
            </a:fld>
            <a:endParaRPr lang="zh-CN" altLang="en-US" dirty="0">
              <a:ea typeface="Noto Sans CJK SC Regular" panose="020B0500000000000000" pitchFamily="34" charset="-128"/>
            </a:endParaRP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3"/>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2699285" y="1022025"/>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zh-CN" altLang="en-US">
                <a:ea typeface="Noto Sans CJK SC Bold" panose="020B0800000000000000" pitchFamily="34" charset="-128"/>
              </a:rPr>
              <a:t>控制情绪</a:t>
            </a:r>
            <a:endParaRPr lang="zh-CN" altLang="en-US" dirty="0">
              <a:ea typeface="Noto Sans CJK SC Bold" panose="020B0800000000000000" pitchFamily="34" charset="-128"/>
            </a:endParaRP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2699285" y="6059828"/>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zh-CN" altLang="en-US" dirty="0">
                <a:ea typeface="Noto Sans CJK SC Bold" panose="020B0800000000000000" pitchFamily="34" charset="-128"/>
              </a:rPr>
              <a:t>流露情绪</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57707" y="3483935"/>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gn="r">
              <a:lnSpc>
                <a:spcPct val="85000"/>
              </a:lnSpc>
              <a:defRPr b="1">
                <a:solidFill>
                  <a:schemeClr val="accent6"/>
                </a:solidFill>
              </a:defRPr>
            </a:pPr>
            <a:r>
              <a:rPr lang="zh-CN" altLang="en-US" dirty="0">
                <a:ea typeface="Noto Sans CJK SC Bold" panose="020B0800000000000000" pitchFamily="34" charset="-128"/>
              </a:rPr>
              <a:t>征询意见</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6394352" y="3516172"/>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nSpc>
                <a:spcPct val="85000"/>
              </a:lnSpc>
              <a:defRPr b="1">
                <a:solidFill>
                  <a:schemeClr val="accent6"/>
                </a:solidFill>
              </a:defRPr>
            </a:pPr>
            <a:r>
              <a:rPr lang="zh-CN" altLang="en-US">
                <a:ea typeface="Noto Sans CJK SC Bold" panose="020B0800000000000000" pitchFamily="34" charset="-128"/>
              </a:rPr>
              <a:t>表达意见</a:t>
            </a:r>
            <a:endParaRPr lang="zh-CN" altLang="en-US" dirty="0">
              <a:ea typeface="Noto Sans CJK SC Bold" panose="020B0800000000000000" pitchFamily="34" charset="-128"/>
            </a:endParaRPr>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871880" y="1934999"/>
            <a:ext cx="2604604"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分析型</a:t>
            </a:r>
            <a:br>
              <a:rPr lang="zh-CN" altLang="en-US" dirty="0">
                <a:solidFill>
                  <a:schemeClr val="tx2"/>
                </a:solidFill>
                <a:latin typeface="Noto Sans CJK SC Black" panose="020B0A00000000000000" pitchFamily="34" charset="-128"/>
                <a:ea typeface="Noto Sans CJK SC Black" panose="020B0A00000000000000" pitchFamily="34" charset="-128"/>
              </a:rPr>
            </a:br>
            <a:endParaRPr lang="zh-CN" altLang="en-US" dirty="0">
              <a:solidFill>
                <a:schemeClr val="tx2"/>
              </a:solidFill>
              <a:latin typeface="Noto Sans CJK SC Black" panose="020B0A00000000000000" pitchFamily="34" charset="-128"/>
              <a:ea typeface="Noto Sans CJK SC Black" panose="020B0A00000000000000" pitchFamily="34" charset="-128"/>
            </a:endParaRPr>
          </a:p>
          <a:p>
            <a:pPr algn="r">
              <a:lnSpc>
                <a:spcPct val="85000"/>
              </a:lnSpc>
              <a:defRPr>
                <a:solidFill>
                  <a:schemeClr val="tx2"/>
                </a:solidFill>
              </a:defRPr>
            </a:pPr>
            <a:r>
              <a:rPr lang="zh-CN" altLang="en-US" dirty="0">
                <a:ea typeface="Noto Sans CJK SC Regular" panose="020B0500000000000000" pitchFamily="34" charset="-128"/>
              </a:rPr>
              <a:t>节奏较慢</a:t>
            </a:r>
          </a:p>
          <a:p>
            <a:pPr algn="r">
              <a:lnSpc>
                <a:spcPct val="85000"/>
              </a:lnSpc>
              <a:defRPr>
                <a:solidFill>
                  <a:schemeClr val="tx2"/>
                </a:solidFill>
              </a:defRPr>
            </a:pPr>
            <a:r>
              <a:rPr lang="zh-CN" altLang="en-US" dirty="0">
                <a:ea typeface="Noto Sans CJK SC Regular" panose="020B0500000000000000" pitchFamily="34" charset="-128"/>
              </a:rPr>
              <a:t>注重细节</a:t>
            </a:r>
          </a:p>
          <a:p>
            <a:pPr algn="r">
              <a:lnSpc>
                <a:spcPct val="85000"/>
              </a:lnSpc>
              <a:defRPr>
                <a:solidFill>
                  <a:schemeClr val="tx2"/>
                </a:solidFill>
              </a:defRPr>
            </a:pPr>
            <a:r>
              <a:rPr lang="zh-CN" altLang="en-US" dirty="0">
                <a:ea typeface="Noto Sans CJK SC Regular" panose="020B0500000000000000" pitchFamily="34" charset="-128"/>
              </a:rPr>
              <a:t>严肃和正式的方式</a:t>
            </a:r>
          </a:p>
          <a:p>
            <a:pPr algn="r">
              <a:lnSpc>
                <a:spcPct val="85000"/>
              </a:lnSpc>
              <a:defRPr sz="1600">
                <a:solidFill>
                  <a:schemeClr val="tx2"/>
                </a:solidFill>
              </a:defRPr>
            </a:pPr>
            <a:r>
              <a:rPr lang="zh-CN" altLang="en-US" dirty="0">
                <a:ea typeface="Noto Sans CJK SC Regular" panose="020B0500000000000000" pitchFamily="34" charset="-128"/>
              </a:rPr>
              <a:t>  </a:t>
            </a:r>
          </a:p>
          <a:p>
            <a:pPr>
              <a:lnSpc>
                <a:spcPct val="85000"/>
              </a:lnSpc>
            </a:pPr>
            <a:endParaRPr lang="zh-CN" altLang="en-US" sz="1400" dirty="0">
              <a:solidFill>
                <a:schemeClr val="tx2"/>
              </a:solidFill>
              <a:latin typeface="Arial Black" panose="020B0A04020102020204" pitchFamily="34" charset="0"/>
              <a:ea typeface="Noto Sans CJK SC Regular" panose="020B0500000000000000" pitchFamily="34" charset="-128"/>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1510442" y="128784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801195" y="4201687"/>
            <a:ext cx="2604604"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亲切型</a:t>
            </a:r>
          </a:p>
          <a:p>
            <a:pPr algn="r">
              <a:lnSpc>
                <a:spcPct val="85000"/>
              </a:lnSpc>
            </a:pPr>
            <a:endParaRPr lang="zh-CN" altLang="en-US" dirty="0">
              <a:solidFill>
                <a:schemeClr val="tx2"/>
              </a:solidFill>
              <a:latin typeface="Arial Black" panose="020B0A04020102020204" pitchFamily="34" charset="0"/>
              <a:ea typeface="Noto Sans CJK SC Regular" panose="020B0500000000000000" pitchFamily="34" charset="-128"/>
            </a:endParaRPr>
          </a:p>
          <a:p>
            <a:pPr algn="r">
              <a:lnSpc>
                <a:spcPct val="85000"/>
              </a:lnSpc>
              <a:defRPr>
                <a:solidFill>
                  <a:schemeClr val="tx2"/>
                </a:solidFill>
              </a:defRPr>
            </a:pPr>
            <a:r>
              <a:rPr lang="zh-CN" altLang="en-US" dirty="0">
                <a:ea typeface="Noto Sans CJK SC Regular" panose="020B0500000000000000" pitchFamily="34" charset="-128"/>
              </a:rPr>
              <a:t>节奏较慢</a:t>
            </a:r>
          </a:p>
          <a:p>
            <a:pPr algn="r">
              <a:lnSpc>
                <a:spcPct val="85000"/>
              </a:lnSpc>
              <a:defRPr>
                <a:solidFill>
                  <a:schemeClr val="tx2"/>
                </a:solidFill>
              </a:defRPr>
            </a:pPr>
            <a:r>
              <a:rPr lang="zh-CN" altLang="en-US" dirty="0">
                <a:ea typeface="Noto Sans CJK SC Regular" panose="020B0500000000000000" pitchFamily="34" charset="-128"/>
              </a:rPr>
              <a:t>注重关系</a:t>
            </a:r>
          </a:p>
          <a:p>
            <a:pPr algn="r">
              <a:lnSpc>
                <a:spcPct val="85000"/>
              </a:lnSpc>
              <a:defRPr>
                <a:solidFill>
                  <a:schemeClr val="tx2"/>
                </a:solidFill>
              </a:defRPr>
            </a:pPr>
            <a:r>
              <a:rPr lang="zh-CN" altLang="en-US" dirty="0">
                <a:ea typeface="Noto Sans CJK SC Regular" panose="020B0500000000000000" pitchFamily="34" charset="-128"/>
              </a:rPr>
              <a:t>随意和非正式的方式</a:t>
            </a:r>
          </a:p>
          <a:p>
            <a:pPr>
              <a:lnSpc>
                <a:spcPct val="85000"/>
              </a:lnSpc>
            </a:pPr>
            <a:endParaRPr lang="zh-CN" altLang="en-US" sz="1400" dirty="0">
              <a:solidFill>
                <a:schemeClr val="tx2"/>
              </a:solidFill>
              <a:latin typeface="Arial Black" panose="020B0A04020102020204" pitchFamily="34" charset="0"/>
              <a:ea typeface="Noto Sans CJK SC Regular" panose="020B0500000000000000" pitchFamily="34" charset="-128"/>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4354918" y="1942493"/>
            <a:ext cx="2711833"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进取型</a:t>
            </a:r>
          </a:p>
          <a:p>
            <a:pPr>
              <a:lnSpc>
                <a:spcPct val="85000"/>
              </a:lnSpc>
            </a:pPr>
            <a:endParaRPr lang="zh-CN" altLang="en-US" dirty="0">
              <a:solidFill>
                <a:schemeClr val="tx2"/>
              </a:solidFill>
              <a:latin typeface="Arial Black" panose="020B0A04020102020204" pitchFamily="34" charset="0"/>
              <a:ea typeface="Noto Sans CJK SC Regular" panose="020B0500000000000000" pitchFamily="34" charset="-128"/>
            </a:endParaRPr>
          </a:p>
          <a:p>
            <a:pPr>
              <a:lnSpc>
                <a:spcPct val="85000"/>
              </a:lnSpc>
              <a:defRPr>
                <a:solidFill>
                  <a:schemeClr val="tx2"/>
                </a:solidFill>
              </a:defRPr>
            </a:pPr>
            <a:r>
              <a:rPr lang="zh-CN" altLang="en-US" dirty="0">
                <a:ea typeface="Noto Sans CJK SC Regular" panose="020B0500000000000000" pitchFamily="34" charset="-128"/>
              </a:rPr>
              <a:t>节奏较快</a:t>
            </a:r>
          </a:p>
          <a:p>
            <a:pPr>
              <a:lnSpc>
                <a:spcPct val="85000"/>
              </a:lnSpc>
              <a:defRPr>
                <a:solidFill>
                  <a:schemeClr val="tx2"/>
                </a:solidFill>
              </a:defRPr>
            </a:pPr>
            <a:r>
              <a:rPr lang="zh-CN" altLang="en-US" dirty="0">
                <a:ea typeface="Noto Sans CJK SC Regular" panose="020B0500000000000000" pitchFamily="34" charset="-128"/>
              </a:rPr>
              <a:t>注重目标</a:t>
            </a:r>
          </a:p>
          <a:p>
            <a:pPr>
              <a:lnSpc>
                <a:spcPct val="85000"/>
              </a:lnSpc>
              <a:defRPr>
                <a:solidFill>
                  <a:schemeClr val="tx2"/>
                </a:solidFill>
              </a:defRPr>
            </a:pPr>
            <a:r>
              <a:rPr lang="zh-CN" altLang="en-US" dirty="0">
                <a:ea typeface="Noto Sans CJK SC Regular" panose="020B0500000000000000" pitchFamily="34" charset="-128"/>
              </a:rPr>
              <a:t>严肃和正式的方式</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4354918" y="4238902"/>
            <a:ext cx="2711832"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表达型</a:t>
            </a:r>
          </a:p>
          <a:p>
            <a:pPr>
              <a:lnSpc>
                <a:spcPct val="85000"/>
              </a:lnSpc>
            </a:pPr>
            <a:endParaRPr lang="zh-CN" altLang="en-US" dirty="0">
              <a:solidFill>
                <a:schemeClr val="tx2"/>
              </a:solidFill>
              <a:latin typeface="Arial Black" panose="020B0A04020102020204" pitchFamily="34" charset="0"/>
              <a:ea typeface="Noto Sans CJK SC Regular" panose="020B0500000000000000" pitchFamily="34" charset="-128"/>
            </a:endParaRPr>
          </a:p>
          <a:p>
            <a:pPr>
              <a:lnSpc>
                <a:spcPct val="85000"/>
              </a:lnSpc>
              <a:defRPr>
                <a:solidFill>
                  <a:schemeClr val="tx2"/>
                </a:solidFill>
              </a:defRPr>
            </a:pPr>
            <a:r>
              <a:rPr lang="zh-CN" altLang="en-US" dirty="0">
                <a:ea typeface="Noto Sans CJK SC Regular" panose="020B0500000000000000" pitchFamily="34" charset="-128"/>
              </a:rPr>
              <a:t>节奏较快</a:t>
            </a:r>
          </a:p>
          <a:p>
            <a:pPr>
              <a:lnSpc>
                <a:spcPct val="85000"/>
              </a:lnSpc>
              <a:defRPr>
                <a:solidFill>
                  <a:schemeClr val="tx2"/>
                </a:solidFill>
              </a:defRPr>
            </a:pPr>
            <a:r>
              <a:rPr lang="zh-CN" altLang="en-US" dirty="0">
                <a:ea typeface="Noto Sans CJK SC Regular" panose="020B0500000000000000" pitchFamily="34" charset="-128"/>
              </a:rPr>
              <a:t>注重共性</a:t>
            </a:r>
          </a:p>
          <a:p>
            <a:pPr>
              <a:lnSpc>
                <a:spcPct val="85000"/>
              </a:lnSpc>
              <a:defRPr>
                <a:solidFill>
                  <a:schemeClr val="tx2"/>
                </a:solidFill>
              </a:defRPr>
            </a:pPr>
            <a:r>
              <a:rPr lang="zh-CN" altLang="en-US" dirty="0">
                <a:ea typeface="Noto Sans CJK SC Regular" panose="020B0500000000000000" pitchFamily="34" charset="-128"/>
              </a:rPr>
              <a:t>随意和非正式的方式</a:t>
            </a:r>
          </a:p>
        </p:txBody>
      </p:sp>
    </p:spTree>
    <p:extLst>
      <p:ext uri="{BB962C8B-B14F-4D97-AF65-F5344CB8AC3E}">
        <p14:creationId xmlns:p14="http://schemas.microsoft.com/office/powerpoint/2010/main" val="14544885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2">
                                            <p:txEl>
                                              <p:pRg st="3" end="3"/>
                                            </p:txEl>
                                          </p:spTgt>
                                        </p:tgtEl>
                                        <p:attrNameLst>
                                          <p:attrName>style.opacity</p:attrName>
                                        </p:attrNameLst>
                                      </p:cBhvr>
                                      <p:to>
                                        <p:strVal val="0.25"/>
                                      </p:to>
                                    </p:set>
                                    <p:animEffect filter="image" prLst="opacity: 0.25">
                                      <p:cBhvr rctx="IE">
                                        <p:cTn id="10" dur="indefinite"/>
                                        <p:tgtEl>
                                          <p:spTgt spid="32">
                                            <p:txEl>
                                              <p:pRg st="3" end="3"/>
                                            </p:txEl>
                                          </p:spTgt>
                                        </p:tgtEl>
                                      </p:cBhvr>
                                    </p:animEffect>
                                  </p:childTnLst>
                                </p:cTn>
                              </p:par>
                              <p:par>
                                <p:cTn id="11" presetID="9" presetClass="emph" presetSubtype="0" nodeType="withEffect">
                                  <p:stCondLst>
                                    <p:cond delay="0"/>
                                  </p:stCondLst>
                                  <p:childTnLst>
                                    <p:set>
                                      <p:cBhvr>
                                        <p:cTn id="12" dur="indefinite"/>
                                        <p:tgtEl>
                                          <p:spTgt spid="32">
                                            <p:txEl>
                                              <p:pRg st="4" end="4"/>
                                            </p:txEl>
                                          </p:spTgt>
                                        </p:tgtEl>
                                        <p:attrNameLst>
                                          <p:attrName>style.opacity</p:attrName>
                                        </p:attrNameLst>
                                      </p:cBhvr>
                                      <p:to>
                                        <p:strVal val="0.25"/>
                                      </p:to>
                                    </p:set>
                                    <p:animEffect filter="image" prLst="opacity: 0.25">
                                      <p:cBhvr rctx="IE">
                                        <p:cTn id="13" dur="indefinite"/>
                                        <p:tgtEl>
                                          <p:spTgt spid="32">
                                            <p:txEl>
                                              <p:pRg st="4" end="4"/>
                                            </p:txEl>
                                          </p:spTgt>
                                        </p:tgtEl>
                                      </p:cBhvr>
                                    </p:animEffect>
                                  </p:childTnLst>
                                </p:cTn>
                              </p:par>
                              <p:par>
                                <p:cTn id="14" presetID="9" presetClass="emph" presetSubtype="0" nodeType="withEffect">
                                  <p:stCondLst>
                                    <p:cond delay="0"/>
                                  </p:stCondLst>
                                  <p:childTnLst>
                                    <p:set>
                                      <p:cBhvr>
                                        <p:cTn id="15" dur="indefinite"/>
                                        <p:tgtEl>
                                          <p:spTgt spid="33">
                                            <p:txEl>
                                              <p:pRg st="2" end="2"/>
                                            </p:txEl>
                                          </p:spTgt>
                                        </p:tgtEl>
                                        <p:attrNameLst>
                                          <p:attrName>style.opacity</p:attrName>
                                        </p:attrNameLst>
                                      </p:cBhvr>
                                      <p:to>
                                        <p:strVal val="0.25"/>
                                      </p:to>
                                    </p:set>
                                    <p:animEffect filter="image" prLst="opacity: 0.25">
                                      <p:cBhvr rctx="IE">
                                        <p:cTn id="16" dur="indefinite"/>
                                        <p:tgtEl>
                                          <p:spTgt spid="33">
                                            <p:txEl>
                                              <p:pRg st="2" end="2"/>
                                            </p:txEl>
                                          </p:spTgt>
                                        </p:tgtEl>
                                      </p:cBhvr>
                                    </p:animEffect>
                                  </p:childTnLst>
                                </p:cTn>
                              </p:par>
                              <p:par>
                                <p:cTn id="17" presetID="9" presetClass="emph" presetSubtype="0" nodeType="withEffect">
                                  <p:stCondLst>
                                    <p:cond delay="0"/>
                                  </p:stCondLst>
                                  <p:childTnLst>
                                    <p:set>
                                      <p:cBhvr>
                                        <p:cTn id="18" dur="indefinite"/>
                                        <p:tgtEl>
                                          <p:spTgt spid="33">
                                            <p:txEl>
                                              <p:pRg st="3" end="3"/>
                                            </p:txEl>
                                          </p:spTgt>
                                        </p:tgtEl>
                                        <p:attrNameLst>
                                          <p:attrName>style.opacity</p:attrName>
                                        </p:attrNameLst>
                                      </p:cBhvr>
                                      <p:to>
                                        <p:strVal val="0.25"/>
                                      </p:to>
                                    </p:set>
                                    <p:animEffect filter="image" prLst="opacity: 0.25">
                                      <p:cBhvr rctx="IE">
                                        <p:cTn id="19" dur="indefinite"/>
                                        <p:tgtEl>
                                          <p:spTgt spid="33">
                                            <p:txEl>
                                              <p:pRg st="3" end="3"/>
                                            </p:txEl>
                                          </p:spTgt>
                                        </p:tgtEl>
                                      </p:cBhvr>
                                    </p:animEffect>
                                  </p:childTnLst>
                                </p:cTn>
                              </p:par>
                              <p:par>
                                <p:cTn id="20" presetID="9" presetClass="emph" presetSubtype="0" nodeType="withEffect">
                                  <p:stCondLst>
                                    <p:cond delay="0"/>
                                  </p:stCondLst>
                                  <p:childTnLst>
                                    <p:set>
                                      <p:cBhvr>
                                        <p:cTn id="21" dur="indefinite"/>
                                        <p:tgtEl>
                                          <p:spTgt spid="33">
                                            <p:txEl>
                                              <p:pRg st="4" end="4"/>
                                            </p:txEl>
                                          </p:spTgt>
                                        </p:tgtEl>
                                        <p:attrNameLst>
                                          <p:attrName>style.opacity</p:attrName>
                                        </p:attrNameLst>
                                      </p:cBhvr>
                                      <p:to>
                                        <p:strVal val="0.25"/>
                                      </p:to>
                                    </p:set>
                                    <p:animEffect filter="image" prLst="opacity: 0.25">
                                      <p:cBhvr rctx="IE">
                                        <p:cTn id="22" dur="indefinite"/>
                                        <p:tgtEl>
                                          <p:spTgt spid="33">
                                            <p:txEl>
                                              <p:pRg st="4" end="4"/>
                                            </p:txEl>
                                          </p:spTgt>
                                        </p:tgtEl>
                                      </p:cBhvr>
                                    </p:animEffect>
                                  </p:childTnLst>
                                </p:cTn>
                              </p:par>
                              <p:par>
                                <p:cTn id="23" presetID="9" presetClass="emph" presetSubtype="0" nodeType="withEffect">
                                  <p:stCondLst>
                                    <p:cond delay="0"/>
                                  </p:stCondLst>
                                  <p:childTnLst>
                                    <p:set>
                                      <p:cBhvr>
                                        <p:cTn id="24" dur="indefinite"/>
                                        <p:tgtEl>
                                          <p:spTgt spid="31">
                                            <p:txEl>
                                              <p:pRg st="2" end="2"/>
                                            </p:txEl>
                                          </p:spTgt>
                                        </p:tgtEl>
                                        <p:attrNameLst>
                                          <p:attrName>style.opacity</p:attrName>
                                        </p:attrNameLst>
                                      </p:cBhvr>
                                      <p:to>
                                        <p:strVal val="0.25"/>
                                      </p:to>
                                    </p:set>
                                    <p:animEffect filter="image" prLst="opacity: 0.25">
                                      <p:cBhvr rctx="IE">
                                        <p:cTn id="25" dur="indefinite"/>
                                        <p:tgtEl>
                                          <p:spTgt spid="31">
                                            <p:txEl>
                                              <p:pRg st="2" end="2"/>
                                            </p:txEl>
                                          </p:spTgt>
                                        </p:tgtEl>
                                      </p:cBhvr>
                                    </p:animEffect>
                                  </p:childTnLst>
                                </p:cTn>
                              </p:par>
                              <p:par>
                                <p:cTn id="26" presetID="9" presetClass="emph" presetSubtype="0" nodeType="withEffect">
                                  <p:stCondLst>
                                    <p:cond delay="0"/>
                                  </p:stCondLst>
                                  <p:childTnLst>
                                    <p:set>
                                      <p:cBhvr>
                                        <p:cTn id="27" dur="indefinite"/>
                                        <p:tgtEl>
                                          <p:spTgt spid="31">
                                            <p:txEl>
                                              <p:pRg st="3" end="3"/>
                                            </p:txEl>
                                          </p:spTgt>
                                        </p:tgtEl>
                                        <p:attrNameLst>
                                          <p:attrName>style.opacity</p:attrName>
                                        </p:attrNameLst>
                                      </p:cBhvr>
                                      <p:to>
                                        <p:strVal val="0.25"/>
                                      </p:to>
                                    </p:set>
                                    <p:animEffect filter="image" prLst="opacity: 0.25">
                                      <p:cBhvr rctx="IE">
                                        <p:cTn id="28" dur="indefinite"/>
                                        <p:tgtEl>
                                          <p:spTgt spid="31">
                                            <p:txEl>
                                              <p:pRg st="3" end="3"/>
                                            </p:txEl>
                                          </p:spTgt>
                                        </p:tgtEl>
                                      </p:cBhvr>
                                    </p:animEffect>
                                  </p:childTnLst>
                                </p:cTn>
                              </p:par>
                              <p:par>
                                <p:cTn id="29" presetID="9" presetClass="emph" presetSubtype="0" nodeType="withEffect">
                                  <p:stCondLst>
                                    <p:cond delay="0"/>
                                  </p:stCondLst>
                                  <p:childTnLst>
                                    <p:set>
                                      <p:cBhvr>
                                        <p:cTn id="30" dur="indefinite"/>
                                        <p:tgtEl>
                                          <p:spTgt spid="31">
                                            <p:txEl>
                                              <p:pRg st="4" end="4"/>
                                            </p:txEl>
                                          </p:spTgt>
                                        </p:tgtEl>
                                        <p:attrNameLst>
                                          <p:attrName>style.opacity</p:attrName>
                                        </p:attrNameLst>
                                      </p:cBhvr>
                                      <p:to>
                                        <p:strVal val="0.25"/>
                                      </p:to>
                                    </p:set>
                                    <p:animEffect filter="image" prLst="opacity: 0.25">
                                      <p:cBhvr rctx="IE">
                                        <p:cTn id="31" dur="indefinite"/>
                                        <p:tgtEl>
                                          <p:spTgt spid="31">
                                            <p:txEl>
                                              <p:pRg st="4" end="4"/>
                                            </p:txEl>
                                          </p:spTgt>
                                        </p:tgtEl>
                                      </p:cBhvr>
                                    </p:animEffect>
                                  </p:childTnLst>
                                </p:cTn>
                              </p:par>
                              <p:par>
                                <p:cTn id="32" presetID="9" presetClass="emph" presetSubtype="0" nodeType="withEffect">
                                  <p:stCondLst>
                                    <p:cond delay="0"/>
                                  </p:stCondLst>
                                  <p:childTnLst>
                                    <p:set>
                                      <p:cBhvr>
                                        <p:cTn id="33" dur="indefinite"/>
                                        <p:tgtEl>
                                          <p:spTgt spid="18">
                                            <p:txEl>
                                              <p:pRg st="1" end="1"/>
                                            </p:txEl>
                                          </p:spTgt>
                                        </p:tgtEl>
                                        <p:attrNameLst>
                                          <p:attrName>style.opacity</p:attrName>
                                        </p:attrNameLst>
                                      </p:cBhvr>
                                      <p:to>
                                        <p:strVal val="0.25"/>
                                      </p:to>
                                    </p:set>
                                    <p:animEffect filter="image" prLst="opacity: 0.25">
                                      <p:cBhvr rctx="IE">
                                        <p:cTn id="34" dur="indefinite"/>
                                        <p:tgtEl>
                                          <p:spTgt spid="18">
                                            <p:txEl>
                                              <p:pRg st="1" end="1"/>
                                            </p:txEl>
                                          </p:spTgt>
                                        </p:tgtEl>
                                      </p:cBhvr>
                                    </p:animEffect>
                                  </p:childTnLst>
                                </p:cTn>
                              </p:par>
                              <p:par>
                                <p:cTn id="35" presetID="9" presetClass="emph" presetSubtype="0" nodeType="withEffect">
                                  <p:stCondLst>
                                    <p:cond delay="0"/>
                                  </p:stCondLst>
                                  <p:childTnLst>
                                    <p:set>
                                      <p:cBhvr>
                                        <p:cTn id="36" dur="indefinite"/>
                                        <p:tgtEl>
                                          <p:spTgt spid="18">
                                            <p:txEl>
                                              <p:pRg st="2" end="2"/>
                                            </p:txEl>
                                          </p:spTgt>
                                        </p:tgtEl>
                                        <p:attrNameLst>
                                          <p:attrName>style.opacity</p:attrName>
                                        </p:attrNameLst>
                                      </p:cBhvr>
                                      <p:to>
                                        <p:strVal val="0.25"/>
                                      </p:to>
                                    </p:set>
                                    <p:animEffect filter="image" prLst="opacity: 0.25">
                                      <p:cBhvr rctx="IE">
                                        <p:cTn id="37" dur="indefinite"/>
                                        <p:tgtEl>
                                          <p:spTgt spid="18">
                                            <p:txEl>
                                              <p:pRg st="2" end="2"/>
                                            </p:txEl>
                                          </p:spTgt>
                                        </p:tgtEl>
                                      </p:cBhvr>
                                    </p:animEffect>
                                  </p:childTnLst>
                                </p:cTn>
                              </p:par>
                              <p:par>
                                <p:cTn id="38" presetID="9" presetClass="emph" presetSubtype="0" nodeType="withEffect">
                                  <p:stCondLst>
                                    <p:cond delay="0"/>
                                  </p:stCondLst>
                                  <p:childTnLst>
                                    <p:set>
                                      <p:cBhvr>
                                        <p:cTn id="39" dur="indefinite"/>
                                        <p:tgtEl>
                                          <p:spTgt spid="18">
                                            <p:txEl>
                                              <p:pRg st="3" end="3"/>
                                            </p:txEl>
                                          </p:spTgt>
                                        </p:tgtEl>
                                        <p:attrNameLst>
                                          <p:attrName>style.opacity</p:attrName>
                                        </p:attrNameLst>
                                      </p:cBhvr>
                                      <p:to>
                                        <p:strVal val="0.25"/>
                                      </p:to>
                                    </p:set>
                                    <p:animEffect filter="image" prLst="opacity: 0.25">
                                      <p:cBhvr rctx="IE">
                                        <p:cTn id="40" dur="indefinite"/>
                                        <p:tgtEl>
                                          <p:spTgt spid="18">
                                            <p:txEl>
                                              <p:pRg st="3" end="3"/>
                                            </p:txEl>
                                          </p:spTgt>
                                        </p:tgtEl>
                                      </p:cBhvr>
                                    </p:animEffect>
                                  </p:childTnLst>
                                </p:cTn>
                              </p:par>
                              <p:par>
                                <p:cTn id="41" presetID="9" presetClass="emph" presetSubtype="0" nodeType="withEffect">
                                  <p:stCondLst>
                                    <p:cond delay="0"/>
                                  </p:stCondLst>
                                  <p:childTnLst>
                                    <p:set>
                                      <p:cBhvr>
                                        <p:cTn id="42" dur="indefinite"/>
                                        <p:tgtEl>
                                          <p:spTgt spid="18">
                                            <p:txEl>
                                              <p:pRg st="4" end="4"/>
                                            </p:txEl>
                                          </p:spTgt>
                                        </p:tgtEl>
                                        <p:attrNameLst>
                                          <p:attrName>style.opacity</p:attrName>
                                        </p:attrNameLst>
                                      </p:cBhvr>
                                      <p:to>
                                        <p:strVal val="0.25"/>
                                      </p:to>
                                    </p:set>
                                    <p:animEffect filter="image" prLst="opacity: 0.25">
                                      <p:cBhvr rctx="IE">
                                        <p:cTn id="43" dur="indefinite"/>
                                        <p:tgtEl>
                                          <p:spTgt spid="18">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mph" presetSubtype="0" nodeType="clickEffect">
                                  <p:stCondLst>
                                    <p:cond delay="0"/>
                                  </p:stCondLst>
                                  <p:childTnLst>
                                    <p:set>
                                      <p:cBhvr>
                                        <p:cTn id="47" dur="indefinite"/>
                                        <p:tgtEl>
                                          <p:spTgt spid="32">
                                            <p:txEl>
                                              <p:pRg st="2" end="2"/>
                                            </p:txEl>
                                          </p:spTgt>
                                        </p:tgtEl>
                                        <p:attrNameLst>
                                          <p:attrName>style.opacity</p:attrName>
                                        </p:attrNameLst>
                                      </p:cBhvr>
                                      <p:to>
                                        <p:strVal val="1"/>
                                      </p:to>
                                    </p:set>
                                    <p:animEffect filter="image" prLst="opacity: 1">
                                      <p:cBhvr rctx="IE">
                                        <p:cTn id="48" dur="indefinite"/>
                                        <p:tgtEl>
                                          <p:spTgt spid="32">
                                            <p:txEl>
                                              <p:pRg st="2" end="2"/>
                                            </p:txEl>
                                          </p:spTgt>
                                        </p:tgtEl>
                                      </p:cBhvr>
                                    </p:animEffect>
                                  </p:childTnLst>
                                </p:cTn>
                              </p:par>
                              <p:par>
                                <p:cTn id="49" presetID="9" presetClass="emph" presetSubtype="0" nodeType="withEffect">
                                  <p:stCondLst>
                                    <p:cond delay="0"/>
                                  </p:stCondLst>
                                  <p:childTnLst>
                                    <p:set>
                                      <p:cBhvr>
                                        <p:cTn id="50" dur="indefinite"/>
                                        <p:tgtEl>
                                          <p:spTgt spid="32">
                                            <p:txEl>
                                              <p:pRg st="3" end="3"/>
                                            </p:txEl>
                                          </p:spTgt>
                                        </p:tgtEl>
                                        <p:attrNameLst>
                                          <p:attrName>style.opacity</p:attrName>
                                        </p:attrNameLst>
                                      </p:cBhvr>
                                      <p:to>
                                        <p:strVal val="1"/>
                                      </p:to>
                                    </p:set>
                                    <p:animEffect filter="image" prLst="opacity: 1">
                                      <p:cBhvr rctx="IE">
                                        <p:cTn id="51" dur="indefinite"/>
                                        <p:tgtEl>
                                          <p:spTgt spid="32">
                                            <p:txEl>
                                              <p:pRg st="3" end="3"/>
                                            </p:txEl>
                                          </p:spTgt>
                                        </p:tgtEl>
                                      </p:cBhvr>
                                    </p:animEffect>
                                  </p:childTnLst>
                                </p:cTn>
                              </p:par>
                              <p:par>
                                <p:cTn id="52" presetID="9" presetClass="emph" presetSubtype="0" nodeType="withEffect">
                                  <p:stCondLst>
                                    <p:cond delay="0"/>
                                  </p:stCondLst>
                                  <p:childTnLst>
                                    <p:set>
                                      <p:cBhvr>
                                        <p:cTn id="53" dur="indefinite"/>
                                        <p:tgtEl>
                                          <p:spTgt spid="32">
                                            <p:txEl>
                                              <p:pRg st="4" end="4"/>
                                            </p:txEl>
                                          </p:spTgt>
                                        </p:tgtEl>
                                        <p:attrNameLst>
                                          <p:attrName>style.opacity</p:attrName>
                                        </p:attrNameLst>
                                      </p:cBhvr>
                                      <p:to>
                                        <p:strVal val="1"/>
                                      </p:to>
                                    </p:set>
                                    <p:animEffect filter="image" prLst="opacity: 1">
                                      <p:cBhvr rctx="IE">
                                        <p:cTn id="54" dur="indefinite"/>
                                        <p:tgtEl>
                                          <p:spTgt spid="32">
                                            <p:txEl>
                                              <p:pRg st="4" end="4"/>
                                            </p:txEl>
                                          </p:spTgt>
                                        </p:tgtEl>
                                      </p:cBhvr>
                                    </p:animEffect>
                                  </p:childTnLst>
                                </p:cTn>
                              </p:par>
                              <p:par>
                                <p:cTn id="55" presetID="9" presetClass="emph" presetSubtype="0" nodeType="withEffect">
                                  <p:stCondLst>
                                    <p:cond delay="0"/>
                                  </p:stCondLst>
                                  <p:childTnLst>
                                    <p:set>
                                      <p:cBhvr>
                                        <p:cTn id="56" dur="indefinite"/>
                                        <p:tgtEl>
                                          <p:spTgt spid="31">
                                            <p:txEl>
                                              <p:pRg st="2" end="2"/>
                                            </p:txEl>
                                          </p:spTgt>
                                        </p:tgtEl>
                                        <p:attrNameLst>
                                          <p:attrName>style.opacity</p:attrName>
                                        </p:attrNameLst>
                                      </p:cBhvr>
                                      <p:to>
                                        <p:strVal val="1"/>
                                      </p:to>
                                    </p:set>
                                    <p:animEffect filter="image" prLst="opacity: 1">
                                      <p:cBhvr rctx="IE">
                                        <p:cTn id="57" dur="indefinite"/>
                                        <p:tgtEl>
                                          <p:spTgt spid="31">
                                            <p:txEl>
                                              <p:pRg st="2" end="2"/>
                                            </p:txEl>
                                          </p:spTgt>
                                        </p:tgtEl>
                                      </p:cBhvr>
                                    </p:animEffect>
                                  </p:childTnLst>
                                </p:cTn>
                              </p:par>
                              <p:par>
                                <p:cTn id="58" presetID="9" presetClass="emph" presetSubtype="0" nodeType="withEffect">
                                  <p:stCondLst>
                                    <p:cond delay="0"/>
                                  </p:stCondLst>
                                  <p:childTnLst>
                                    <p:set>
                                      <p:cBhvr>
                                        <p:cTn id="59" dur="indefinite"/>
                                        <p:tgtEl>
                                          <p:spTgt spid="31">
                                            <p:txEl>
                                              <p:pRg st="3" end="3"/>
                                            </p:txEl>
                                          </p:spTgt>
                                        </p:tgtEl>
                                        <p:attrNameLst>
                                          <p:attrName>style.opacity</p:attrName>
                                        </p:attrNameLst>
                                      </p:cBhvr>
                                      <p:to>
                                        <p:strVal val="1"/>
                                      </p:to>
                                    </p:set>
                                    <p:animEffect filter="image" prLst="opacity: 1">
                                      <p:cBhvr rctx="IE">
                                        <p:cTn id="60" dur="indefinite"/>
                                        <p:tgtEl>
                                          <p:spTgt spid="31">
                                            <p:txEl>
                                              <p:pRg st="3" end="3"/>
                                            </p:txEl>
                                          </p:spTgt>
                                        </p:tgtEl>
                                      </p:cBhvr>
                                    </p:animEffect>
                                  </p:childTnLst>
                                </p:cTn>
                              </p:par>
                              <p:par>
                                <p:cTn id="61" presetID="9" presetClass="emph" presetSubtype="0" nodeType="withEffect">
                                  <p:stCondLst>
                                    <p:cond delay="0"/>
                                  </p:stCondLst>
                                  <p:childTnLst>
                                    <p:set>
                                      <p:cBhvr>
                                        <p:cTn id="62" dur="indefinite"/>
                                        <p:tgtEl>
                                          <p:spTgt spid="31">
                                            <p:txEl>
                                              <p:pRg st="4" end="4"/>
                                            </p:txEl>
                                          </p:spTgt>
                                        </p:tgtEl>
                                        <p:attrNameLst>
                                          <p:attrName>style.opacity</p:attrName>
                                        </p:attrNameLst>
                                      </p:cBhvr>
                                      <p:to>
                                        <p:strVal val="1"/>
                                      </p:to>
                                    </p:set>
                                    <p:animEffect filter="image" prLst="opacity: 1">
                                      <p:cBhvr rctx="IE">
                                        <p:cTn id="63" dur="indefinite"/>
                                        <p:tgtEl>
                                          <p:spTgt spid="31">
                                            <p:txEl>
                                              <p:pRg st="4" end="4"/>
                                            </p:txEl>
                                          </p:spTgt>
                                        </p:tgtEl>
                                      </p:cBhvr>
                                    </p:animEffect>
                                  </p:childTnLst>
                                </p:cTn>
                              </p:par>
                              <p:par>
                                <p:cTn id="64" presetID="3" presetClass="emph" presetSubtype="2" fill="hold" nodeType="withEffect">
                                  <p:stCondLst>
                                    <p:cond delay="0"/>
                                  </p:stCondLst>
                                  <p:childTnLst>
                                    <p:animClr clrSpc="rgb" dir="cw">
                                      <p:cBhvr override="childStyle">
                                        <p:cTn id="65" dur="500" fill="hold"/>
                                        <p:tgtEl>
                                          <p:spTgt spid="32">
                                            <p:txEl>
                                              <p:pRg st="0" end="0"/>
                                            </p:txEl>
                                          </p:spTgt>
                                        </p:tgtEl>
                                        <p:attrNameLst>
                                          <p:attrName>style.color</p:attrName>
                                        </p:attrNameLst>
                                      </p:cBhvr>
                                      <p:to>
                                        <a:srgbClr val="48C9F1"/>
                                      </p:to>
                                    </p:animClr>
                                  </p:childTnLst>
                                </p:cTn>
                              </p:par>
                              <p:par>
                                <p:cTn id="66" presetID="3" presetClass="emph" presetSubtype="2" fill="hold" nodeType="withEffect">
                                  <p:stCondLst>
                                    <p:cond delay="0"/>
                                  </p:stCondLst>
                                  <p:childTnLst>
                                    <p:animClr clrSpc="rgb" dir="cw">
                                      <p:cBhvr override="childStyle">
                                        <p:cTn id="67" dur="500" fill="hold"/>
                                        <p:tgtEl>
                                          <p:spTgt spid="31">
                                            <p:txEl>
                                              <p:pRg st="0" end="0"/>
                                            </p:txEl>
                                          </p:spTgt>
                                        </p:tgtEl>
                                        <p:attrNameLst>
                                          <p:attrName>style.color</p:attrName>
                                        </p:attrNameLst>
                                      </p:cBhvr>
                                      <p:to>
                                        <a:srgbClr val="48C9F1"/>
                                      </p:to>
                                    </p:animClr>
                                  </p:childTnLst>
                                </p:cTn>
                              </p:par>
                            </p:childTnLst>
                          </p:cTn>
                        </p:par>
                      </p:childTnLst>
                    </p:cTn>
                  </p:par>
                  <p:par>
                    <p:cTn id="68" fill="hold">
                      <p:stCondLst>
                        <p:cond delay="indefinite"/>
                      </p:stCondLst>
                      <p:childTnLst>
                        <p:par>
                          <p:cTn id="69" fill="hold">
                            <p:stCondLst>
                              <p:cond delay="0"/>
                            </p:stCondLst>
                            <p:childTnLst>
                              <p:par>
                                <p:cTn id="70" presetID="9" presetClass="emph" presetSubtype="0" nodeType="clickEffect">
                                  <p:stCondLst>
                                    <p:cond delay="0"/>
                                  </p:stCondLst>
                                  <p:childTnLst>
                                    <p:set>
                                      <p:cBhvr>
                                        <p:cTn id="71" dur="indefinite"/>
                                        <p:tgtEl>
                                          <p:spTgt spid="33">
                                            <p:txEl>
                                              <p:pRg st="2" end="2"/>
                                            </p:txEl>
                                          </p:spTgt>
                                        </p:tgtEl>
                                        <p:attrNameLst>
                                          <p:attrName>style.opacity</p:attrName>
                                        </p:attrNameLst>
                                      </p:cBhvr>
                                      <p:to>
                                        <p:strVal val="1"/>
                                      </p:to>
                                    </p:set>
                                    <p:animEffect filter="image" prLst="opacity: 1">
                                      <p:cBhvr rctx="IE">
                                        <p:cTn id="72" dur="indefinite"/>
                                        <p:tgtEl>
                                          <p:spTgt spid="33">
                                            <p:txEl>
                                              <p:pRg st="2" end="2"/>
                                            </p:txEl>
                                          </p:spTgt>
                                        </p:tgtEl>
                                      </p:cBhvr>
                                    </p:animEffect>
                                  </p:childTnLst>
                                </p:cTn>
                              </p:par>
                              <p:par>
                                <p:cTn id="73" presetID="9" presetClass="emph" presetSubtype="0" nodeType="withEffect">
                                  <p:stCondLst>
                                    <p:cond delay="0"/>
                                  </p:stCondLst>
                                  <p:childTnLst>
                                    <p:set>
                                      <p:cBhvr>
                                        <p:cTn id="74" dur="indefinite"/>
                                        <p:tgtEl>
                                          <p:spTgt spid="33">
                                            <p:txEl>
                                              <p:pRg st="3" end="3"/>
                                            </p:txEl>
                                          </p:spTgt>
                                        </p:tgtEl>
                                        <p:attrNameLst>
                                          <p:attrName>style.opacity</p:attrName>
                                        </p:attrNameLst>
                                      </p:cBhvr>
                                      <p:to>
                                        <p:strVal val="1"/>
                                      </p:to>
                                    </p:set>
                                    <p:animEffect filter="image" prLst="opacity: 1">
                                      <p:cBhvr rctx="IE">
                                        <p:cTn id="75" dur="indefinite"/>
                                        <p:tgtEl>
                                          <p:spTgt spid="33">
                                            <p:txEl>
                                              <p:pRg st="3" end="3"/>
                                            </p:txEl>
                                          </p:spTgt>
                                        </p:tgtEl>
                                      </p:cBhvr>
                                    </p:animEffect>
                                  </p:childTnLst>
                                </p:cTn>
                              </p:par>
                              <p:par>
                                <p:cTn id="76" presetID="9" presetClass="emph" presetSubtype="0" nodeType="withEffect">
                                  <p:stCondLst>
                                    <p:cond delay="0"/>
                                  </p:stCondLst>
                                  <p:childTnLst>
                                    <p:set>
                                      <p:cBhvr>
                                        <p:cTn id="77" dur="indefinite"/>
                                        <p:tgtEl>
                                          <p:spTgt spid="33">
                                            <p:txEl>
                                              <p:pRg st="4" end="4"/>
                                            </p:txEl>
                                          </p:spTgt>
                                        </p:tgtEl>
                                        <p:attrNameLst>
                                          <p:attrName>style.opacity</p:attrName>
                                        </p:attrNameLst>
                                      </p:cBhvr>
                                      <p:to>
                                        <p:strVal val="1"/>
                                      </p:to>
                                    </p:set>
                                    <p:animEffect filter="image" prLst="opacity: 1">
                                      <p:cBhvr rctx="IE">
                                        <p:cTn id="78" dur="indefinite"/>
                                        <p:tgtEl>
                                          <p:spTgt spid="33">
                                            <p:txEl>
                                              <p:pRg st="4" end="4"/>
                                            </p:txEl>
                                          </p:spTgt>
                                        </p:tgtEl>
                                      </p:cBhvr>
                                    </p:animEffect>
                                  </p:childTnLst>
                                </p:cTn>
                              </p:par>
                              <p:par>
                                <p:cTn id="79" presetID="9" presetClass="emph" presetSubtype="0" nodeType="withEffect">
                                  <p:stCondLst>
                                    <p:cond delay="0"/>
                                  </p:stCondLst>
                                  <p:childTnLst>
                                    <p:set>
                                      <p:cBhvr>
                                        <p:cTn id="80" dur="indefinite"/>
                                        <p:tgtEl>
                                          <p:spTgt spid="18">
                                            <p:txEl>
                                              <p:pRg st="0" end="0"/>
                                            </p:txEl>
                                          </p:spTgt>
                                        </p:tgtEl>
                                        <p:attrNameLst>
                                          <p:attrName>style.opacity</p:attrName>
                                        </p:attrNameLst>
                                      </p:cBhvr>
                                      <p:to>
                                        <p:strVal val="1"/>
                                      </p:to>
                                    </p:set>
                                    <p:animEffect filter="image" prLst="opacity: 1">
                                      <p:cBhvr rctx="IE">
                                        <p:cTn id="81" dur="indefinite"/>
                                        <p:tgtEl>
                                          <p:spTgt spid="18">
                                            <p:txEl>
                                              <p:pRg st="0" end="0"/>
                                            </p:txEl>
                                          </p:spTgt>
                                        </p:tgtEl>
                                      </p:cBhvr>
                                    </p:animEffect>
                                  </p:childTnLst>
                                </p:cTn>
                              </p:par>
                              <p:par>
                                <p:cTn id="82" presetID="9" presetClass="emph" presetSubtype="0" nodeType="withEffect">
                                  <p:stCondLst>
                                    <p:cond delay="0"/>
                                  </p:stCondLst>
                                  <p:childTnLst>
                                    <p:set>
                                      <p:cBhvr>
                                        <p:cTn id="83" dur="indefinite"/>
                                        <p:tgtEl>
                                          <p:spTgt spid="18">
                                            <p:txEl>
                                              <p:pRg st="1" end="1"/>
                                            </p:txEl>
                                          </p:spTgt>
                                        </p:tgtEl>
                                        <p:attrNameLst>
                                          <p:attrName>style.opacity</p:attrName>
                                        </p:attrNameLst>
                                      </p:cBhvr>
                                      <p:to>
                                        <p:strVal val="1"/>
                                      </p:to>
                                    </p:set>
                                    <p:animEffect filter="image" prLst="opacity: 1">
                                      <p:cBhvr rctx="IE">
                                        <p:cTn id="84" dur="indefinite"/>
                                        <p:tgtEl>
                                          <p:spTgt spid="18">
                                            <p:txEl>
                                              <p:pRg st="1" end="1"/>
                                            </p:txEl>
                                          </p:spTgt>
                                        </p:tgtEl>
                                      </p:cBhvr>
                                    </p:animEffect>
                                  </p:childTnLst>
                                </p:cTn>
                              </p:par>
                              <p:par>
                                <p:cTn id="85" presetID="9" presetClass="emph" presetSubtype="0" nodeType="withEffect">
                                  <p:stCondLst>
                                    <p:cond delay="0"/>
                                  </p:stCondLst>
                                  <p:childTnLst>
                                    <p:set>
                                      <p:cBhvr>
                                        <p:cTn id="86" dur="indefinite"/>
                                        <p:tgtEl>
                                          <p:spTgt spid="18">
                                            <p:txEl>
                                              <p:pRg st="2" end="2"/>
                                            </p:txEl>
                                          </p:spTgt>
                                        </p:tgtEl>
                                        <p:attrNameLst>
                                          <p:attrName>style.opacity</p:attrName>
                                        </p:attrNameLst>
                                      </p:cBhvr>
                                      <p:to>
                                        <p:strVal val="1"/>
                                      </p:to>
                                    </p:set>
                                    <p:animEffect filter="image" prLst="opacity: 1">
                                      <p:cBhvr rctx="IE">
                                        <p:cTn id="87" dur="indefinite"/>
                                        <p:tgtEl>
                                          <p:spTgt spid="18">
                                            <p:txEl>
                                              <p:pRg st="2" end="2"/>
                                            </p:txEl>
                                          </p:spTgt>
                                        </p:tgtEl>
                                      </p:cBhvr>
                                    </p:animEffect>
                                  </p:childTnLst>
                                </p:cTn>
                              </p:par>
                              <p:par>
                                <p:cTn id="88" presetID="9" presetClass="emph" presetSubtype="0" nodeType="withEffect">
                                  <p:stCondLst>
                                    <p:cond delay="0"/>
                                  </p:stCondLst>
                                  <p:childTnLst>
                                    <p:set>
                                      <p:cBhvr>
                                        <p:cTn id="89" dur="indefinite"/>
                                        <p:tgtEl>
                                          <p:spTgt spid="18">
                                            <p:txEl>
                                              <p:pRg st="3" end="3"/>
                                            </p:txEl>
                                          </p:spTgt>
                                        </p:tgtEl>
                                        <p:attrNameLst>
                                          <p:attrName>style.opacity</p:attrName>
                                        </p:attrNameLst>
                                      </p:cBhvr>
                                      <p:to>
                                        <p:strVal val="1"/>
                                      </p:to>
                                    </p:set>
                                    <p:animEffect filter="image" prLst="opacity: 1">
                                      <p:cBhvr rctx="IE">
                                        <p:cTn id="90" dur="indefinite"/>
                                        <p:tgtEl>
                                          <p:spTgt spid="18">
                                            <p:txEl>
                                              <p:pRg st="3" end="3"/>
                                            </p:txEl>
                                          </p:spTgt>
                                        </p:tgtEl>
                                      </p:cBhvr>
                                    </p:animEffect>
                                  </p:childTnLst>
                                </p:cTn>
                              </p:par>
                              <p:par>
                                <p:cTn id="91" presetID="3" presetClass="emph" presetSubtype="2" fill="hold" nodeType="withEffect">
                                  <p:stCondLst>
                                    <p:cond delay="0"/>
                                  </p:stCondLst>
                                  <p:childTnLst>
                                    <p:animClr clrSpc="rgb" dir="cw">
                                      <p:cBhvr override="childStyle">
                                        <p:cTn id="92" dur="500" fill="hold"/>
                                        <p:tgtEl>
                                          <p:spTgt spid="33">
                                            <p:txEl>
                                              <p:pRg st="0" end="0"/>
                                            </p:txEl>
                                          </p:spTgt>
                                        </p:tgtEl>
                                        <p:attrNameLst>
                                          <p:attrName>style.color</p:attrName>
                                        </p:attrNameLst>
                                      </p:cBhvr>
                                      <p:to>
                                        <a:srgbClr val="48C9F1"/>
                                      </p:to>
                                    </p:animClr>
                                  </p:childTnLst>
                                </p:cTn>
                              </p:par>
                              <p:par>
                                <p:cTn id="93" presetID="3" presetClass="emph" presetSubtype="2" fill="hold" nodeType="withEffect">
                                  <p:stCondLst>
                                    <p:cond delay="0"/>
                                  </p:stCondLst>
                                  <p:childTnLst>
                                    <p:animClr clrSpc="rgb" dir="cw">
                                      <p:cBhvr override="childStyle">
                                        <p:cTn id="94" dur="500" fill="hold"/>
                                        <p:tgtEl>
                                          <p:spTgt spid="18">
                                            <p:txEl>
                                              <p:pRg st="0" end="0"/>
                                            </p:txEl>
                                          </p:spTgt>
                                        </p:tgtEl>
                                        <p:attrNameLst>
                                          <p:attrName>style.color</p:attrName>
                                        </p:attrNameLst>
                                      </p:cBhvr>
                                      <p:to>
                                        <a:srgbClr val="48C9F1"/>
                                      </p:to>
                                    </p:animClr>
                                  </p:childTnLst>
                                </p:cTn>
                              </p:par>
                              <p:par>
                                <p:cTn id="95" presetID="3" presetClass="emph" presetSubtype="2" fill="hold" nodeType="withEffect">
                                  <p:stCondLst>
                                    <p:cond delay="0"/>
                                  </p:stCondLst>
                                  <p:childTnLst>
                                    <p:animClr clrSpc="rgb" dir="cw">
                                      <p:cBhvr override="childStyle">
                                        <p:cTn id="96" dur="500" fill="hold"/>
                                        <p:tgtEl>
                                          <p:spTgt spid="32">
                                            <p:txEl>
                                              <p:pRg st="0" end="0"/>
                                            </p:txEl>
                                          </p:spTgt>
                                        </p:tgtEl>
                                        <p:attrNameLst>
                                          <p:attrName>style.color</p:attrName>
                                        </p:attrNameLst>
                                      </p:cBhvr>
                                      <p:to>
                                        <a:srgbClr val="444A4A"/>
                                      </p:to>
                                    </p:animClr>
                                  </p:childTnLst>
                                </p:cTn>
                              </p:par>
                              <p:par>
                                <p:cTn id="97" presetID="3" presetClass="emph" presetSubtype="2" fill="hold" nodeType="withEffect">
                                  <p:stCondLst>
                                    <p:cond delay="0"/>
                                  </p:stCondLst>
                                  <p:childTnLst>
                                    <p:animClr clrSpc="rgb" dir="cw">
                                      <p:cBhvr override="childStyle">
                                        <p:cTn id="98" dur="500" fill="hold"/>
                                        <p:tgtEl>
                                          <p:spTgt spid="31">
                                            <p:txEl>
                                              <p:pRg st="0" end="0"/>
                                            </p:txEl>
                                          </p:spTgt>
                                        </p:tgtEl>
                                        <p:attrNameLst>
                                          <p:attrName>style.color</p:attrName>
                                        </p:attrNameLst>
                                      </p:cBhvr>
                                      <p:to>
                                        <a:srgbClr val="444A4A"/>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AE831-AFDA-48E8-BD8E-3309107220DF}"/>
              </a:ext>
            </a:extLst>
          </p:cNvPr>
          <p:cNvSpPr>
            <a:spLocks noGrp="1"/>
          </p:cNvSpPr>
          <p:nvPr>
            <p:ph type="title"/>
          </p:nvPr>
        </p:nvSpPr>
        <p:spPr>
          <a:xfrm>
            <a:off x="518614" y="228600"/>
            <a:ext cx="11444785" cy="1009650"/>
          </a:xfrm>
        </p:spPr>
        <p:txBody>
          <a:bodyPr wrap="square">
            <a:noAutofit/>
          </a:bodyPr>
          <a:lstStyle/>
          <a:p>
            <a:r>
              <a:rPr lang="zh-CN" altLang="en-US">
                <a:ea typeface="Noto Sans CJK SC Bold" panose="020B0800000000000000" pitchFamily="34" charset="-128"/>
              </a:rPr>
              <a:t>风格讨论会</a:t>
            </a:r>
            <a:endParaRPr lang="zh-CN" altLang="en-US" dirty="0">
              <a:ea typeface="Noto Sans CJK SC Bold" panose="020B0800000000000000" pitchFamily="34" charset="-128"/>
            </a:endParaRPr>
          </a:p>
        </p:txBody>
      </p:sp>
      <p:sp>
        <p:nvSpPr>
          <p:cNvPr id="3" name="Content Placeholder 2">
            <a:extLst>
              <a:ext uri="{FF2B5EF4-FFF2-40B4-BE49-F238E27FC236}">
                <a16:creationId xmlns:a16="http://schemas.microsoft.com/office/drawing/2014/main" id="{8D8FF20C-D57B-4159-8BD3-CFC1A2EF6543}"/>
              </a:ext>
            </a:extLst>
          </p:cNvPr>
          <p:cNvSpPr>
            <a:spLocks noGrp="1"/>
          </p:cNvSpPr>
          <p:nvPr>
            <p:ph idx="1"/>
          </p:nvPr>
        </p:nvSpPr>
        <p:spPr>
          <a:xfrm>
            <a:off x="518614" y="1478782"/>
            <a:ext cx="7477904" cy="4142967"/>
          </a:xfrm>
        </p:spPr>
        <p:txBody>
          <a:bodyPr wrap="square">
            <a:noAutofit/>
          </a:bodyPr>
          <a:lstStyle/>
          <a:p>
            <a:pPr eaLnBrk="1" hangingPunct="1">
              <a:defRPr>
                <a:ea typeface="ヒラギノ角ゴ Pro W3" pitchFamily="4" charset="-128"/>
                <a:cs typeface="ヒラギノ角ゴ Pro W3" pitchFamily="4" charset="-128"/>
              </a:defRPr>
            </a:pPr>
            <a:r>
              <a:rPr lang="zh-CN" altLang="en-US" b="1" dirty="0">
                <a:latin typeface="Noto Sans CJK SC Bold" panose="020B0800000000000000" pitchFamily="34" charset="-128"/>
                <a:ea typeface="Noto Sans CJK SC Bold" panose="020B0800000000000000" pitchFamily="34" charset="-128"/>
              </a:rPr>
              <a:t>目标：</a:t>
            </a:r>
            <a:r>
              <a:rPr lang="zh-CN" altLang="en-US" dirty="0">
                <a:ea typeface="Noto Sans CJK SC Regular" panose="020B0500000000000000" pitchFamily="34" charset="-128"/>
              </a:rPr>
              <a:t>让你有机会描述，相反的待人处事风格定位会如何</a:t>
            </a:r>
            <a:br>
              <a:rPr lang="en-US" altLang="zh-CN" dirty="0">
                <a:ea typeface="Noto Sans CJK SC Regular" panose="020B0500000000000000" pitchFamily="34" charset="-128"/>
              </a:rPr>
            </a:br>
            <a:r>
              <a:rPr lang="zh-CN" altLang="en-US" dirty="0">
                <a:ea typeface="Noto Sans CJK SC Regular" panose="020B0500000000000000" pitchFamily="34" charset="-128"/>
              </a:rPr>
              <a:t>为你带来压力，并深入了解如何与这种风格的客户相处更</a:t>
            </a:r>
            <a:br>
              <a:rPr lang="en-US" altLang="zh-CN" dirty="0">
                <a:ea typeface="Noto Sans CJK SC Regular" panose="020B0500000000000000" pitchFamily="34" charset="-128"/>
              </a:rPr>
            </a:br>
            <a:r>
              <a:rPr lang="zh-CN" altLang="en-US" dirty="0">
                <a:ea typeface="Noto Sans CJK SC Regular" panose="020B0500000000000000" pitchFamily="34" charset="-128"/>
              </a:rPr>
              <a:t>有效率。</a:t>
            </a:r>
          </a:p>
          <a:p>
            <a:pPr eaLnBrk="1" hangingPunct="1">
              <a:defRPr b="1">
                <a:ea typeface="ヒラギノ角ゴ Pro W3" pitchFamily="4" charset="-128"/>
                <a:cs typeface="ヒラギノ角ゴ Pro W3" pitchFamily="4" charset="-128"/>
              </a:defRPr>
            </a:pPr>
            <a:r>
              <a:rPr lang="zh-CN" altLang="en-US" dirty="0">
                <a:latin typeface="Noto Sans CJK SC Bold" panose="020B0800000000000000" pitchFamily="34" charset="-128"/>
                <a:ea typeface="Noto Sans CJK SC Bold" panose="020B0800000000000000" pitchFamily="34" charset="-128"/>
              </a:rPr>
              <a:t>指导：</a:t>
            </a:r>
            <a:endParaRPr lang="zh-CN" altLang="en-US" dirty="0">
              <a:latin typeface="Noto Sans CJK SC Bold" panose="020B0800000000000000" pitchFamily="34" charset="-128"/>
              <a:ea typeface="Noto Sans CJK SC Bold" panose="020B0800000000000000" pitchFamily="34" charset="-128"/>
              <a:cs typeface="ヒラギノ角ゴ Pro W3" pitchFamily="4" charset="-128"/>
            </a:endParaRPr>
          </a:p>
          <a:p>
            <a:pPr lvl="1" eaLnBrk="1" hangingPunct="1"/>
            <a:r>
              <a:rPr lang="zh-CN" altLang="en-US" dirty="0">
                <a:ea typeface="Noto Sans CJK SC Regular" panose="020B0500000000000000" pitchFamily="34" charset="-128"/>
              </a:rPr>
              <a:t>在你指派的小组中，讨论并开发一个清单，列出会为你带来压力的相反待人处事风格的表现。</a:t>
            </a:r>
          </a:p>
          <a:p>
            <a:pPr lvl="1" eaLnBrk="1" hangingPunct="1"/>
            <a:r>
              <a:rPr lang="zh-CN" altLang="en-US" dirty="0">
                <a:ea typeface="Noto Sans CJK SC Regular" panose="020B0500000000000000" pitchFamily="34" charset="-128"/>
              </a:rPr>
              <a:t>与相反风格的小组分享你的清单。</a:t>
            </a:r>
          </a:p>
          <a:p>
            <a:pPr lvl="1" eaLnBrk="1" hangingPunct="1"/>
            <a:r>
              <a:rPr lang="zh-CN" altLang="en-US" dirty="0">
                <a:ea typeface="Noto Sans CJK SC Regular" panose="020B0500000000000000" pitchFamily="34" charset="-128"/>
              </a:rPr>
              <a:t>在你的小组中，讨论你怎么做才能更好地与相反风格互动。</a:t>
            </a:r>
          </a:p>
          <a:p>
            <a:pPr lvl="1" eaLnBrk="1" hangingPunct="1"/>
            <a:r>
              <a:rPr lang="zh-CN" altLang="en-US" dirty="0">
                <a:ea typeface="Noto Sans CJK SC Regular" panose="020B0500000000000000" pitchFamily="34" charset="-128"/>
              </a:rPr>
              <a:t>与相反风格和整个班级分享你的信息。</a:t>
            </a:r>
          </a:p>
          <a:p>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509C6360-6BDC-4955-BD3D-02ADA4D6FB31}"/>
              </a:ext>
            </a:extLst>
          </p:cNvPr>
          <p:cNvSpPr>
            <a:spLocks noGrp="1"/>
          </p:cNvSpPr>
          <p:nvPr>
            <p:ph type="ftr" sz="quarter" idx="13"/>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4" name="Slide Number Placeholder 3">
            <a:extLst>
              <a:ext uri="{FF2B5EF4-FFF2-40B4-BE49-F238E27FC236}">
                <a16:creationId xmlns:a16="http://schemas.microsoft.com/office/drawing/2014/main" id="{F1F4448F-65A7-4B56-A30C-1CAACC7C915D}"/>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55</a:t>
            </a:fld>
            <a:endParaRPr lang="zh-CN" altLang="en-US" dirty="0">
              <a:ea typeface="Noto Sans CJK SC Regular" panose="020B0500000000000000" pitchFamily="34" charset="-128"/>
            </a:endParaRPr>
          </a:p>
        </p:txBody>
      </p:sp>
      <p:pic>
        <p:nvPicPr>
          <p:cNvPr id="6" name="Picture 5" descr="A group of people in a meeting  Description automatically generated">
            <a:extLst>
              <a:ext uri="{FF2B5EF4-FFF2-40B4-BE49-F238E27FC236}">
                <a16:creationId xmlns:a16="http://schemas.microsoft.com/office/drawing/2014/main" id="{632B4CB1-1D32-4320-B893-E16785954619}"/>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8" name="Slide Number Placeholder 3">
            <a:extLst>
              <a:ext uri="{FF2B5EF4-FFF2-40B4-BE49-F238E27FC236}">
                <a16:creationId xmlns:a16="http://schemas.microsoft.com/office/drawing/2014/main" id="{6BA0FEA2-7261-4031-BA0D-F8863625AECD}"/>
              </a:ext>
            </a:extLst>
          </p:cNvPr>
          <p:cNvSpPr txBox="1">
            <a:spLocks/>
          </p:cNvSpPr>
          <p:nvPr/>
        </p:nvSpPr>
        <p:spPr>
          <a:xfrm>
            <a:off x="9372600" y="6395352"/>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55</a:t>
            </a:fld>
            <a:endParaRPr lang="zh-CN" altLang="en-US" sz="1000" dirty="0">
              <a:solidFill>
                <a:srgbClr val="898989"/>
              </a:solidFill>
              <a:ea typeface="Noto Sans CJK SC Regular" panose="020B0500000000000000" pitchFamily="34" charset="-128"/>
            </a:endParaRPr>
          </a:p>
        </p:txBody>
      </p:sp>
    </p:spTree>
    <p:extLst>
      <p:ext uri="{BB962C8B-B14F-4D97-AF65-F5344CB8AC3E}">
        <p14:creationId xmlns:p14="http://schemas.microsoft.com/office/powerpoint/2010/main" val="29414512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AE831-AFDA-48E8-BD8E-3309107220DF}"/>
              </a:ext>
            </a:extLst>
          </p:cNvPr>
          <p:cNvSpPr>
            <a:spLocks noGrp="1"/>
          </p:cNvSpPr>
          <p:nvPr>
            <p:ph type="title"/>
          </p:nvPr>
        </p:nvSpPr>
        <p:spPr>
          <a:xfrm>
            <a:off x="514510" y="228600"/>
            <a:ext cx="11572874" cy="1009650"/>
          </a:xfrm>
        </p:spPr>
        <p:txBody>
          <a:bodyPr wrap="square">
            <a:noAutofit/>
          </a:bodyPr>
          <a:lstStyle/>
          <a:p>
            <a:r>
              <a:rPr lang="zh-CN" altLang="en-US">
                <a:ea typeface="Noto Sans CJK SC Bold" panose="020B0800000000000000" pitchFamily="34" charset="-128"/>
              </a:rPr>
              <a:t>变通能力讨论会</a:t>
            </a:r>
            <a:endParaRPr lang="zh-CN" altLang="en-US" dirty="0">
              <a:ea typeface="Noto Sans CJK SC Bold" panose="020B0800000000000000" pitchFamily="34" charset="-128"/>
            </a:endParaRPr>
          </a:p>
        </p:txBody>
      </p:sp>
      <p:sp>
        <p:nvSpPr>
          <p:cNvPr id="3" name="Content Placeholder 2">
            <a:extLst>
              <a:ext uri="{FF2B5EF4-FFF2-40B4-BE49-F238E27FC236}">
                <a16:creationId xmlns:a16="http://schemas.microsoft.com/office/drawing/2014/main" id="{8D8FF20C-D57B-4159-8BD3-CFC1A2EF6543}"/>
              </a:ext>
            </a:extLst>
          </p:cNvPr>
          <p:cNvSpPr>
            <a:spLocks noGrp="1"/>
          </p:cNvSpPr>
          <p:nvPr>
            <p:ph idx="1"/>
          </p:nvPr>
        </p:nvSpPr>
        <p:spPr>
          <a:xfrm>
            <a:off x="557294" y="1563437"/>
            <a:ext cx="7596106" cy="3628308"/>
          </a:xfrm>
        </p:spPr>
        <p:txBody>
          <a:bodyPr wrap="square">
            <a:noAutofit/>
          </a:bodyPr>
          <a:lstStyle/>
          <a:p>
            <a:pPr>
              <a:defRPr sz="2000">
                <a:ea typeface="ヒラギノ角ゴ Pro W3" pitchFamily="4" charset="-128"/>
                <a:cs typeface="ヒラギノ角ゴ Pro W3" pitchFamily="4" charset="-128"/>
              </a:defRPr>
            </a:pPr>
            <a:r>
              <a:rPr lang="zh-CN" altLang="en-US" b="1" dirty="0">
                <a:latin typeface="Noto Sans CJK SC Bold" panose="020B0800000000000000" pitchFamily="34" charset="-128"/>
                <a:ea typeface="Noto Sans CJK SC Bold" panose="020B0800000000000000" pitchFamily="34" charset="-128"/>
              </a:rPr>
              <a:t>目标：</a:t>
            </a:r>
            <a:r>
              <a:rPr lang="zh-CN" altLang="en-US" dirty="0">
                <a:ea typeface="Noto Sans CJK SC Regular" panose="020B0500000000000000" pitchFamily="34" charset="-128"/>
              </a:rPr>
              <a:t>让你有机会描述一段富有挑战性的关系，并以小组为单位，确定你可以采取哪些具体步骤向那个客户展现更高的变通能力。</a:t>
            </a:r>
          </a:p>
          <a:p>
            <a:pPr>
              <a:defRPr sz="2000" b="1">
                <a:ea typeface="ヒラギノ角ゴ Pro W3" pitchFamily="4" charset="-128"/>
                <a:cs typeface="ヒラギノ角ゴ Pro W3" pitchFamily="4" charset="-128"/>
              </a:defRPr>
            </a:pPr>
            <a:r>
              <a:rPr lang="zh-CN" altLang="en-US" dirty="0">
                <a:latin typeface="Noto Sans CJK SC Bold" panose="020B0800000000000000" pitchFamily="34" charset="-128"/>
                <a:ea typeface="Noto Sans CJK SC Bold" panose="020B0800000000000000" pitchFamily="34" charset="-128"/>
              </a:rPr>
              <a:t>指导：</a:t>
            </a:r>
            <a:endParaRPr lang="zh-CN" altLang="en-US" sz="2000" dirty="0">
              <a:latin typeface="Noto Sans CJK SC Bold" panose="020B0800000000000000" pitchFamily="34" charset="-128"/>
              <a:ea typeface="Noto Sans CJK SC Bold" panose="020B0800000000000000" pitchFamily="34" charset="-128"/>
              <a:cs typeface="ヒラギノ角ゴ Pro W3" pitchFamily="4" charset="-128"/>
            </a:endParaRPr>
          </a:p>
          <a:p>
            <a:pPr marL="342900" indent="-342900">
              <a:buFont typeface="Wingdings" panose="05000000000000000000" pitchFamily="2" charset="2"/>
              <a:buChar char="§"/>
              <a:defRPr sz="2000"/>
            </a:pPr>
            <a:r>
              <a:rPr lang="zh-CN" altLang="en-US" dirty="0">
                <a:ea typeface="Noto Sans CJK SC Regular" panose="020B0500000000000000" pitchFamily="34" charset="-128"/>
              </a:rPr>
              <a:t>分成四个风格小组。</a:t>
            </a:r>
          </a:p>
          <a:p>
            <a:pPr>
              <a:defRPr sz="2000"/>
            </a:pPr>
            <a:r>
              <a:rPr lang="zh-CN" altLang="en-US" dirty="0">
                <a:ea typeface="Noto Sans CJK SC Regular" panose="020B0500000000000000" pitchFamily="34" charset="-128"/>
              </a:rPr>
              <a:t>每个人每次一个：</a:t>
            </a:r>
          </a:p>
          <a:p>
            <a:pPr lvl="1">
              <a:buFont typeface="Wingdings" panose="05000000000000000000" pitchFamily="2" charset="2"/>
              <a:buChar char="§"/>
              <a:defRPr sz="2000"/>
            </a:pPr>
            <a:r>
              <a:rPr lang="zh-CN" altLang="en-US" dirty="0">
                <a:ea typeface="Noto Sans CJK SC Regular" panose="020B0500000000000000" pitchFamily="34" charset="-128"/>
              </a:rPr>
              <a:t>描述一个大家和他关系都不好的客户，并尝试确定他们的风格。</a:t>
            </a:r>
          </a:p>
          <a:p>
            <a:pPr lvl="1">
              <a:buFont typeface="Wingdings" panose="05000000000000000000" pitchFamily="2" charset="2"/>
              <a:buChar char="§"/>
              <a:defRPr sz="2000"/>
            </a:pPr>
            <a:r>
              <a:rPr lang="zh-CN" altLang="en-US" dirty="0">
                <a:ea typeface="Noto Sans CJK SC Regular" panose="020B0500000000000000" pitchFamily="34" charset="-128"/>
              </a:rPr>
              <a:t>分享这个客户做了什么让大家感到沮丧。</a:t>
            </a:r>
          </a:p>
          <a:p>
            <a:pPr lvl="1">
              <a:buFont typeface="Wingdings" panose="05000000000000000000" pitchFamily="2" charset="2"/>
              <a:buChar char="§"/>
              <a:defRPr sz="2000"/>
            </a:pPr>
            <a:r>
              <a:rPr lang="zh-CN" altLang="en-US" dirty="0">
                <a:ea typeface="Noto Sans CJK SC Regular" panose="020B0500000000000000" pitchFamily="34" charset="-128"/>
              </a:rPr>
              <a:t>以小组为单位，帮助这个人确定向这个客户展现更高变通能力的</a:t>
            </a:r>
            <a:br>
              <a:rPr lang="en-US" altLang="zh-CN" dirty="0">
                <a:ea typeface="Noto Sans CJK SC Regular" panose="020B0500000000000000" pitchFamily="34" charset="-128"/>
              </a:rPr>
            </a:br>
            <a:r>
              <a:rPr lang="zh-CN" altLang="en-US" dirty="0">
                <a:ea typeface="Noto Sans CJK SC Regular" panose="020B0500000000000000" pitchFamily="34" charset="-128"/>
              </a:rPr>
              <a:t>具体措施。</a:t>
            </a:r>
          </a:p>
          <a:p>
            <a:pPr lvl="1">
              <a:buFont typeface="Wingdings" panose="05000000000000000000" pitchFamily="2" charset="2"/>
              <a:buChar char="§"/>
              <a:defRPr sz="2000"/>
            </a:pPr>
            <a:r>
              <a:rPr lang="zh-CN" altLang="en-US" dirty="0">
                <a:ea typeface="Noto Sans CJK SC Regular" panose="020B0500000000000000" pitchFamily="34" charset="-128"/>
              </a:rPr>
              <a:t>提名一个发言人：你有什么独特或有见地的东西想和整个小组分</a:t>
            </a:r>
            <a:br>
              <a:rPr lang="en-US" altLang="zh-CN" dirty="0">
                <a:ea typeface="Noto Sans CJK SC Regular" panose="020B0500000000000000" pitchFamily="34" charset="-128"/>
              </a:rPr>
            </a:br>
            <a:r>
              <a:rPr lang="zh-CN" altLang="en-US" dirty="0">
                <a:ea typeface="Noto Sans CJK SC Regular" panose="020B0500000000000000" pitchFamily="34" charset="-128"/>
              </a:rPr>
              <a:t>享吗？</a:t>
            </a:r>
          </a:p>
          <a:p>
            <a:endParaRPr lang="zh-CN" altLang="en-US" sz="2000" dirty="0">
              <a:ea typeface="Noto Sans CJK SC Regular" panose="020B0500000000000000" pitchFamily="34" charset="-128"/>
            </a:endParaRPr>
          </a:p>
        </p:txBody>
      </p:sp>
      <p:sp>
        <p:nvSpPr>
          <p:cNvPr id="4" name="Slide Number Placeholder 3">
            <a:extLst>
              <a:ext uri="{FF2B5EF4-FFF2-40B4-BE49-F238E27FC236}">
                <a16:creationId xmlns:a16="http://schemas.microsoft.com/office/drawing/2014/main" id="{F1F4448F-65A7-4B56-A30C-1CAACC7C915D}"/>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en-US" altLang="zh-CN" smtClean="0">
                <a:ea typeface="Noto Sans CJK SC Regular" panose="020B0500000000000000" pitchFamily="34" charset="-128"/>
              </a:rPr>
              <a:t>56</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509C6360-6BDC-4955-BD3D-02ADA4D6FB31}"/>
              </a:ext>
            </a:extLst>
          </p:cNvPr>
          <p:cNvSpPr>
            <a:spLocks noGrp="1"/>
          </p:cNvSpPr>
          <p:nvPr>
            <p:ph type="ftr" sz="quarter" idx="13"/>
          </p:nvPr>
        </p:nvSpPr>
        <p:spPr>
          <a:xfrm>
            <a:off x="557294" y="6488112"/>
            <a:ext cx="7924800" cy="282575"/>
          </a:xfrm>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pic>
        <p:nvPicPr>
          <p:cNvPr id="6" name="Picture 5" descr="A group of people in a meeting  Description automatically generated">
            <a:extLst>
              <a:ext uri="{FF2B5EF4-FFF2-40B4-BE49-F238E27FC236}">
                <a16:creationId xmlns:a16="http://schemas.microsoft.com/office/drawing/2014/main" id="{493CB7FA-0D3C-445D-A670-F3F3B0A6E64F}"/>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3">
            <a:extLst>
              <a:ext uri="{FF2B5EF4-FFF2-40B4-BE49-F238E27FC236}">
                <a16:creationId xmlns:a16="http://schemas.microsoft.com/office/drawing/2014/main" id="{DF3BA9A0-AACF-4A33-B719-D3A7719D28DA}"/>
              </a:ext>
            </a:extLst>
          </p:cNvPr>
          <p:cNvSpPr txBox="1">
            <a:spLocks/>
          </p:cNvSpPr>
          <p:nvPr/>
        </p:nvSpPr>
        <p:spPr>
          <a:xfrm>
            <a:off x="9348705" y="6372225"/>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56</a:t>
            </a:fld>
            <a:endParaRPr lang="zh-CN" altLang="en-US" sz="1000" dirty="0">
              <a:solidFill>
                <a:srgbClr val="898989"/>
              </a:solidFill>
              <a:ea typeface="Noto Sans CJK SC Regular" panose="020B0500000000000000" pitchFamily="34" charset="-128"/>
            </a:endParaRPr>
          </a:p>
        </p:txBody>
      </p:sp>
    </p:spTree>
    <p:extLst>
      <p:ext uri="{BB962C8B-B14F-4D97-AF65-F5344CB8AC3E}">
        <p14:creationId xmlns:p14="http://schemas.microsoft.com/office/powerpoint/2010/main" val="28994448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931DC-C895-4156-953A-5754F0F3104F}"/>
              </a:ext>
            </a:extLst>
          </p:cNvPr>
          <p:cNvSpPr>
            <a:spLocks noGrp="1"/>
          </p:cNvSpPr>
          <p:nvPr>
            <p:ph type="title"/>
          </p:nvPr>
        </p:nvSpPr>
        <p:spPr>
          <a:xfrm>
            <a:off x="518614" y="228600"/>
            <a:ext cx="11444785" cy="1009650"/>
          </a:xfrm>
        </p:spPr>
        <p:txBody>
          <a:bodyPr wrap="square">
            <a:noAutofit/>
          </a:bodyPr>
          <a:lstStyle/>
          <a:p>
            <a:pPr>
              <a:defRPr>
                <a:ea typeface="ヒラギノ角ゴ Pro W3" pitchFamily="4" charset="-128"/>
                <a:cs typeface="ヒラギノ角ゴ Pro W3" pitchFamily="4" charset="-128"/>
              </a:defRPr>
            </a:pPr>
            <a:r>
              <a:rPr lang="zh-CN" altLang="en-US">
                <a:ea typeface="Noto Sans CJK SC Bold" panose="020B0800000000000000" pitchFamily="34" charset="-128"/>
              </a:rPr>
              <a:t>待人处事风格导航器</a:t>
            </a:r>
            <a:endParaRPr lang="zh-CN" altLang="en-US" dirty="0">
              <a:ea typeface="Noto Sans CJK SC Bold" panose="020B0800000000000000" pitchFamily="34" charset="-128"/>
            </a:endParaRPr>
          </a:p>
        </p:txBody>
      </p:sp>
      <p:sp>
        <p:nvSpPr>
          <p:cNvPr id="3" name="Content Placeholder 2">
            <a:extLst>
              <a:ext uri="{FF2B5EF4-FFF2-40B4-BE49-F238E27FC236}">
                <a16:creationId xmlns:a16="http://schemas.microsoft.com/office/drawing/2014/main" id="{22E450B2-4012-45EC-B444-CD68E7C61DCD}"/>
              </a:ext>
            </a:extLst>
          </p:cNvPr>
          <p:cNvSpPr>
            <a:spLocks noGrp="1"/>
          </p:cNvSpPr>
          <p:nvPr>
            <p:ph idx="1"/>
          </p:nvPr>
        </p:nvSpPr>
        <p:spPr>
          <a:xfrm>
            <a:off x="518614" y="1864659"/>
            <a:ext cx="7459973" cy="4079812"/>
          </a:xfrm>
        </p:spPr>
        <p:txBody>
          <a:bodyPr wrap="square">
            <a:noAutofit/>
          </a:bodyPr>
          <a:lstStyle/>
          <a:p>
            <a:pPr eaLnBrk="1" hangingPunct="1">
              <a:defRPr sz="2000">
                <a:ea typeface="ヒラギノ角ゴ Pro W3" pitchFamily="4" charset="-128"/>
                <a:cs typeface="ヒラギノ角ゴ Pro W3" pitchFamily="4" charset="-128"/>
              </a:defRPr>
            </a:pPr>
            <a:r>
              <a:rPr lang="zh-CN" altLang="en-US" b="1" dirty="0">
                <a:latin typeface="Noto Sans CJK SC Bold" panose="020B0800000000000000" pitchFamily="34" charset="-128"/>
                <a:ea typeface="Noto Sans CJK SC Bold" panose="020B0800000000000000" pitchFamily="34" charset="-128"/>
              </a:rPr>
              <a:t>目标：</a:t>
            </a:r>
            <a:r>
              <a:rPr lang="zh-CN" altLang="en-US" dirty="0">
                <a:ea typeface="Noto Sans CJK SC Regular" panose="020B0500000000000000" pitchFamily="34" charset="-128"/>
              </a:rPr>
              <a:t>使用导航器改善你的效能。</a:t>
            </a:r>
          </a:p>
          <a:p>
            <a:pPr eaLnBrk="1" hangingPunct="1">
              <a:defRPr sz="2000" b="1">
                <a:ea typeface="ヒラギノ角ゴ Pro W3" pitchFamily="4" charset="-128"/>
                <a:cs typeface="ヒラギノ角ゴ Pro W3" pitchFamily="4" charset="-128"/>
              </a:defRPr>
            </a:pPr>
            <a:r>
              <a:rPr lang="zh-CN" altLang="en-US" dirty="0">
                <a:latin typeface="Noto Sans CJK SC Bold" panose="020B0800000000000000" pitchFamily="34" charset="-128"/>
                <a:ea typeface="Noto Sans CJK SC Bold" panose="020B0800000000000000" pitchFamily="34" charset="-128"/>
              </a:rPr>
              <a:t>指导</a:t>
            </a:r>
            <a:endParaRPr lang="zh-CN" altLang="en-US" sz="2000" dirty="0">
              <a:latin typeface="Noto Sans CJK SC Bold" panose="020B0800000000000000" pitchFamily="34" charset="-128"/>
              <a:ea typeface="Noto Sans CJK SC Bold" panose="020B0800000000000000" pitchFamily="34" charset="-128"/>
              <a:cs typeface="ヒラギノ角ゴ Pro W3" pitchFamily="4" charset="-128"/>
            </a:endParaRPr>
          </a:p>
          <a:p>
            <a:pPr lvl="1" eaLnBrk="1" hangingPunct="1">
              <a:defRPr sz="2000"/>
            </a:pPr>
            <a:r>
              <a:rPr lang="zh-CN" altLang="en-US" dirty="0">
                <a:ea typeface="Noto Sans CJK SC Regular" panose="020B0500000000000000" pitchFamily="34" charset="-128"/>
              </a:rPr>
              <a:t>确定一个你想要提高效能的客户或情况（比如会议）。</a:t>
            </a:r>
          </a:p>
          <a:p>
            <a:pPr lvl="1" eaLnBrk="1" hangingPunct="1">
              <a:defRPr sz="2000"/>
            </a:pPr>
            <a:r>
              <a:rPr lang="zh-CN" altLang="en-US" dirty="0">
                <a:ea typeface="Noto Sans CJK SC Regular" panose="020B0500000000000000" pitchFamily="34" charset="-128"/>
              </a:rPr>
              <a:t>登录 </a:t>
            </a:r>
            <a:r>
              <a:rPr lang="en-US" altLang="zh-CN" dirty="0">
                <a:ea typeface="Noto Sans CJK SC Regular" panose="020B0500000000000000" pitchFamily="34" charset="-128"/>
              </a:rPr>
              <a:t>tracomlearning.com</a:t>
            </a:r>
            <a:r>
              <a:rPr lang="zh-CN" altLang="en-US" dirty="0">
                <a:ea typeface="Noto Sans CJK SC Regular" panose="020B0500000000000000" pitchFamily="34" charset="-128"/>
              </a:rPr>
              <a:t>，再从“工具”选项卡中选择待人处事风格导航器。</a:t>
            </a:r>
          </a:p>
          <a:p>
            <a:pPr lvl="1" eaLnBrk="1" hangingPunct="1">
              <a:defRPr sz="2000"/>
            </a:pPr>
            <a:r>
              <a:rPr lang="zh-CN" altLang="en-US" dirty="0">
                <a:ea typeface="Noto Sans CJK SC Regular" panose="020B0500000000000000" pitchFamily="34" charset="-128"/>
              </a:rPr>
              <a:t>使用“评估器”来评估您确定的人的风格。如果涉及多个人，那么对每个人都执行这一步骤，或者现在跳过这一步。</a:t>
            </a:r>
          </a:p>
          <a:p>
            <a:pPr lvl="1" eaLnBrk="1" hangingPunct="1">
              <a:defRPr sz="2000"/>
            </a:pPr>
            <a:r>
              <a:rPr lang="zh-CN" altLang="en-US" dirty="0">
                <a:ea typeface="Noto Sans CJK SC Regular" panose="020B0500000000000000" pitchFamily="34" charset="-128"/>
              </a:rPr>
              <a:t>查看“顾问”选项卡下的主题列表，找到相关的建议区域并单击。</a:t>
            </a:r>
          </a:p>
          <a:p>
            <a:pPr lvl="1" eaLnBrk="1" hangingPunct="1">
              <a:defRPr sz="2000"/>
            </a:pPr>
            <a:r>
              <a:rPr lang="zh-CN" altLang="en-US" dirty="0">
                <a:ea typeface="Noto Sans CJK SC Regular" panose="020B0500000000000000" pitchFamily="34" charset="-128"/>
              </a:rPr>
              <a:t>阅读建议，并打印此页，以备不时之需。</a:t>
            </a:r>
          </a:p>
          <a:p>
            <a:pPr lvl="1" eaLnBrk="1" hangingPunct="1">
              <a:defRPr sz="2000"/>
            </a:pPr>
            <a:r>
              <a:rPr lang="zh-CN" altLang="en-US" dirty="0">
                <a:ea typeface="Noto Sans CJK SC Regular" panose="020B0500000000000000" pitchFamily="34" charset="-128"/>
              </a:rPr>
              <a:t>以小组为单位，讨论学习到的任何见解。</a:t>
            </a:r>
          </a:p>
          <a:p>
            <a:pPr lvl="1" eaLnBrk="1" hangingPunct="1"/>
            <a:endParaRPr lang="zh-CN" altLang="en-US" sz="2000" dirty="0">
              <a:ea typeface="Noto Sans CJK SC Regular" panose="020B0500000000000000" pitchFamily="34" charset="-128"/>
            </a:endParaRPr>
          </a:p>
          <a:p>
            <a:endParaRPr lang="zh-CN" altLang="en-US" sz="2000" dirty="0">
              <a:ea typeface="Noto Sans CJK SC Regular" panose="020B0500000000000000" pitchFamily="34" charset="-128"/>
            </a:endParaRPr>
          </a:p>
        </p:txBody>
      </p:sp>
      <p:sp>
        <p:nvSpPr>
          <p:cNvPr id="4" name="Slide Number Placeholder 3">
            <a:extLst>
              <a:ext uri="{FF2B5EF4-FFF2-40B4-BE49-F238E27FC236}">
                <a16:creationId xmlns:a16="http://schemas.microsoft.com/office/drawing/2014/main" id="{698A82B1-C833-478F-9B1A-174FEAEAA669}"/>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57</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0498C21C-47C5-422C-BCFC-86FC3A022A3A}"/>
              </a:ext>
            </a:extLst>
          </p:cNvPr>
          <p:cNvSpPr>
            <a:spLocks noGrp="1"/>
          </p:cNvSpPr>
          <p:nvPr>
            <p:ph type="ftr" sz="quarter" idx="13"/>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pic>
        <p:nvPicPr>
          <p:cNvPr id="6" name="Picture 5" descr="A group of people in a meeting  Description automatically generated">
            <a:extLst>
              <a:ext uri="{FF2B5EF4-FFF2-40B4-BE49-F238E27FC236}">
                <a16:creationId xmlns:a16="http://schemas.microsoft.com/office/drawing/2014/main" id="{00F260F0-0A0B-47F4-BB99-ADE3710DB7E8}"/>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3">
            <a:extLst>
              <a:ext uri="{FF2B5EF4-FFF2-40B4-BE49-F238E27FC236}">
                <a16:creationId xmlns:a16="http://schemas.microsoft.com/office/drawing/2014/main" id="{246A6149-1D2D-4791-8FFD-0C4E1B7C7708}"/>
              </a:ext>
            </a:extLst>
          </p:cNvPr>
          <p:cNvSpPr txBox="1">
            <a:spLocks/>
          </p:cNvSpPr>
          <p:nvPr/>
        </p:nvSpPr>
        <p:spPr>
          <a:xfrm>
            <a:off x="9336339" y="6390369"/>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57</a:t>
            </a:fld>
            <a:endParaRPr lang="zh-CN" altLang="en-US" sz="1000" dirty="0">
              <a:solidFill>
                <a:srgbClr val="898989"/>
              </a:solidFill>
              <a:ea typeface="Noto Sans CJK SC Regular" panose="020B0500000000000000" pitchFamily="34" charset="-128"/>
            </a:endParaRPr>
          </a:p>
        </p:txBody>
      </p:sp>
    </p:spTree>
    <p:extLst>
      <p:ext uri="{BB962C8B-B14F-4D97-AF65-F5344CB8AC3E}">
        <p14:creationId xmlns:p14="http://schemas.microsoft.com/office/powerpoint/2010/main" val="29961386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931DC-C895-4156-953A-5754F0F3104F}"/>
              </a:ext>
            </a:extLst>
          </p:cNvPr>
          <p:cNvSpPr>
            <a:spLocks noGrp="1"/>
          </p:cNvSpPr>
          <p:nvPr>
            <p:ph type="title"/>
          </p:nvPr>
        </p:nvSpPr>
        <p:spPr>
          <a:xfrm>
            <a:off x="518614" y="228600"/>
            <a:ext cx="11444785" cy="1009650"/>
          </a:xfrm>
        </p:spPr>
        <p:txBody>
          <a:bodyPr wrap="square">
            <a:noAutofit/>
          </a:bodyPr>
          <a:lstStyle/>
          <a:p>
            <a:pPr>
              <a:defRPr>
                <a:ea typeface="ヒラギノ角ゴ Pro W3" pitchFamily="4" charset="-128"/>
                <a:cs typeface="ヒラギノ角ゴ Pro W3" pitchFamily="4" charset="-128"/>
              </a:defRPr>
            </a:pPr>
            <a:r>
              <a:rPr lang="zh-CN" altLang="en-US">
                <a:ea typeface="Noto Sans CJK SC Bold" panose="020B0800000000000000" pitchFamily="34" charset="-128"/>
              </a:rPr>
              <a:t>变通能力行动计划</a:t>
            </a:r>
            <a:endParaRPr lang="zh-CN" altLang="en-US" dirty="0">
              <a:ea typeface="Noto Sans CJK SC Bold" panose="020B0800000000000000" pitchFamily="34" charset="-128"/>
            </a:endParaRPr>
          </a:p>
        </p:txBody>
      </p:sp>
      <p:sp>
        <p:nvSpPr>
          <p:cNvPr id="3" name="Content Placeholder 2">
            <a:extLst>
              <a:ext uri="{FF2B5EF4-FFF2-40B4-BE49-F238E27FC236}">
                <a16:creationId xmlns:a16="http://schemas.microsoft.com/office/drawing/2014/main" id="{22E450B2-4012-45EC-B444-CD68E7C61DCD}"/>
              </a:ext>
            </a:extLst>
          </p:cNvPr>
          <p:cNvSpPr>
            <a:spLocks noGrp="1"/>
          </p:cNvSpPr>
          <p:nvPr>
            <p:ph idx="1"/>
          </p:nvPr>
        </p:nvSpPr>
        <p:spPr>
          <a:xfrm>
            <a:off x="518615" y="1936376"/>
            <a:ext cx="7431585" cy="4008095"/>
          </a:xfrm>
        </p:spPr>
        <p:txBody>
          <a:bodyPr wrap="square">
            <a:noAutofit/>
          </a:bodyPr>
          <a:lstStyle/>
          <a:p>
            <a:pPr eaLnBrk="1" hangingPunct="1">
              <a:defRPr sz="2000">
                <a:ea typeface="ヒラギノ角ゴ Pro W3" pitchFamily="4" charset="-128"/>
                <a:cs typeface="ヒラギノ角ゴ Pro W3" pitchFamily="4" charset="-128"/>
              </a:defRPr>
            </a:pPr>
            <a:r>
              <a:rPr lang="zh-CN" altLang="en-US" b="1" dirty="0">
                <a:latin typeface="Noto Sans CJK SC Bold" panose="020B0800000000000000" pitchFamily="34" charset="-128"/>
                <a:ea typeface="Noto Sans CJK SC Bold" panose="020B0800000000000000" pitchFamily="34" charset="-128"/>
              </a:rPr>
              <a:t>目标：</a:t>
            </a:r>
            <a:r>
              <a:rPr lang="zh-CN" altLang="en-US" dirty="0">
                <a:ea typeface="Noto Sans CJK SC Regular" panose="020B0500000000000000" pitchFamily="34" charset="-128"/>
              </a:rPr>
              <a:t>制定一项行动计划来提高你的变通能力。</a:t>
            </a:r>
          </a:p>
          <a:p>
            <a:pPr eaLnBrk="1" hangingPunct="1">
              <a:defRPr sz="2000" b="1">
                <a:ea typeface="ヒラギノ角ゴ Pro W3" pitchFamily="4" charset="-128"/>
                <a:cs typeface="ヒラギノ角ゴ Pro W3" pitchFamily="4" charset="-128"/>
              </a:defRPr>
            </a:pPr>
            <a:r>
              <a:rPr lang="zh-CN" altLang="en-US" dirty="0">
                <a:latin typeface="Noto Sans CJK SC Bold" panose="020B0800000000000000" pitchFamily="34" charset="-128"/>
                <a:ea typeface="Noto Sans CJK SC Bold" panose="020B0800000000000000" pitchFamily="34" charset="-128"/>
              </a:rPr>
              <a:t>指导：</a:t>
            </a:r>
            <a:endParaRPr lang="zh-CN" altLang="en-US" sz="2000" dirty="0">
              <a:latin typeface="Noto Sans CJK SC Bold" panose="020B0800000000000000" pitchFamily="34" charset="-128"/>
              <a:ea typeface="Noto Sans CJK SC Bold" panose="020B0800000000000000" pitchFamily="34" charset="-128"/>
              <a:cs typeface="ヒラギノ角ゴ Pro W3" pitchFamily="4" charset="-128"/>
            </a:endParaRPr>
          </a:p>
          <a:p>
            <a:pPr marL="342900" indent="-342900">
              <a:buFont typeface="Wingdings" panose="05000000000000000000" pitchFamily="2" charset="2"/>
              <a:buChar char="§"/>
            </a:pPr>
            <a:r>
              <a:rPr lang="zh-CN" altLang="en-US" sz="2000" dirty="0">
                <a:ea typeface="Noto Sans CJK SC Regular" panose="020B0500000000000000" pitchFamily="34" charset="-128"/>
              </a:rPr>
              <a:t>阅读你的变通能力档案，了解你的行为</a:t>
            </a:r>
            <a:r>
              <a:rPr lang="zh-CN" altLang="en-US" sz="1400" i="1" dirty="0">
                <a:ea typeface="Noto Sans CJK SC Regular" panose="020B0500000000000000" pitchFamily="34" charset="-128"/>
              </a:rPr>
              <a:t>（仅限在线档案）</a:t>
            </a:r>
            <a:endParaRPr lang="zh-CN" altLang="en-US" sz="2000" dirty="0">
              <a:ea typeface="Noto Sans CJK SC Regular" panose="020B0500000000000000" pitchFamily="34" charset="-128"/>
            </a:endParaRPr>
          </a:p>
          <a:p>
            <a:pPr marL="342900" indent="-342900">
              <a:buFont typeface="Wingdings" panose="05000000000000000000" pitchFamily="2" charset="2"/>
              <a:buChar char="§"/>
            </a:pPr>
            <a:r>
              <a:rPr lang="zh-CN" altLang="en-US" sz="2000" dirty="0">
                <a:ea typeface="Noto Sans CJK SC Regular" panose="020B0500000000000000" pitchFamily="34" charset="-128"/>
              </a:rPr>
              <a:t>复习这三个部分中提供的策略：</a:t>
            </a:r>
            <a:r>
              <a:rPr lang="zh-CN" altLang="en-US" sz="2000" i="1" dirty="0">
                <a:ea typeface="Noto Sans CJK SC Regular" panose="020B0500000000000000" pitchFamily="34" charset="-128"/>
              </a:rPr>
              <a:t>改善表达的方法、提升才能的方法以及改善反馈的方法</a:t>
            </a:r>
            <a:r>
              <a:rPr lang="zh-CN" altLang="en-US" sz="2000" dirty="0">
                <a:ea typeface="Noto Sans CJK SC Regular" panose="020B0500000000000000" pitchFamily="34" charset="-128"/>
              </a:rPr>
              <a:t>。</a:t>
            </a:r>
            <a:r>
              <a:rPr lang="zh-CN" altLang="en-US" sz="1400" i="1" dirty="0">
                <a:ea typeface="Noto Sans CJK SC Regular" panose="020B0500000000000000" pitchFamily="34" charset="-128"/>
              </a:rPr>
              <a:t>（仅限在线档案）</a:t>
            </a:r>
            <a:endParaRPr lang="zh-CN" altLang="en-US" sz="1400" dirty="0">
              <a:ea typeface="Noto Sans CJK SC Regular" panose="020B0500000000000000" pitchFamily="34" charset="-128"/>
            </a:endParaRPr>
          </a:p>
          <a:p>
            <a:pPr marL="342900" indent="-342900">
              <a:buFont typeface="Wingdings" panose="05000000000000000000" pitchFamily="2" charset="2"/>
              <a:buChar char="§"/>
              <a:defRPr sz="2000"/>
            </a:pPr>
            <a:r>
              <a:rPr lang="zh-CN" altLang="en-US" dirty="0">
                <a:ea typeface="Noto Sans CJK SC Regular" panose="020B0500000000000000" pitchFamily="34" charset="-128"/>
              </a:rPr>
              <a:t>在每个区域中，决定一到两个你要采取的具体措施，并把它们写下来。</a:t>
            </a:r>
          </a:p>
          <a:p>
            <a:pPr marL="342900" indent="-342900">
              <a:buFont typeface="Wingdings" panose="05000000000000000000" pitchFamily="2" charset="2"/>
              <a:buChar char="§"/>
              <a:defRPr sz="2000"/>
            </a:pPr>
            <a:r>
              <a:rPr lang="zh-CN" altLang="en-US" dirty="0">
                <a:ea typeface="Noto Sans CJK SC Regular" panose="020B0500000000000000" pitchFamily="34" charset="-128"/>
              </a:rPr>
              <a:t>与另一个人（或小组）配对，讨论你的计划。</a:t>
            </a:r>
          </a:p>
        </p:txBody>
      </p:sp>
      <p:sp>
        <p:nvSpPr>
          <p:cNvPr id="4" name="Slide Number Placeholder 3">
            <a:extLst>
              <a:ext uri="{FF2B5EF4-FFF2-40B4-BE49-F238E27FC236}">
                <a16:creationId xmlns:a16="http://schemas.microsoft.com/office/drawing/2014/main" id="{698A82B1-C833-478F-9B1A-174FEAEAA669}"/>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58</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0498C21C-47C5-422C-BCFC-86FC3A022A3A}"/>
              </a:ext>
            </a:extLst>
          </p:cNvPr>
          <p:cNvSpPr>
            <a:spLocks noGrp="1"/>
          </p:cNvSpPr>
          <p:nvPr>
            <p:ph type="ftr" sz="quarter" idx="13"/>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pic>
        <p:nvPicPr>
          <p:cNvPr id="6" name="Picture 5" descr="A group of people in a meeting  Description automatically generated">
            <a:extLst>
              <a:ext uri="{FF2B5EF4-FFF2-40B4-BE49-F238E27FC236}">
                <a16:creationId xmlns:a16="http://schemas.microsoft.com/office/drawing/2014/main" id="{F876516B-B85C-4604-AE52-7E6A63550739}"/>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2">
            <a:extLst>
              <a:ext uri="{FF2B5EF4-FFF2-40B4-BE49-F238E27FC236}">
                <a16:creationId xmlns:a16="http://schemas.microsoft.com/office/drawing/2014/main" id="{D15BB5FD-B1A7-4C42-9F9D-0DAAEB9CA1ED}"/>
              </a:ext>
            </a:extLst>
          </p:cNvPr>
          <p:cNvSpPr txBox="1">
            <a:spLocks/>
          </p:cNvSpPr>
          <p:nvPr/>
        </p:nvSpPr>
        <p:spPr>
          <a:xfrm>
            <a:off x="9372600" y="6471554"/>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58</a:t>
            </a:fld>
            <a:endParaRPr lang="zh-CN" altLang="en-US" sz="1000" dirty="0">
              <a:solidFill>
                <a:srgbClr val="898989"/>
              </a:solidFill>
              <a:ea typeface="Noto Sans CJK SC Regular" panose="020B0500000000000000" pitchFamily="34" charset="-128"/>
            </a:endParaRPr>
          </a:p>
        </p:txBody>
      </p:sp>
    </p:spTree>
    <p:extLst>
      <p:ext uri="{BB962C8B-B14F-4D97-AF65-F5344CB8AC3E}">
        <p14:creationId xmlns:p14="http://schemas.microsoft.com/office/powerpoint/2010/main" val="3580774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9CABD-016A-4105-9C16-9B8F83470748}"/>
              </a:ext>
            </a:extLst>
          </p:cNvPr>
          <p:cNvSpPr>
            <a:spLocks noGrp="1"/>
          </p:cNvSpPr>
          <p:nvPr>
            <p:ph type="title"/>
          </p:nvPr>
        </p:nvSpPr>
        <p:spPr>
          <a:xfrm>
            <a:off x="390525" y="228600"/>
            <a:ext cx="3687763" cy="5715000"/>
          </a:xfrm>
        </p:spPr>
        <p:txBody>
          <a:bodyPr wrap="square" anchor="ctr">
            <a:noAutofit/>
          </a:bodyPr>
          <a:lstStyle/>
          <a:p>
            <a:r>
              <a:rPr lang="zh-CN" altLang="en-US">
                <a:ea typeface="Noto Sans CJK SC Bold" panose="020B0800000000000000" pitchFamily="34" charset="-128"/>
              </a:rPr>
              <a:t>观察风格的技巧</a:t>
            </a:r>
            <a:endParaRPr lang="zh-CN" altLang="en-US" dirty="0">
              <a:ea typeface="Noto Sans CJK SC Bold" panose="020B0800000000000000" pitchFamily="34" charset="-128"/>
            </a:endParaRPr>
          </a:p>
        </p:txBody>
      </p:sp>
      <p:sp>
        <p:nvSpPr>
          <p:cNvPr id="3" name="Content Placeholder 2">
            <a:extLst>
              <a:ext uri="{FF2B5EF4-FFF2-40B4-BE49-F238E27FC236}">
                <a16:creationId xmlns:a16="http://schemas.microsoft.com/office/drawing/2014/main" id="{89890FE1-5E82-4EC5-9B63-1B76910148C2}"/>
              </a:ext>
            </a:extLst>
          </p:cNvPr>
          <p:cNvSpPr>
            <a:spLocks noGrp="1"/>
          </p:cNvSpPr>
          <p:nvPr>
            <p:ph idx="1"/>
          </p:nvPr>
        </p:nvSpPr>
        <p:spPr>
          <a:xfrm>
            <a:off x="4170363" y="262054"/>
            <a:ext cx="7793037" cy="5715000"/>
          </a:xfrm>
        </p:spPr>
        <p:txBody>
          <a:bodyPr wrap="square" lIns="1280160" anchor="ctr">
            <a:noAutofit/>
          </a:bodyPr>
          <a:lstStyle/>
          <a:p>
            <a:pPr>
              <a:spcBef>
                <a:spcPts val="1500"/>
              </a:spcBef>
              <a:spcAft>
                <a:spcPts val="1000"/>
              </a:spcAft>
              <a:defRPr sz="2000"/>
            </a:pPr>
            <a:r>
              <a:rPr lang="zh-CN" altLang="en-US" dirty="0">
                <a:ea typeface="Noto Sans CJK SC Regular" panose="020B0500000000000000" pitchFamily="34" charset="-128"/>
              </a:rPr>
              <a:t>不要过早下结论</a:t>
            </a:r>
          </a:p>
          <a:p>
            <a:pPr>
              <a:spcBef>
                <a:spcPts val="1500"/>
              </a:spcBef>
              <a:spcAft>
                <a:spcPts val="1000"/>
              </a:spcAft>
              <a:defRPr sz="2000"/>
            </a:pPr>
            <a:r>
              <a:rPr lang="zh-CN" altLang="en-US" dirty="0">
                <a:ea typeface="Noto Sans CJK SC Regular" panose="020B0500000000000000" pitchFamily="34" charset="-128"/>
              </a:rPr>
              <a:t>保持客观</a:t>
            </a:r>
          </a:p>
          <a:p>
            <a:pPr>
              <a:spcBef>
                <a:spcPts val="1500"/>
              </a:spcBef>
              <a:spcAft>
                <a:spcPts val="1000"/>
              </a:spcAft>
              <a:defRPr sz="2000"/>
            </a:pPr>
            <a:r>
              <a:rPr lang="zh-CN" altLang="en-US" dirty="0">
                <a:ea typeface="Noto Sans CJK SC Regular" panose="020B0500000000000000" pitchFamily="34" charset="-128"/>
              </a:rPr>
              <a:t>将风格行为和一个人的角色和职位区别开</a:t>
            </a:r>
          </a:p>
          <a:p>
            <a:pPr>
              <a:spcBef>
                <a:spcPts val="1500"/>
              </a:spcBef>
              <a:spcAft>
                <a:spcPts val="1000"/>
              </a:spcAft>
              <a:defRPr sz="2000"/>
            </a:pPr>
            <a:r>
              <a:rPr lang="zh-CN" altLang="en-US" dirty="0">
                <a:ea typeface="Noto Sans CJK SC Regular" panose="020B0500000000000000" pitchFamily="34" charset="-128"/>
              </a:rPr>
              <a:t>适度的压力可以明确一个人的风格</a:t>
            </a:r>
          </a:p>
          <a:p>
            <a:pPr>
              <a:spcBef>
                <a:spcPts val="1500"/>
              </a:spcBef>
              <a:spcAft>
                <a:spcPts val="1000"/>
              </a:spcAft>
              <a:defRPr sz="2000"/>
            </a:pPr>
            <a:r>
              <a:rPr lang="zh-CN" altLang="en-US" dirty="0">
                <a:ea typeface="Noto Sans CJK SC Regular" panose="020B0500000000000000" pitchFamily="34" charset="-128"/>
              </a:rPr>
              <a:t>不要挡道（做一个观察者）</a:t>
            </a:r>
          </a:p>
          <a:p>
            <a:pPr>
              <a:spcBef>
                <a:spcPts val="1500"/>
              </a:spcBef>
              <a:spcAft>
                <a:spcPts val="1000"/>
              </a:spcAft>
            </a:pPr>
            <a:endParaRPr lang="zh-CN" altLang="en-US" sz="2000"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4D3CF669-61B8-4393-ABDB-84352A6B6564}"/>
              </a:ext>
            </a:extLst>
          </p:cNvPr>
          <p:cNvSpPr>
            <a:spLocks noGrp="1"/>
          </p:cNvSpPr>
          <p:nvPr>
            <p:ph type="ftr" sz="quarter" idx="11"/>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6" name="Slide Number Placeholder 5">
            <a:extLst>
              <a:ext uri="{FF2B5EF4-FFF2-40B4-BE49-F238E27FC236}">
                <a16:creationId xmlns:a16="http://schemas.microsoft.com/office/drawing/2014/main" id="{0FBC13A4-C929-45D4-B223-A112BFF04BC6}"/>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59</a:t>
            </a:fld>
            <a:endParaRPr lang="zh-CN" altLang="en-US" dirty="0">
              <a:ea typeface="Noto Sans CJK SC Regular" panose="020B0500000000000000" pitchFamily="34" charset="-128"/>
            </a:endParaRPr>
          </a:p>
        </p:txBody>
      </p:sp>
      <p:sp>
        <p:nvSpPr>
          <p:cNvPr id="8" name="Oval 7">
            <a:extLst>
              <a:ext uri="{FF2B5EF4-FFF2-40B4-BE49-F238E27FC236}">
                <a16:creationId xmlns:a16="http://schemas.microsoft.com/office/drawing/2014/main" id="{CD7D84E8-073C-4DFD-99F5-BFE15F778DFC}"/>
              </a:ext>
            </a:extLst>
          </p:cNvPr>
          <p:cNvSpPr/>
          <p:nvPr/>
        </p:nvSpPr>
        <p:spPr bwMode="gray">
          <a:xfrm>
            <a:off x="4816928" y="1350636"/>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en-US" altLang="zh-CN">
                <a:ea typeface="Noto Sans CJK SC Bold" panose="020B0800000000000000" pitchFamily="34" charset="-128"/>
              </a:rPr>
              <a:t>1</a:t>
            </a:r>
            <a:endParaRPr lang="en-US" altLang="zh-CN" dirty="0">
              <a:ea typeface="Noto Sans CJK SC Bold" panose="020B0800000000000000" pitchFamily="34" charset="-128"/>
            </a:endParaRPr>
          </a:p>
        </p:txBody>
      </p:sp>
      <p:sp>
        <p:nvSpPr>
          <p:cNvPr id="9" name="Oval 8">
            <a:extLst>
              <a:ext uri="{FF2B5EF4-FFF2-40B4-BE49-F238E27FC236}">
                <a16:creationId xmlns:a16="http://schemas.microsoft.com/office/drawing/2014/main" id="{555B454E-9216-477B-9A64-9DD8271FF53A}"/>
              </a:ext>
            </a:extLst>
          </p:cNvPr>
          <p:cNvSpPr/>
          <p:nvPr/>
        </p:nvSpPr>
        <p:spPr bwMode="gray">
          <a:xfrm>
            <a:off x="4816928" y="1955645"/>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en-US" altLang="zh-CN">
                <a:ea typeface="Noto Sans CJK SC Bold" panose="020B0800000000000000" pitchFamily="34" charset="-128"/>
              </a:rPr>
              <a:t>2</a:t>
            </a:r>
            <a:endParaRPr lang="en-US" altLang="zh-CN" dirty="0">
              <a:ea typeface="Noto Sans CJK SC Bold" panose="020B0800000000000000" pitchFamily="34" charset="-128"/>
            </a:endParaRPr>
          </a:p>
        </p:txBody>
      </p:sp>
      <p:sp>
        <p:nvSpPr>
          <p:cNvPr id="10" name="Oval 9">
            <a:extLst>
              <a:ext uri="{FF2B5EF4-FFF2-40B4-BE49-F238E27FC236}">
                <a16:creationId xmlns:a16="http://schemas.microsoft.com/office/drawing/2014/main" id="{7B59682E-52EB-4DFB-AF2F-EB3BB439EF73}"/>
              </a:ext>
            </a:extLst>
          </p:cNvPr>
          <p:cNvSpPr/>
          <p:nvPr/>
        </p:nvSpPr>
        <p:spPr bwMode="gray">
          <a:xfrm>
            <a:off x="4816928" y="2560654"/>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en-US" altLang="zh-CN">
                <a:ea typeface="Noto Sans CJK SC Bold" panose="020B0800000000000000" pitchFamily="34" charset="-128"/>
              </a:rPr>
              <a:t>3</a:t>
            </a:r>
            <a:endParaRPr lang="en-US" altLang="zh-CN" dirty="0">
              <a:ea typeface="Noto Sans CJK SC Bold" panose="020B0800000000000000" pitchFamily="34" charset="-128"/>
            </a:endParaRPr>
          </a:p>
        </p:txBody>
      </p:sp>
      <p:sp>
        <p:nvSpPr>
          <p:cNvPr id="11" name="Oval 10">
            <a:extLst>
              <a:ext uri="{FF2B5EF4-FFF2-40B4-BE49-F238E27FC236}">
                <a16:creationId xmlns:a16="http://schemas.microsoft.com/office/drawing/2014/main" id="{4D6313DE-7760-4922-80A7-10EA28D1930F}"/>
              </a:ext>
            </a:extLst>
          </p:cNvPr>
          <p:cNvSpPr/>
          <p:nvPr/>
        </p:nvSpPr>
        <p:spPr bwMode="gray">
          <a:xfrm>
            <a:off x="4816927" y="3165663"/>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en-US" altLang="zh-CN">
                <a:ea typeface="Noto Sans CJK SC Bold" panose="020B0800000000000000" pitchFamily="34" charset="-128"/>
              </a:rPr>
              <a:t>4</a:t>
            </a:r>
            <a:endParaRPr lang="en-US" altLang="zh-CN" dirty="0">
              <a:ea typeface="Noto Sans CJK SC Bold" panose="020B0800000000000000" pitchFamily="34" charset="-128"/>
            </a:endParaRPr>
          </a:p>
        </p:txBody>
      </p:sp>
      <p:sp>
        <p:nvSpPr>
          <p:cNvPr id="12" name="Oval 11">
            <a:extLst>
              <a:ext uri="{FF2B5EF4-FFF2-40B4-BE49-F238E27FC236}">
                <a16:creationId xmlns:a16="http://schemas.microsoft.com/office/drawing/2014/main" id="{07432474-4610-4E54-835A-DEAC0A7CA51E}"/>
              </a:ext>
            </a:extLst>
          </p:cNvPr>
          <p:cNvSpPr/>
          <p:nvPr/>
        </p:nvSpPr>
        <p:spPr bwMode="gray">
          <a:xfrm>
            <a:off x="4816928" y="3770673"/>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en-US" altLang="zh-CN">
                <a:ea typeface="Noto Sans CJK SC Bold" panose="020B0800000000000000" pitchFamily="34" charset="-128"/>
              </a:rPr>
              <a:t>5</a:t>
            </a:r>
            <a:endParaRPr lang="en-US" altLang="zh-CN" dirty="0">
              <a:ea typeface="Noto Sans CJK SC Bold" panose="020B0800000000000000" pitchFamily="34" charset="-128"/>
            </a:endParaRPr>
          </a:p>
        </p:txBody>
      </p:sp>
    </p:spTree>
    <p:extLst>
      <p:ext uri="{BB962C8B-B14F-4D97-AF65-F5344CB8AC3E}">
        <p14:creationId xmlns:p14="http://schemas.microsoft.com/office/powerpoint/2010/main" val="8508515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wrap="square" anchor="ctr" anchorCtr="0">
            <a:noAutofit/>
          </a:bodyPr>
          <a:lstStyle/>
          <a:p>
            <a:pPr algn="ctr">
              <a:defRPr sz="5400"/>
            </a:pPr>
            <a:r>
              <a:rPr lang="zh-CN" altLang="en-US">
                <a:ea typeface="Noto Sans CJK SC Bold" panose="020B0800000000000000" pitchFamily="34" charset="-128"/>
              </a:rPr>
              <a:t>自主性和响应性</a:t>
            </a:r>
            <a:endParaRPr lang="zh-CN" altLang="en-US" dirty="0">
              <a:ea typeface="Noto Sans CJK SC Bold" panose="020B0800000000000000" pitchFamily="34" charset="-128"/>
            </a:endParaRP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6</a:t>
            </a:fld>
            <a:endParaRPr lang="zh-CN" altLang="en-US" dirty="0">
              <a:ea typeface="Noto Sans CJK SC Regular" panose="020B0500000000000000" pitchFamily="34" charset="-128"/>
            </a:endParaRPr>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Tree>
    <p:extLst>
      <p:ext uri="{BB962C8B-B14F-4D97-AF65-F5344CB8AC3E}">
        <p14:creationId xmlns:p14="http://schemas.microsoft.com/office/powerpoint/2010/main" val="27328784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67E28-1313-4400-94B7-3A8DDD30A17E}"/>
              </a:ext>
            </a:extLst>
          </p:cNvPr>
          <p:cNvSpPr>
            <a:spLocks noGrp="1"/>
          </p:cNvSpPr>
          <p:nvPr>
            <p:ph type="title"/>
          </p:nvPr>
        </p:nvSpPr>
        <p:spPr/>
        <p:txBody>
          <a:bodyPr wrap="square">
            <a:noAutofit/>
          </a:bodyPr>
          <a:lstStyle/>
          <a:p>
            <a:pPr>
              <a:defRPr>
                <a:ea typeface="ヒラギノ角ゴ Pro W3" pitchFamily="4" charset="-128"/>
                <a:cs typeface="ヒラギノ角ゴ Pro W3" pitchFamily="4" charset="-128"/>
              </a:defRPr>
            </a:pPr>
            <a:r>
              <a:rPr lang="zh-CN" altLang="en-US">
                <a:ea typeface="Noto Sans CJK SC Bold" panose="020B0800000000000000" pitchFamily="34" charset="-128"/>
              </a:rPr>
              <a:t>采取我的发展措施</a:t>
            </a:r>
            <a:endParaRPr lang="zh-CN" altLang="en-US" dirty="0">
              <a:ea typeface="Noto Sans CJK SC Bold" panose="020B0800000000000000" pitchFamily="34" charset="-128"/>
            </a:endParaRPr>
          </a:p>
        </p:txBody>
      </p:sp>
      <p:sp>
        <p:nvSpPr>
          <p:cNvPr id="3" name="Content Placeholder 2">
            <a:extLst>
              <a:ext uri="{FF2B5EF4-FFF2-40B4-BE49-F238E27FC236}">
                <a16:creationId xmlns:a16="http://schemas.microsoft.com/office/drawing/2014/main" id="{7880FBB5-3678-4CE2-8BF8-4E995EC1C5E9}"/>
              </a:ext>
            </a:extLst>
          </p:cNvPr>
          <p:cNvSpPr>
            <a:spLocks noGrp="1"/>
          </p:cNvSpPr>
          <p:nvPr>
            <p:ph idx="1"/>
          </p:nvPr>
        </p:nvSpPr>
        <p:spPr>
          <a:xfrm>
            <a:off x="487108" y="1814871"/>
            <a:ext cx="7666292" cy="3628308"/>
          </a:xfrm>
        </p:spPr>
        <p:txBody>
          <a:bodyPr wrap="square">
            <a:noAutofit/>
          </a:bodyPr>
          <a:lstStyle/>
          <a:p>
            <a:pPr marL="0" indent="0" eaLnBrk="1" hangingPunct="1">
              <a:buFontTx/>
              <a:buNone/>
              <a:defRPr sz="2000"/>
            </a:pPr>
            <a:r>
              <a:rPr lang="zh-CN" altLang="en-US" b="1" dirty="0">
                <a:latin typeface="Noto Sans CJK SC Bold" panose="020B0800000000000000" pitchFamily="34" charset="-128"/>
                <a:ea typeface="Noto Sans CJK SC Bold" panose="020B0800000000000000" pitchFamily="34" charset="-128"/>
              </a:rPr>
              <a:t>目标：</a:t>
            </a:r>
            <a:r>
              <a:rPr lang="zh-CN" altLang="en-US" dirty="0">
                <a:ea typeface="Noto Sans CJK SC Regular" panose="020B0500000000000000" pitchFamily="34" charset="-128"/>
              </a:rPr>
              <a:t>确定你可以采取发展措施的具体方法，以提高你与客户相处</a:t>
            </a:r>
            <a:br>
              <a:rPr lang="en-US" altLang="zh-CN" dirty="0">
                <a:ea typeface="Noto Sans CJK SC Regular" panose="020B0500000000000000" pitchFamily="34" charset="-128"/>
              </a:rPr>
            </a:br>
            <a:r>
              <a:rPr lang="zh-CN" altLang="en-US" dirty="0">
                <a:ea typeface="Noto Sans CJK SC Regular" panose="020B0500000000000000" pitchFamily="34" charset="-128"/>
              </a:rPr>
              <a:t>的效率。</a:t>
            </a:r>
          </a:p>
          <a:p>
            <a:pPr eaLnBrk="1" hangingPunct="1">
              <a:buFontTx/>
              <a:buNone/>
              <a:defRPr sz="2000" b="1"/>
            </a:pPr>
            <a:r>
              <a:rPr lang="zh-CN" altLang="en-US" dirty="0">
                <a:latin typeface="Noto Sans CJK SC Bold" panose="020B0800000000000000" pitchFamily="34" charset="-128"/>
                <a:ea typeface="Noto Sans CJK SC Bold" panose="020B0800000000000000" pitchFamily="34" charset="-128"/>
              </a:rPr>
              <a:t>指导：</a:t>
            </a:r>
            <a:endParaRPr lang="zh-CN" altLang="en-US" sz="2000" dirty="0">
              <a:latin typeface="Noto Sans CJK SC Bold" panose="020B0800000000000000" pitchFamily="34" charset="-128"/>
              <a:ea typeface="Noto Sans CJK SC Bold" panose="020B0800000000000000" pitchFamily="34" charset="-128"/>
            </a:endParaRPr>
          </a:p>
          <a:p>
            <a:pPr marL="855663" lvl="1" indent="-398463" eaLnBrk="1" hangingPunct="1"/>
            <a:r>
              <a:rPr lang="zh-CN" altLang="en-US" sz="1800" dirty="0">
                <a:ea typeface="Noto Sans CJK SC Regular" panose="020B0500000000000000" pitchFamily="34" charset="-128"/>
              </a:rPr>
              <a:t>（使用待人处事风格导航器中的“风格评估器”）评估你的一个客户的风格。</a:t>
            </a:r>
          </a:p>
          <a:p>
            <a:pPr marL="855663" lvl="1" indent="-398463" eaLnBrk="1" hangingPunct="1"/>
            <a:r>
              <a:rPr lang="zh-CN" altLang="en-US" sz="1800" dirty="0">
                <a:ea typeface="Noto Sans CJK SC Regular" panose="020B0500000000000000" pitchFamily="34" charset="-128"/>
              </a:rPr>
              <a:t>记录这个客户的风格需求和倾向。</a:t>
            </a:r>
          </a:p>
          <a:p>
            <a:pPr marL="855663" lvl="1" indent="-398463" eaLnBrk="1" hangingPunct="1"/>
            <a:r>
              <a:rPr lang="zh-CN" altLang="en-US" sz="1800" dirty="0">
                <a:ea typeface="Noto Sans CJK SC Regular" panose="020B0500000000000000" pitchFamily="34" charset="-128"/>
              </a:rPr>
              <a:t>具体确定你该如何对这个客户采取你的发展措施。</a:t>
            </a:r>
          </a:p>
          <a:p>
            <a:pPr marL="855663" lvl="1" indent="-398463" eaLnBrk="1" hangingPunct="1"/>
            <a:r>
              <a:rPr lang="zh-CN" altLang="en-US" sz="1800" dirty="0">
                <a:ea typeface="Noto Sans CJK SC Regular" panose="020B0500000000000000" pitchFamily="34" charset="-128"/>
              </a:rPr>
              <a:t>解释你确定采取的发展措施为什么对这个客户特别有效。</a:t>
            </a:r>
          </a:p>
        </p:txBody>
      </p:sp>
      <p:sp>
        <p:nvSpPr>
          <p:cNvPr id="4" name="Slide Number Placeholder 3">
            <a:extLst>
              <a:ext uri="{FF2B5EF4-FFF2-40B4-BE49-F238E27FC236}">
                <a16:creationId xmlns:a16="http://schemas.microsoft.com/office/drawing/2014/main" id="{FEB930D0-5B61-4D38-976D-221AC58703E4}"/>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60</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A9369A88-8C25-4964-BFCD-DDADCB435020}"/>
              </a:ext>
            </a:extLst>
          </p:cNvPr>
          <p:cNvSpPr>
            <a:spLocks noGrp="1"/>
          </p:cNvSpPr>
          <p:nvPr>
            <p:ph type="ftr" sz="quarter" idx="13"/>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pic>
        <p:nvPicPr>
          <p:cNvPr id="6" name="Picture 5" descr="A group of people in a meeting  Description automatically generated">
            <a:extLst>
              <a:ext uri="{FF2B5EF4-FFF2-40B4-BE49-F238E27FC236}">
                <a16:creationId xmlns:a16="http://schemas.microsoft.com/office/drawing/2014/main" id="{60973E2D-B69A-4A2C-B2B6-85F4F43E7964}"/>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3">
            <a:extLst>
              <a:ext uri="{FF2B5EF4-FFF2-40B4-BE49-F238E27FC236}">
                <a16:creationId xmlns:a16="http://schemas.microsoft.com/office/drawing/2014/main" id="{D7FB5F59-0FD7-47E4-9BA5-83F8DB873F08}"/>
              </a:ext>
            </a:extLst>
          </p:cNvPr>
          <p:cNvSpPr txBox="1">
            <a:spLocks/>
          </p:cNvSpPr>
          <p:nvPr/>
        </p:nvSpPr>
        <p:spPr>
          <a:xfrm>
            <a:off x="9345556" y="6372225"/>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60</a:t>
            </a:fld>
            <a:endParaRPr lang="zh-CN" altLang="en-US" sz="1000" dirty="0">
              <a:solidFill>
                <a:srgbClr val="898989"/>
              </a:solidFill>
              <a:ea typeface="Noto Sans CJK SC Regular" panose="020B0500000000000000" pitchFamily="34" charset="-128"/>
            </a:endParaRPr>
          </a:p>
        </p:txBody>
      </p:sp>
    </p:spTree>
    <p:extLst>
      <p:ext uri="{BB962C8B-B14F-4D97-AF65-F5344CB8AC3E}">
        <p14:creationId xmlns:p14="http://schemas.microsoft.com/office/powerpoint/2010/main" val="490416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9EC043-3132-4F88-AA35-1632C588A816}"/>
              </a:ext>
            </a:extLst>
          </p:cNvPr>
          <p:cNvSpPr>
            <a:spLocks noGrp="1"/>
          </p:cNvSpPr>
          <p:nvPr>
            <p:ph type="ctrTitle"/>
          </p:nvPr>
        </p:nvSpPr>
        <p:spPr>
          <a:xfrm>
            <a:off x="1181099" y="2316162"/>
            <a:ext cx="7026730" cy="1557337"/>
          </a:xfrm>
        </p:spPr>
        <p:txBody>
          <a:bodyPr wrap="square">
            <a:noAutofit/>
          </a:bodyPr>
          <a:lstStyle/>
          <a:p>
            <a:pPr>
              <a:defRPr sz="4000"/>
            </a:pPr>
            <a:r>
              <a:rPr lang="zh-CN" altLang="en-US">
                <a:ea typeface="Noto Sans CJK SC Bold" panose="020B0800000000000000" pitchFamily="34" charset="-128"/>
              </a:rPr>
              <a:t>使用变通能力™改善销售效能</a:t>
            </a:r>
            <a:endParaRPr lang="zh-CN" altLang="en-US" sz="2800" b="0" dirty="0">
              <a:ea typeface="Noto Sans CJK SC Bold" panose="020B0800000000000000" pitchFamily="34" charset="-128"/>
            </a:endParaRPr>
          </a:p>
        </p:txBody>
      </p:sp>
      <p:pic>
        <p:nvPicPr>
          <p:cNvPr id="6" name="Graphic 5">
            <a:extLst>
              <a:ext uri="{FF2B5EF4-FFF2-40B4-BE49-F238E27FC236}">
                <a16:creationId xmlns:a16="http://schemas.microsoft.com/office/drawing/2014/main" id="{13F202B3-5AC0-2841-864D-00D3D555E5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1099" y="5861605"/>
            <a:ext cx="2501458" cy="508265"/>
          </a:xfrm>
          <a:prstGeom prst="rect">
            <a:avLst/>
          </a:prstGeom>
        </p:spPr>
      </p:pic>
      <p:sp>
        <p:nvSpPr>
          <p:cNvPr id="4" name="TextBox 3">
            <a:extLst>
              <a:ext uri="{FF2B5EF4-FFF2-40B4-BE49-F238E27FC236}">
                <a16:creationId xmlns:a16="http://schemas.microsoft.com/office/drawing/2014/main" id="{5EE217F9-344B-4C9F-AC79-5EC81412CA23}"/>
              </a:ext>
            </a:extLst>
          </p:cNvPr>
          <p:cNvSpPr txBox="1"/>
          <p:nvPr/>
        </p:nvSpPr>
        <p:spPr>
          <a:xfrm>
            <a:off x="250374" y="6509658"/>
            <a:ext cx="1632857" cy="153888"/>
          </a:xfrm>
          <a:prstGeom prst="rect">
            <a:avLst/>
          </a:prstGeom>
          <a:noFill/>
        </p:spPr>
        <p:txBody>
          <a:bodyPr wrap="square" lIns="0" tIns="0" rIns="0" bIns="0">
            <a:noAutofit/>
          </a:bodyPr>
          <a:lstStyle/>
          <a:p>
            <a:pPr algn="l">
              <a:defRPr sz="1000"/>
            </a:pPr>
            <a:r>
              <a:rPr lang="en-US" altLang="zh-CN">
                <a:ea typeface="Noto Sans CJK SC Regular" panose="020B0500000000000000" pitchFamily="34" charset="-128"/>
              </a:rPr>
              <a:t>4.0 </a:t>
            </a:r>
            <a:r>
              <a:rPr lang="zh-CN" altLang="en-US">
                <a:ea typeface="Noto Sans CJK SC Regular" panose="020B0500000000000000" pitchFamily="34" charset="-128"/>
              </a:rPr>
              <a:t>版</a:t>
            </a:r>
            <a:endParaRPr lang="zh-CN" altLang="en-US" dirty="0">
              <a:ea typeface="Noto Sans CJK SC Regular" panose="020B0500000000000000" pitchFamily="34" charset="-128"/>
            </a:endParaRPr>
          </a:p>
        </p:txBody>
      </p:sp>
    </p:spTree>
    <p:extLst>
      <p:ext uri="{BB962C8B-B14F-4D97-AF65-F5344CB8AC3E}">
        <p14:creationId xmlns:p14="http://schemas.microsoft.com/office/powerpoint/2010/main" val="26543264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7FC351F-32A3-47AC-B1EB-3DF91A0F5826}"/>
              </a:ext>
            </a:extLst>
          </p:cNvPr>
          <p:cNvSpPr>
            <a:spLocks noGrp="1"/>
          </p:cNvSpPr>
          <p:nvPr>
            <p:ph type="title"/>
          </p:nvPr>
        </p:nvSpPr>
        <p:spPr>
          <a:xfrm>
            <a:off x="390526" y="228600"/>
            <a:ext cx="11572874" cy="1009650"/>
          </a:xfrm>
        </p:spPr>
        <p:txBody>
          <a:bodyPr wrap="square">
            <a:noAutofit/>
          </a:bodyPr>
          <a:lstStyle/>
          <a:p>
            <a:r>
              <a:rPr lang="zh-CN" altLang="en-US" dirty="0">
                <a:ea typeface="Noto Sans CJK SC Bold" panose="020B0800000000000000" pitchFamily="34" charset="-128"/>
              </a:rPr>
              <a:t>自主性</a:t>
            </a:r>
          </a:p>
        </p:txBody>
      </p:sp>
      <p:sp>
        <p:nvSpPr>
          <p:cNvPr id="6" name="Slide Number Placeholder 5">
            <a:extLst>
              <a:ext uri="{FF2B5EF4-FFF2-40B4-BE49-F238E27FC236}">
                <a16:creationId xmlns:a16="http://schemas.microsoft.com/office/drawing/2014/main" id="{0F648585-C171-4059-A09E-E4C64A0BEAFE}"/>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7</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DA8B4132-42A3-49F5-8D07-70E31F04F190}"/>
              </a:ext>
            </a:extLst>
          </p:cNvPr>
          <p:cNvSpPr>
            <a:spLocks noGrp="1"/>
          </p:cNvSpPr>
          <p:nvPr>
            <p:ph type="ftr" sz="quarter" idx="13"/>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9" name="Text Placeholder 8">
            <a:extLst>
              <a:ext uri="{FF2B5EF4-FFF2-40B4-BE49-F238E27FC236}">
                <a16:creationId xmlns:a16="http://schemas.microsoft.com/office/drawing/2014/main" id="{85D55731-13AF-4B92-ABBD-AE6EB6FE775C}"/>
              </a:ext>
            </a:extLst>
          </p:cNvPr>
          <p:cNvSpPr>
            <a:spLocks noGrp="1"/>
          </p:cNvSpPr>
          <p:nvPr>
            <p:ph type="body" sz="quarter" idx="14"/>
          </p:nvPr>
        </p:nvSpPr>
        <p:spPr>
          <a:xfrm>
            <a:off x="390524" y="1320800"/>
            <a:ext cx="11572875" cy="903288"/>
          </a:xfrm>
        </p:spPr>
        <p:txBody>
          <a:bodyPr wrap="square">
            <a:noAutofit/>
          </a:bodyPr>
          <a:lstStyle/>
          <a:p>
            <a:r>
              <a:rPr lang="zh-CN" altLang="en-US">
                <a:ea typeface="Noto Sans CJK SC Regular" panose="020B0500000000000000" pitchFamily="34" charset="-128"/>
              </a:rPr>
              <a:t>在与他人互动时，我们“征询意见”或“表达意见”的程度</a:t>
            </a:r>
            <a:endParaRPr lang="zh-CN" altLang="en-US" dirty="0">
              <a:ea typeface="Noto Sans CJK SC Regular" panose="020B0500000000000000" pitchFamily="34" charset="-128"/>
            </a:endParaRPr>
          </a:p>
        </p:txBody>
      </p:sp>
      <p:sp>
        <p:nvSpPr>
          <p:cNvPr id="105" name="Freeform: Shape 104">
            <a:extLst>
              <a:ext uri="{FF2B5EF4-FFF2-40B4-BE49-F238E27FC236}">
                <a16:creationId xmlns:a16="http://schemas.microsoft.com/office/drawing/2014/main" id="{F47359FB-C5A9-4B91-AA9E-3F9EB11EB072}"/>
              </a:ext>
            </a:extLst>
          </p:cNvPr>
          <p:cNvSpPr/>
          <p:nvPr/>
        </p:nvSpPr>
        <p:spPr bwMode="gray">
          <a:xfrm>
            <a:off x="390524" y="3731130"/>
            <a:ext cx="11554407" cy="47148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grpSp>
        <p:nvGrpSpPr>
          <p:cNvPr id="11" name="Group 10">
            <a:extLst>
              <a:ext uri="{FF2B5EF4-FFF2-40B4-BE49-F238E27FC236}">
                <a16:creationId xmlns:a16="http://schemas.microsoft.com/office/drawing/2014/main" id="{61028CB7-221A-496D-9791-24DAA674F1DB}"/>
              </a:ext>
            </a:extLst>
          </p:cNvPr>
          <p:cNvGrpSpPr/>
          <p:nvPr/>
        </p:nvGrpSpPr>
        <p:grpSpPr>
          <a:xfrm>
            <a:off x="920979" y="2586262"/>
            <a:ext cx="2286079" cy="2623452"/>
            <a:chOff x="663804" y="2586262"/>
            <a:chExt cx="2286079" cy="2623452"/>
          </a:xfrm>
        </p:grpSpPr>
        <p:grpSp>
          <p:nvGrpSpPr>
            <p:cNvPr id="2" name="Group 1">
              <a:extLst>
                <a:ext uri="{FF2B5EF4-FFF2-40B4-BE49-F238E27FC236}">
                  <a16:creationId xmlns:a16="http://schemas.microsoft.com/office/drawing/2014/main" id="{F69E7FE5-AC1F-4715-B8C8-261187280A71}"/>
                </a:ext>
              </a:extLst>
            </p:cNvPr>
            <p:cNvGrpSpPr/>
            <p:nvPr/>
          </p:nvGrpSpPr>
          <p:grpSpPr>
            <a:xfrm>
              <a:off x="666262" y="2586262"/>
              <a:ext cx="2283621" cy="1473315"/>
              <a:chOff x="666262" y="2586262"/>
              <a:chExt cx="2283621" cy="1473315"/>
            </a:xfrm>
          </p:grpSpPr>
          <p:sp>
            <p:nvSpPr>
              <p:cNvPr id="106" name="Rectangle 105">
                <a:extLst>
                  <a:ext uri="{FF2B5EF4-FFF2-40B4-BE49-F238E27FC236}">
                    <a16:creationId xmlns:a16="http://schemas.microsoft.com/office/drawing/2014/main" id="{7CBEC70D-C074-4106-B90C-A3290F802108}"/>
                  </a:ext>
                </a:extLst>
              </p:cNvPr>
              <p:cNvSpPr/>
              <p:nvPr/>
            </p:nvSpPr>
            <p:spPr bwMode="gray">
              <a:xfrm>
                <a:off x="912456" y="2586262"/>
                <a:ext cx="2037427"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zh-CN" altLang="en-US" dirty="0">
                    <a:solidFill>
                      <a:schemeClr val="tx2"/>
                    </a:solidFill>
                    <a:ea typeface="Noto Sans CJK SC Regular" panose="020B0500000000000000" pitchFamily="34" charset="-128"/>
                  </a:rPr>
                  <a:t>更多</a:t>
                </a:r>
                <a:br>
                  <a:rPr lang="en-US" altLang="zh-CN" dirty="0">
                    <a:solidFill>
                      <a:schemeClr val="tx2"/>
                    </a:solidFill>
                    <a:ea typeface="Noto Sans CJK SC Regular" panose="020B0500000000000000" pitchFamily="34" charset="-128"/>
                  </a:rPr>
                </a:br>
                <a:r>
                  <a:rPr lang="zh-CN" altLang="en-US" dirty="0">
                    <a:solidFill>
                      <a:schemeClr val="accent2"/>
                    </a:solidFill>
                    <a:latin typeface="Noto Sans CJK SC Black" panose="020B0A00000000000000" pitchFamily="34" charset="-128"/>
                    <a:ea typeface="Noto Sans CJK SC Black" panose="020B0A00000000000000" pitchFamily="34" charset="-128"/>
                  </a:rPr>
                  <a:t>征询意见</a:t>
                </a:r>
              </a:p>
            </p:txBody>
          </p:sp>
          <p:cxnSp>
            <p:nvCxnSpPr>
              <p:cNvPr id="112" name="Straight Arrow Connector 111">
                <a:extLst>
                  <a:ext uri="{FF2B5EF4-FFF2-40B4-BE49-F238E27FC236}">
                    <a16:creationId xmlns:a16="http://schemas.microsoft.com/office/drawing/2014/main" id="{BC3CDF6D-9308-4718-A404-2FB11520D53C}"/>
                  </a:ext>
                </a:extLst>
              </p:cNvPr>
              <p:cNvCxnSpPr>
                <a:cxnSpLocks/>
              </p:cNvCxnSpPr>
              <p:nvPr/>
            </p:nvCxnSpPr>
            <p:spPr>
              <a:xfrm flipV="1">
                <a:off x="751988"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4C58A70F-5996-4107-921A-B257E0ED82D3}"/>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zh-CN" altLang="en-US" sz="1800" dirty="0">
                  <a:solidFill>
                    <a:schemeClr val="bg1"/>
                  </a:solidFill>
                  <a:ea typeface="Noto Sans CJK SC Regular" panose="020B0500000000000000" pitchFamily="34" charset="-128"/>
                </a:endParaRPr>
              </a:p>
            </p:txBody>
          </p:sp>
        </p:grpSp>
        <p:grpSp>
          <p:nvGrpSpPr>
            <p:cNvPr id="58" name="Group 57">
              <a:extLst>
                <a:ext uri="{FF2B5EF4-FFF2-40B4-BE49-F238E27FC236}">
                  <a16:creationId xmlns:a16="http://schemas.microsoft.com/office/drawing/2014/main" id="{889C6C54-A2CB-443F-8CE9-0F9A7551824B}"/>
                </a:ext>
              </a:extLst>
            </p:cNvPr>
            <p:cNvGrpSpPr/>
            <p:nvPr/>
          </p:nvGrpSpPr>
          <p:grpSpPr>
            <a:xfrm flipV="1">
              <a:off x="663804" y="3874285"/>
              <a:ext cx="185292" cy="1335429"/>
              <a:chOff x="666262" y="2724148"/>
              <a:chExt cx="185292" cy="1335429"/>
            </a:xfrm>
          </p:grpSpPr>
          <p:cxnSp>
            <p:nvCxnSpPr>
              <p:cNvPr id="60" name="Straight Arrow Connector 59">
                <a:extLst>
                  <a:ext uri="{FF2B5EF4-FFF2-40B4-BE49-F238E27FC236}">
                    <a16:creationId xmlns:a16="http://schemas.microsoft.com/office/drawing/2014/main" id="{82C26E81-2E61-4A88-9742-BAC873EF2A1F}"/>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596B154B-8FF8-48DD-921F-A19B50280E46}"/>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zh-CN" altLang="en-US" sz="1800" dirty="0">
                  <a:solidFill>
                    <a:schemeClr val="bg1"/>
                  </a:solidFill>
                  <a:ea typeface="Noto Sans CJK SC Regular" panose="020B0500000000000000" pitchFamily="34" charset="-128"/>
                </a:endParaRPr>
              </a:p>
            </p:txBody>
          </p:sp>
        </p:grpSp>
      </p:grpSp>
      <p:grpSp>
        <p:nvGrpSpPr>
          <p:cNvPr id="12" name="Group 11">
            <a:extLst>
              <a:ext uri="{FF2B5EF4-FFF2-40B4-BE49-F238E27FC236}">
                <a16:creationId xmlns:a16="http://schemas.microsoft.com/office/drawing/2014/main" id="{82355E64-F2D0-4BE0-9FFB-E4EE49740F0C}"/>
              </a:ext>
            </a:extLst>
          </p:cNvPr>
          <p:cNvGrpSpPr/>
          <p:nvPr/>
        </p:nvGrpSpPr>
        <p:grpSpPr>
          <a:xfrm>
            <a:off x="3854546" y="2586262"/>
            <a:ext cx="2227440" cy="2623339"/>
            <a:chOff x="3673571" y="2586262"/>
            <a:chExt cx="2227440" cy="2623339"/>
          </a:xfrm>
        </p:grpSpPr>
        <p:grpSp>
          <p:nvGrpSpPr>
            <p:cNvPr id="3" name="Group 2">
              <a:extLst>
                <a:ext uri="{FF2B5EF4-FFF2-40B4-BE49-F238E27FC236}">
                  <a16:creationId xmlns:a16="http://schemas.microsoft.com/office/drawing/2014/main" id="{B151CDB1-0B77-4310-8A77-4C2D1FAB4EBA}"/>
                </a:ext>
              </a:extLst>
            </p:cNvPr>
            <p:cNvGrpSpPr/>
            <p:nvPr/>
          </p:nvGrpSpPr>
          <p:grpSpPr>
            <a:xfrm>
              <a:off x="3673571" y="2586262"/>
              <a:ext cx="2227440" cy="1473315"/>
              <a:chOff x="3673571" y="2586262"/>
              <a:chExt cx="2227440" cy="1473315"/>
            </a:xfrm>
          </p:grpSpPr>
          <p:sp>
            <p:nvSpPr>
              <p:cNvPr id="107" name="Rectangle 106">
                <a:extLst>
                  <a:ext uri="{FF2B5EF4-FFF2-40B4-BE49-F238E27FC236}">
                    <a16:creationId xmlns:a16="http://schemas.microsoft.com/office/drawing/2014/main" id="{862BD851-A968-4477-924E-FCC18BA47445}"/>
                  </a:ext>
                </a:extLst>
              </p:cNvPr>
              <p:cNvSpPr/>
              <p:nvPr/>
            </p:nvSpPr>
            <p:spPr bwMode="gray">
              <a:xfrm>
                <a:off x="3887140" y="2586262"/>
                <a:ext cx="2013871"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zh-CN" altLang="en-US" dirty="0">
                    <a:solidFill>
                      <a:schemeClr val="accent2"/>
                    </a:solidFill>
                    <a:latin typeface="Noto Sans CJK SC Black" panose="020B0A00000000000000" pitchFamily="34" charset="-128"/>
                    <a:ea typeface="Noto Sans CJK SC Black" panose="020B0A00000000000000" pitchFamily="34" charset="-128"/>
                  </a:rPr>
                  <a:t>征询</a:t>
                </a:r>
                <a:br>
                  <a:rPr lang="en-US" altLang="zh-CN" dirty="0">
                    <a:solidFill>
                      <a:schemeClr val="accent2"/>
                    </a:solidFill>
                    <a:latin typeface="Arial Black" panose="020B0A04020102020204" pitchFamily="34" charset="0"/>
                    <a:ea typeface="Noto Sans CJK SC Regular" panose="020B0500000000000000" pitchFamily="34" charset="-128"/>
                  </a:rPr>
                </a:br>
                <a:r>
                  <a:rPr lang="zh-CN" altLang="en-US" dirty="0">
                    <a:solidFill>
                      <a:schemeClr val="tx2"/>
                    </a:solidFill>
                    <a:ea typeface="Noto Sans CJK SC Regular" panose="020B0500000000000000" pitchFamily="34" charset="-128"/>
                  </a:rPr>
                  <a:t>中带少许</a:t>
                </a:r>
                <a:br>
                  <a:rPr lang="en-US" altLang="zh-CN" dirty="0">
                    <a:solidFill>
                      <a:schemeClr val="tx2"/>
                    </a:solidFill>
                    <a:ea typeface="Noto Sans CJK SC Regular" panose="020B0500000000000000" pitchFamily="34" charset="-128"/>
                  </a:rPr>
                </a:br>
                <a:r>
                  <a:rPr lang="zh-CN" altLang="en-US" dirty="0">
                    <a:solidFill>
                      <a:schemeClr val="accent2"/>
                    </a:solidFill>
                    <a:latin typeface="Noto Sans CJK SC Black" panose="020B0A00000000000000" pitchFamily="34" charset="-128"/>
                    <a:ea typeface="Noto Sans CJK SC Black" panose="020B0A00000000000000" pitchFamily="34" charset="-128"/>
                  </a:rPr>
                  <a:t>表达</a:t>
                </a:r>
              </a:p>
            </p:txBody>
          </p:sp>
          <p:cxnSp>
            <p:nvCxnSpPr>
              <p:cNvPr id="114" name="Straight Arrow Connector 113">
                <a:extLst>
                  <a:ext uri="{FF2B5EF4-FFF2-40B4-BE49-F238E27FC236}">
                    <a16:creationId xmlns:a16="http://schemas.microsoft.com/office/drawing/2014/main" id="{5737DADE-EA8E-47B8-84C6-FA905D25DEB9}"/>
                  </a:ext>
                </a:extLst>
              </p:cNvPr>
              <p:cNvCxnSpPr>
                <a:cxnSpLocks/>
              </p:cNvCxnSpPr>
              <p:nvPr/>
            </p:nvCxnSpPr>
            <p:spPr>
              <a:xfrm flipV="1">
                <a:off x="3762727"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1" name="Oval 150">
                <a:extLst>
                  <a:ext uri="{FF2B5EF4-FFF2-40B4-BE49-F238E27FC236}">
                    <a16:creationId xmlns:a16="http://schemas.microsoft.com/office/drawing/2014/main" id="{05254348-75EA-49B2-9CB4-DBE65982CAD0}"/>
                  </a:ext>
                </a:extLst>
              </p:cNvPr>
              <p:cNvSpPr/>
              <p:nvPr/>
            </p:nvSpPr>
            <p:spPr bwMode="gray">
              <a:xfrm>
                <a:off x="3673571"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zh-CN" altLang="en-US" sz="1800" dirty="0">
                  <a:solidFill>
                    <a:schemeClr val="bg1"/>
                  </a:solidFill>
                  <a:ea typeface="Noto Sans CJK SC Regular" panose="020B0500000000000000" pitchFamily="34" charset="-128"/>
                </a:endParaRPr>
              </a:p>
            </p:txBody>
          </p:sp>
        </p:grpSp>
        <p:grpSp>
          <p:nvGrpSpPr>
            <p:cNvPr id="62" name="Group 61">
              <a:extLst>
                <a:ext uri="{FF2B5EF4-FFF2-40B4-BE49-F238E27FC236}">
                  <a16:creationId xmlns:a16="http://schemas.microsoft.com/office/drawing/2014/main" id="{11289068-BD7F-4BAC-A8A9-C98CF8E1552E}"/>
                </a:ext>
              </a:extLst>
            </p:cNvPr>
            <p:cNvGrpSpPr/>
            <p:nvPr/>
          </p:nvGrpSpPr>
          <p:grpSpPr>
            <a:xfrm flipV="1">
              <a:off x="3673571" y="3874172"/>
              <a:ext cx="185292" cy="1335429"/>
              <a:chOff x="666262" y="2724148"/>
              <a:chExt cx="185292" cy="1335429"/>
            </a:xfrm>
          </p:grpSpPr>
          <p:cxnSp>
            <p:nvCxnSpPr>
              <p:cNvPr id="63" name="Straight Arrow Connector 62">
                <a:extLst>
                  <a:ext uri="{FF2B5EF4-FFF2-40B4-BE49-F238E27FC236}">
                    <a16:creationId xmlns:a16="http://schemas.microsoft.com/office/drawing/2014/main" id="{41254307-FEFC-41A6-91DD-E9A7611011D1}"/>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530CAD69-A7F1-4929-A28A-C7051CDC4F19}"/>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zh-CN" altLang="en-US" sz="1800" dirty="0">
                  <a:solidFill>
                    <a:schemeClr val="bg1"/>
                  </a:solidFill>
                  <a:ea typeface="Noto Sans CJK SC Regular" panose="020B0500000000000000" pitchFamily="34" charset="-128"/>
                </a:endParaRPr>
              </a:p>
            </p:txBody>
          </p:sp>
        </p:grpSp>
      </p:grpSp>
      <p:grpSp>
        <p:nvGrpSpPr>
          <p:cNvPr id="13" name="Group 12">
            <a:extLst>
              <a:ext uri="{FF2B5EF4-FFF2-40B4-BE49-F238E27FC236}">
                <a16:creationId xmlns:a16="http://schemas.microsoft.com/office/drawing/2014/main" id="{595BE5B8-0C9A-41A5-9DD2-2B4A82008374}"/>
              </a:ext>
            </a:extLst>
          </p:cNvPr>
          <p:cNvGrpSpPr/>
          <p:nvPr/>
        </p:nvGrpSpPr>
        <p:grpSpPr>
          <a:xfrm>
            <a:off x="7178329" y="2586262"/>
            <a:ext cx="2151664" cy="2623339"/>
            <a:chOff x="6721129" y="2586262"/>
            <a:chExt cx="2151664" cy="2623339"/>
          </a:xfrm>
        </p:grpSpPr>
        <p:grpSp>
          <p:nvGrpSpPr>
            <p:cNvPr id="4" name="Group 3">
              <a:extLst>
                <a:ext uri="{FF2B5EF4-FFF2-40B4-BE49-F238E27FC236}">
                  <a16:creationId xmlns:a16="http://schemas.microsoft.com/office/drawing/2014/main" id="{FE50E3DB-23C7-491A-933C-E1E0EF101904}"/>
                </a:ext>
              </a:extLst>
            </p:cNvPr>
            <p:cNvGrpSpPr/>
            <p:nvPr/>
          </p:nvGrpSpPr>
          <p:grpSpPr>
            <a:xfrm>
              <a:off x="6722155" y="2586262"/>
              <a:ext cx="2150638" cy="1473315"/>
              <a:chOff x="6722155" y="2586262"/>
              <a:chExt cx="2150638" cy="1473315"/>
            </a:xfrm>
          </p:grpSpPr>
          <p:sp>
            <p:nvSpPr>
              <p:cNvPr id="108" name="Rectangle 107">
                <a:extLst>
                  <a:ext uri="{FF2B5EF4-FFF2-40B4-BE49-F238E27FC236}">
                    <a16:creationId xmlns:a16="http://schemas.microsoft.com/office/drawing/2014/main" id="{720DD83C-BCAA-4EC7-BE2C-A082021A9E40}"/>
                  </a:ext>
                </a:extLst>
              </p:cNvPr>
              <p:cNvSpPr/>
              <p:nvPr/>
            </p:nvSpPr>
            <p:spPr bwMode="gray">
              <a:xfrm>
                <a:off x="6906421" y="2586262"/>
                <a:ext cx="1966372"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zh-CN" altLang="en-US" dirty="0">
                    <a:solidFill>
                      <a:schemeClr val="accent2"/>
                    </a:solidFill>
                    <a:latin typeface="Noto Sans CJK SC Black" panose="020B0A00000000000000" pitchFamily="34" charset="-128"/>
                    <a:ea typeface="Noto Sans CJK SC Black" panose="020B0A00000000000000" pitchFamily="34" charset="-128"/>
                  </a:rPr>
                  <a:t>表达</a:t>
                </a:r>
                <a:br>
                  <a:rPr lang="en-US" altLang="zh-CN" dirty="0">
                    <a:solidFill>
                      <a:schemeClr val="accent2"/>
                    </a:solidFill>
                    <a:latin typeface="Arial Black" panose="020B0A04020102020204" pitchFamily="34" charset="0"/>
                    <a:ea typeface="Noto Sans CJK SC Regular" panose="020B0500000000000000" pitchFamily="34" charset="-128"/>
                  </a:rPr>
                </a:br>
                <a:r>
                  <a:rPr lang="zh-CN" altLang="en-US" dirty="0">
                    <a:solidFill>
                      <a:schemeClr val="tx2"/>
                    </a:solidFill>
                    <a:ea typeface="Noto Sans CJK SC Regular" panose="020B0500000000000000" pitchFamily="34" charset="-128"/>
                  </a:rPr>
                  <a:t>中带少许</a:t>
                </a:r>
                <a:br>
                  <a:rPr lang="en-US" altLang="zh-CN" dirty="0">
                    <a:solidFill>
                      <a:schemeClr val="tx2"/>
                    </a:solidFill>
                    <a:ea typeface="Noto Sans CJK SC Regular" panose="020B0500000000000000" pitchFamily="34" charset="-128"/>
                  </a:rPr>
                </a:br>
                <a:r>
                  <a:rPr lang="zh-CN" altLang="en-US" dirty="0">
                    <a:solidFill>
                      <a:schemeClr val="accent2"/>
                    </a:solidFill>
                    <a:latin typeface="Noto Sans CJK SC Black" panose="020B0A00000000000000" pitchFamily="34" charset="-128"/>
                    <a:ea typeface="Noto Sans CJK SC Black" panose="020B0A00000000000000" pitchFamily="34" charset="-128"/>
                  </a:rPr>
                  <a:t>征询</a:t>
                </a:r>
              </a:p>
            </p:txBody>
          </p:sp>
          <p:cxnSp>
            <p:nvCxnSpPr>
              <p:cNvPr id="115" name="Straight Arrow Connector 114">
                <a:extLst>
                  <a:ext uri="{FF2B5EF4-FFF2-40B4-BE49-F238E27FC236}">
                    <a16:creationId xmlns:a16="http://schemas.microsoft.com/office/drawing/2014/main" id="{0966F77E-C92A-4E02-97A3-64B80B73A117}"/>
                  </a:ext>
                </a:extLst>
              </p:cNvPr>
              <p:cNvCxnSpPr>
                <a:cxnSpLocks/>
              </p:cNvCxnSpPr>
              <p:nvPr/>
            </p:nvCxnSpPr>
            <p:spPr>
              <a:xfrm flipV="1">
                <a:off x="6802487"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2" name="Oval 151">
                <a:extLst>
                  <a:ext uri="{FF2B5EF4-FFF2-40B4-BE49-F238E27FC236}">
                    <a16:creationId xmlns:a16="http://schemas.microsoft.com/office/drawing/2014/main" id="{DDA7D8D5-386C-43EA-B6EC-73EF743A014B}"/>
                  </a:ext>
                </a:extLst>
              </p:cNvPr>
              <p:cNvSpPr/>
              <p:nvPr/>
            </p:nvSpPr>
            <p:spPr bwMode="gray">
              <a:xfrm>
                <a:off x="6722155"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zh-CN" altLang="en-US" sz="1800" dirty="0">
                  <a:solidFill>
                    <a:schemeClr val="bg1"/>
                  </a:solidFill>
                  <a:ea typeface="Noto Sans CJK SC Regular" panose="020B0500000000000000" pitchFamily="34" charset="-128"/>
                </a:endParaRPr>
              </a:p>
            </p:txBody>
          </p:sp>
        </p:grpSp>
        <p:grpSp>
          <p:nvGrpSpPr>
            <p:cNvPr id="66" name="Group 65">
              <a:extLst>
                <a:ext uri="{FF2B5EF4-FFF2-40B4-BE49-F238E27FC236}">
                  <a16:creationId xmlns:a16="http://schemas.microsoft.com/office/drawing/2014/main" id="{F834F313-37B2-46BE-9E1A-A26BA9F3D915}"/>
                </a:ext>
              </a:extLst>
            </p:cNvPr>
            <p:cNvGrpSpPr/>
            <p:nvPr/>
          </p:nvGrpSpPr>
          <p:grpSpPr>
            <a:xfrm flipV="1">
              <a:off x="6721129" y="3874172"/>
              <a:ext cx="185292" cy="1335429"/>
              <a:chOff x="666262" y="2724148"/>
              <a:chExt cx="185292" cy="1335429"/>
            </a:xfrm>
          </p:grpSpPr>
          <p:cxnSp>
            <p:nvCxnSpPr>
              <p:cNvPr id="67" name="Straight Arrow Connector 66">
                <a:extLst>
                  <a:ext uri="{FF2B5EF4-FFF2-40B4-BE49-F238E27FC236}">
                    <a16:creationId xmlns:a16="http://schemas.microsoft.com/office/drawing/2014/main" id="{75067903-943D-4299-BD98-DBD15D8CF3CB}"/>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F6F86F60-AE12-4629-A039-C4C00977A621}"/>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zh-CN" altLang="en-US" sz="1800" dirty="0">
                  <a:solidFill>
                    <a:schemeClr val="bg1"/>
                  </a:solidFill>
                  <a:ea typeface="Noto Sans CJK SC Regular" panose="020B0500000000000000" pitchFamily="34" charset="-128"/>
                </a:endParaRPr>
              </a:p>
            </p:txBody>
          </p:sp>
        </p:grpSp>
      </p:grpSp>
      <p:grpSp>
        <p:nvGrpSpPr>
          <p:cNvPr id="14" name="Group 13">
            <a:extLst>
              <a:ext uri="{FF2B5EF4-FFF2-40B4-BE49-F238E27FC236}">
                <a16:creationId xmlns:a16="http://schemas.microsoft.com/office/drawing/2014/main" id="{62C83BEE-D801-4E35-8C2A-3DE5B50AFD4C}"/>
              </a:ext>
            </a:extLst>
          </p:cNvPr>
          <p:cNvGrpSpPr/>
          <p:nvPr/>
        </p:nvGrpSpPr>
        <p:grpSpPr>
          <a:xfrm>
            <a:off x="10119989" y="2586262"/>
            <a:ext cx="2001716" cy="2623339"/>
            <a:chOff x="9767564" y="2586262"/>
            <a:chExt cx="2001716" cy="2623339"/>
          </a:xfrm>
        </p:grpSpPr>
        <p:grpSp>
          <p:nvGrpSpPr>
            <p:cNvPr id="7" name="Group 6">
              <a:extLst>
                <a:ext uri="{FF2B5EF4-FFF2-40B4-BE49-F238E27FC236}">
                  <a16:creationId xmlns:a16="http://schemas.microsoft.com/office/drawing/2014/main" id="{D01F4BB2-CD92-4555-BB2D-227F92862F8B}"/>
                </a:ext>
              </a:extLst>
            </p:cNvPr>
            <p:cNvGrpSpPr/>
            <p:nvPr/>
          </p:nvGrpSpPr>
          <p:grpSpPr>
            <a:xfrm>
              <a:off x="9767564" y="2586262"/>
              <a:ext cx="2001716" cy="1473315"/>
              <a:chOff x="9767564" y="2586262"/>
              <a:chExt cx="2001716" cy="1473315"/>
            </a:xfrm>
          </p:grpSpPr>
          <p:sp>
            <p:nvSpPr>
              <p:cNvPr id="109" name="Rectangle 108">
                <a:extLst>
                  <a:ext uri="{FF2B5EF4-FFF2-40B4-BE49-F238E27FC236}">
                    <a16:creationId xmlns:a16="http://schemas.microsoft.com/office/drawing/2014/main" id="{7A071793-5E94-4075-9D7A-39BD412B488B}"/>
                  </a:ext>
                </a:extLst>
              </p:cNvPr>
              <p:cNvSpPr/>
              <p:nvPr/>
            </p:nvSpPr>
            <p:spPr bwMode="gray">
              <a:xfrm>
                <a:off x="9991725" y="2586262"/>
                <a:ext cx="1777555"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zh-CN" altLang="en-US" dirty="0">
                    <a:solidFill>
                      <a:schemeClr val="tx2"/>
                    </a:solidFill>
                    <a:ea typeface="Noto Sans CJK SC Regular" panose="020B0500000000000000" pitchFamily="34" charset="-128"/>
                  </a:rPr>
                  <a:t>更多</a:t>
                </a:r>
                <a:br>
                  <a:rPr lang="en-US" altLang="zh-CN" dirty="0">
                    <a:solidFill>
                      <a:schemeClr val="tx2"/>
                    </a:solidFill>
                    <a:ea typeface="Noto Sans CJK SC Regular" panose="020B0500000000000000" pitchFamily="34" charset="-128"/>
                  </a:rPr>
                </a:br>
                <a:r>
                  <a:rPr lang="zh-CN" altLang="en-US" dirty="0">
                    <a:solidFill>
                      <a:schemeClr val="accent2"/>
                    </a:solidFill>
                    <a:latin typeface="Noto Sans CJK SC Black" panose="020B0A00000000000000" pitchFamily="34" charset="-128"/>
                    <a:ea typeface="Noto Sans CJK SC Black" panose="020B0A00000000000000" pitchFamily="34" charset="-128"/>
                  </a:rPr>
                  <a:t>表达意见</a:t>
                </a:r>
              </a:p>
            </p:txBody>
          </p:sp>
          <p:cxnSp>
            <p:nvCxnSpPr>
              <p:cNvPr id="116" name="Straight Arrow Connector 115">
                <a:extLst>
                  <a:ext uri="{FF2B5EF4-FFF2-40B4-BE49-F238E27FC236}">
                    <a16:creationId xmlns:a16="http://schemas.microsoft.com/office/drawing/2014/main" id="{1516D83F-D678-4103-9DCA-A6D8615A2EAB}"/>
                  </a:ext>
                </a:extLst>
              </p:cNvPr>
              <p:cNvCxnSpPr>
                <a:cxnSpLocks/>
              </p:cNvCxnSpPr>
              <p:nvPr/>
            </p:nvCxnSpPr>
            <p:spPr>
              <a:xfrm flipV="1">
                <a:off x="9867900"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3" name="Oval 152">
                <a:extLst>
                  <a:ext uri="{FF2B5EF4-FFF2-40B4-BE49-F238E27FC236}">
                    <a16:creationId xmlns:a16="http://schemas.microsoft.com/office/drawing/2014/main" id="{6CA66541-9FB1-4BCF-B519-50D9D36020B9}"/>
                  </a:ext>
                </a:extLst>
              </p:cNvPr>
              <p:cNvSpPr/>
              <p:nvPr/>
            </p:nvSpPr>
            <p:spPr bwMode="gray">
              <a:xfrm>
                <a:off x="9767564"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zh-CN" altLang="en-US" sz="1800" dirty="0">
                  <a:solidFill>
                    <a:schemeClr val="bg1"/>
                  </a:solidFill>
                  <a:ea typeface="Noto Sans CJK SC Regular" panose="020B0500000000000000" pitchFamily="34" charset="-128"/>
                </a:endParaRPr>
              </a:p>
            </p:txBody>
          </p:sp>
        </p:grpSp>
        <p:grpSp>
          <p:nvGrpSpPr>
            <p:cNvPr id="69" name="Group 68">
              <a:extLst>
                <a:ext uri="{FF2B5EF4-FFF2-40B4-BE49-F238E27FC236}">
                  <a16:creationId xmlns:a16="http://schemas.microsoft.com/office/drawing/2014/main" id="{69E6FE9F-5916-4A73-8CD3-794C07BEFCCF}"/>
                </a:ext>
              </a:extLst>
            </p:cNvPr>
            <p:cNvGrpSpPr/>
            <p:nvPr/>
          </p:nvGrpSpPr>
          <p:grpSpPr>
            <a:xfrm flipV="1">
              <a:off x="9768687" y="3874172"/>
              <a:ext cx="185292" cy="1335429"/>
              <a:chOff x="666262" y="2724148"/>
              <a:chExt cx="185292" cy="1335429"/>
            </a:xfrm>
          </p:grpSpPr>
          <p:cxnSp>
            <p:nvCxnSpPr>
              <p:cNvPr id="70" name="Straight Arrow Connector 69">
                <a:extLst>
                  <a:ext uri="{FF2B5EF4-FFF2-40B4-BE49-F238E27FC236}">
                    <a16:creationId xmlns:a16="http://schemas.microsoft.com/office/drawing/2014/main" id="{DD4F5C41-F228-4569-9B24-8105F4496309}"/>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D9D644F4-1417-4A8D-894C-6149CA005516}"/>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zh-CN" altLang="en-US" sz="1800" dirty="0">
                  <a:solidFill>
                    <a:schemeClr val="bg1"/>
                  </a:solidFill>
                  <a:ea typeface="Noto Sans CJK SC Regular" panose="020B0500000000000000" pitchFamily="34" charset="-128"/>
                </a:endParaRPr>
              </a:p>
            </p:txBody>
          </p:sp>
        </p:grpSp>
      </p:grpSp>
    </p:spTree>
    <p:extLst>
      <p:ext uri="{BB962C8B-B14F-4D97-AF65-F5344CB8AC3E}">
        <p14:creationId xmlns:p14="http://schemas.microsoft.com/office/powerpoint/2010/main" val="14425591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B01CE6D-7D77-406D-BFBE-9917245B1E16}"/>
              </a:ext>
            </a:extLst>
          </p:cNvPr>
          <p:cNvSpPr>
            <a:spLocks noGrp="1"/>
          </p:cNvSpPr>
          <p:nvPr>
            <p:ph type="title"/>
          </p:nvPr>
        </p:nvSpPr>
        <p:spPr>
          <a:xfrm>
            <a:off x="390525" y="228600"/>
            <a:ext cx="3687763" cy="1995488"/>
          </a:xfrm>
        </p:spPr>
        <p:txBody>
          <a:bodyPr wrap="square"/>
          <a:lstStyle/>
          <a:p>
            <a:r>
              <a:rPr lang="zh-CN" altLang="en-US">
                <a:ea typeface="Noto Sans CJK SC Bold" panose="020B0800000000000000" pitchFamily="34" charset="-128"/>
              </a:rPr>
              <a:t>自主性行为</a:t>
            </a:r>
            <a:endParaRPr lang="zh-CN" altLang="en-US" dirty="0">
              <a:ea typeface="Noto Sans CJK SC Bold" panose="020B0800000000000000" pitchFamily="34" charset="-128"/>
            </a:endParaRPr>
          </a:p>
        </p:txBody>
      </p:sp>
      <p:sp>
        <p:nvSpPr>
          <p:cNvPr id="8" name="Content Placeholder 7">
            <a:extLst>
              <a:ext uri="{FF2B5EF4-FFF2-40B4-BE49-F238E27FC236}">
                <a16:creationId xmlns:a16="http://schemas.microsoft.com/office/drawing/2014/main" id="{FEEDC26F-F900-41DD-924C-EE21C6E4F7AD}"/>
              </a:ext>
            </a:extLst>
          </p:cNvPr>
          <p:cNvSpPr>
            <a:spLocks noGrp="1"/>
          </p:cNvSpPr>
          <p:nvPr>
            <p:ph idx="1"/>
          </p:nvPr>
        </p:nvSpPr>
        <p:spPr>
          <a:xfrm>
            <a:off x="4256117" y="228600"/>
            <a:ext cx="7707284" cy="5798126"/>
          </a:xfrm>
        </p:spPr>
        <p:txBody>
          <a:bodyPr/>
          <a:lstStyle/>
          <a:p>
            <a:r>
              <a:rPr lang="zh-CN" altLang="en-US">
                <a:ea typeface="Noto Sans CJK SC Regular" panose="020B0500000000000000" pitchFamily="34" charset="-128"/>
              </a:rPr>
              <a:t> </a:t>
            </a:r>
            <a:endParaRPr lang="zh-CN" altLang="en-US" dirty="0">
              <a:ea typeface="Noto Sans CJK SC Regular" panose="020B0500000000000000" pitchFamily="34" charset="-128"/>
            </a:endParaRPr>
          </a:p>
        </p:txBody>
      </p:sp>
      <p:sp>
        <p:nvSpPr>
          <p:cNvPr id="4" name="Footer Placeholder 3">
            <a:extLst>
              <a:ext uri="{FF2B5EF4-FFF2-40B4-BE49-F238E27FC236}">
                <a16:creationId xmlns:a16="http://schemas.microsoft.com/office/drawing/2014/main" id="{8C12E9FE-DB54-4DDD-9F68-1015D3EAF337}"/>
              </a:ext>
            </a:extLst>
          </p:cNvPr>
          <p:cNvSpPr>
            <a:spLocks noGrp="1"/>
          </p:cNvSpPr>
          <p:nvPr>
            <p:ph type="ftr" sz="quarter" idx="11"/>
          </p:nvPr>
        </p:nvSpPr>
        <p:spPr/>
        <p:txBody>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3" name="Slide Number Placeholder 2">
            <a:extLst>
              <a:ext uri="{FF2B5EF4-FFF2-40B4-BE49-F238E27FC236}">
                <a16:creationId xmlns:a16="http://schemas.microsoft.com/office/drawing/2014/main" id="{C35D4F5A-8F21-4AB8-83D5-B838CF5D7397}"/>
              </a:ext>
            </a:extLst>
          </p:cNvPr>
          <p:cNvSpPr>
            <a:spLocks noGrp="1"/>
          </p:cNvSpPr>
          <p:nvPr>
            <p:ph type="sldNum" sz="quarter" idx="12"/>
          </p:nvPr>
        </p:nvSpPr>
        <p:spPr/>
        <p:txBody>
          <a:bodyPr/>
          <a:lstStyle/>
          <a:p>
            <a:fld id="{1B1CF60C-C85D-47C0-8597-E3BF95F18FA3}" type="slidenum">
              <a:rPr lang="en-US" altLang="zh-CN" smtClean="0">
                <a:ea typeface="Noto Sans CJK SC Regular" panose="020B0500000000000000" pitchFamily="34" charset="-128"/>
              </a:rPr>
              <a:t>8</a:t>
            </a:fld>
            <a:endParaRPr lang="zh-CN" altLang="en-US" dirty="0">
              <a:ea typeface="Noto Sans CJK SC Regular" panose="020B0500000000000000" pitchFamily="34" charset="-128"/>
            </a:endParaRPr>
          </a:p>
        </p:txBody>
      </p:sp>
      <p:graphicFrame>
        <p:nvGraphicFramePr>
          <p:cNvPr id="14" name="Table 13">
            <a:extLst>
              <a:ext uri="{FF2B5EF4-FFF2-40B4-BE49-F238E27FC236}">
                <a16:creationId xmlns:a16="http://schemas.microsoft.com/office/drawing/2014/main" id="{2CDBFB76-023C-4CCE-B4A7-01755CFF5E69}"/>
              </a:ext>
            </a:extLst>
          </p:cNvPr>
          <p:cNvGraphicFramePr>
            <a:graphicFrameLocks noGrp="1"/>
          </p:cNvGraphicFramePr>
          <p:nvPr>
            <p:extLst>
              <p:ext uri="{D42A27DB-BD31-4B8C-83A1-F6EECF244321}">
                <p14:modId xmlns:p14="http://schemas.microsoft.com/office/powerpoint/2010/main" val="433172034"/>
              </p:ext>
            </p:extLst>
          </p:nvPr>
        </p:nvGraphicFramePr>
        <p:xfrm>
          <a:off x="7077866" y="5220646"/>
          <a:ext cx="2066063" cy="429684"/>
        </p:xfrm>
        <a:graphic>
          <a:graphicData uri="http://schemas.openxmlformats.org/drawingml/2006/table">
            <a:tbl>
              <a:tblPr>
                <a:tableStyleId>{5FD0F851-EC5A-4D38-B0AD-8093EC10F338}</a:tableStyleId>
              </a:tblPr>
              <a:tblGrid>
                <a:gridCol w="513559">
                  <a:extLst>
                    <a:ext uri="{9D8B030D-6E8A-4147-A177-3AD203B41FA5}">
                      <a16:colId xmlns:a16="http://schemas.microsoft.com/office/drawing/2014/main" val="3316520189"/>
                    </a:ext>
                  </a:extLst>
                </a:gridCol>
                <a:gridCol w="1552504">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baseline="0" dirty="0" err="1">
                          <a:ea typeface="Noto Sans CJK SC Regular" panose="020B0500000000000000" pitchFamily="34" charset="-128"/>
                        </a:rPr>
                        <a:t>做的</a:t>
                      </a:r>
                      <a:endParaRPr baseline="0" dirty="0">
                        <a:ea typeface="Noto Sans CJK SC Regular" panose="020B0500000000000000" pitchFamily="34" charset="-128"/>
                      </a:endParaRPr>
                    </a:p>
                  </a:txBody>
                  <a:tcPr marL="0" marR="0" marT="0" marB="0" anchor="ctr">
                    <a:solidFill>
                      <a:schemeClr val="accent2"/>
                    </a:solidFill>
                  </a:tcPr>
                </a:tc>
                <a:tc>
                  <a:txBody>
                    <a:bodyPr/>
                    <a:lstStyle/>
                    <a:p>
                      <a:pPr>
                        <a:defRPr>
                          <a:solidFill>
                            <a:schemeClr val="accent6"/>
                          </a:solidFill>
                        </a:defRPr>
                      </a:pPr>
                      <a:r>
                        <a:rPr baseline="0" dirty="0" err="1">
                          <a:ea typeface="Noto Sans CJK SC Regular" panose="020B0500000000000000" pitchFamily="34" charset="-128"/>
                        </a:rPr>
                        <a:t>非言语行为</a:t>
                      </a:r>
                      <a:endParaRPr baseline="0" dirty="0">
                        <a:ea typeface="Noto Sans CJK SC Regular" panose="020B0500000000000000" pitchFamily="34" charset="-128"/>
                      </a:endParaRPr>
                    </a:p>
                  </a:txBody>
                  <a:tcPr anchor="ct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CEDCB9E5-5477-4298-BC91-239C3DB6A6A5}"/>
              </a:ext>
            </a:extLst>
          </p:cNvPr>
          <p:cNvGraphicFramePr>
            <a:graphicFrameLocks noGrp="1"/>
          </p:cNvGraphicFramePr>
          <p:nvPr>
            <p:extLst>
              <p:ext uri="{D42A27DB-BD31-4B8C-83A1-F6EECF244321}">
                <p14:modId xmlns:p14="http://schemas.microsoft.com/office/powerpoint/2010/main" val="1902280474"/>
              </p:ext>
            </p:extLst>
          </p:nvPr>
        </p:nvGraphicFramePr>
        <p:xfrm>
          <a:off x="7044337" y="630239"/>
          <a:ext cx="2068901" cy="429684"/>
        </p:xfrm>
        <a:graphic>
          <a:graphicData uri="http://schemas.openxmlformats.org/drawingml/2006/table">
            <a:tbl>
              <a:tblPr>
                <a:tableStyleId>{5FD0F851-EC5A-4D38-B0AD-8093EC10F338}</a:tableStyleId>
              </a:tblPr>
              <a:tblGrid>
                <a:gridCol w="547088">
                  <a:extLst>
                    <a:ext uri="{9D8B030D-6E8A-4147-A177-3AD203B41FA5}">
                      <a16:colId xmlns:a16="http://schemas.microsoft.com/office/drawing/2014/main" val="3316520189"/>
                    </a:ext>
                  </a:extLst>
                </a:gridCol>
                <a:gridCol w="1521813">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dirty="0" err="1">
                          <a:latin typeface="Noto Sans CJK SC Regular" panose="020B0500000000000000" pitchFamily="34" charset="-128"/>
                          <a:ea typeface="Noto Sans CJK SC Regular" panose="020B0500000000000000" pitchFamily="34" charset="-128"/>
                        </a:rPr>
                        <a:t>说的</a:t>
                      </a:r>
                      <a:endParaRPr dirty="0">
                        <a:latin typeface="Noto Sans CJK SC Regular" panose="020B0500000000000000" pitchFamily="34" charset="-128"/>
                        <a:ea typeface="Noto Sans CJK SC Regular" panose="020B0500000000000000" pitchFamily="34" charset="-128"/>
                      </a:endParaRPr>
                    </a:p>
                  </a:txBody>
                  <a:tcPr marL="0" marR="0" marT="0" marB="0" anchor="ctr">
                    <a:solidFill>
                      <a:schemeClr val="accent2"/>
                    </a:solidFill>
                  </a:tcPr>
                </a:tc>
                <a:tc>
                  <a:txBody>
                    <a:bodyPr/>
                    <a:lstStyle/>
                    <a:p>
                      <a:pPr>
                        <a:defRPr>
                          <a:solidFill>
                            <a:schemeClr val="accent6"/>
                          </a:solidFill>
                        </a:defRPr>
                      </a:pPr>
                      <a:r>
                        <a:rPr dirty="0" err="1">
                          <a:latin typeface="Noto Sans CJK SC Regular" panose="020B0500000000000000" pitchFamily="34" charset="-128"/>
                          <a:ea typeface="Noto Sans CJK SC Regular" panose="020B0500000000000000" pitchFamily="34" charset="-128"/>
                        </a:rPr>
                        <a:t>言语行为</a:t>
                      </a:r>
                      <a:endParaRPr dirty="0">
                        <a:latin typeface="Noto Sans CJK SC Regular" panose="020B0500000000000000" pitchFamily="34" charset="-128"/>
                        <a:ea typeface="Noto Sans CJK SC Regular" panose="020B0500000000000000" pitchFamily="34" charset="-128"/>
                      </a:endParaRPr>
                    </a:p>
                  </a:txBody>
                  <a:tcPr anchor="ctr">
                    <a:solidFill>
                      <a:schemeClr val="accent5"/>
                    </a:solidFill>
                  </a:tcPr>
                </a:tc>
                <a:extLst>
                  <a:ext uri="{0D108BD9-81ED-4DB2-BD59-A6C34878D82A}">
                    <a16:rowId xmlns:a16="http://schemas.microsoft.com/office/drawing/2014/main" val="4173734823"/>
                  </a:ext>
                </a:extLst>
              </a:tr>
            </a:tbl>
          </a:graphicData>
        </a:graphic>
      </p:graphicFrame>
      <p:grpSp>
        <p:nvGrpSpPr>
          <p:cNvPr id="2" name="Group 1">
            <a:extLst>
              <a:ext uri="{FF2B5EF4-FFF2-40B4-BE49-F238E27FC236}">
                <a16:creationId xmlns:a16="http://schemas.microsoft.com/office/drawing/2014/main" id="{30594167-0996-4210-9971-E5823E6150B4}"/>
              </a:ext>
            </a:extLst>
          </p:cNvPr>
          <p:cNvGrpSpPr/>
          <p:nvPr/>
        </p:nvGrpSpPr>
        <p:grpSpPr>
          <a:xfrm>
            <a:off x="5775858" y="1304327"/>
            <a:ext cx="4512433" cy="417436"/>
            <a:chOff x="5775858" y="1271077"/>
            <a:chExt cx="4512433" cy="417436"/>
          </a:xfrm>
        </p:grpSpPr>
        <p:grpSp>
          <p:nvGrpSpPr>
            <p:cNvPr id="19" name="Group 18">
              <a:extLst>
                <a:ext uri="{FF2B5EF4-FFF2-40B4-BE49-F238E27FC236}">
                  <a16:creationId xmlns:a16="http://schemas.microsoft.com/office/drawing/2014/main" id="{AFC966E2-7F39-4A7B-AA12-AE046019DAE0}"/>
                </a:ext>
              </a:extLst>
            </p:cNvPr>
            <p:cNvGrpSpPr/>
            <p:nvPr/>
          </p:nvGrpSpPr>
          <p:grpSpPr>
            <a:xfrm>
              <a:off x="6619875" y="1271077"/>
              <a:ext cx="2917825" cy="417436"/>
              <a:chOff x="6696075" y="1461560"/>
              <a:chExt cx="3295650" cy="471489"/>
            </a:xfrm>
          </p:grpSpPr>
          <p:sp>
            <p:nvSpPr>
              <p:cNvPr id="16" name="Rectangle 15">
                <a:extLst>
                  <a:ext uri="{FF2B5EF4-FFF2-40B4-BE49-F238E27FC236}">
                    <a16:creationId xmlns:a16="http://schemas.microsoft.com/office/drawing/2014/main" id="{A3F904DD-2705-4C7F-96D8-D8A04C2A7ECA}"/>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zh-CN" altLang="en-US">
                    <a:ea typeface="Noto Sans CJK SC Regular" panose="020B0500000000000000" pitchFamily="34" charset="-128"/>
                  </a:rPr>
                  <a:t>语速</a:t>
                </a:r>
                <a:endParaRPr lang="zh-CN" altLang="en-US" dirty="0">
                  <a:ea typeface="Noto Sans CJK SC Regular" panose="020B0500000000000000" pitchFamily="34" charset="-128"/>
                </a:endParaRPr>
              </a:p>
            </p:txBody>
          </p:sp>
          <p:sp>
            <p:nvSpPr>
              <p:cNvPr id="17" name="Arrow: Pentagon 16">
                <a:extLst>
                  <a:ext uri="{FF2B5EF4-FFF2-40B4-BE49-F238E27FC236}">
                    <a16:creationId xmlns:a16="http://schemas.microsoft.com/office/drawing/2014/main" id="{037E7C4D-7B01-4D7E-8B45-07975F0B02F5}"/>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18" name="Arrow: Pentagon 17">
                <a:extLst>
                  <a:ext uri="{FF2B5EF4-FFF2-40B4-BE49-F238E27FC236}">
                    <a16:creationId xmlns:a16="http://schemas.microsoft.com/office/drawing/2014/main" id="{3B12E190-E957-4491-8F14-DE9D409742F6}"/>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grpSp>
        <p:sp>
          <p:nvSpPr>
            <p:cNvPr id="28" name="TextBox 27">
              <a:extLst>
                <a:ext uri="{FF2B5EF4-FFF2-40B4-BE49-F238E27FC236}">
                  <a16:creationId xmlns:a16="http://schemas.microsoft.com/office/drawing/2014/main" id="{F9ADA6A4-6E03-4D69-8405-165B786A3AB7}"/>
                </a:ext>
              </a:extLst>
            </p:cNvPr>
            <p:cNvSpPr txBox="1"/>
            <p:nvPr/>
          </p:nvSpPr>
          <p:spPr>
            <a:xfrm>
              <a:off x="5775858" y="1341295"/>
              <a:ext cx="461665" cy="276999"/>
            </a:xfrm>
            <a:prstGeom prst="rect">
              <a:avLst/>
            </a:prstGeom>
            <a:noFill/>
          </p:spPr>
          <p:txBody>
            <a:bodyPr wrap="none" lIns="0" tIns="0" rIns="0" bIns="0">
              <a:spAutoFit/>
            </a:bodyPr>
            <a:lstStyle/>
            <a:p>
              <a:pPr algn="r">
                <a:defRPr>
                  <a:solidFill>
                    <a:schemeClr val="tx2"/>
                  </a:solidFill>
                </a:defRPr>
              </a:pPr>
              <a:r>
                <a:rPr lang="zh-CN" altLang="en-US">
                  <a:ea typeface="Noto Sans CJK SC Regular" panose="020B0500000000000000" pitchFamily="34" charset="-128"/>
                </a:rPr>
                <a:t>较慢</a:t>
              </a:r>
              <a:endParaRPr lang="zh-CN" altLang="en-US" dirty="0">
                <a:ea typeface="Noto Sans CJK SC Regular" panose="020B0500000000000000" pitchFamily="34" charset="-128"/>
              </a:endParaRPr>
            </a:p>
          </p:txBody>
        </p:sp>
        <p:sp>
          <p:nvSpPr>
            <p:cNvPr id="33" name="TextBox 32">
              <a:extLst>
                <a:ext uri="{FF2B5EF4-FFF2-40B4-BE49-F238E27FC236}">
                  <a16:creationId xmlns:a16="http://schemas.microsoft.com/office/drawing/2014/main" id="{AA369EBB-7F4E-4B14-BBE2-1201971B28A0}"/>
                </a:ext>
              </a:extLst>
            </p:cNvPr>
            <p:cNvSpPr txBox="1"/>
            <p:nvPr/>
          </p:nvSpPr>
          <p:spPr>
            <a:xfrm>
              <a:off x="9826626" y="1341295"/>
              <a:ext cx="461665" cy="276999"/>
            </a:xfrm>
            <a:prstGeom prst="rect">
              <a:avLst/>
            </a:prstGeom>
            <a:noFill/>
          </p:spPr>
          <p:txBody>
            <a:bodyPr wrap="none" lIns="0" tIns="0" rIns="0" bIns="0">
              <a:spAutoFit/>
            </a:bodyPr>
            <a:lstStyle/>
            <a:p>
              <a:pPr>
                <a:defRPr>
                  <a:solidFill>
                    <a:schemeClr val="tx2"/>
                  </a:solidFill>
                </a:defRPr>
              </a:pPr>
              <a:r>
                <a:rPr lang="zh-CN" altLang="en-US">
                  <a:ea typeface="Noto Sans CJK SC Regular" panose="020B0500000000000000" pitchFamily="34" charset="-128"/>
                </a:rPr>
                <a:t>较快</a:t>
              </a:r>
              <a:endParaRPr lang="zh-CN" altLang="en-US" dirty="0">
                <a:ea typeface="Noto Sans CJK SC Regular" panose="020B0500000000000000" pitchFamily="34" charset="-128"/>
              </a:endParaRPr>
            </a:p>
          </p:txBody>
        </p:sp>
      </p:grpSp>
      <p:grpSp>
        <p:nvGrpSpPr>
          <p:cNvPr id="5" name="Group 4">
            <a:extLst>
              <a:ext uri="{FF2B5EF4-FFF2-40B4-BE49-F238E27FC236}">
                <a16:creationId xmlns:a16="http://schemas.microsoft.com/office/drawing/2014/main" id="{C798A869-A51C-48AB-A2C2-770550F70B7A}"/>
              </a:ext>
            </a:extLst>
          </p:cNvPr>
          <p:cNvGrpSpPr/>
          <p:nvPr/>
        </p:nvGrpSpPr>
        <p:grpSpPr>
          <a:xfrm>
            <a:off x="5739332" y="1797962"/>
            <a:ext cx="4799128" cy="417436"/>
            <a:chOff x="5739332" y="1764712"/>
            <a:chExt cx="4799128" cy="417436"/>
          </a:xfrm>
        </p:grpSpPr>
        <p:grpSp>
          <p:nvGrpSpPr>
            <p:cNvPr id="20" name="Group 19">
              <a:extLst>
                <a:ext uri="{FF2B5EF4-FFF2-40B4-BE49-F238E27FC236}">
                  <a16:creationId xmlns:a16="http://schemas.microsoft.com/office/drawing/2014/main" id="{7A0DEB2A-C35B-4E83-9CA1-D883AC07058F}"/>
                </a:ext>
              </a:extLst>
            </p:cNvPr>
            <p:cNvGrpSpPr/>
            <p:nvPr/>
          </p:nvGrpSpPr>
          <p:grpSpPr>
            <a:xfrm>
              <a:off x="6619875" y="1764712"/>
              <a:ext cx="2917825" cy="417436"/>
              <a:chOff x="6696075" y="1461560"/>
              <a:chExt cx="3295650" cy="471489"/>
            </a:xfrm>
          </p:grpSpPr>
          <p:sp>
            <p:nvSpPr>
              <p:cNvPr id="21" name="Rectangle 20">
                <a:extLst>
                  <a:ext uri="{FF2B5EF4-FFF2-40B4-BE49-F238E27FC236}">
                    <a16:creationId xmlns:a16="http://schemas.microsoft.com/office/drawing/2014/main" id="{1A9ED9B3-4C09-4704-818A-A80523AD5A16}"/>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zh-CN" altLang="en-US" dirty="0">
                    <a:ea typeface="Noto Sans CJK SC Regular" panose="020B0500000000000000" pitchFamily="34" charset="-128"/>
                  </a:rPr>
                  <a:t>说话数量</a:t>
                </a:r>
              </a:p>
            </p:txBody>
          </p:sp>
          <p:sp>
            <p:nvSpPr>
              <p:cNvPr id="22" name="Arrow: Pentagon 21">
                <a:extLst>
                  <a:ext uri="{FF2B5EF4-FFF2-40B4-BE49-F238E27FC236}">
                    <a16:creationId xmlns:a16="http://schemas.microsoft.com/office/drawing/2014/main" id="{986F35D0-99CE-4699-8DDD-881F1949ED5B}"/>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23" name="Arrow: Pentagon 22">
                <a:extLst>
                  <a:ext uri="{FF2B5EF4-FFF2-40B4-BE49-F238E27FC236}">
                    <a16:creationId xmlns:a16="http://schemas.microsoft.com/office/drawing/2014/main" id="{484CF4FC-35E1-45A4-B8A7-CCAAD313E3D5}"/>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grpSp>
        <p:sp>
          <p:nvSpPr>
            <p:cNvPr id="29" name="TextBox 28">
              <a:extLst>
                <a:ext uri="{FF2B5EF4-FFF2-40B4-BE49-F238E27FC236}">
                  <a16:creationId xmlns:a16="http://schemas.microsoft.com/office/drawing/2014/main" id="{22944DCA-CF93-4B3A-AC6D-62EB55FA92E1}"/>
                </a:ext>
              </a:extLst>
            </p:cNvPr>
            <p:cNvSpPr txBox="1"/>
            <p:nvPr/>
          </p:nvSpPr>
          <p:spPr>
            <a:xfrm>
              <a:off x="5739332" y="1834931"/>
              <a:ext cx="498191" cy="276999"/>
            </a:xfrm>
            <a:prstGeom prst="rect">
              <a:avLst/>
            </a:prstGeom>
            <a:noFill/>
          </p:spPr>
          <p:txBody>
            <a:bodyPr wrap="square" lIns="0" tIns="0" rIns="0" bIns="0">
              <a:spAutoFit/>
            </a:bodyPr>
            <a:lstStyle/>
            <a:p>
              <a:pPr algn="r">
                <a:defRPr>
                  <a:solidFill>
                    <a:schemeClr val="tx2"/>
                  </a:solidFill>
                </a:defRPr>
              </a:pPr>
              <a:r>
                <a:rPr lang="zh-CN" altLang="en-US">
                  <a:ea typeface="Noto Sans CJK SC Regular" panose="020B0500000000000000" pitchFamily="34" charset="-128"/>
                </a:rPr>
                <a:t>较少</a:t>
              </a:r>
              <a:endParaRPr lang="zh-CN" altLang="en-US" dirty="0">
                <a:ea typeface="Noto Sans CJK SC Regular" panose="020B0500000000000000" pitchFamily="34" charset="-128"/>
              </a:endParaRPr>
            </a:p>
          </p:txBody>
        </p:sp>
        <p:sp>
          <p:nvSpPr>
            <p:cNvPr id="34" name="TextBox 33">
              <a:extLst>
                <a:ext uri="{FF2B5EF4-FFF2-40B4-BE49-F238E27FC236}">
                  <a16:creationId xmlns:a16="http://schemas.microsoft.com/office/drawing/2014/main" id="{A202BA3B-E617-4A84-84D6-8302BAA5A123}"/>
                </a:ext>
              </a:extLst>
            </p:cNvPr>
            <p:cNvSpPr txBox="1"/>
            <p:nvPr/>
          </p:nvSpPr>
          <p:spPr>
            <a:xfrm>
              <a:off x="9826626" y="1834931"/>
              <a:ext cx="711834" cy="276999"/>
            </a:xfrm>
            <a:prstGeom prst="rect">
              <a:avLst/>
            </a:prstGeom>
            <a:noFill/>
          </p:spPr>
          <p:txBody>
            <a:bodyPr wrap="square" lIns="0" tIns="0" rIns="0" bIns="0">
              <a:spAutoFit/>
            </a:bodyPr>
            <a:lstStyle/>
            <a:p>
              <a:pPr>
                <a:defRPr>
                  <a:solidFill>
                    <a:schemeClr val="tx2"/>
                  </a:solidFill>
                </a:defRPr>
              </a:pPr>
              <a:r>
                <a:rPr lang="zh-CN" altLang="en-US">
                  <a:ea typeface="Noto Sans CJK SC Regular" panose="020B0500000000000000" pitchFamily="34" charset="-128"/>
                </a:rPr>
                <a:t>较多</a:t>
              </a:r>
              <a:endParaRPr lang="zh-CN" altLang="en-US" dirty="0">
                <a:ea typeface="Noto Sans CJK SC Regular" panose="020B0500000000000000" pitchFamily="34" charset="-128"/>
              </a:endParaRPr>
            </a:p>
          </p:txBody>
        </p:sp>
      </p:grpSp>
      <p:grpSp>
        <p:nvGrpSpPr>
          <p:cNvPr id="6" name="Group 5">
            <a:extLst>
              <a:ext uri="{FF2B5EF4-FFF2-40B4-BE49-F238E27FC236}">
                <a16:creationId xmlns:a16="http://schemas.microsoft.com/office/drawing/2014/main" id="{9EE8C354-F8AB-489D-AD23-310C1EF4B949}"/>
              </a:ext>
            </a:extLst>
          </p:cNvPr>
          <p:cNvGrpSpPr/>
          <p:nvPr/>
        </p:nvGrpSpPr>
        <p:grpSpPr>
          <a:xfrm>
            <a:off x="5407026" y="2291597"/>
            <a:ext cx="5250097" cy="417436"/>
            <a:chOff x="5407026" y="2258347"/>
            <a:chExt cx="5250097" cy="417436"/>
          </a:xfrm>
        </p:grpSpPr>
        <p:grpSp>
          <p:nvGrpSpPr>
            <p:cNvPr id="24" name="Group 23">
              <a:extLst>
                <a:ext uri="{FF2B5EF4-FFF2-40B4-BE49-F238E27FC236}">
                  <a16:creationId xmlns:a16="http://schemas.microsoft.com/office/drawing/2014/main" id="{24FBE762-1CCA-4E19-9B45-C199F7BDAF56}"/>
                </a:ext>
              </a:extLst>
            </p:cNvPr>
            <p:cNvGrpSpPr/>
            <p:nvPr/>
          </p:nvGrpSpPr>
          <p:grpSpPr>
            <a:xfrm>
              <a:off x="6619875" y="2258347"/>
              <a:ext cx="2917825" cy="417436"/>
              <a:chOff x="6696075" y="1461560"/>
              <a:chExt cx="3295650" cy="471489"/>
            </a:xfrm>
          </p:grpSpPr>
          <p:sp>
            <p:nvSpPr>
              <p:cNvPr id="25" name="Rectangle 24">
                <a:extLst>
                  <a:ext uri="{FF2B5EF4-FFF2-40B4-BE49-F238E27FC236}">
                    <a16:creationId xmlns:a16="http://schemas.microsoft.com/office/drawing/2014/main" id="{51A3B86C-A796-458E-A36C-8606078FCA47}"/>
                  </a:ext>
                </a:extLst>
              </p:cNvPr>
              <p:cNvSpPr/>
              <p:nvPr/>
            </p:nvSpPr>
            <p:spPr bwMode="gray">
              <a:xfrm>
                <a:off x="7175500" y="1461560"/>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zh-CN" altLang="en-US" dirty="0">
                    <a:ea typeface="Noto Sans CJK SC Regular" panose="020B0500000000000000" pitchFamily="34" charset="-128"/>
                  </a:rPr>
                  <a:t>说话音量</a:t>
                </a:r>
              </a:p>
            </p:txBody>
          </p:sp>
          <p:sp>
            <p:nvSpPr>
              <p:cNvPr id="26" name="Arrow: Pentagon 25">
                <a:extLst>
                  <a:ext uri="{FF2B5EF4-FFF2-40B4-BE49-F238E27FC236}">
                    <a16:creationId xmlns:a16="http://schemas.microsoft.com/office/drawing/2014/main" id="{216B3D41-3978-404A-B6C6-3A10E0CCF29C}"/>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27" name="Arrow: Pentagon 26">
                <a:extLst>
                  <a:ext uri="{FF2B5EF4-FFF2-40B4-BE49-F238E27FC236}">
                    <a16:creationId xmlns:a16="http://schemas.microsoft.com/office/drawing/2014/main" id="{A3523D58-52F8-41BD-9446-34DF7721819C}"/>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grpSp>
        <p:sp>
          <p:nvSpPr>
            <p:cNvPr id="30" name="TextBox 29">
              <a:extLst>
                <a:ext uri="{FF2B5EF4-FFF2-40B4-BE49-F238E27FC236}">
                  <a16:creationId xmlns:a16="http://schemas.microsoft.com/office/drawing/2014/main" id="{00894010-3237-4F72-94BA-B602B26B1699}"/>
                </a:ext>
              </a:extLst>
            </p:cNvPr>
            <p:cNvSpPr txBox="1"/>
            <p:nvPr/>
          </p:nvSpPr>
          <p:spPr>
            <a:xfrm>
              <a:off x="5407026" y="2328566"/>
              <a:ext cx="830497" cy="276999"/>
            </a:xfrm>
            <a:prstGeom prst="rect">
              <a:avLst/>
            </a:prstGeom>
            <a:noFill/>
          </p:spPr>
          <p:txBody>
            <a:bodyPr wrap="square" lIns="0" tIns="0" rIns="0" bIns="0">
              <a:spAutoFit/>
            </a:bodyPr>
            <a:lstStyle/>
            <a:p>
              <a:pPr algn="r">
                <a:defRPr>
                  <a:solidFill>
                    <a:schemeClr val="tx2"/>
                  </a:solidFill>
                </a:defRPr>
              </a:pPr>
              <a:r>
                <a:rPr lang="zh-CN" altLang="en-US">
                  <a:ea typeface="Noto Sans CJK SC Regular" panose="020B0500000000000000" pitchFamily="34" charset="-128"/>
                </a:rPr>
                <a:t>较安静</a:t>
              </a:r>
              <a:endParaRPr lang="zh-CN" altLang="en-US" dirty="0">
                <a:ea typeface="Noto Sans CJK SC Regular" panose="020B0500000000000000" pitchFamily="34" charset="-128"/>
              </a:endParaRPr>
            </a:p>
          </p:txBody>
        </p:sp>
        <p:sp>
          <p:nvSpPr>
            <p:cNvPr id="35" name="TextBox 34">
              <a:extLst>
                <a:ext uri="{FF2B5EF4-FFF2-40B4-BE49-F238E27FC236}">
                  <a16:creationId xmlns:a16="http://schemas.microsoft.com/office/drawing/2014/main" id="{8F2AFE2F-39CD-4F41-8BF7-9C19E3ED3589}"/>
                </a:ext>
              </a:extLst>
            </p:cNvPr>
            <p:cNvSpPr txBox="1"/>
            <p:nvPr/>
          </p:nvSpPr>
          <p:spPr>
            <a:xfrm>
              <a:off x="9826626" y="2328566"/>
              <a:ext cx="830497" cy="276999"/>
            </a:xfrm>
            <a:prstGeom prst="rect">
              <a:avLst/>
            </a:prstGeom>
            <a:noFill/>
          </p:spPr>
          <p:txBody>
            <a:bodyPr wrap="square" lIns="0" tIns="0" rIns="0" bIns="0">
              <a:spAutoFit/>
            </a:bodyPr>
            <a:lstStyle/>
            <a:p>
              <a:pPr>
                <a:defRPr>
                  <a:solidFill>
                    <a:schemeClr val="tx2"/>
                  </a:solidFill>
                </a:defRPr>
              </a:pPr>
              <a:r>
                <a:rPr lang="zh-CN" altLang="en-US">
                  <a:ea typeface="Noto Sans CJK SC Regular" panose="020B0500000000000000" pitchFamily="34" charset="-128"/>
                </a:rPr>
                <a:t>较吵闹</a:t>
              </a:r>
              <a:endParaRPr lang="zh-CN" altLang="en-US" dirty="0">
                <a:ea typeface="Noto Sans CJK SC Regular" panose="020B0500000000000000" pitchFamily="34" charset="-128"/>
              </a:endParaRPr>
            </a:p>
          </p:txBody>
        </p:sp>
      </p:grpSp>
      <p:grpSp>
        <p:nvGrpSpPr>
          <p:cNvPr id="11" name="Group 10">
            <a:extLst>
              <a:ext uri="{FF2B5EF4-FFF2-40B4-BE49-F238E27FC236}">
                <a16:creationId xmlns:a16="http://schemas.microsoft.com/office/drawing/2014/main" id="{BAB18DC0-9A2E-400B-BCF6-B42527D80DB7}"/>
              </a:ext>
            </a:extLst>
          </p:cNvPr>
          <p:cNvGrpSpPr/>
          <p:nvPr/>
        </p:nvGrpSpPr>
        <p:grpSpPr>
          <a:xfrm>
            <a:off x="5806549" y="3565857"/>
            <a:ext cx="4743265" cy="417436"/>
            <a:chOff x="5806549" y="3432857"/>
            <a:chExt cx="4743265" cy="417436"/>
          </a:xfrm>
        </p:grpSpPr>
        <p:grpSp>
          <p:nvGrpSpPr>
            <p:cNvPr id="38" name="Group 37">
              <a:extLst>
                <a:ext uri="{FF2B5EF4-FFF2-40B4-BE49-F238E27FC236}">
                  <a16:creationId xmlns:a16="http://schemas.microsoft.com/office/drawing/2014/main" id="{0F838126-E230-4C7D-BA63-919A1E47AA1E}"/>
                </a:ext>
              </a:extLst>
            </p:cNvPr>
            <p:cNvGrpSpPr/>
            <p:nvPr/>
          </p:nvGrpSpPr>
          <p:grpSpPr>
            <a:xfrm>
              <a:off x="6650566" y="3432857"/>
              <a:ext cx="2917825" cy="417436"/>
              <a:chOff x="6696075" y="1461560"/>
              <a:chExt cx="3295650" cy="471489"/>
            </a:xfrm>
          </p:grpSpPr>
          <p:sp>
            <p:nvSpPr>
              <p:cNvPr id="55" name="Rectangle 54">
                <a:extLst>
                  <a:ext uri="{FF2B5EF4-FFF2-40B4-BE49-F238E27FC236}">
                    <a16:creationId xmlns:a16="http://schemas.microsoft.com/office/drawing/2014/main" id="{40333F2D-6A70-4DAB-AAD1-E9B7273F5793}"/>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zh-CN" altLang="en-US">
                    <a:ea typeface="Noto Sans CJK SC Regular" panose="020B0500000000000000" pitchFamily="34" charset="-128"/>
                  </a:rPr>
                  <a:t>手部动作</a:t>
                </a:r>
                <a:endParaRPr lang="zh-CN" altLang="en-US" dirty="0">
                  <a:ea typeface="Noto Sans CJK SC Regular" panose="020B0500000000000000" pitchFamily="34" charset="-128"/>
                </a:endParaRPr>
              </a:p>
            </p:txBody>
          </p:sp>
          <p:sp>
            <p:nvSpPr>
              <p:cNvPr id="56" name="Arrow: Pentagon 55">
                <a:extLst>
                  <a:ext uri="{FF2B5EF4-FFF2-40B4-BE49-F238E27FC236}">
                    <a16:creationId xmlns:a16="http://schemas.microsoft.com/office/drawing/2014/main" id="{57A3895A-4EB9-4CD3-A564-41C6F3458A45}"/>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57" name="Arrow: Pentagon 56">
                <a:extLst>
                  <a:ext uri="{FF2B5EF4-FFF2-40B4-BE49-F238E27FC236}">
                    <a16:creationId xmlns:a16="http://schemas.microsoft.com/office/drawing/2014/main" id="{1A115B1C-4A2E-43A7-B145-CE6C0B1412D1}"/>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grpSp>
        <p:sp>
          <p:nvSpPr>
            <p:cNvPr id="46" name="TextBox 45">
              <a:extLst>
                <a:ext uri="{FF2B5EF4-FFF2-40B4-BE49-F238E27FC236}">
                  <a16:creationId xmlns:a16="http://schemas.microsoft.com/office/drawing/2014/main" id="{B9ED4E28-D6F6-473B-A492-E0885521C23A}"/>
                </a:ext>
              </a:extLst>
            </p:cNvPr>
            <p:cNvSpPr txBox="1"/>
            <p:nvPr/>
          </p:nvSpPr>
          <p:spPr>
            <a:xfrm>
              <a:off x="5806549" y="3503075"/>
              <a:ext cx="461665" cy="276999"/>
            </a:xfrm>
            <a:prstGeom prst="rect">
              <a:avLst/>
            </a:prstGeom>
            <a:noFill/>
          </p:spPr>
          <p:txBody>
            <a:bodyPr wrap="none" lIns="0" tIns="0" rIns="0" bIns="0">
              <a:spAutoFit/>
            </a:bodyPr>
            <a:lstStyle/>
            <a:p>
              <a:pPr algn="r">
                <a:defRPr>
                  <a:solidFill>
                    <a:schemeClr val="tx2"/>
                  </a:solidFill>
                </a:defRPr>
              </a:pPr>
              <a:r>
                <a:rPr lang="zh-CN" altLang="en-US" dirty="0">
                  <a:ea typeface="Noto Sans CJK SC Regular" panose="020B0500000000000000" pitchFamily="34" charset="-128"/>
                </a:rPr>
                <a:t>放松</a:t>
              </a:r>
            </a:p>
          </p:txBody>
        </p:sp>
        <p:sp>
          <p:nvSpPr>
            <p:cNvPr id="43" name="TextBox 42">
              <a:extLst>
                <a:ext uri="{FF2B5EF4-FFF2-40B4-BE49-F238E27FC236}">
                  <a16:creationId xmlns:a16="http://schemas.microsoft.com/office/drawing/2014/main" id="{21326661-11FB-4410-969A-18433C8D048B}"/>
                </a:ext>
              </a:extLst>
            </p:cNvPr>
            <p:cNvSpPr txBox="1"/>
            <p:nvPr/>
          </p:nvSpPr>
          <p:spPr>
            <a:xfrm>
              <a:off x="9857317" y="3503075"/>
              <a:ext cx="692497" cy="276999"/>
            </a:xfrm>
            <a:prstGeom prst="rect">
              <a:avLst/>
            </a:prstGeom>
            <a:noFill/>
          </p:spPr>
          <p:txBody>
            <a:bodyPr wrap="none" lIns="0" tIns="0" rIns="0" bIns="0">
              <a:spAutoFit/>
            </a:bodyPr>
            <a:lstStyle/>
            <a:p>
              <a:pPr>
                <a:defRPr>
                  <a:solidFill>
                    <a:schemeClr val="tx2"/>
                  </a:solidFill>
                </a:defRPr>
              </a:pPr>
              <a:r>
                <a:rPr lang="zh-CN" altLang="en-US">
                  <a:ea typeface="Noto Sans CJK SC Regular" panose="020B0500000000000000" pitchFamily="34" charset="-128"/>
                </a:rPr>
                <a:t>指令性</a:t>
              </a:r>
              <a:endParaRPr lang="zh-CN" altLang="en-US" dirty="0">
                <a:ea typeface="Noto Sans CJK SC Regular" panose="020B0500000000000000" pitchFamily="34" charset="-128"/>
              </a:endParaRPr>
            </a:p>
          </p:txBody>
        </p:sp>
      </p:grpSp>
      <p:grpSp>
        <p:nvGrpSpPr>
          <p:cNvPr id="13" name="Group 12">
            <a:extLst>
              <a:ext uri="{FF2B5EF4-FFF2-40B4-BE49-F238E27FC236}">
                <a16:creationId xmlns:a16="http://schemas.microsoft.com/office/drawing/2014/main" id="{1380D2B0-B72F-437D-A680-5C1AAA8D354A}"/>
              </a:ext>
            </a:extLst>
          </p:cNvPr>
          <p:cNvGrpSpPr/>
          <p:nvPr/>
        </p:nvGrpSpPr>
        <p:grpSpPr>
          <a:xfrm>
            <a:off x="5048251" y="4059492"/>
            <a:ext cx="6391274" cy="417436"/>
            <a:chOff x="5048251" y="3926492"/>
            <a:chExt cx="6391274" cy="417436"/>
          </a:xfrm>
        </p:grpSpPr>
        <p:grpSp>
          <p:nvGrpSpPr>
            <p:cNvPr id="39" name="Group 38">
              <a:extLst>
                <a:ext uri="{FF2B5EF4-FFF2-40B4-BE49-F238E27FC236}">
                  <a16:creationId xmlns:a16="http://schemas.microsoft.com/office/drawing/2014/main" id="{324E6C26-1EE6-46B3-A3A7-8E0A6649D0F9}"/>
                </a:ext>
              </a:extLst>
            </p:cNvPr>
            <p:cNvGrpSpPr/>
            <p:nvPr/>
          </p:nvGrpSpPr>
          <p:grpSpPr>
            <a:xfrm>
              <a:off x="6650566" y="3926492"/>
              <a:ext cx="2917825" cy="417436"/>
              <a:chOff x="6696075" y="1461560"/>
              <a:chExt cx="3295650" cy="471489"/>
            </a:xfrm>
          </p:grpSpPr>
          <p:sp>
            <p:nvSpPr>
              <p:cNvPr id="52" name="Rectangle 51">
                <a:extLst>
                  <a:ext uri="{FF2B5EF4-FFF2-40B4-BE49-F238E27FC236}">
                    <a16:creationId xmlns:a16="http://schemas.microsoft.com/office/drawing/2014/main" id="{9666594C-7A75-454A-A093-F793FECF86EE}"/>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zh-CN" altLang="en-US">
                    <a:ea typeface="Noto Sans CJK SC Regular" panose="020B0500000000000000" pitchFamily="34" charset="-128"/>
                  </a:rPr>
                  <a:t>身体姿势</a:t>
                </a:r>
                <a:endParaRPr lang="zh-CN" altLang="en-US" dirty="0">
                  <a:ea typeface="Noto Sans CJK SC Regular" panose="020B0500000000000000" pitchFamily="34" charset="-128"/>
                </a:endParaRPr>
              </a:p>
            </p:txBody>
          </p:sp>
          <p:sp>
            <p:nvSpPr>
              <p:cNvPr id="53" name="Arrow: Pentagon 52">
                <a:extLst>
                  <a:ext uri="{FF2B5EF4-FFF2-40B4-BE49-F238E27FC236}">
                    <a16:creationId xmlns:a16="http://schemas.microsoft.com/office/drawing/2014/main" id="{1C77A919-B9CF-4097-B844-5E6E4470701B}"/>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54" name="Arrow: Pentagon 53">
                <a:extLst>
                  <a:ext uri="{FF2B5EF4-FFF2-40B4-BE49-F238E27FC236}">
                    <a16:creationId xmlns:a16="http://schemas.microsoft.com/office/drawing/2014/main" id="{81FA4176-CE41-46A6-B8A9-49F6D66CC2D7}"/>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grpSp>
        <p:sp>
          <p:nvSpPr>
            <p:cNvPr id="47" name="TextBox 46">
              <a:extLst>
                <a:ext uri="{FF2B5EF4-FFF2-40B4-BE49-F238E27FC236}">
                  <a16:creationId xmlns:a16="http://schemas.microsoft.com/office/drawing/2014/main" id="{99E54DC1-36F7-42C7-852D-AC3BF256A2FA}"/>
                </a:ext>
              </a:extLst>
            </p:cNvPr>
            <p:cNvSpPr txBox="1"/>
            <p:nvPr/>
          </p:nvSpPr>
          <p:spPr>
            <a:xfrm>
              <a:off x="5048251" y="3996711"/>
              <a:ext cx="1219964" cy="276999"/>
            </a:xfrm>
            <a:prstGeom prst="rect">
              <a:avLst/>
            </a:prstGeom>
            <a:noFill/>
          </p:spPr>
          <p:txBody>
            <a:bodyPr wrap="square" lIns="0" tIns="0" rIns="0" bIns="0">
              <a:spAutoFit/>
            </a:bodyPr>
            <a:lstStyle/>
            <a:p>
              <a:pPr algn="r">
                <a:defRPr>
                  <a:solidFill>
                    <a:schemeClr val="tx2"/>
                  </a:solidFill>
                </a:defRPr>
              </a:pPr>
              <a:r>
                <a:rPr lang="zh-CN" altLang="en-US">
                  <a:ea typeface="Noto Sans CJK SC Regular" panose="020B0500000000000000" pitchFamily="34" charset="-128"/>
                </a:rPr>
                <a:t>身体后倾</a:t>
              </a:r>
              <a:endParaRPr lang="zh-CN" altLang="en-US" dirty="0">
                <a:ea typeface="Noto Sans CJK SC Regular" panose="020B0500000000000000" pitchFamily="34" charset="-128"/>
              </a:endParaRPr>
            </a:p>
          </p:txBody>
        </p:sp>
        <p:sp>
          <p:nvSpPr>
            <p:cNvPr id="44" name="TextBox 43">
              <a:extLst>
                <a:ext uri="{FF2B5EF4-FFF2-40B4-BE49-F238E27FC236}">
                  <a16:creationId xmlns:a16="http://schemas.microsoft.com/office/drawing/2014/main" id="{A37A5C24-42EB-47F9-B387-32E46C4A9A4E}"/>
                </a:ext>
              </a:extLst>
            </p:cNvPr>
            <p:cNvSpPr txBox="1"/>
            <p:nvPr/>
          </p:nvSpPr>
          <p:spPr>
            <a:xfrm>
              <a:off x="9857317" y="3996711"/>
              <a:ext cx="1582208" cy="276999"/>
            </a:xfrm>
            <a:prstGeom prst="rect">
              <a:avLst/>
            </a:prstGeom>
            <a:noFill/>
          </p:spPr>
          <p:txBody>
            <a:bodyPr wrap="square" lIns="0" tIns="0" rIns="0" bIns="0">
              <a:spAutoFit/>
            </a:bodyPr>
            <a:lstStyle/>
            <a:p>
              <a:pPr>
                <a:defRPr>
                  <a:solidFill>
                    <a:schemeClr val="tx2"/>
                  </a:solidFill>
                </a:defRPr>
              </a:pPr>
              <a:r>
                <a:rPr lang="zh-CN" altLang="en-US">
                  <a:ea typeface="Noto Sans CJK SC Regular" panose="020B0500000000000000" pitchFamily="34" charset="-128"/>
                </a:rPr>
                <a:t>身体前倾</a:t>
              </a:r>
              <a:endParaRPr lang="zh-CN" altLang="en-US" dirty="0">
                <a:ea typeface="Noto Sans CJK SC Regular" panose="020B0500000000000000" pitchFamily="34" charset="-128"/>
              </a:endParaRPr>
            </a:p>
          </p:txBody>
        </p:sp>
      </p:grpSp>
      <p:grpSp>
        <p:nvGrpSpPr>
          <p:cNvPr id="60" name="Group 59">
            <a:extLst>
              <a:ext uri="{FF2B5EF4-FFF2-40B4-BE49-F238E27FC236}">
                <a16:creationId xmlns:a16="http://schemas.microsoft.com/office/drawing/2014/main" id="{F6101C90-43D9-4748-ACA5-2124DF2D64A8}"/>
              </a:ext>
            </a:extLst>
          </p:cNvPr>
          <p:cNvGrpSpPr/>
          <p:nvPr/>
        </p:nvGrpSpPr>
        <p:grpSpPr>
          <a:xfrm>
            <a:off x="4991101" y="4553127"/>
            <a:ext cx="6210299" cy="417436"/>
            <a:chOff x="4991101" y="4420127"/>
            <a:chExt cx="6210299" cy="417436"/>
          </a:xfrm>
        </p:grpSpPr>
        <p:grpSp>
          <p:nvGrpSpPr>
            <p:cNvPr id="40" name="Group 39">
              <a:extLst>
                <a:ext uri="{FF2B5EF4-FFF2-40B4-BE49-F238E27FC236}">
                  <a16:creationId xmlns:a16="http://schemas.microsoft.com/office/drawing/2014/main" id="{B62F66B6-7E03-446B-9BAC-465E9D51FC94}"/>
                </a:ext>
              </a:extLst>
            </p:cNvPr>
            <p:cNvGrpSpPr/>
            <p:nvPr/>
          </p:nvGrpSpPr>
          <p:grpSpPr>
            <a:xfrm>
              <a:off x="6650566" y="4420127"/>
              <a:ext cx="2917825" cy="417436"/>
              <a:chOff x="6696075" y="1461560"/>
              <a:chExt cx="3295650" cy="471489"/>
            </a:xfrm>
          </p:grpSpPr>
          <p:sp>
            <p:nvSpPr>
              <p:cNvPr id="49" name="Rectangle 48">
                <a:extLst>
                  <a:ext uri="{FF2B5EF4-FFF2-40B4-BE49-F238E27FC236}">
                    <a16:creationId xmlns:a16="http://schemas.microsoft.com/office/drawing/2014/main" id="{7C8C8ED4-7433-49BA-A581-18EAEB2E8189}"/>
                  </a:ext>
                </a:extLst>
              </p:cNvPr>
              <p:cNvSpPr/>
              <p:nvPr/>
            </p:nvSpPr>
            <p:spPr bwMode="gray">
              <a:xfrm>
                <a:off x="7175500" y="1461560"/>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zh-CN" altLang="en-US" dirty="0">
                    <a:ea typeface="Noto Sans CJK SC Regular" panose="020B0500000000000000" pitchFamily="34" charset="-128"/>
                  </a:rPr>
                  <a:t>目光接触</a:t>
                </a:r>
              </a:p>
            </p:txBody>
          </p:sp>
          <p:sp>
            <p:nvSpPr>
              <p:cNvPr id="50" name="Arrow: Pentagon 49">
                <a:extLst>
                  <a:ext uri="{FF2B5EF4-FFF2-40B4-BE49-F238E27FC236}">
                    <a16:creationId xmlns:a16="http://schemas.microsoft.com/office/drawing/2014/main" id="{5A467EC0-172D-4DFF-8E64-E6D3D10932D9}"/>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51" name="Arrow: Pentagon 50">
                <a:extLst>
                  <a:ext uri="{FF2B5EF4-FFF2-40B4-BE49-F238E27FC236}">
                    <a16:creationId xmlns:a16="http://schemas.microsoft.com/office/drawing/2014/main" id="{F9DB4365-AA9B-4595-90B6-D644E3198969}"/>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grpSp>
        <p:sp>
          <p:nvSpPr>
            <p:cNvPr id="48" name="TextBox 47">
              <a:extLst>
                <a:ext uri="{FF2B5EF4-FFF2-40B4-BE49-F238E27FC236}">
                  <a16:creationId xmlns:a16="http://schemas.microsoft.com/office/drawing/2014/main" id="{AAC982C7-C6C4-4CBE-9BBF-E86663244A6D}"/>
                </a:ext>
              </a:extLst>
            </p:cNvPr>
            <p:cNvSpPr txBox="1"/>
            <p:nvPr/>
          </p:nvSpPr>
          <p:spPr>
            <a:xfrm>
              <a:off x="4991101" y="4490346"/>
              <a:ext cx="1277114" cy="276999"/>
            </a:xfrm>
            <a:prstGeom prst="rect">
              <a:avLst/>
            </a:prstGeom>
            <a:noFill/>
          </p:spPr>
          <p:txBody>
            <a:bodyPr wrap="square" lIns="0" tIns="0" rIns="0" bIns="0">
              <a:spAutoFit/>
            </a:bodyPr>
            <a:lstStyle/>
            <a:p>
              <a:pPr algn="r">
                <a:defRPr>
                  <a:solidFill>
                    <a:schemeClr val="tx2"/>
                  </a:solidFill>
                </a:defRPr>
              </a:pPr>
              <a:r>
                <a:rPr lang="zh-CN" altLang="en-US">
                  <a:ea typeface="Noto Sans CJK SC Regular" panose="020B0500000000000000" pitchFamily="34" charset="-128"/>
                </a:rPr>
                <a:t>不太直接</a:t>
              </a:r>
              <a:endParaRPr lang="zh-CN" altLang="en-US" dirty="0">
                <a:ea typeface="Noto Sans CJK SC Regular" panose="020B0500000000000000" pitchFamily="34" charset="-128"/>
              </a:endParaRPr>
            </a:p>
          </p:txBody>
        </p:sp>
        <p:sp>
          <p:nvSpPr>
            <p:cNvPr id="45" name="TextBox 44">
              <a:extLst>
                <a:ext uri="{FF2B5EF4-FFF2-40B4-BE49-F238E27FC236}">
                  <a16:creationId xmlns:a16="http://schemas.microsoft.com/office/drawing/2014/main" id="{BAE7E335-8305-4799-80E5-83EF02BE737A}"/>
                </a:ext>
              </a:extLst>
            </p:cNvPr>
            <p:cNvSpPr txBox="1"/>
            <p:nvPr/>
          </p:nvSpPr>
          <p:spPr>
            <a:xfrm>
              <a:off x="9857317" y="4490346"/>
              <a:ext cx="1344083" cy="276999"/>
            </a:xfrm>
            <a:prstGeom prst="rect">
              <a:avLst/>
            </a:prstGeom>
            <a:noFill/>
          </p:spPr>
          <p:txBody>
            <a:bodyPr wrap="square" lIns="0" tIns="0" rIns="0" bIns="0">
              <a:spAutoFit/>
            </a:bodyPr>
            <a:lstStyle/>
            <a:p>
              <a:pPr>
                <a:defRPr>
                  <a:solidFill>
                    <a:schemeClr val="tx2"/>
                  </a:solidFill>
                </a:defRPr>
              </a:pPr>
              <a:r>
                <a:rPr lang="zh-CN" altLang="en-US">
                  <a:ea typeface="Noto Sans CJK SC Regular" panose="020B0500000000000000" pitchFamily="34" charset="-128"/>
                </a:rPr>
                <a:t>较为直接</a:t>
              </a:r>
              <a:endParaRPr lang="zh-CN" altLang="en-US" dirty="0">
                <a:ea typeface="Noto Sans CJK SC Regular" panose="020B0500000000000000" pitchFamily="34" charset="-128"/>
              </a:endParaRPr>
            </a:p>
          </p:txBody>
        </p:sp>
      </p:grpSp>
      <p:grpSp>
        <p:nvGrpSpPr>
          <p:cNvPr id="41" name="Group 40">
            <a:extLst>
              <a:ext uri="{FF2B5EF4-FFF2-40B4-BE49-F238E27FC236}">
                <a16:creationId xmlns:a16="http://schemas.microsoft.com/office/drawing/2014/main" id="{98058114-9883-418B-B9A4-F39E9612B2BB}"/>
              </a:ext>
            </a:extLst>
          </p:cNvPr>
          <p:cNvGrpSpPr/>
          <p:nvPr/>
        </p:nvGrpSpPr>
        <p:grpSpPr>
          <a:xfrm>
            <a:off x="4334253" y="2990377"/>
            <a:ext cx="7480306" cy="276999"/>
            <a:chOff x="4334253" y="2957127"/>
            <a:chExt cx="7480306" cy="276999"/>
          </a:xfrm>
        </p:grpSpPr>
        <p:sp>
          <p:nvSpPr>
            <p:cNvPr id="12" name="Freeform: Shape 11">
              <a:extLst>
                <a:ext uri="{FF2B5EF4-FFF2-40B4-BE49-F238E27FC236}">
                  <a16:creationId xmlns:a16="http://schemas.microsoft.com/office/drawing/2014/main" id="{B6F16B9D-EE85-4F7C-8B2E-EB93CF6720B3}"/>
                </a:ext>
              </a:extLst>
            </p:cNvPr>
            <p:cNvSpPr/>
            <p:nvPr/>
          </p:nvSpPr>
          <p:spPr bwMode="gray">
            <a:xfrm flipV="1">
              <a:off x="5391669" y="2989170"/>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dirty="0">
                <a:solidFill>
                  <a:schemeClr val="bg1"/>
                </a:solidFill>
                <a:ea typeface="Noto Sans CJK SC Regular" panose="020B0500000000000000" pitchFamily="34" charset="-128"/>
              </a:endParaRPr>
            </a:p>
          </p:txBody>
        </p:sp>
        <p:sp>
          <p:nvSpPr>
            <p:cNvPr id="58" name="TextBox 57">
              <a:extLst>
                <a:ext uri="{FF2B5EF4-FFF2-40B4-BE49-F238E27FC236}">
                  <a16:creationId xmlns:a16="http://schemas.microsoft.com/office/drawing/2014/main" id="{FBE67968-404D-4A68-B9B3-FDAAF3F42F01}"/>
                </a:ext>
              </a:extLst>
            </p:cNvPr>
            <p:cNvSpPr txBox="1"/>
            <p:nvPr/>
          </p:nvSpPr>
          <p:spPr>
            <a:xfrm>
              <a:off x="4334253" y="2957127"/>
              <a:ext cx="923331" cy="276999"/>
            </a:xfrm>
            <a:prstGeom prst="rect">
              <a:avLst/>
            </a:prstGeom>
            <a:noFill/>
          </p:spPr>
          <p:txBody>
            <a:bodyPr wrap="none" lIns="0" tIns="0" rIns="0" bIns="0">
              <a:spAutoFit/>
            </a:bodyPr>
            <a:lstStyle/>
            <a:p>
              <a:pPr algn="r">
                <a:defRPr>
                  <a:solidFill>
                    <a:schemeClr val="tx2"/>
                  </a:solidFill>
                </a:defRPr>
              </a:pPr>
              <a:r>
                <a:rPr lang="zh-CN" altLang="en-US">
                  <a:ea typeface="Noto Sans CJK SC Regular" panose="020B0500000000000000" pitchFamily="34" charset="-128"/>
                </a:rPr>
                <a:t>征询意见</a:t>
              </a:r>
              <a:endParaRPr lang="zh-CN" altLang="en-US" dirty="0">
                <a:ea typeface="Noto Sans CJK SC Regular" panose="020B0500000000000000" pitchFamily="34" charset="-128"/>
              </a:endParaRPr>
            </a:p>
          </p:txBody>
        </p:sp>
        <p:sp>
          <p:nvSpPr>
            <p:cNvPr id="59" name="TextBox 58">
              <a:extLst>
                <a:ext uri="{FF2B5EF4-FFF2-40B4-BE49-F238E27FC236}">
                  <a16:creationId xmlns:a16="http://schemas.microsoft.com/office/drawing/2014/main" id="{A3E2949D-687F-4211-96C7-084281CBC214}"/>
                </a:ext>
              </a:extLst>
            </p:cNvPr>
            <p:cNvSpPr txBox="1"/>
            <p:nvPr/>
          </p:nvSpPr>
          <p:spPr>
            <a:xfrm>
              <a:off x="10891229" y="2957127"/>
              <a:ext cx="923330" cy="276999"/>
            </a:xfrm>
            <a:prstGeom prst="rect">
              <a:avLst/>
            </a:prstGeom>
            <a:noFill/>
          </p:spPr>
          <p:txBody>
            <a:bodyPr wrap="none" lIns="0" tIns="0" rIns="0" bIns="0">
              <a:spAutoFit/>
            </a:bodyPr>
            <a:lstStyle/>
            <a:p>
              <a:pPr>
                <a:defRPr>
                  <a:solidFill>
                    <a:schemeClr val="tx2"/>
                  </a:solidFill>
                </a:defRPr>
              </a:pPr>
              <a:r>
                <a:rPr lang="zh-CN" altLang="en-US">
                  <a:ea typeface="Noto Sans CJK SC Regular" panose="020B0500000000000000" pitchFamily="34" charset="-128"/>
                </a:rPr>
                <a:t>表达意见</a:t>
              </a:r>
              <a:endParaRPr lang="zh-CN" altLang="en-US" dirty="0">
                <a:ea typeface="Noto Sans CJK SC Regular" panose="020B0500000000000000" pitchFamily="34" charset="-128"/>
              </a:endParaRPr>
            </a:p>
          </p:txBody>
        </p:sp>
      </p:grpSp>
    </p:spTree>
    <p:extLst>
      <p:ext uri="{BB962C8B-B14F-4D97-AF65-F5344CB8AC3E}">
        <p14:creationId xmlns:p14="http://schemas.microsoft.com/office/powerpoint/2010/main" val="27718195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out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barn(outVertical)">
                                      <p:cBhvr>
                                        <p:cTn id="3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8B885-4FF0-4F4B-BAFD-0FB0FE8365E7}"/>
              </a:ext>
            </a:extLst>
          </p:cNvPr>
          <p:cNvSpPr>
            <a:spLocks noGrp="1"/>
          </p:cNvSpPr>
          <p:nvPr>
            <p:ph type="title"/>
          </p:nvPr>
        </p:nvSpPr>
        <p:spPr bwMode="gray">
          <a:xfrm>
            <a:off x="390525" y="228600"/>
            <a:ext cx="3687764" cy="1995488"/>
          </a:xfrm>
        </p:spPr>
        <p:txBody>
          <a:bodyPr wrap="square">
            <a:noAutofit/>
          </a:bodyPr>
          <a:lstStyle/>
          <a:p>
            <a:r>
              <a:rPr lang="zh-CN" altLang="en-US">
                <a:ea typeface="Noto Sans CJK SC Bold" panose="020B0800000000000000" pitchFamily="34" charset="-128"/>
              </a:rPr>
              <a:t>响应性</a:t>
            </a:r>
            <a:endParaRPr lang="zh-CN" altLang="en-US" dirty="0">
              <a:ea typeface="Noto Sans CJK SC Bold" panose="020B0800000000000000" pitchFamily="34" charset="-128"/>
            </a:endParaRPr>
          </a:p>
        </p:txBody>
      </p:sp>
      <p:sp>
        <p:nvSpPr>
          <p:cNvPr id="3" name="Content Placeholder 2">
            <a:extLst>
              <a:ext uri="{FF2B5EF4-FFF2-40B4-BE49-F238E27FC236}">
                <a16:creationId xmlns:a16="http://schemas.microsoft.com/office/drawing/2014/main" id="{D33EB2B1-EA13-4D40-9AA2-B54BA2B4F86F}"/>
              </a:ext>
            </a:extLst>
          </p:cNvPr>
          <p:cNvSpPr>
            <a:spLocks noGrp="1"/>
          </p:cNvSpPr>
          <p:nvPr>
            <p:ph idx="1"/>
          </p:nvPr>
        </p:nvSpPr>
        <p:spPr bwMode="gray">
          <a:xfrm>
            <a:off x="4170363" y="228601"/>
            <a:ext cx="7793037" cy="5715000"/>
          </a:xfrm>
        </p:spPr>
        <p:txBody>
          <a:bodyPr wrap="square">
            <a:noAutofit/>
          </a:bodyPr>
          <a:lstStyle/>
          <a:p>
            <a:r>
              <a:rPr lang="zh-CN" altLang="en-US" dirty="0">
                <a:ea typeface="Noto Sans CJK SC Regular" panose="020B0500000000000000" pitchFamily="34" charset="-128"/>
              </a:rPr>
              <a:t> </a:t>
            </a:r>
          </a:p>
        </p:txBody>
      </p:sp>
      <p:sp>
        <p:nvSpPr>
          <p:cNvPr id="4" name="Text Placeholder 3">
            <a:extLst>
              <a:ext uri="{FF2B5EF4-FFF2-40B4-BE49-F238E27FC236}">
                <a16:creationId xmlns:a16="http://schemas.microsoft.com/office/drawing/2014/main" id="{2B1C8AD9-0BCF-42D0-AD98-E794E59C9012}"/>
              </a:ext>
            </a:extLst>
          </p:cNvPr>
          <p:cNvSpPr>
            <a:spLocks noGrp="1"/>
          </p:cNvSpPr>
          <p:nvPr>
            <p:ph type="body" sz="half" idx="2"/>
          </p:nvPr>
        </p:nvSpPr>
        <p:spPr bwMode="gray">
          <a:xfrm>
            <a:off x="390525" y="2352675"/>
            <a:ext cx="3333750" cy="3590926"/>
          </a:xfrm>
        </p:spPr>
        <p:txBody>
          <a:bodyPr wrap="square">
            <a:noAutofit/>
          </a:bodyPr>
          <a:lstStyle/>
          <a:p>
            <a:pPr>
              <a:defRPr sz="2200">
                <a:solidFill>
                  <a:schemeClr val="tx2"/>
                </a:solidFill>
              </a:defRPr>
            </a:pPr>
            <a:r>
              <a:rPr lang="zh-CN" altLang="en-US" dirty="0">
                <a:ea typeface="Noto Sans CJK SC Regular" panose="020B0500000000000000" pitchFamily="34" charset="-128"/>
              </a:rPr>
              <a:t>在与他人互动时，我们控制或流露情绪的程度</a:t>
            </a:r>
          </a:p>
        </p:txBody>
      </p:sp>
      <p:sp>
        <p:nvSpPr>
          <p:cNvPr id="5" name="Footer Placeholder 4">
            <a:extLst>
              <a:ext uri="{FF2B5EF4-FFF2-40B4-BE49-F238E27FC236}">
                <a16:creationId xmlns:a16="http://schemas.microsoft.com/office/drawing/2014/main" id="{7D88137A-B730-42D0-A322-5AF9461C44F1}"/>
              </a:ext>
            </a:extLst>
          </p:cNvPr>
          <p:cNvSpPr>
            <a:spLocks noGrp="1"/>
          </p:cNvSpPr>
          <p:nvPr>
            <p:ph type="ftr" sz="quarter" idx="11"/>
          </p:nvPr>
        </p:nvSpPr>
        <p:spPr bwMode="gray"/>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6" name="Slide Number Placeholder 5">
            <a:extLst>
              <a:ext uri="{FF2B5EF4-FFF2-40B4-BE49-F238E27FC236}">
                <a16:creationId xmlns:a16="http://schemas.microsoft.com/office/drawing/2014/main" id="{3E62CC6D-5654-45E5-95E5-1767593B5DC5}"/>
              </a:ext>
            </a:extLst>
          </p:cNvPr>
          <p:cNvSpPr>
            <a:spLocks noGrp="1"/>
          </p:cNvSpPr>
          <p:nvPr>
            <p:ph type="sldNum" sz="quarter" idx="12"/>
          </p:nvPr>
        </p:nvSpPr>
        <p:spPr bwMode="gray"/>
        <p:txBody>
          <a:bodyPr wrap="square">
            <a:noAutofit/>
          </a:bodyPr>
          <a:lstStyle/>
          <a:p>
            <a:fld id="{1B1CF60C-C85D-47C0-8597-E3BF95F18FA3}" type="slidenum">
              <a:rPr lang="en-US" altLang="zh-CN" smtClean="0">
                <a:ea typeface="Noto Sans CJK SC Regular" panose="020B0500000000000000" pitchFamily="34" charset="-128"/>
              </a:rPr>
              <a:t>9</a:t>
            </a:fld>
            <a:endParaRPr lang="zh-CN" altLang="en-US" dirty="0">
              <a:ea typeface="Noto Sans CJK SC Regular" panose="020B0500000000000000" pitchFamily="34" charset="-128"/>
            </a:endParaRPr>
          </a:p>
        </p:txBody>
      </p:sp>
      <p:sp>
        <p:nvSpPr>
          <p:cNvPr id="25" name="Content Placeholder 2">
            <a:extLst>
              <a:ext uri="{FF2B5EF4-FFF2-40B4-BE49-F238E27FC236}">
                <a16:creationId xmlns:a16="http://schemas.microsoft.com/office/drawing/2014/main" id="{66BC3E3E-7BE2-4335-B25D-49F36E449B2E}"/>
              </a:ext>
            </a:extLst>
          </p:cNvPr>
          <p:cNvSpPr txBox="1">
            <a:spLocks/>
          </p:cNvSpPr>
          <p:nvPr/>
        </p:nvSpPr>
        <p:spPr bwMode="gray">
          <a:xfrm>
            <a:off x="4170363" y="228601"/>
            <a:ext cx="2386505" cy="5715000"/>
          </a:xfrm>
          <a:prstGeom prst="rect">
            <a:avLst/>
          </a:prstGeom>
          <a:solidFill>
            <a:srgbClr val="ECECEC"/>
          </a:solidFill>
        </p:spPr>
        <p:txBody>
          <a:bodyPr vert="horz" wrap="square" lIns="91440" tIns="91440" rIns="91440" bIns="9144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zh-CN" altLang="en-US">
                <a:ea typeface="Noto Sans CJK SC Regular" panose="020B0500000000000000" pitchFamily="34" charset="-128"/>
              </a:rPr>
              <a:t> </a:t>
            </a:r>
            <a:endParaRPr lang="zh-CN" altLang="en-US" dirty="0">
              <a:ea typeface="Noto Sans CJK SC Regular" panose="020B0500000000000000" pitchFamily="34" charset="-128"/>
            </a:endParaRPr>
          </a:p>
        </p:txBody>
      </p:sp>
      <p:grpSp>
        <p:nvGrpSpPr>
          <p:cNvPr id="22" name="Group 21">
            <a:extLst>
              <a:ext uri="{FF2B5EF4-FFF2-40B4-BE49-F238E27FC236}">
                <a16:creationId xmlns:a16="http://schemas.microsoft.com/office/drawing/2014/main" id="{E42832B6-C3A9-47FB-83A3-5D1D5E7DA804}"/>
              </a:ext>
            </a:extLst>
          </p:cNvPr>
          <p:cNvGrpSpPr/>
          <p:nvPr/>
        </p:nvGrpSpPr>
        <p:grpSpPr bwMode="gray">
          <a:xfrm>
            <a:off x="7129955" y="939196"/>
            <a:ext cx="2493363" cy="836611"/>
            <a:chOff x="6619875" y="1067878"/>
            <a:chExt cx="2493363" cy="836611"/>
          </a:xfrm>
        </p:grpSpPr>
        <p:sp>
          <p:nvSpPr>
            <p:cNvPr id="11" name="Rectangle 10">
              <a:extLst>
                <a:ext uri="{FF2B5EF4-FFF2-40B4-BE49-F238E27FC236}">
                  <a16:creationId xmlns:a16="http://schemas.microsoft.com/office/drawing/2014/main" id="{33E6A2A7-1BF8-406C-A441-39A12D60E079}"/>
                </a:ext>
              </a:extLst>
            </p:cNvPr>
            <p:cNvSpPr/>
            <p:nvPr/>
          </p:nvSpPr>
          <p:spPr bwMode="gray">
            <a:xfrm>
              <a:off x="7044337" y="1067878"/>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zh-CN" altLang="en-US" sz="1800" dirty="0">
                  <a:solidFill>
                    <a:schemeClr val="tx2"/>
                  </a:solidFill>
                  <a:ea typeface="Noto Sans CJK SC Regular" panose="020B0500000000000000" pitchFamily="34" charset="-128"/>
                </a:rPr>
                <a:t>较为</a:t>
              </a:r>
              <a:br>
                <a:rPr lang="en-US" altLang="zh-CN" sz="1800" dirty="0">
                  <a:solidFill>
                    <a:schemeClr val="tx2"/>
                  </a:solidFill>
                  <a:ea typeface="Noto Sans CJK SC Regular" panose="020B0500000000000000" pitchFamily="34" charset="-128"/>
                </a:rPr>
              </a:br>
              <a:r>
                <a:rPr lang="zh-CN" altLang="en-US" dirty="0">
                  <a:solidFill>
                    <a:schemeClr val="accent2"/>
                  </a:solidFill>
                  <a:latin typeface="Noto Sans CJK SC Black" panose="020B0A00000000000000" pitchFamily="34" charset="-128"/>
                  <a:ea typeface="Noto Sans CJK SC Black" panose="020B0A00000000000000" pitchFamily="34" charset="-128"/>
                </a:rPr>
                <a:t>控制</a:t>
              </a:r>
              <a:br>
                <a:rPr lang="en-US" altLang="zh-CN" dirty="0">
                  <a:solidFill>
                    <a:schemeClr val="accent2"/>
                  </a:solidFill>
                  <a:latin typeface="Noto Sans CJK SC Black" panose="020B0A00000000000000" pitchFamily="34" charset="-128"/>
                  <a:ea typeface="Noto Sans CJK SC Black" panose="020B0A00000000000000" pitchFamily="34" charset="-128"/>
                </a:rPr>
              </a:br>
              <a:r>
                <a:rPr lang="zh-CN" altLang="en-US" dirty="0">
                  <a:solidFill>
                    <a:schemeClr val="tx2"/>
                  </a:solidFill>
                  <a:ea typeface="Noto Sans CJK SC Regular" panose="020B0500000000000000" pitchFamily="34" charset="-128"/>
                </a:rPr>
                <a:t>情绪</a:t>
              </a:r>
            </a:p>
          </p:txBody>
        </p:sp>
        <p:sp>
          <p:nvSpPr>
            <p:cNvPr id="12" name="Arrow: Pentagon 11">
              <a:extLst>
                <a:ext uri="{FF2B5EF4-FFF2-40B4-BE49-F238E27FC236}">
                  <a16:creationId xmlns:a16="http://schemas.microsoft.com/office/drawing/2014/main" id="{DE60FF03-E3CF-4298-991C-9D2E9392FE58}"/>
                </a:ext>
              </a:extLst>
            </p:cNvPr>
            <p:cNvSpPr/>
            <p:nvPr/>
          </p:nvSpPr>
          <p:spPr bwMode="gray">
            <a:xfrm flipH="1">
              <a:off x="6619875" y="1277466"/>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grpSp>
      <p:grpSp>
        <p:nvGrpSpPr>
          <p:cNvPr id="23" name="Group 22">
            <a:extLst>
              <a:ext uri="{FF2B5EF4-FFF2-40B4-BE49-F238E27FC236}">
                <a16:creationId xmlns:a16="http://schemas.microsoft.com/office/drawing/2014/main" id="{9DAAA455-C246-40F5-82A8-3EE3CDBF3695}"/>
              </a:ext>
            </a:extLst>
          </p:cNvPr>
          <p:cNvGrpSpPr/>
          <p:nvPr/>
        </p:nvGrpSpPr>
        <p:grpSpPr bwMode="gray">
          <a:xfrm>
            <a:off x="7129955" y="2133272"/>
            <a:ext cx="2493363" cy="836611"/>
            <a:chOff x="6624990" y="2020889"/>
            <a:chExt cx="2493363" cy="836611"/>
          </a:xfrm>
        </p:grpSpPr>
        <p:sp>
          <p:nvSpPr>
            <p:cNvPr id="15" name="Rectangle 14">
              <a:extLst>
                <a:ext uri="{FF2B5EF4-FFF2-40B4-BE49-F238E27FC236}">
                  <a16:creationId xmlns:a16="http://schemas.microsoft.com/office/drawing/2014/main" id="{6722975C-8FDF-48D9-A7FE-464350B096D7}"/>
                </a:ext>
              </a:extLst>
            </p:cNvPr>
            <p:cNvSpPr/>
            <p:nvPr/>
          </p:nvSpPr>
          <p:spPr bwMode="gray">
            <a:xfrm>
              <a:off x="7049452" y="2020889"/>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zh-CN" altLang="en-US" dirty="0">
                  <a:solidFill>
                    <a:schemeClr val="accent2"/>
                  </a:solidFill>
                  <a:latin typeface="Noto Sans CJK SC Black" panose="020B0A00000000000000" pitchFamily="34" charset="-128"/>
                  <a:ea typeface="Noto Sans CJK SC Black" panose="020B0A00000000000000" pitchFamily="34" charset="-128"/>
                </a:rPr>
                <a:t>控制</a:t>
              </a:r>
              <a:br>
                <a:rPr lang="en-US" altLang="zh-CN" dirty="0">
                  <a:solidFill>
                    <a:schemeClr val="accent2"/>
                  </a:solidFill>
                  <a:latin typeface="Arial Black" panose="020B0A04020102020204" pitchFamily="34" charset="0"/>
                  <a:ea typeface="Noto Sans CJK SC Regular" panose="020B0500000000000000" pitchFamily="34" charset="-128"/>
                </a:rPr>
              </a:br>
              <a:r>
                <a:rPr lang="zh-CN" altLang="en-US" dirty="0">
                  <a:solidFill>
                    <a:schemeClr val="tx2"/>
                  </a:solidFill>
                  <a:ea typeface="Noto Sans CJK SC Regular" panose="020B0500000000000000" pitchFamily="34" charset="-128"/>
                </a:rPr>
                <a:t>中带少许</a:t>
              </a:r>
              <a:br>
                <a:rPr lang="en-US" altLang="zh-CN" dirty="0">
                  <a:solidFill>
                    <a:schemeClr val="tx2"/>
                  </a:solidFill>
                  <a:ea typeface="Noto Sans CJK SC Regular" panose="020B0500000000000000" pitchFamily="34" charset="-128"/>
                </a:rPr>
              </a:br>
              <a:r>
                <a:rPr lang="zh-CN" altLang="en-US" dirty="0">
                  <a:solidFill>
                    <a:schemeClr val="accent2"/>
                  </a:solidFill>
                  <a:ea typeface="Noto Sans CJK SC Regular" panose="020B0500000000000000" pitchFamily="34" charset="-128"/>
                </a:rPr>
                <a:t>流露</a:t>
              </a:r>
            </a:p>
          </p:txBody>
        </p:sp>
        <p:sp>
          <p:nvSpPr>
            <p:cNvPr id="16" name="Arrow: Pentagon 15">
              <a:extLst>
                <a:ext uri="{FF2B5EF4-FFF2-40B4-BE49-F238E27FC236}">
                  <a16:creationId xmlns:a16="http://schemas.microsoft.com/office/drawing/2014/main" id="{59675C37-0245-4282-9B07-FF0F5E0AAF50}"/>
                </a:ext>
              </a:extLst>
            </p:cNvPr>
            <p:cNvSpPr/>
            <p:nvPr/>
          </p:nvSpPr>
          <p:spPr bwMode="gray">
            <a:xfrm flipH="1">
              <a:off x="6624990" y="2230477"/>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grpSp>
      <p:grpSp>
        <p:nvGrpSpPr>
          <p:cNvPr id="24" name="Group 23">
            <a:extLst>
              <a:ext uri="{FF2B5EF4-FFF2-40B4-BE49-F238E27FC236}">
                <a16:creationId xmlns:a16="http://schemas.microsoft.com/office/drawing/2014/main" id="{A1CC8CCB-C56F-4FE8-A8E2-C4C10D274766}"/>
              </a:ext>
            </a:extLst>
          </p:cNvPr>
          <p:cNvGrpSpPr/>
          <p:nvPr/>
        </p:nvGrpSpPr>
        <p:grpSpPr bwMode="gray">
          <a:xfrm>
            <a:off x="7129955" y="3327348"/>
            <a:ext cx="2493363" cy="836611"/>
            <a:chOff x="6619875" y="2921246"/>
            <a:chExt cx="2493363" cy="836611"/>
          </a:xfrm>
        </p:grpSpPr>
        <p:sp>
          <p:nvSpPr>
            <p:cNvPr id="17" name="Rectangle 16">
              <a:extLst>
                <a:ext uri="{FF2B5EF4-FFF2-40B4-BE49-F238E27FC236}">
                  <a16:creationId xmlns:a16="http://schemas.microsoft.com/office/drawing/2014/main" id="{C1CA5E8C-1141-4DAC-97BF-E6250A6EAB72}"/>
                </a:ext>
              </a:extLst>
            </p:cNvPr>
            <p:cNvSpPr/>
            <p:nvPr/>
          </p:nvSpPr>
          <p:spPr bwMode="gray">
            <a:xfrm>
              <a:off x="7044337" y="2921246"/>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zh-CN" altLang="en-US" dirty="0">
                  <a:solidFill>
                    <a:schemeClr val="accent2"/>
                  </a:solidFill>
                  <a:latin typeface="Noto Sans CJK SC Black" panose="020B0A00000000000000" pitchFamily="34" charset="-128"/>
                  <a:ea typeface="Noto Sans CJK SC Black" panose="020B0A00000000000000" pitchFamily="34" charset="-128"/>
                </a:rPr>
                <a:t>流露</a:t>
              </a:r>
              <a:br>
                <a:rPr lang="en-US" altLang="zh-CN" dirty="0">
                  <a:solidFill>
                    <a:schemeClr val="accent2"/>
                  </a:solidFill>
                  <a:latin typeface="Arial Black" panose="020B0A04020102020204" pitchFamily="34" charset="0"/>
                  <a:ea typeface="Noto Sans CJK SC Regular" panose="020B0500000000000000" pitchFamily="34" charset="-128"/>
                </a:rPr>
              </a:br>
              <a:r>
                <a:rPr lang="zh-CN" altLang="en-US" dirty="0">
                  <a:solidFill>
                    <a:schemeClr val="tx2"/>
                  </a:solidFill>
                  <a:ea typeface="Noto Sans CJK SC Regular" panose="020B0500000000000000" pitchFamily="34" charset="-128"/>
                </a:rPr>
                <a:t>中带少许</a:t>
              </a:r>
              <a:br>
                <a:rPr lang="en-US" altLang="zh-CN" dirty="0">
                  <a:solidFill>
                    <a:schemeClr val="tx2"/>
                  </a:solidFill>
                  <a:ea typeface="Noto Sans CJK SC Regular" panose="020B0500000000000000" pitchFamily="34" charset="-128"/>
                </a:rPr>
              </a:br>
              <a:r>
                <a:rPr lang="zh-CN" altLang="en-US" dirty="0">
                  <a:solidFill>
                    <a:schemeClr val="accent2"/>
                  </a:solidFill>
                  <a:ea typeface="Noto Sans CJK SC Regular" panose="020B0500000000000000" pitchFamily="34" charset="-128"/>
                </a:rPr>
                <a:t>控制</a:t>
              </a:r>
            </a:p>
          </p:txBody>
        </p:sp>
        <p:sp>
          <p:nvSpPr>
            <p:cNvPr id="18" name="Arrow: Pentagon 17">
              <a:extLst>
                <a:ext uri="{FF2B5EF4-FFF2-40B4-BE49-F238E27FC236}">
                  <a16:creationId xmlns:a16="http://schemas.microsoft.com/office/drawing/2014/main" id="{918D6F65-2925-4FC1-B1E1-7E8E8FE919EB}"/>
                </a:ext>
              </a:extLst>
            </p:cNvPr>
            <p:cNvSpPr/>
            <p:nvPr/>
          </p:nvSpPr>
          <p:spPr bwMode="gray">
            <a:xfrm flipH="1">
              <a:off x="6619875" y="3130834"/>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grpSp>
      <p:grpSp>
        <p:nvGrpSpPr>
          <p:cNvPr id="21" name="Group 20">
            <a:extLst>
              <a:ext uri="{FF2B5EF4-FFF2-40B4-BE49-F238E27FC236}">
                <a16:creationId xmlns:a16="http://schemas.microsoft.com/office/drawing/2014/main" id="{232B3D1E-0E3A-404D-872C-04755308C78E}"/>
              </a:ext>
            </a:extLst>
          </p:cNvPr>
          <p:cNvGrpSpPr/>
          <p:nvPr/>
        </p:nvGrpSpPr>
        <p:grpSpPr bwMode="gray">
          <a:xfrm>
            <a:off x="7129955" y="4521424"/>
            <a:ext cx="2493363" cy="836611"/>
            <a:chOff x="6619875" y="3822472"/>
            <a:chExt cx="2493363" cy="836611"/>
          </a:xfrm>
        </p:grpSpPr>
        <p:sp>
          <p:nvSpPr>
            <p:cNvPr id="19" name="Rectangle 18">
              <a:extLst>
                <a:ext uri="{FF2B5EF4-FFF2-40B4-BE49-F238E27FC236}">
                  <a16:creationId xmlns:a16="http://schemas.microsoft.com/office/drawing/2014/main" id="{402A467D-4668-487D-B191-60D600870E70}"/>
                </a:ext>
              </a:extLst>
            </p:cNvPr>
            <p:cNvSpPr/>
            <p:nvPr/>
          </p:nvSpPr>
          <p:spPr bwMode="gray">
            <a:xfrm>
              <a:off x="7044337" y="3822472"/>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zh-CN" altLang="en-US" dirty="0">
                  <a:solidFill>
                    <a:schemeClr val="tx2"/>
                  </a:solidFill>
                  <a:ea typeface="Noto Sans CJK SC Regular" panose="020B0500000000000000" pitchFamily="34" charset="-128"/>
                </a:rPr>
                <a:t>较为</a:t>
              </a:r>
              <a:br>
                <a:rPr lang="en-US" altLang="zh-CN" dirty="0">
                  <a:solidFill>
                    <a:schemeClr val="tx2"/>
                  </a:solidFill>
                  <a:ea typeface="Noto Sans CJK SC Regular" panose="020B0500000000000000" pitchFamily="34" charset="-128"/>
                </a:rPr>
              </a:br>
              <a:r>
                <a:rPr lang="zh-CN" altLang="en-US" dirty="0">
                  <a:solidFill>
                    <a:schemeClr val="accent2"/>
                  </a:solidFill>
                  <a:latin typeface="Noto Sans CJK SC Black" panose="020B0A00000000000000" pitchFamily="34" charset="-128"/>
                  <a:ea typeface="Noto Sans CJK SC Black" panose="020B0A00000000000000" pitchFamily="34" charset="-128"/>
                </a:rPr>
                <a:t>流露</a:t>
              </a:r>
              <a:br>
                <a:rPr lang="en-US" altLang="zh-CN" dirty="0">
                  <a:solidFill>
                    <a:schemeClr val="accent2"/>
                  </a:solidFill>
                  <a:latin typeface="Arial Black" panose="020B0A04020102020204" pitchFamily="34" charset="0"/>
                  <a:ea typeface="Noto Sans CJK SC Regular" panose="020B0500000000000000" pitchFamily="34" charset="-128"/>
                </a:rPr>
              </a:br>
              <a:r>
                <a:rPr lang="zh-CN" altLang="en-US" dirty="0">
                  <a:solidFill>
                    <a:schemeClr val="tx2"/>
                  </a:solidFill>
                  <a:ea typeface="Noto Sans CJK SC Regular" panose="020B0500000000000000" pitchFamily="34" charset="-128"/>
                </a:rPr>
                <a:t>情绪</a:t>
              </a:r>
            </a:p>
          </p:txBody>
        </p:sp>
        <p:sp>
          <p:nvSpPr>
            <p:cNvPr id="20" name="Arrow: Pentagon 19">
              <a:extLst>
                <a:ext uri="{FF2B5EF4-FFF2-40B4-BE49-F238E27FC236}">
                  <a16:creationId xmlns:a16="http://schemas.microsoft.com/office/drawing/2014/main" id="{D16D6B7F-27F1-4192-9E13-AD2739B157CD}"/>
                </a:ext>
              </a:extLst>
            </p:cNvPr>
            <p:cNvSpPr/>
            <p:nvPr/>
          </p:nvSpPr>
          <p:spPr bwMode="gray">
            <a:xfrm flipH="1">
              <a:off x="6619875" y="4032060"/>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grpSp>
      <p:sp>
        <p:nvSpPr>
          <p:cNvPr id="9" name="Rectangle 8">
            <a:extLst>
              <a:ext uri="{FF2B5EF4-FFF2-40B4-BE49-F238E27FC236}">
                <a16:creationId xmlns:a16="http://schemas.microsoft.com/office/drawing/2014/main" id="{84F8E7EC-2F4A-450D-8B11-9BAC94DC4B9F}"/>
              </a:ext>
            </a:extLst>
          </p:cNvPr>
          <p:cNvSpPr/>
          <p:nvPr/>
        </p:nvSpPr>
        <p:spPr bwMode="gray">
          <a:xfrm>
            <a:off x="4230914" y="290286"/>
            <a:ext cx="2543533" cy="557348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8" name="Freeform: Shape 7">
            <a:extLst>
              <a:ext uri="{FF2B5EF4-FFF2-40B4-BE49-F238E27FC236}">
                <a16:creationId xmlns:a16="http://schemas.microsoft.com/office/drawing/2014/main" id="{C5B7E59E-90CB-4546-BF96-82CF5F39F8E9}"/>
              </a:ext>
            </a:extLst>
          </p:cNvPr>
          <p:cNvSpPr/>
          <p:nvPr/>
        </p:nvSpPr>
        <p:spPr bwMode="gray">
          <a:xfrm rot="16200000" flipV="1">
            <a:off x="3945289" y="2972544"/>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dirty="0">
              <a:solidFill>
                <a:schemeClr val="bg1"/>
              </a:solidFill>
              <a:ea typeface="Noto Sans CJK SC Regular" panose="020B0500000000000000" pitchFamily="34" charset="-128"/>
            </a:endParaRPr>
          </a:p>
        </p:txBody>
      </p:sp>
    </p:spTree>
    <p:extLst>
      <p:ext uri="{BB962C8B-B14F-4D97-AF65-F5344CB8AC3E}">
        <p14:creationId xmlns:p14="http://schemas.microsoft.com/office/powerpoint/2010/main" val="5111306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ppt_x</p:attrName>
                                        </p:attrNameLst>
                                      </p:cBhvr>
                                      <p:tavLst>
                                        <p:tav tm="0">
                                          <p:val>
                                            <p:strVal val="#ppt_x-#ppt_w*1.125000"/>
                                          </p:val>
                                        </p:tav>
                                        <p:tav tm="100000">
                                          <p:val>
                                            <p:strVal val="#ppt_x"/>
                                          </p:val>
                                        </p:tav>
                                      </p:tavLst>
                                    </p:anim>
                                    <p:animEffect transition="in" filter="wipe(right)">
                                      <p:cBhvr>
                                        <p:cTn id="8" dur="500"/>
                                        <p:tgtEl>
                                          <p:spTgt spid="2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p:tgtEl>
                                          <p:spTgt spid="23"/>
                                        </p:tgtEl>
                                        <p:attrNameLst>
                                          <p:attrName>ppt_x</p:attrName>
                                        </p:attrNameLst>
                                      </p:cBhvr>
                                      <p:tavLst>
                                        <p:tav tm="0">
                                          <p:val>
                                            <p:strVal val="#ppt_x-#ppt_w*1.125000"/>
                                          </p:val>
                                        </p:tav>
                                        <p:tav tm="100000">
                                          <p:val>
                                            <p:strVal val="#ppt_x"/>
                                          </p:val>
                                        </p:tav>
                                      </p:tavLst>
                                    </p:anim>
                                    <p:animEffect transition="in" filter="wipe(right)">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p:tgtEl>
                                          <p:spTgt spid="24"/>
                                        </p:tgtEl>
                                        <p:attrNameLst>
                                          <p:attrName>ppt_x</p:attrName>
                                        </p:attrNameLst>
                                      </p:cBhvr>
                                      <p:tavLst>
                                        <p:tav tm="0">
                                          <p:val>
                                            <p:strVal val="#ppt_x-#ppt_w*1.125000"/>
                                          </p:val>
                                        </p:tav>
                                        <p:tav tm="100000">
                                          <p:val>
                                            <p:strVal val="#ppt_x"/>
                                          </p:val>
                                        </p:tav>
                                      </p:tavLst>
                                    </p:anim>
                                    <p:animEffect transition="in" filter="wipe(right)">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p:tgtEl>
                                          <p:spTgt spid="21"/>
                                        </p:tgtEl>
                                        <p:attrNameLst>
                                          <p:attrName>ppt_x</p:attrName>
                                        </p:attrNameLst>
                                      </p:cBhvr>
                                      <p:tavLst>
                                        <p:tav tm="0">
                                          <p:val>
                                            <p:strVal val="#ppt_x-#ppt_w*1.125000"/>
                                          </p:val>
                                        </p:tav>
                                        <p:tav tm="100000">
                                          <p:val>
                                            <p:strVal val="#ppt_x"/>
                                          </p:val>
                                        </p:tav>
                                      </p:tavLst>
                                    </p:anim>
                                    <p:animEffect transition="in" filter="wipe(righ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FIXED" val="YES"/>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Introduction to  SOCIAL STYLE™&amp;quot;&quot;/&gt;&lt;property id=&quot;20307&quot; value=&quot;257&quot;/&gt;&lt;/object&gt;&lt;object type=&quot;3&quot; unique_id=&quot;10004&quot;&gt;&lt;property id=&quot;20148&quot; value=&quot;5&quot;/&gt;&lt;property id=&quot;20300&quot; value=&quot;Slide 2 - &amp;quot;To Tell the Truth&amp;quot;&quot;/&gt;&lt;property id=&quot;20307&quot; value=&quot;278&quot;/&gt;&lt;/object&gt;&lt;object type=&quot;3&quot; unique_id=&quot;10005&quot;&gt;&lt;property id=&quot;20148&quot; value=&quot;5&quot;/&gt;&lt;property id=&quot;20300&quot; value=&quot;Slide 3 - &amp;quot;Learning Objectives&amp;quot;&quot;/&gt;&lt;property id=&quot;20307&quot; value=&quot;934&quot;/&gt;&lt;/object&gt;&lt;object type=&quot;3&quot; unique_id=&quot;10006&quot;&gt;&lt;property id=&quot;20148&quot; value=&quot;5&quot;/&gt;&lt;property id=&quot;20300&quot; value=&quot;Slide 4 - &amp;quot;Style in Action&amp;quot;&quot;/&gt;&lt;property id=&quot;20307&quot; value=&quot;935&quot;/&gt;&lt;/object&gt;&lt;object type=&quot;3&quot; unique_id=&quot;10007&quot;&gt;&lt;property id=&quot;20148&quot; value=&quot;5&quot;/&gt;&lt;property id=&quot;20300&quot; value=&quot;Slide 5&quot;/&gt;&lt;property id=&quot;20307&quot; value=&quot;985&quot;/&gt;&lt;/object&gt;&lt;object type=&quot;3&quot; unique_id=&quot;10008&quot;&gt;&lt;property id=&quot;20148&quot; value=&quot;5&quot;/&gt;&lt;property id=&quot;20300&quot; value=&quot;Slide 6&quot;/&gt;&lt;property id=&quot;20307&quot; value=&quot;986&quot;/&gt;&lt;/object&gt;&lt;object type=&quot;3&quot; unique_id=&quot;10009&quot;&gt;&lt;property id=&quot;20148&quot; value=&quot;5&quot;/&gt;&lt;property id=&quot;20300&quot; value=&quot;Slide 7&quot;/&gt;&lt;property id=&quot;20307&quot; value=&quot;987&quot;/&gt;&lt;/object&gt;&lt;object type=&quot;3&quot; unique_id=&quot;10010&quot;&gt;&lt;property id=&quot;20148&quot; value=&quot;5&quot;/&gt;&lt;property id=&quot;20300&quot; value=&quot;Slide 8&quot;/&gt;&lt;property id=&quot;20307&quot; value=&quot;988&quot;/&gt;&lt;/object&gt;&lt;object type=&quot;3&quot; unique_id=&quot;10011&quot;&gt;&lt;property id=&quot;20148&quot; value=&quot;5&quot;/&gt;&lt;property id=&quot;20300&quot; value=&quot;Slide 9&quot;/&gt;&lt;property id=&quot;20307&quot; value=&quot;989&quot;/&gt;&lt;/object&gt;&lt;object type=&quot;3&quot; unique_id=&quot;10012&quot;&gt;&lt;property id=&quot;20148&quot; value=&quot;5&quot;/&gt;&lt;property id=&quot;20300&quot; value=&quot;Slide 10 - &amp;quot;Dimensions of Behavior&amp;quot;&quot;/&gt;&lt;property id=&quot;20307&quot; value=&quot;282&quot;/&gt;&lt;/object&gt;&lt;object type=&quot;3&quot; unique_id=&quot;10013&quot;&gt;&lt;property id=&quot;20148&quot; value=&quot;5&quot;/&gt;&lt;property id=&quot;20300&quot; value=&quot;Slide 11 - &amp;quot;Learning Objectives&amp;quot;&quot;/&gt;&lt;property id=&quot;20307&quot; value=&quot;936&quot;/&gt;&lt;/object&gt;&lt;object type=&quot;3&quot; unique_id=&quot;10014&quot;&gt;&lt;property id=&quot;20148&quot; value=&quot;5&quot;/&gt;&lt;property id=&quot;20300&quot; value=&quot;Slide 12 - &amp;quot;Observable Behaviors vs. Personality&amp;quot;&quot;/&gt;&lt;property id=&quot;20307&quot; value=&quot;302&quot;/&gt;&lt;/object&gt;&lt;object type=&quot;3&quot; unique_id=&quot;10015&quot;&gt;&lt;property id=&quot;20148&quot; value=&quot;5&quot;/&gt;&lt;property id=&quot;20300&quot; value=&quot;Slide 13 - &amp;quot;Say &amp;amp; Do Behaviors&amp;quot;&quot;/&gt;&lt;property id=&quot;20307&quot; value=&quot;303&quot;/&gt;&lt;/object&gt;&lt;object type=&quot;3&quot; unique_id=&quot;10016&quot;&gt;&lt;property id=&quot;20148&quot; value=&quot;5&quot;/&gt;&lt;property id=&quot;20300&quot; value=&quot;Slide 14 - &amp;quot;Assertiveness  and Responsiveness&amp;quot;&quot;/&gt;&lt;property id=&quot;20307&quot; value=&quot;996&quot;/&gt;&lt;/object&gt;&lt;object type=&quot;3&quot; unique_id=&quot;10017&quot;&gt;&lt;property id=&quot;20148&quot; value=&quot;5&quot;/&gt;&lt;property id=&quot;20300&quot; value=&quot;Slide 15 - &amp;quot;Assertiveness&amp;quot;&quot;/&gt;&lt;property id=&quot;20307&quot; value=&quot;997&quot;/&gt;&lt;/object&gt;&lt;object type=&quot;3&quot; unique_id=&quot;10018&quot;&gt;&lt;property id=&quot;20148&quot; value=&quot;5&quot;/&gt;&lt;property id=&quot;20300&quot; value=&quot;Slide 16 - &amp;quot;Assertiveness Behaviors&amp;quot;&quot;/&gt;&lt;property id=&quot;20307&quot; value=&quot;305&quot;/&gt;&lt;/object&gt;&lt;object type=&quot;3&quot; unique_id=&quot;10019&quot;&gt;&lt;property id=&quot;20148&quot; value=&quot;5&quot;/&gt;&lt;property id=&quot;20300&quot; value=&quot;Slide 17 - &amp;quot;Assertiveness&amp;quot;&quot;/&gt;&lt;property id=&quot;20307&quot; value=&quot;955&quot;/&gt;&lt;/object&gt;&lt;object type=&quot;3&quot; unique_id=&quot;10020&quot;&gt;&lt;property id=&quot;20148&quot; value=&quot;5&quot;/&gt;&lt;property id=&quot;20300&quot; value=&quot;Slide 18 - &amp;quot;Responsiveness&amp;quot;&quot;/&gt;&lt;property id=&quot;20307&quot; value=&quot;310&quot;/&gt;&lt;/object&gt;&lt;object type=&quot;3&quot; unique_id=&quot;10021&quot;&gt;&lt;property id=&quot;20148&quot; value=&quot;5&quot;/&gt;&lt;property id=&quot;20300&quot; value=&quot;Slide 19 - &amp;quot;Responsiveness Behaviors&amp;quot;&quot;/&gt;&lt;property id=&quot;20307&quot; value=&quot;306&quot;/&gt;&lt;/object&gt;&lt;object type=&quot;3&quot; unique_id=&quot;10022&quot;&gt;&lt;property id=&quot;20148&quot; value=&quot;5&quot;/&gt;&lt;property id=&quot;20300&quot; value=&quot;Slide 20 - &amp;quot;Responsiveness&amp;quot;&quot;/&gt;&lt;property id=&quot;20307&quot; value=&quot;956&quot;/&gt;&lt;/object&gt;&lt;object type=&quot;3&quot; unique_id=&quot;10023&quot;&gt;&lt;property id=&quot;20148&quot; value=&quot;5&quot;/&gt;&lt;property id=&quot;20300&quot; value=&quot;Slide 21 - &amp;quot;SOCIAL STYLE Model™&amp;quot;&quot;/&gt;&lt;property id=&quot;20307&quot; value=&quot;309&quot;/&gt;&lt;/object&gt;&lt;object type=&quot;3&quot; unique_id=&quot;10024&quot;&gt;&lt;property id=&quot;20148&quot; value=&quot;5&quot;/&gt;&lt;property id=&quot;20300&quot; value=&quot;Slide 22 - &amp;quot;Learning Objectives&amp;quot;&quot;/&gt;&lt;property id=&quot;20307&quot; value=&quot;937&quot;/&gt;&lt;/object&gt;&lt;object type=&quot;3&quot; unique_id=&quot;10025&quot;&gt;&lt;property id=&quot;20148&quot; value=&quot;5&quot;/&gt;&lt;property id=&quot;20300&quot; value=&quot;Slide 23 - &amp;quot;SOCIAL STYLE Model&amp;quot;&quot;/&gt;&lt;property id=&quot;20307&quot; value=&quot;1006&quot;/&gt;&lt;/object&gt;&lt;object type=&quot;3&quot; unique_id=&quot;10026&quot;&gt;&lt;property id=&quot;20148&quot; value=&quot;5&quot;/&gt;&lt;property id=&quot;20300&quot; value=&quot;Slide 24 - &amp;quot;SOCIAL STYLE  Behaviors&amp;quot;&quot;/&gt;&lt;property id=&quot;20307&quot; value=&quot;998&quot;/&gt;&lt;/object&gt;&lt;object type=&quot;3&quot; unique_id=&quot;10027&quot;&gt;&lt;property id=&quot;20148&quot; value=&quot;5&quot;/&gt;&lt;property id=&quot;20300&quot; value=&quot;Slide 25 - &amp;quot;Back to Those Texts . . .&amp;quot;&quot;/&gt;&lt;property id=&quot;20307&quot; value=&quot;973&quot;/&gt;&lt;/object&gt;&lt;object type=&quot;3&quot; unique_id=&quot;10028&quot;&gt;&lt;property id=&quot;20148&quot; value=&quot;5&quot;/&gt;&lt;property id=&quot;20300&quot; value=&quot;Slide 26&quot;/&gt;&lt;property id=&quot;20307&quot; value=&quot;974&quot;/&gt;&lt;/object&gt;&lt;object type=&quot;3&quot; unique_id=&quot;10029&quot;&gt;&lt;property id=&quot;20148&quot; value=&quot;5&quot;/&gt;&lt;property id=&quot;20300&quot; value=&quot;Slide 27&quot;/&gt;&lt;property id=&quot;20307&quot; value=&quot;975&quot;/&gt;&lt;/object&gt;&lt;object type=&quot;3&quot; unique_id=&quot;10030&quot;&gt;&lt;property id=&quot;20148&quot; value=&quot;5&quot;/&gt;&lt;property id=&quot;20300&quot; value=&quot;Slide 28&quot;/&gt;&lt;property id=&quot;20307&quot; value=&quot;976&quot;/&gt;&lt;/object&gt;&lt;object type=&quot;3&quot; unique_id=&quot;10031&quot;&gt;&lt;property id=&quot;20148&quot; value=&quot;5&quot;/&gt;&lt;property id=&quot;20300&quot; value=&quot;Slide 29&quot;/&gt;&lt;property id=&quot;20307&quot; value=&quot;977&quot;/&gt;&lt;/object&gt;&lt;object type=&quot;3&quot; unique_id=&quot;10032&quot;&gt;&lt;property id=&quot;20148&quot; value=&quot;5&quot;/&gt;&lt;property id=&quot;20300&quot; value=&quot;Slide 30 - &amp;quot;Need, Orientation, and Growth Action&amp;quot;&quot;/&gt;&lt;property id=&quot;20307&quot; value=&quot;938&quot;/&gt;&lt;/object&gt;&lt;object type=&quot;3&quot; unique_id=&quot;10033&quot;&gt;&lt;property id=&quot;20148&quot; value=&quot;5&quot;/&gt;&lt;property id=&quot;20300&quot; value=&quot;Slide 31 - &amp;quot;SOCIAL STYLE  Key Characteristics&amp;quot;&quot;/&gt;&lt;property id=&quot;20307&quot; value=&quot;312&quot;/&gt;&lt;/object&gt;&lt;object type=&quot;3&quot; unique_id=&quot;10034&quot;&gt;&lt;property id=&quot;20148&quot; value=&quot;5&quot;/&gt;&lt;property id=&quot;20300&quot; value=&quot;Slide 32 - &amp;quot;Key Points&amp;quot;&quot;/&gt;&lt;property id=&quot;20307&quot; value=&quot;939&quot;/&gt;&lt;/object&gt;&lt;object type=&quot;3&quot; unique_id=&quot;10035&quot;&gt;&lt;property id=&quot;20148&quot; value=&quot;5&quot;/&gt;&lt;property id=&quot;20300&quot; value=&quot;Slide 33 - &amp;quot;SOCIAL STYLE Profile&amp;quot;&quot;/&gt;&lt;property id=&quot;20307&quot; value=&quot;941&quot;/&gt;&lt;/object&gt;&lt;object type=&quot;3&quot; unique_id=&quot;10036&quot;&gt;&lt;property id=&quot;20148&quot; value=&quot;5&quot;/&gt;&lt;property id=&quot;20300&quot; value=&quot;Slide 34 - &amp;quot;Learning Objectives&amp;quot;&quot;/&gt;&lt;property id=&quot;20307&quot; value=&quot;940&quot;/&gt;&lt;/object&gt;&lt;object type=&quot;3&quot; unique_id=&quot;10037&quot;&gt;&lt;property id=&quot;20148&quot; value=&quot;5&quot;/&gt;&lt;property id=&quot;20300&quot; value=&quot;Slide 35 - &amp;quot;Virtual Delivery:  How to Access Your Profile&amp;quot;&quot;/&gt;&lt;property id=&quot;20307&quot; value=&quot;978&quot;/&gt;&lt;/object&gt;&lt;object type=&quot;3&quot; unique_id=&quot;10038&quot;&gt;&lt;property id=&quot;20148&quot; value=&quot;5&quot;/&gt;&lt;property id=&quot;20300&quot; value=&quot;Slide 36&quot;/&gt;&lt;property id=&quot;20307&quot; value=&quot;979&quot;/&gt;&lt;/object&gt;&lt;object type=&quot;3&quot; unique_id=&quot;10039&quot;&gt;&lt;property id=&quot;20148&quot; value=&quot;5&quot;/&gt;&lt;property id=&quot;20300&quot; value=&quot;Slide 37&quot;/&gt;&lt;property id=&quot;20307&quot; value=&quot;980&quot;/&gt;&lt;/object&gt;&lt;object type=&quot;3&quot; unique_id=&quot;10040&quot;&gt;&lt;property id=&quot;20148&quot; value=&quot;5&quot;/&gt;&lt;property id=&quot;20300&quot; value=&quot;Slide 38 - &amp;quot;Tension Management&amp;quot;&quot;/&gt;&lt;property id=&quot;20307&quot; value=&quot;329&quot;/&gt;&lt;/object&gt;&lt;object type=&quot;3&quot; unique_id=&quot;10041&quot;&gt;&lt;property id=&quot;20148&quot; value=&quot;5&quot;/&gt;&lt;property id=&quot;20300&quot; value=&quot;Slide 39 - &amp;quot;Learning Objectives&amp;quot;&quot;/&gt;&lt;property id=&quot;20307&quot; value=&quot;942&quot;/&gt;&lt;/object&gt;&lt;object type=&quot;3&quot; unique_id=&quot;10042&quot;&gt;&lt;property id=&quot;20148&quot; value=&quot;5&quot;/&gt;&lt;property id=&quot;20300&quot; value=&quot;Slide 40 - &amp;quot;Tension and Productivity&amp;quot;&quot;/&gt;&lt;property id=&quot;20307&quot; value=&quot;930&quot;/&gt;&lt;/object&gt;&lt;object type=&quot;3&quot; unique_id=&quot;10043&quot;&gt;&lt;property id=&quot;20148&quot; value=&quot;5&quot;/&gt;&lt;property id=&quot;20300&quot; value=&quot;Slide 41 - &amp;quot;Backup Behavior&amp;quot;&quot;/&gt;&lt;property id=&quot;20307&quot; value=&quot;318&quot;/&gt;&lt;/object&gt;&lt;object type=&quot;3&quot; unique_id=&quot;10044&quot;&gt;&lt;property id=&quot;20148&quot; value=&quot;5&quot;/&gt;&lt;property id=&quot;20300&quot; value=&quot;Slide 42 - &amp;quot;Managing Backup Behavior&amp;quot;&quot;/&gt;&lt;property id=&quot;20307&quot; value=&quot;1003&quot;/&gt;&lt;/object&gt;&lt;object type=&quot;3&quot; unique_id=&quot;10045&quot;&gt;&lt;property id=&quot;20148&quot; value=&quot;5&quot;/&gt;&lt;property id=&quot;20300&quot; value=&quot;Slide 43 - &amp;quot;Versatility&amp;quot;&quot;/&gt;&lt;property id=&quot;20307&quot; value=&quot;330&quot;/&gt;&lt;/object&gt;&lt;object type=&quot;3&quot; unique_id=&quot;10046&quot;&gt;&lt;property id=&quot;20148&quot; value=&quot;5&quot;/&gt;&lt;property id=&quot;20300&quot; value=&quot;Slide 44 - &amp;quot;Learning Objectives&amp;quot;&quot;/&gt;&lt;property id=&quot;20307&quot; value=&quot;944&quot;/&gt;&lt;/object&gt;&lt;object type=&quot;3&quot; unique_id=&quot;10047&quot;&gt;&lt;property id=&quot;20148&quot; value=&quot;5&quot;/&gt;&lt;property id=&quot;20300&quot; value=&quot;Slide 45 - &amp;quot;Versatility is… &amp;quot;&quot;/&gt;&lt;property id=&quot;20307&quot; value=&quot;945&quot;/&gt;&lt;/object&gt;&lt;object type=&quot;3&quot; unique_id=&quot;10048&quot;&gt;&lt;property id=&quot;20148&quot; value=&quot;5&quot;/&gt;&lt;property id=&quot;20300&quot; value=&quot;Slide 46 - &amp;quot;Versatility&amp;quot;&quot;/&gt;&lt;property id=&quot;20307&quot; value=&quot;1004&quot;/&gt;&lt;/object&gt;&lt;object type=&quot;3&quot; unique_id=&quot;10049&quot;&gt;&lt;property id=&quot;20148&quot; value=&quot;5&quot;/&gt;&lt;property id=&quot;20300&quot; value=&quot;Slide 47 - &amp;quot;Four Sources of Versatility&amp;quot;&quot;/&gt;&lt;property id=&quot;20307&quot; value=&quot;321&quot;/&gt;&lt;/object&gt;&lt;object type=&quot;3&quot; unique_id=&quot;10050&quot;&gt;&lt;property id=&quot;20148&quot; value=&quot;5&quot;/&gt;&lt;property id=&quot;20300&quot; value=&quot;Slide 48 - &amp;quot;Versatility Challenge&amp;quot;&quot;/&gt;&lt;property id=&quot;20307&quot; value=&quot;1001&quot;/&gt;&lt;/object&gt;&lt;object type=&quot;3&quot; unique_id=&quot;10051&quot;&gt;&lt;property id=&quot;20148&quot; value=&quot;5&quot;/&gt;&lt;property id=&quot;20300&quot; value=&quot;Slide 49 - &amp;quot;Versatility Challenge&amp;quot;&quot;/&gt;&lt;property id=&quot;20307&quot; value=&quot;1002&quot;/&gt;&lt;/object&gt;&lt;object type=&quot;3&quot; unique_id=&quot;10052&quot;&gt;&lt;property id=&quot;20148&quot; value=&quot;5&quot;/&gt;&lt;property id=&quot;20300&quot; value=&quot;Slide 50 - &amp;quot;Versatility Profile&amp;quot;&quot;/&gt;&lt;property id=&quot;20307&quot; value=&quot;946&quot;/&gt;&lt;/object&gt;&lt;object type=&quot;3&quot; unique_id=&quot;10053&quot;&gt;&lt;property id=&quot;20148&quot; value=&quot;5&quot;/&gt;&lt;property id=&quot;20300&quot; value=&quot;Slide 51 - &amp;quot;Learning Objectives&amp;quot;&quot;/&gt;&lt;property id=&quot;20307&quot; value=&quot;947&quot;/&gt;&lt;/object&gt;&lt;object type=&quot;3&quot; unique_id=&quot;10054&quot;&gt;&lt;property id=&quot;20148&quot; value=&quot;5&quot;/&gt;&lt;property id=&quot;20300&quot; value=&quot;Slide 52 - &amp;quot;The Meaning of Versatility Positions&amp;quot;&quot;/&gt;&lt;property id=&quot;20307&quot; value=&quot;1005&quot;/&gt;&lt;/object&gt;&lt;object type=&quot;3&quot; unique_id=&quot;10055&quot;&gt;&lt;property id=&quot;20148&quot; value=&quot;5&quot;/&gt;&lt;property id=&quot;20300&quot; value=&quot;Slide 53 - &amp;quot;Overall Versatility&amp;quot;&quot;/&gt;&lt;property id=&quot;20307&quot; value=&quot;927&quot;/&gt;&lt;/object&gt;&lt;object type=&quot;3&quot; unique_id=&quot;10056&quot;&gt;&lt;property id=&quot;20148&quot; value=&quot;5&quot;/&gt;&lt;property id=&quot;20300&quot; value=&quot;Slide 54 - &amp;quot;Overall Versatility&amp;quot;&quot;/&gt;&lt;property id=&quot;20307&quot; value=&quot;952&quot;/&gt;&lt;/object&gt;&lt;object type=&quot;3&quot; unique_id=&quot;10057&quot;&gt;&lt;property id=&quot;20148&quot; value=&quot;5&quot;/&gt;&lt;property id=&quot;20300&quot; value=&quot;Slide 55 - &amp;quot;Versatility in Detail&amp;quot;&quot;/&gt;&lt;property id=&quot;20307&quot; value=&quot;953&quot;/&gt;&lt;/object&gt;&lt;object type=&quot;3&quot; unique_id=&quot;10058&quot;&gt;&lt;property id=&quot;20148&quot; value=&quot;5&quot;/&gt;&lt;property id=&quot;20300&quot; value=&quot;Slide 56 - &amp;quot;Versatility Profile Review&amp;quot;&quot;/&gt;&lt;property id=&quot;20307&quot; value=&quot;951&quot;/&gt;&lt;/object&gt;&lt;object type=&quot;3&quot; unique_id=&quot;10059&quot;&gt;&lt;property id=&quot;20148&quot; value=&quot;5&quot;/&gt;&lt;property id=&quot;20300&quot; value=&quot;Slide 57 - &amp;quot;Virtual Delivery:  How to Access Your Profile&amp;quot;&quot;/&gt;&lt;property id=&quot;20307&quot; value=&quot;981&quot;/&gt;&lt;/object&gt;&lt;object type=&quot;3&quot; unique_id=&quot;10060&quot;&gt;&lt;property id=&quot;20148&quot; value=&quot;5&quot;/&gt;&lt;property id=&quot;20300&quot; value=&quot;Slide 58&quot;/&gt;&lt;property id=&quot;20307&quot; value=&quot;982&quot;/&gt;&lt;/object&gt;&lt;object type=&quot;3&quot; unique_id=&quot;10061&quot;&gt;&lt;property id=&quot;20148&quot; value=&quot;5&quot;/&gt;&lt;property id=&quot;20300&quot; value=&quot;Slide 59&quot;/&gt;&lt;property id=&quot;20307&quot; value=&quot;983&quot;/&gt;&lt;/object&gt;&lt;object type=&quot;3&quot; unique_id=&quot;10062&quot;&gt;&lt;property id=&quot;20148&quot; value=&quot;5&quot;/&gt;&lt;property id=&quot;20300&quot; value=&quot;Slide 60 - &amp;quot;Steps for Increasing Interpersonal Effectiveness&amp;quot;&quot;/&gt;&lt;property id=&quot;20307&quot; value=&quot;324&quot;/&gt;&lt;/object&gt;&lt;object type=&quot;3&quot; unique_id=&quot;10063&quot;&gt;&lt;property id=&quot;20148&quot; value=&quot;5&quot;/&gt;&lt;property id=&quot;20300&quot; value=&quot;Slide 61 - &amp;quot;Style in Action&amp;quot;&quot;/&gt;&lt;property id=&quot;20307&quot; value=&quot;948&quot;/&gt;&lt;/object&gt;&lt;object type=&quot;3&quot; unique_id=&quot;10064&quot;&gt;&lt;property id=&quot;20148&quot; value=&quot;5&quot;/&gt;&lt;property id=&quot;20300&quot; value=&quot;Slide 62 - &amp;quot;Versatility in Action&amp;quot;&quot;/&gt;&lt;property id=&quot;20307&quot; value=&quot;990&quot;/&gt;&lt;/object&gt;&lt;object type=&quot;3&quot; unique_id=&quot;10065&quot;&gt;&lt;property id=&quot;20148&quot; value=&quot;5&quot;/&gt;&lt;property id=&quot;20300&quot; value=&quot;Slide 63&quot;/&gt;&lt;property id=&quot;20307&quot; value=&quot;991&quot;/&gt;&lt;/object&gt;&lt;object type=&quot;3&quot; unique_id=&quot;10066&quot;&gt;&lt;property id=&quot;20148&quot; value=&quot;5&quot;/&gt;&lt;property id=&quot;20300&quot; value=&quot;Slide 64&quot;/&gt;&lt;property id=&quot;20307&quot; value=&quot;992&quot;/&gt;&lt;/object&gt;&lt;object type=&quot;3&quot; unique_id=&quot;10067&quot;&gt;&lt;property id=&quot;20148&quot; value=&quot;5&quot;/&gt;&lt;property id=&quot;20300&quot; value=&quot;Slide 65&quot;/&gt;&lt;property id=&quot;20307&quot; value=&quot;993&quot;/&gt;&lt;/object&gt;&lt;object type=&quot;3&quot; unique_id=&quot;10068&quot;&gt;&lt;property id=&quot;20148&quot; value=&quot;5&quot;/&gt;&lt;property id=&quot;20300&quot; value=&quot;Slide 66&quot;/&gt;&lt;property id=&quot;20307&quot; value=&quot;995&quot;/&gt;&lt;/object&gt;&lt;object type=&quot;3&quot; unique_id=&quot;10069&quot;&gt;&lt;property id=&quot;20148&quot; value=&quot;5&quot;/&gt;&lt;property id=&quot;20300&quot; value=&quot;Slide 67 - &amp;quot;Style Forum&amp;quot;&quot;/&gt;&lt;property id=&quot;20307&quot; value=&quot;959&quot;/&gt;&lt;/object&gt;&lt;object type=&quot;3&quot; unique_id=&quot;10070&quot;&gt;&lt;property id=&quot;20148&quot; value=&quot;5&quot;/&gt;&lt;property id=&quot;20300&quot; value=&quot;Slide 68 - &amp;quot;Learning Objectives&amp;quot;&quot;/&gt;&lt;property id=&quot;20307&quot; value=&quot;957&quot;/&gt;&lt;/object&gt;&lt;object type=&quot;3&quot; unique_id=&quot;10071&quot;&gt;&lt;property id=&quot;20148&quot; value=&quot;5&quot;/&gt;&lt;property id=&quot;20300&quot; value=&quot;Slide 69 - &amp;quot;Style Forum&amp;quot;&quot;/&gt;&lt;property id=&quot;20307&quot; value=&quot;949&quot;/&gt;&lt;/object&gt;&lt;object type=&quot;3&quot; unique_id=&quot;10072&quot;&gt;&lt;property id=&quot;20148&quot; value=&quot;5&quot;/&gt;&lt;property id=&quot;20300&quot; value=&quot;Slide 70 - &amp;quot;Versatility Forum&amp;quot;&quot;/&gt;&lt;property id=&quot;20307&quot; value=&quot;1000&quot;/&gt;&lt;/object&gt;&lt;object type=&quot;3&quot; unique_id=&quot;10073&quot;&gt;&lt;property id=&quot;20148&quot; value=&quot;5&quot;/&gt;&lt;property id=&quot;20300&quot; value=&quot;Slide 71 - &amp;quot;Techniques for Observing Style&amp;quot;&quot;/&gt;&lt;property id=&quot;20307&quot; value=&quot;325&quot;/&gt;&lt;/object&gt;&lt;object type=&quot;3&quot; unique_id=&quot;10074&quot;&gt;&lt;property id=&quot;20148&quot; value=&quot;5&quot;/&gt;&lt;property id=&quot;20300&quot; value=&quot;Slide 72 - &amp;quot;Next Steps and Key Learning&amp;quot;&quot;/&gt;&lt;property id=&quot;20307&quot; value=&quot;958&quot;/&gt;&lt;/object&gt;&lt;object type=&quot;3&quot; unique_id=&quot;10075&quot;&gt;&lt;property id=&quot;20148&quot; value=&quot;5&quot;/&gt;&lt;property id=&quot;20300&quot; value=&quot;Slide 73 - &amp;quot;SOCIAL STYLE Navigator®&amp;quot;&quot;/&gt;&lt;property id=&quot;20307&quot; value=&quot;326&quot;/&gt;&lt;/object&gt;&lt;object type=&quot;3&quot; unique_id=&quot;10076&quot;&gt;&lt;property id=&quot;20148&quot; value=&quot;5&quot;/&gt;&lt;property id=&quot;20300&quot; value=&quot;Slide 74 - &amp;quot;SOCIAL STYLE Navigator® Access&amp;quot;&quot;/&gt;&lt;property id=&quot;20307&quot; value=&quot;932&quot;/&gt;&lt;/object&gt;&lt;object type=&quot;3&quot; unique_id=&quot;10077&quot;&gt;&lt;property id=&quot;20148&quot; value=&quot;5&quot;/&gt;&lt;property id=&quot;20300&quot; value=&quot;Slide 75 - &amp;quot;SOCIAL STYLE Advisor&amp;quot;&quot;/&gt;&lt;property id=&quot;20307&quot; value=&quot;1007&quot;/&gt;&lt;/object&gt;&lt;object type=&quot;3&quot; unique_id=&quot;10078&quot;&gt;&lt;property id=&quot;20148&quot; value=&quot;5&quot;/&gt;&lt;property id=&quot;20300&quot; value=&quot;Slide 76 - &amp;quot;SOCIAL STYLE Passport&amp;quot;&quot;/&gt;&lt;property id=&quot;20307&quot; value=&quot;1008&quot;/&gt;&lt;/object&gt;&lt;object type=&quot;3&quot; unique_id=&quot;10079&quot;&gt;&lt;property id=&quot;20148&quot; value=&quot;5&quot;/&gt;&lt;property id=&quot;20300&quot; value=&quot;Slide 77&quot;/&gt;&lt;property id=&quot;20307&quot; value=&quot;285&quot;/&gt;&lt;/object&gt;&lt;/object&gt;&lt;object type=&quot;8&quot; unique_id=&quot;10158&quot;&gt;&lt;/object&gt;&lt;/object&gt;&lt;/database&gt;"/>
  <p:tag name="MMPROD_NEXTUNIQUEID" val="10009"/>
  <p:tag name="SECTOMILLISECCONVERTED" val="1"/>
</p:tagLst>
</file>

<file path=ppt/theme/theme1.xml><?xml version="1.0" encoding="utf-8"?>
<a:theme xmlns:a="http://schemas.openxmlformats.org/drawingml/2006/main" name="Tracom SOCIAL STYLE PowerPoint Template">
  <a:themeElements>
    <a:clrScheme name="TRACOM - Main Colors">
      <a:dk1>
        <a:sysClr val="windowText" lastClr="000000"/>
      </a:dk1>
      <a:lt1>
        <a:sysClr val="window" lastClr="FFFFFF"/>
      </a:lt1>
      <a:dk2>
        <a:srgbClr val="444A4A"/>
      </a:dk2>
      <a:lt2>
        <a:srgbClr val="E7E6E6"/>
      </a:lt2>
      <a:accent1>
        <a:srgbClr val="48C9F1"/>
      </a:accent1>
      <a:accent2>
        <a:srgbClr val="146899"/>
      </a:accent2>
      <a:accent3>
        <a:srgbClr val="808080"/>
      </a:accent3>
      <a:accent4>
        <a:srgbClr val="8BDDF6"/>
      </a:accent4>
      <a:accent5>
        <a:srgbClr val="D1D1D1"/>
      </a:accent5>
      <a:accent6>
        <a:srgbClr val="0F4E73"/>
      </a:accent6>
      <a:hlink>
        <a:srgbClr val="146899"/>
      </a:hlink>
      <a:folHlink>
        <a:srgbClr val="808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accent1"/>
        </a:solidFill>
        <a:ln>
          <a:noFill/>
        </a:ln>
      </a:spPr>
      <a:bodyPr lIns="45720" rIns="45720" rtlCol="0" anchor="ctr"/>
      <a:lstStyle>
        <a:defPPr algn="ctr">
          <a:lnSpc>
            <a:spcPct val="85000"/>
          </a:lnSpc>
          <a:defRPr sz="180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cap="rnd">
          <a:solidFill>
            <a:schemeClr val="accent3"/>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stStyle>
    </a:txDef>
  </a:objectDefaults>
  <a:extraClrSchemeLst/>
  <a:custClrLst>
    <a:custClr name="Custom Color 1">
      <a:srgbClr val="0A578D"/>
    </a:custClr>
    <a:custClr name="Custom Color 2">
      <a:srgbClr val="5A8647"/>
    </a:custClr>
    <a:custClr name="Custom Color 3">
      <a:srgbClr val="B14336"/>
    </a:custClr>
    <a:custClr name="Custom Color 4">
      <a:srgbClr val="AE9736"/>
    </a:custClr>
  </a:custClrLst>
  <a:extLst>
    <a:ext uri="{05A4C25C-085E-4340-85A3-A5531E510DB2}">
      <thm15:themeFamily xmlns:thm15="http://schemas.microsoft.com/office/thememl/2012/main" name="Office Theme" id="{0E722E99-5416-4130-9EFE-448DC92CDACD}" vid="{3062532A-085E-4AFF-BEB2-979136FF8B75}"/>
    </a:ext>
  </a:extLst>
</a:theme>
</file>

<file path=ppt/theme/theme2.xml><?xml version="1.0" encoding="utf-8"?>
<a:theme xmlns:a="http://schemas.openxmlformats.org/drawingml/2006/main" name="Office Theme">
  <a:themeElements>
    <a:clrScheme name="TRACOM - Main Colors">
      <a:dk1>
        <a:sysClr val="windowText" lastClr="000000"/>
      </a:dk1>
      <a:lt1>
        <a:sysClr val="window" lastClr="FFFFFF"/>
      </a:lt1>
      <a:dk2>
        <a:srgbClr val="444A4A"/>
      </a:dk2>
      <a:lt2>
        <a:srgbClr val="E7E6E6"/>
      </a:lt2>
      <a:accent1>
        <a:srgbClr val="48C9F1"/>
      </a:accent1>
      <a:accent2>
        <a:srgbClr val="146899"/>
      </a:accent2>
      <a:accent3>
        <a:srgbClr val="808080"/>
      </a:accent3>
      <a:accent4>
        <a:srgbClr val="8BDDF6"/>
      </a:accent4>
      <a:accent5>
        <a:srgbClr val="D1D1D1"/>
      </a:accent5>
      <a:accent6>
        <a:srgbClr val="0F4E73"/>
      </a:accent6>
      <a:hlink>
        <a:srgbClr val="146899"/>
      </a:hlink>
      <a:folHlink>
        <a:srgbClr val="808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C862BDA42E4D64693F14E0589C7AE07" ma:contentTypeVersion="16" ma:contentTypeDescription="Create a new document." ma:contentTypeScope="" ma:versionID="0bee877db9c5278da893d66f1c12bc17">
  <xsd:schema xmlns:xsd="http://www.w3.org/2001/XMLSchema" xmlns:xs="http://www.w3.org/2001/XMLSchema" xmlns:p="http://schemas.microsoft.com/office/2006/metadata/properties" xmlns:ns2="212b7fb7-c780-4560-a3e3-a6eb45e1a24e" xmlns:ns3="e8785e66-9007-46da-936e-e84965a5e1d7" targetNamespace="http://schemas.microsoft.com/office/2006/metadata/properties" ma:root="true" ma:fieldsID="d700a0c4fba96110c98ef1c5de15bfea" ns2:_="" ns3:_="">
    <xsd:import namespace="212b7fb7-c780-4560-a3e3-a6eb45e1a24e"/>
    <xsd:import namespace="e8785e66-9007-46da-936e-e84965a5e1d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LengthInSeconds" minOccurs="0"/>
                <xsd:element ref="ns3:MediaServiceAutoKeyPoints" minOccurs="0"/>
                <xsd:element ref="ns3:MediaServiceKeyPoints"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2b7fb7-c780-4560-a3e3-a6eb45e1a24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3971841-e972-4fae-8f8b-c84e3720ff91}" ma:internalName="TaxCatchAll" ma:showField="CatchAllData" ma:web="212b7fb7-c780-4560-a3e3-a6eb45e1a24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8785e66-9007-46da-936e-e84965a5e1d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a1057a4-0f37-4401-9ee8-8c6c2c2e57bc"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12b7fb7-c780-4560-a3e3-a6eb45e1a24e" xsi:nil="true"/>
    <lcf76f155ced4ddcb4097134ff3c332f xmlns="e8785e66-9007-46da-936e-e84965a5e1d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B639EE7-FC73-4FDD-80D1-FD8641AB9F54}">
  <ds:schemaRefs>
    <ds:schemaRef ds:uri="http://schemas.microsoft.com/sharepoint/v3/contenttype/forms"/>
  </ds:schemaRefs>
</ds:datastoreItem>
</file>

<file path=customXml/itemProps2.xml><?xml version="1.0" encoding="utf-8"?>
<ds:datastoreItem xmlns:ds="http://schemas.openxmlformats.org/officeDocument/2006/customXml" ds:itemID="{28ADAEC1-E2DF-4640-8E99-5FA21E1B1E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2b7fb7-c780-4560-a3e3-a6eb45e1a24e"/>
    <ds:schemaRef ds:uri="e8785e66-9007-46da-936e-e84965a5e1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D901FAF-6647-4A7E-92BB-46E2F254C5C2}">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713166d0-a98d-4619-8fdc-751a52b7d9f1"/>
    <ds:schemaRef ds:uri="http://www.w3.org/XML/1998/namespace"/>
    <ds:schemaRef ds:uri="http://purl.org/dc/elements/1.1/"/>
    <ds:schemaRef ds:uri="212b7fb7-c780-4560-a3e3-a6eb45e1a24e"/>
    <ds:schemaRef ds:uri="e8785e66-9007-46da-936e-e84965a5e1d7"/>
  </ds:schemaRefs>
</ds:datastoreItem>
</file>

<file path=docProps/app.xml><?xml version="1.0" encoding="utf-8"?>
<Properties xmlns="http://schemas.openxmlformats.org/officeDocument/2006/extended-properties" xmlns:vt="http://schemas.openxmlformats.org/officeDocument/2006/docPropsVTypes">
  <Template>Office Theme</Template>
  <TotalTime>940</TotalTime>
  <Words>12264</Words>
  <Application>Microsoft Office PowerPoint</Application>
  <PresentationFormat>Widescreen</PresentationFormat>
  <Paragraphs>1405</Paragraphs>
  <Slides>61</Slides>
  <Notes>61</Notes>
  <HiddenSlides>0</HiddenSlides>
  <MMClips>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61</vt:i4>
      </vt:variant>
    </vt:vector>
  </HeadingPairs>
  <TitlesOfParts>
    <vt:vector size="84" baseType="lpstr">
      <vt:lpstr>Arial</vt:lpstr>
      <vt:lpstr>Arial Black</vt:lpstr>
      <vt:lpstr>Courier New</vt:lpstr>
      <vt:lpstr>Georgia</vt:lpstr>
      <vt:lpstr>Georgia Pro</vt:lpstr>
      <vt:lpstr>Museo</vt:lpstr>
      <vt:lpstr>Museo 700</vt:lpstr>
      <vt:lpstr>Museo Sans 300</vt:lpstr>
      <vt:lpstr>Museo Sans 500</vt:lpstr>
      <vt:lpstr>Museo Sans 700</vt:lpstr>
      <vt:lpstr>Museo-700</vt:lpstr>
      <vt:lpstr>MuseoSans-300</vt:lpstr>
      <vt:lpstr>MuseoSans-500</vt:lpstr>
      <vt:lpstr>MuseoSlab-700</vt:lpstr>
      <vt:lpstr>Noto Sans CJK SC Black</vt:lpstr>
      <vt:lpstr>Noto Sans CJK SC Bold</vt:lpstr>
      <vt:lpstr>Noto Sans CJK SC Regular</vt:lpstr>
      <vt:lpstr>Open Sans</vt:lpstr>
      <vt:lpstr>Symbol</vt:lpstr>
      <vt:lpstr>Times New Roman</vt:lpstr>
      <vt:lpstr>TimesNewRomanPSMT</vt:lpstr>
      <vt:lpstr>Wingdings</vt:lpstr>
      <vt:lpstr>Tracom SOCIAL STYLE PowerPoint Template</vt:lpstr>
      <vt:lpstr>使用变通能力™改善销售效能</vt:lpstr>
      <vt:lpstr>学习目标</vt:lpstr>
      <vt:lpstr>PowerPoint Presentation</vt:lpstr>
      <vt:lpstr>可观察的行为和个性</vt:lpstr>
      <vt:lpstr>说的和做的行为</vt:lpstr>
      <vt:lpstr>自主性和响应性</vt:lpstr>
      <vt:lpstr>自主性</vt:lpstr>
      <vt:lpstr>自主性行为</vt:lpstr>
      <vt:lpstr>响应性</vt:lpstr>
      <vt:lpstr>响应性行为</vt:lpstr>
      <vt:lpstr>待人处事风格模型TM</vt:lpstr>
      <vt:lpstr>在线待人处事风格自我认知档案</vt:lpstr>
      <vt:lpstr>PowerPoint Presentation</vt:lpstr>
      <vt:lpstr>PowerPoint Presentation</vt:lpstr>
      <vt:lpstr>PowerPoint Presentation</vt:lpstr>
      <vt:lpstr>PowerPoint Presentation</vt:lpstr>
      <vt:lpstr>PowerPoint Presentation</vt:lpstr>
      <vt:lpstr>纸质待人处事风格自我认知档案</vt:lpstr>
      <vt:lpstr>你的待人处事风格自我认知</vt:lpstr>
      <vt:lpstr>阅读关于您的风格的内容</vt:lpstr>
      <vt:lpstr>需求、倾向和发展措施</vt:lpstr>
      <vt:lpstr>待人处事风格 关键特征</vt:lpstr>
      <vt:lpstr>压力和工作效率</vt:lpstr>
      <vt:lpstr>备份行为</vt:lpstr>
      <vt:lpstr>管理 备份行为</vt:lpstr>
      <vt:lpstr>潜在 有毒的关系</vt:lpstr>
      <vt:lpstr>重要提醒</vt:lpstr>
      <vt:lpstr>变通能力</vt:lpstr>
      <vt:lpstr>变通能力是指你如何很好地适应他人的风格需求</vt:lpstr>
      <vt:lpstr>变通能力</vt:lpstr>
      <vt:lpstr>变通能力的四个来源</vt:lpstr>
      <vt:lpstr>在线变通能力自我认知档案</vt:lpstr>
      <vt:lpstr>总体变通能力</vt:lpstr>
      <vt:lpstr>变通能力定位的意义</vt:lpstr>
      <vt:lpstr>PowerPoint Presentation</vt:lpstr>
      <vt:lpstr>PowerPoint Presentation</vt:lpstr>
      <vt:lpstr>PowerPoint Presentation</vt:lpstr>
      <vt:lpstr>PowerPoint Presentation</vt:lpstr>
      <vt:lpstr>纸质变通能力档案</vt:lpstr>
      <vt:lpstr>变通能力</vt:lpstr>
      <vt:lpstr>你的变通能力自我认知</vt:lpstr>
      <vt:lpstr>学习目标</vt:lpstr>
      <vt:lpstr>后续步骤和学习要点</vt:lpstr>
      <vt:lpstr>待人处事风格导航器®</vt:lpstr>
      <vt:lpstr>待人处事风格 导航器®访问权限 （仅限在线档案）</vt:lpstr>
      <vt:lpstr>待人处事风格 导航器®访问权限 （仅限纸质档案）</vt:lpstr>
      <vt:lpstr>PowerPoint Presentation</vt:lpstr>
      <vt:lpstr>PowerPoint Presentation</vt:lpstr>
      <vt:lpstr>PowerPoint Presentation</vt:lpstr>
      <vt:lpstr>PowerPoint Presentation</vt:lpstr>
      <vt:lpstr>待人处事风格护照</vt:lpstr>
      <vt:lpstr>PowerPoint Presentation</vt:lpstr>
      <vt:lpstr>自选练习</vt:lpstr>
      <vt:lpstr>潜在有毒的关系</vt:lpstr>
      <vt:lpstr>风格讨论会</vt:lpstr>
      <vt:lpstr>变通能力讨论会</vt:lpstr>
      <vt:lpstr>待人处事风格导航器</vt:lpstr>
      <vt:lpstr>变通能力行动计划</vt:lpstr>
      <vt:lpstr>观察风格的技巧</vt:lpstr>
      <vt:lpstr>采取我的发展措施</vt:lpstr>
      <vt:lpstr>使用变通能力™改善销售效能</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Sandra Johnson</dc:creator>
  <cp:lastModifiedBy>Karna Caldwell</cp:lastModifiedBy>
  <cp:revision>1206</cp:revision>
  <cp:lastPrinted>2021-06-10T19:57:06Z</cp:lastPrinted>
  <dcterms:created xsi:type="dcterms:W3CDTF">2021-02-09T18:22:56Z</dcterms:created>
  <dcterms:modified xsi:type="dcterms:W3CDTF">2023-07-14T15:01:51Z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0x0101002CEA65323619D24990F55C56301BCD52</vt:lpwstr>
  </property>
  <property fmtid="{D5CDD505-2E9C-101B-9397-08002B2CF9AE}" pid="3" name="NXPowerLiteLastOptimized">
    <vt:lpwstr>2169950</vt:lpwstr>
  </property>
  <property fmtid="{D5CDD505-2E9C-101B-9397-08002B2CF9AE}" pid="4" name="NXPowerLiteSettings">
    <vt:lpwstr>C7000400038000</vt:lpwstr>
  </property>
  <property fmtid="{D5CDD505-2E9C-101B-9397-08002B2CF9AE}" pid="5" name="NXPowerLiteVersion">
    <vt:lpwstr>D8.0.2</vt:lpwstr>
  </property>
</Properties>
</file>