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6"/>
  </p:notesMasterIdLst>
  <p:handoutMasterIdLst>
    <p:handoutMasterId r:id="rId67"/>
  </p:handoutMasterIdLst>
  <p:sldIdLst>
    <p:sldId id="257" r:id="rId5"/>
    <p:sldId id="934" r:id="rId6"/>
    <p:sldId id="1083" r:id="rId7"/>
    <p:sldId id="302" r:id="rId8"/>
    <p:sldId id="1015" r:id="rId9"/>
    <p:sldId id="996" r:id="rId10"/>
    <p:sldId id="1016" r:id="rId11"/>
    <p:sldId id="305" r:id="rId12"/>
    <p:sldId id="1028" r:id="rId13"/>
    <p:sldId id="306" r:id="rId14"/>
    <p:sldId id="1017" r:id="rId15"/>
    <p:sldId id="1038" r:id="rId16"/>
    <p:sldId id="1072" r:id="rId17"/>
    <p:sldId id="1073" r:id="rId18"/>
    <p:sldId id="1075" r:id="rId19"/>
    <p:sldId id="1074" r:id="rId20"/>
    <p:sldId id="1076" r:id="rId21"/>
    <p:sldId id="1061" r:id="rId22"/>
    <p:sldId id="952" r:id="rId23"/>
    <p:sldId id="966" r:id="rId24"/>
    <p:sldId id="938" r:id="rId25"/>
    <p:sldId id="1037" r:id="rId26"/>
    <p:sldId id="1096" r:id="rId27"/>
    <p:sldId id="318" r:id="rId28"/>
    <p:sldId id="1003" r:id="rId29"/>
    <p:sldId id="1097" r:id="rId30"/>
    <p:sldId id="939" r:id="rId31"/>
    <p:sldId id="330" r:id="rId32"/>
    <p:sldId id="1008" r:id="rId33"/>
    <p:sldId id="1004" r:id="rId34"/>
    <p:sldId id="1063" r:id="rId35"/>
    <p:sldId id="1068" r:id="rId36"/>
    <p:sldId id="1018" r:id="rId37"/>
    <p:sldId id="1069" r:id="rId38"/>
    <p:sldId id="1078" r:id="rId39"/>
    <p:sldId id="1066" r:id="rId40"/>
    <p:sldId id="1079" r:id="rId41"/>
    <p:sldId id="1080" r:id="rId42"/>
    <p:sldId id="1067" r:id="rId43"/>
    <p:sldId id="320" r:id="rId44"/>
    <p:sldId id="953" r:id="rId45"/>
    <p:sldId id="969" r:id="rId46"/>
    <p:sldId id="1033" r:id="rId47"/>
    <p:sldId id="326" r:id="rId48"/>
    <p:sldId id="932" r:id="rId49"/>
    <p:sldId id="1090" r:id="rId50"/>
    <p:sldId id="1009" r:id="rId51"/>
    <p:sldId id="1035" r:id="rId52"/>
    <p:sldId id="1088" r:id="rId53"/>
    <p:sldId id="1012" r:id="rId54"/>
    <p:sldId id="1089" r:id="rId55"/>
    <p:sldId id="285" r:id="rId56"/>
    <p:sldId id="956" r:id="rId57"/>
    <p:sldId id="319" r:id="rId58"/>
    <p:sldId id="1030" r:id="rId59"/>
    <p:sldId id="1031" r:id="rId60"/>
    <p:sldId id="1071" r:id="rId61"/>
    <p:sldId id="963" r:id="rId62"/>
    <p:sldId id="325" r:id="rId63"/>
    <p:sldId id="971" r:id="rId64"/>
    <p:sldId id="964" r:id="rId65"/>
  </p:sldIdLst>
  <p:sldSz cx="12192000" cy="6858000"/>
  <p:notesSz cx="6858000" cy="91440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E8F7C76-F28B-438D-A31E-2A65D22D26F0}">
          <p14:sldIdLst>
            <p14:sldId id="257"/>
            <p14:sldId id="934"/>
            <p14:sldId id="1083"/>
            <p14:sldId id="302"/>
            <p14:sldId id="1015"/>
            <p14:sldId id="996"/>
            <p14:sldId id="1016"/>
            <p14:sldId id="305"/>
            <p14:sldId id="1028"/>
            <p14:sldId id="306"/>
            <p14:sldId id="1017"/>
          </p14:sldIdLst>
        </p14:section>
        <p14:section name="Online Style Profile" id="{F3BF796C-8C43-4420-A4B1-2A677C4E8481}">
          <p14:sldIdLst>
            <p14:sldId id="1038"/>
            <p14:sldId id="1072"/>
            <p14:sldId id="1073"/>
            <p14:sldId id="1075"/>
            <p14:sldId id="1074"/>
            <p14:sldId id="1076"/>
          </p14:sldIdLst>
        </p14:section>
        <p14:section name="Paper Style Profile" id="{B71C83BE-E7C5-46E3-8EF3-BCE1CECBF912}">
          <p14:sldIdLst>
            <p14:sldId id="1061"/>
            <p14:sldId id="952"/>
            <p14:sldId id="966"/>
          </p14:sldIdLst>
        </p14:section>
        <p14:section name="Program" id="{571FED06-8E77-47A5-A425-F8B1A20B1741}">
          <p14:sldIdLst>
            <p14:sldId id="938"/>
            <p14:sldId id="1037"/>
            <p14:sldId id="1096"/>
            <p14:sldId id="318"/>
            <p14:sldId id="1003"/>
            <p14:sldId id="1097"/>
            <p14:sldId id="939"/>
            <p14:sldId id="330"/>
            <p14:sldId id="1008"/>
            <p14:sldId id="1004"/>
            <p14:sldId id="1063"/>
          </p14:sldIdLst>
        </p14:section>
        <p14:section name="Online Versatility Profile" id="{8D4DC78B-00E7-4395-B2C9-A1E67536F77D}">
          <p14:sldIdLst>
            <p14:sldId id="1068"/>
            <p14:sldId id="1018"/>
            <p14:sldId id="1069"/>
            <p14:sldId id="1078"/>
            <p14:sldId id="1066"/>
            <p14:sldId id="1079"/>
            <p14:sldId id="1080"/>
          </p14:sldIdLst>
        </p14:section>
        <p14:section name="Paper Versatility Profile" id="{B0C52981-23C2-4C09-9E46-43AAF4FCDD84}">
          <p14:sldIdLst>
            <p14:sldId id="1067"/>
            <p14:sldId id="320"/>
            <p14:sldId id="953"/>
          </p14:sldIdLst>
        </p14:section>
        <p14:section name="Program" id="{65EAC257-7DB2-4110-90F0-219441D20150}">
          <p14:sldIdLst>
            <p14:sldId id="969"/>
            <p14:sldId id="1033"/>
            <p14:sldId id="326"/>
            <p14:sldId id="932"/>
            <p14:sldId id="1090"/>
            <p14:sldId id="1009"/>
            <p14:sldId id="1035"/>
            <p14:sldId id="1088"/>
            <p14:sldId id="1012"/>
            <p14:sldId id="1089"/>
            <p14:sldId id="285"/>
          </p14:sldIdLst>
        </p14:section>
        <p14:section name="Optional Exercises" id="{49A74C7B-1A0C-4943-AEA3-957418FA415C}">
          <p14:sldIdLst>
            <p14:sldId id="956"/>
            <p14:sldId id="319"/>
            <p14:sldId id="1030"/>
            <p14:sldId id="1031"/>
            <p14:sldId id="1071"/>
            <p14:sldId id="963"/>
            <p14:sldId id="325"/>
            <p14:sldId id="971"/>
            <p14:sldId id="964"/>
          </p14:sldIdLst>
        </p14:section>
      </p14:sectionLst>
    </p:ext>
    <p:ext uri="{EFAFB233-063F-42B5-8137-9DF3F51BA10A}">
      <p15:sldGuideLst xmlns:p15="http://schemas.microsoft.com/office/powerpoint/2012/main">
        <p15:guide id="1" orient="horz" pos="232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sey Mulqueen" initials="CM" lastIdx="10" clrIdx="0">
    <p:extLst>
      <p:ext uri="{19B8F6BF-5375-455C-9EA6-DF929625EA0E}">
        <p15:presenceInfo xmlns:p15="http://schemas.microsoft.com/office/powerpoint/2012/main" userId="S::cmulqueen@tracom.com::6f6ebccc-cdb5-413a-ab9d-8663d0d1ee39" providerId="AD"/>
      </p:ext>
    </p:extLst>
  </p:cmAuthor>
  <p:cmAuthor id="2" name="Annette Mosier" initials="AM"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005B92"/>
    <a:srgbClr val="07548B"/>
    <a:srgbClr val="ECECEC"/>
    <a:srgbClr val="E1E1E1"/>
    <a:srgbClr val="BDBEC0"/>
    <a:srgbClr val="A8D0E7"/>
    <a:srgbClr val="AED5EB"/>
    <a:srgbClr val="AFE7F8"/>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37" autoAdjust="0"/>
    <p:restoredTop sz="50066" autoAdjust="0"/>
  </p:normalViewPr>
  <p:slideViewPr>
    <p:cSldViewPr snapToGrid="0" showGuides="1">
      <p:cViewPr varScale="1">
        <p:scale>
          <a:sx n="54" d="100"/>
          <a:sy n="54" d="100"/>
        </p:scale>
        <p:origin x="2382" y="48"/>
      </p:cViewPr>
      <p:guideLst>
        <p:guide orient="horz" pos="2328"/>
        <p:guide pos="3840"/>
      </p:guideLst>
    </p:cSldViewPr>
  </p:slideViewPr>
  <p:notesTextViewPr>
    <p:cViewPr>
      <p:scale>
        <a:sx n="125" d="100"/>
        <a:sy n="125" d="100"/>
      </p:scale>
      <p:origin x="0" y="0"/>
    </p:cViewPr>
  </p:notesTextViewPr>
  <p:sorterViewPr>
    <p:cViewPr>
      <p:scale>
        <a:sx n="100" d="100"/>
        <a:sy n="100" d="100"/>
      </p:scale>
      <p:origin x="0" y="-2910"/>
    </p:cViewPr>
  </p:sorterViewPr>
  <p:notesViewPr>
    <p:cSldViewPr snapToGrid="0" showGuides="1">
      <p:cViewPr>
        <p:scale>
          <a:sx n="75" d="100"/>
          <a:sy n="75" d="100"/>
        </p:scale>
        <p:origin x="4992" y="117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CA0A60-4272-43EA-9609-D2DEC7780AC7}" type="datetimeFigureOut">
              <a:rPr lang="en-US" smtClean="0"/>
              <a:t>7/11/2023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6211" y="1830817"/>
            <a:ext cx="6071532" cy="458788"/>
          </a:xfrm>
          <a:prstGeom prst="rect">
            <a:avLst/>
          </a:prstGeom>
        </p:spPr>
        <p:txBody>
          <a:bodyPr vert="horz" lIns="0" tIns="0" rIns="0" bIns="0" rtlCol="0" anchor="b"/>
          <a:lstStyle>
            <a:lvl1pPr algn="l">
              <a:defRPr sz="1600" b="1" spc="-30"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3922713" y="-509523"/>
            <a:ext cx="2971800" cy="458788"/>
          </a:xfrm>
          <a:prstGeom prst="rect">
            <a:avLst/>
          </a:prstGeom>
        </p:spPr>
        <p:txBody>
          <a:bodyPr vert="horz" lIns="0" tIns="0" rIns="0" bIns="0" rtlCol="0"/>
          <a:lstStyle>
            <a:lvl1pPr algn="r">
              <a:defRPr sz="1200"/>
            </a:lvl1pPr>
          </a:lstStyle>
          <a:p>
            <a:fld id="{62988393-0E3C-4976-AA48-59774D280CFC}" type="datetimeFigureOut">
              <a:rPr lang="en-US" smtClean="0"/>
              <a:t>7/11/2023</a:t>
            </a:fld>
            <a:endParaRPr lang="en-US" dirty="0"/>
          </a:p>
        </p:txBody>
      </p:sp>
      <p:sp>
        <p:nvSpPr>
          <p:cNvPr id="4" name="Slide Image Placeholder 3"/>
          <p:cNvSpPr>
            <a:spLocks noGrp="1" noRot="1" noChangeAspect="1"/>
          </p:cNvSpPr>
          <p:nvPr>
            <p:ph type="sldImg" idx="2"/>
          </p:nvPr>
        </p:nvSpPr>
        <p:spPr>
          <a:xfrm>
            <a:off x="486211" y="567895"/>
            <a:ext cx="2208184" cy="1242104"/>
          </a:xfrm>
          <a:prstGeom prst="rect">
            <a:avLst/>
          </a:prstGeom>
          <a:noFill/>
          <a:ln w="12700">
            <a:solidFill>
              <a:schemeClr val="bg2"/>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86211" y="2402317"/>
            <a:ext cx="6071532" cy="6173788"/>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486210" y="8850385"/>
            <a:ext cx="6071532" cy="293615"/>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792819" y="567895"/>
            <a:ext cx="3764923" cy="205218"/>
          </a:xfrm>
          <a:prstGeom prst="rect">
            <a:avLst/>
          </a:prstGeom>
        </p:spPr>
        <p:txBody>
          <a:bodyPr vert="horz" lIns="0" tIns="0" rIns="0" bIns="0" rtlCol="0" anchor="b"/>
          <a:lstStyle>
            <a:lvl1pPr algn="l">
              <a:defRPr sz="10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dt="0"/>
  <p:notesStyle>
    <a:lvl1pPr marL="0" indent="0" algn="l" defTabSz="914400" rtl="0" eaLnBrk="1" latinLnBrk="0" hangingPunct="1">
      <a:spcBef>
        <a:spcPts val="200"/>
      </a:spcBef>
      <a:spcAft>
        <a:spcPts val="200"/>
      </a:spcAft>
      <a:buFont typeface="Georgia Pro" panose="02040502050405020303" pitchFamily="18"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Georgia Pro" panose="02040502050405020303" pitchFamily="18" charset="0"/>
      <a:buChar char="​"/>
      <a:defRPr sz="1200" b="1" kern="1200">
        <a:solidFill>
          <a:schemeClr val="tx1"/>
        </a:solidFill>
        <a:latin typeface="+mn-lt"/>
        <a:ea typeface="+mn-ea"/>
        <a:cs typeface="+mn-cs"/>
      </a:defRPr>
    </a:lvl2pPr>
    <a:lvl3pPr marL="0" indent="0" algn="l" defTabSz="914400" rtl="0" eaLnBrk="1" latinLnBrk="0" hangingPunct="1">
      <a:buFont typeface="Georgia Pro" panose="02040502050405020303" pitchFamily="18"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image" Target="../media/image140.png"/></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800" b="1" i="0" u="none" strike="noStrike" baseline="0" dirty="0">
                <a:latin typeface="Museo-700"/>
              </a:rPr>
              <a:t>5 MINUTES (Workbook, pages 1-3)</a:t>
            </a:r>
          </a:p>
          <a:p>
            <a:pPr algn="l"/>
            <a:endParaRPr lang="en-US" sz="1800" b="0" i="0" u="none" strike="noStrike" baseline="0" dirty="0">
              <a:latin typeface="Museo-700"/>
            </a:endParaRPr>
          </a:p>
          <a:p>
            <a:pPr algn="l"/>
            <a:r>
              <a:rPr lang="en-US" sz="1800" b="1" i="0" u="none" strike="noStrike" baseline="0" dirty="0">
                <a:latin typeface="Museo-700"/>
              </a:rPr>
              <a:t>WELCOME</a:t>
            </a:r>
            <a:r>
              <a:rPr lang="en-US" sz="1800" b="0" i="0" u="none" strike="noStrike" baseline="0" dirty="0">
                <a:latin typeface="Museo-700"/>
              </a:rPr>
              <a:t> </a:t>
            </a:r>
            <a:r>
              <a:rPr lang="en-US" sz="1800" b="0" i="0" u="none" strike="noStrike" baseline="0" dirty="0">
                <a:latin typeface="MuseoSans-300"/>
              </a:rPr>
              <a:t>participants and provide a brief overview of the session.</a:t>
            </a:r>
          </a:p>
          <a:p>
            <a:pPr algn="l"/>
            <a:endParaRPr lang="en-US" sz="1800" b="0" i="0" u="none" strike="noStrike" baseline="0" dirty="0">
              <a:latin typeface="Museo-700"/>
            </a:endParaRPr>
          </a:p>
          <a:p>
            <a:pPr algn="l"/>
            <a:r>
              <a:rPr lang="en-US" sz="1800" b="1" i="0" u="none" strike="noStrike" baseline="0" dirty="0">
                <a:latin typeface="Museo-700"/>
              </a:rPr>
              <a:t>ASK</a:t>
            </a:r>
            <a:r>
              <a:rPr lang="en-US" sz="1800" b="0" i="0" u="none" strike="noStrike" baseline="0" dirty="0">
                <a:latin typeface="Museo-700"/>
              </a:rPr>
              <a:t> </a:t>
            </a:r>
            <a:r>
              <a:rPr lang="en-US" sz="1800" b="0" i="0" u="none" strike="noStrike" baseline="0" dirty="0">
                <a:latin typeface="MuseoSans-300"/>
              </a:rPr>
              <a:t>participants to turn to Pages 1, 2 and 3 in the </a:t>
            </a:r>
            <a:r>
              <a:rPr lang="en-US" sz="1800" b="0" i="0" u="none" strike="noStrike" baseline="0" dirty="0">
                <a:latin typeface="MuseoSans-700"/>
              </a:rPr>
              <a:t>Participant Workbook </a:t>
            </a:r>
            <a:r>
              <a:rPr lang="en-US" sz="1800" b="0" i="0" u="none" strike="noStrike" baseline="0" dirty="0">
                <a:latin typeface="MuseoSans-300"/>
              </a:rPr>
              <a:t>to follow along.</a:t>
            </a:r>
          </a:p>
          <a:p>
            <a:pPr marL="285750" indent="-285750" algn="l">
              <a:buFont typeface="Wingdings" panose="05000000000000000000" pitchFamily="2" charset="2"/>
              <a:buChar char="§"/>
            </a:pPr>
            <a:r>
              <a:rPr lang="en-US" sz="1800" b="0" i="0" u="none" strike="noStrike" baseline="0" dirty="0">
                <a:latin typeface="MuseoSans-300"/>
              </a:rPr>
              <a:t>Stress the importance of active participation.</a:t>
            </a:r>
          </a:p>
          <a:p>
            <a:pPr marL="285750" indent="-285750" algn="l">
              <a:buFont typeface="Wingdings" panose="05000000000000000000" pitchFamily="2" charset="2"/>
              <a:buChar char="§"/>
            </a:pPr>
            <a:r>
              <a:rPr lang="en-US" sz="1800" b="0" i="0" u="none" strike="noStrike" baseline="0" dirty="0">
                <a:latin typeface="MuseoSans-300"/>
              </a:rPr>
              <a:t>Briefly review the history of SOCIAL STYLE.</a:t>
            </a:r>
          </a:p>
          <a:p>
            <a:pPr marL="285750" indent="-285750" algn="l">
              <a:buFont typeface="Wingdings" panose="05000000000000000000" pitchFamily="2" charset="2"/>
              <a:buChar char="§"/>
            </a:pPr>
            <a:r>
              <a:rPr lang="en-US" sz="1800" b="0" i="0" u="none" strike="noStrike" baseline="0" dirty="0">
                <a:latin typeface="MuseoSans-300"/>
              </a:rPr>
              <a:t>Cite the proven effectiveness of increased Versatility on page 3 in the Participant Workbook.</a:t>
            </a:r>
          </a:p>
          <a:p>
            <a:pPr marL="285750" indent="-285750" algn="l">
              <a:buFont typeface="Wingdings" panose="05000000000000000000" pitchFamily="2" charset="2"/>
              <a:buChar char="§"/>
            </a:pPr>
            <a:r>
              <a:rPr lang="en-US" sz="1800" b="0" i="0" u="none" strike="noStrike" baseline="0" dirty="0">
                <a:latin typeface="MuseoSans-300"/>
              </a:rPr>
              <a:t>Explain what SOCIAL STYLE is all about. Say something like, “Did you ever notice that customers have certain patterns of behavior: some are animated and loud, some treat you like a friend from the start, others are all business? SOCIAL STYLE gives you a way of identifying a customer’s pattern of behavior, and of interacting with them in ways that will help you to increase your effectiveness in your selling process.”</a:t>
            </a:r>
          </a:p>
          <a:p>
            <a:pPr marL="285750" marR="0" lvl="0" indent="-285750" algn="l" defTabSz="914400"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lang="en-US" sz="1800" b="0" i="0" u="none" strike="noStrike" baseline="0" dirty="0">
                <a:latin typeface="MuseoSans-300"/>
              </a:rPr>
              <a:t>Ask participants to think about their past customers. Ask, “Besides, ‘they bought from me,’ what made your good customers good? And, what made the difficult ones difficult to sell to?” Use the participants' responses to identify issues that will be addressed in this training.</a:t>
            </a:r>
          </a:p>
          <a:p>
            <a:pPr marL="0" indent="0" algn="l">
              <a:buFont typeface="Wingdings" panose="05000000000000000000" pitchFamily="2" charset="2"/>
              <a:buNone/>
            </a:pPr>
            <a:endParaRPr lang="en-US" sz="1800" b="0" i="0" u="none" strike="noStrike" baseline="0" dirty="0">
              <a:latin typeface="MuseoSans-300"/>
            </a:endParaRPr>
          </a:p>
          <a:p>
            <a:pPr marL="0" indent="0" algn="l">
              <a:buFont typeface="Wingdings" panose="05000000000000000000" pitchFamily="2" charset="2"/>
              <a:buNone/>
            </a:pPr>
            <a:endParaRPr lang="en-US" sz="1800" b="0" i="0" u="none" strike="noStrike" baseline="0" dirty="0">
              <a:latin typeface="Museo-700"/>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43001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a:t>
            </a:r>
            <a:endParaRPr lang="en-US" sz="1100" b="1" i="0" u="none" strike="noStrike" baseline="0" dirty="0">
              <a:latin typeface="+mj-lt"/>
            </a:endParaRP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marL="171450" indent="-1714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validate their self-assessments. Typically, “more emoting” individuals will be talking with one another more than the “less emoting” ones.</a:t>
            </a:r>
          </a:p>
          <a:p>
            <a:pPr algn="l"/>
            <a:r>
              <a:rPr lang="en-US" sz="1100" b="0" i="0" u="none" strike="noStrike" baseline="0" dirty="0">
                <a:latin typeface="+mj-lt"/>
              </a:rPr>
              <a:t>3. </a:t>
            </a:r>
            <a:r>
              <a:rPr lang="en-US" sz="1100" b="1" i="0" u="none" strike="noStrike" baseline="0" dirty="0">
                <a:latin typeface="+mj-lt"/>
              </a:rPr>
              <a:t>ASK</a:t>
            </a:r>
            <a:r>
              <a:rPr lang="en-US" sz="1100" b="0" i="0" u="none" strike="noStrike" baseline="0" dirty="0">
                <a:latin typeface="+mj-lt"/>
              </a:rPr>
              <a:t> if anyone feels as though they went to the wrong place.</a:t>
            </a:r>
          </a:p>
          <a:p>
            <a:pPr algn="l"/>
            <a:endParaRPr lang="en-US" sz="1100" b="0" i="0" u="none" strike="noStrike" baseline="0" dirty="0">
              <a:solidFill>
                <a:schemeClr val="tx2"/>
              </a:solidFill>
              <a:latin typeface="+mj-lt"/>
            </a:endParaRP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12)</a:t>
            </a:r>
          </a:p>
          <a:p>
            <a:pPr algn="l"/>
            <a:endParaRPr lang="en-US" sz="1100" b="0" i="0" u="none" strike="noStrike" baseline="0" dirty="0">
              <a:latin typeface="Museo-70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12 of the Participant Workbook. </a:t>
            </a:r>
          </a:p>
          <a:p>
            <a:pPr algn="l"/>
            <a:endParaRPr lang="en-US" sz="1100" b="0" i="0" u="none" strike="noStrike" baseline="0" dirty="0">
              <a:latin typeface="Museo-700"/>
            </a:endParaRPr>
          </a:p>
          <a:p>
            <a:pPr algn="l"/>
            <a:r>
              <a:rPr lang="en-US" sz="1100" b="0" i="0" u="none" strike="noStrike" baseline="0" dirty="0">
                <a:latin typeface="Museo-700"/>
              </a:rPr>
              <a:t>EXPLAIN </a:t>
            </a:r>
            <a:r>
              <a:rPr lang="en-US" sz="1100" b="0" i="0" u="none" strike="noStrike" baseline="0" dirty="0">
                <a:latin typeface="MuseoSans-300"/>
              </a:rPr>
              <a:t>how the SOCIAL STYLE Model is built by combining the Assertiveness and Responsiveness scales and how that forms the four SOCIAL STYLEs.</a:t>
            </a:r>
          </a:p>
          <a:p>
            <a:pPr algn="l"/>
            <a:endParaRPr lang="en-US" sz="1100" b="0" i="0" u="none" strike="noStrike" baseline="0" dirty="0">
              <a:latin typeface="MuseoSans-300"/>
            </a:endParaRPr>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Note that there is no good or bad Style; each can be equally effective.</a:t>
            </a:r>
          </a:p>
          <a:p>
            <a:endParaRPr lang="en-US" sz="1100" b="0" dirty="0"/>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Session Status Report and Composite Report to understand which participants have completed their profiles, and the breakdown of Style within your program.</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By completing on online profile, Learners will immediately have free, unlimited access to SOCIAL STYLE Navigator through tracomlearning.com to help extend their learning beyond the classroom.  See Slide #45 for details.</a:t>
            </a:r>
          </a:p>
          <a:p>
            <a:endParaRPr lang="en-US" b="0" dirty="0"/>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j-lt"/>
              </a:rPr>
              <a:t>15 MINUTES (5 MINUTES if Virtual Program)</a:t>
            </a:r>
          </a:p>
          <a:p>
            <a:pPr algn="l"/>
            <a:endParaRPr lang="en-US" sz="1200" b="1" i="0" u="none" strike="noStrike" baseline="0" dirty="0">
              <a:latin typeface="+mj-lt"/>
            </a:endParaRPr>
          </a:p>
          <a:p>
            <a:pPr algn="l"/>
            <a:r>
              <a:rPr lang="en-US" sz="1200" b="0" i="0" u="none" strike="noStrike" baseline="0" dirty="0">
                <a:latin typeface="+mj-lt"/>
              </a:rPr>
              <a:t>Purpose</a:t>
            </a:r>
          </a:p>
          <a:p>
            <a:pPr marL="285750" indent="-285750" algn="l">
              <a:buFont typeface="Wingdings" panose="05000000000000000000" pitchFamily="2" charset="2"/>
              <a:buChar char="§"/>
            </a:pPr>
            <a:r>
              <a:rPr lang="en-US" sz="12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200" b="0" i="0" u="none" strike="noStrike" baseline="0" dirty="0">
              <a:latin typeface="+mj-lt"/>
            </a:endParaRPr>
          </a:p>
          <a:p>
            <a:pPr algn="l"/>
            <a:r>
              <a:rPr lang="en-US" sz="1200" b="0" i="0" u="none" strike="noStrike" baseline="0" dirty="0">
                <a:latin typeface="+mj-lt"/>
              </a:rPr>
              <a:t>Materials Needed</a:t>
            </a:r>
          </a:p>
          <a:p>
            <a:pPr marL="285750" indent="-285750" algn="l">
              <a:buFont typeface="Wingdings" panose="05000000000000000000" pitchFamily="2" charset="2"/>
              <a:buChar char="§"/>
            </a:pPr>
            <a:r>
              <a:rPr lang="en-US" sz="1200" b="0" i="0" u="none" strike="noStrike" baseline="0" dirty="0">
                <a:latin typeface="+mj-lt"/>
              </a:rPr>
              <a:t>SOCIAL STYLE profile</a:t>
            </a:r>
          </a:p>
          <a:p>
            <a:pPr algn="l"/>
            <a:endParaRPr lang="en-US" sz="1200" b="0" i="0" u="none" strike="noStrike" baseline="0" dirty="0">
              <a:latin typeface="+mj-lt"/>
            </a:endParaRPr>
          </a:p>
          <a:p>
            <a:r>
              <a:rPr lang="en-US" b="1" dirty="0"/>
              <a:t>Virtual Directions:</a:t>
            </a:r>
          </a:p>
          <a:p>
            <a:r>
              <a:rPr lang="en-US" b="1" dirty="0"/>
              <a:t>ASK</a:t>
            </a:r>
            <a:r>
              <a:rPr lang="en-US" dirty="0"/>
              <a:t> participants to chat their Style along with one adjustment to their behavior they can make to enhance their effectiveness with customers and prospects.</a:t>
            </a:r>
          </a:p>
          <a:p>
            <a:endParaRPr lang="en-US" dirty="0"/>
          </a:p>
          <a:p>
            <a:pPr algn="l"/>
            <a:r>
              <a:rPr lang="en-US" sz="1200" b="1" i="0" u="none" strike="noStrike" baseline="0" dirty="0">
                <a:latin typeface="+mj-lt"/>
              </a:rPr>
              <a:t>In-Person Directions:</a:t>
            </a:r>
          </a:p>
          <a:p>
            <a:pPr marL="0" indent="0" algn="l">
              <a:buFontTx/>
              <a:buNone/>
            </a:pPr>
            <a:r>
              <a:rPr lang="en-US" sz="1200" b="1" i="0" u="none" strike="noStrike" baseline="0" dirty="0">
                <a:latin typeface="+mj-lt"/>
              </a:rPr>
              <a:t>ASK</a:t>
            </a:r>
            <a:r>
              <a:rPr lang="en-US" sz="1200" b="0" i="0" u="none" strike="noStrike" baseline="0" dirty="0">
                <a:latin typeface="+mj-lt"/>
              </a:rPr>
              <a:t> participants to read their Style profile and begin to determine ways they can adjust their behavior to meet customers’ or prospects’ Style needs. (They will continue this exercise when they read their Versatility profiles).</a:t>
            </a:r>
          </a:p>
          <a:p>
            <a:pPr marL="0" indent="0" algn="l">
              <a:buFontTx/>
              <a:buNone/>
            </a:pPr>
            <a:r>
              <a:rPr lang="nn-NO" sz="1200" b="0" i="0" u="none" strike="noStrike" baseline="0" dirty="0">
                <a:latin typeface="+mj-lt"/>
              </a:rPr>
              <a:t> </a:t>
            </a:r>
          </a:p>
          <a:p>
            <a:pPr marL="0" indent="0" algn="l">
              <a:buFontTx/>
              <a:buNone/>
            </a:pPr>
            <a:r>
              <a:rPr lang="en-US" sz="1200" b="1" i="0" u="none" strike="noStrike" baseline="0" dirty="0">
                <a:latin typeface="+mj-lt"/>
              </a:rPr>
              <a:t>ASK</a:t>
            </a:r>
            <a:r>
              <a:rPr lang="en-US" sz="1200" b="0" i="0" u="none" strike="noStrike" baseline="0" dirty="0">
                <a:latin typeface="+mj-lt"/>
              </a:rPr>
              <a:t> participants to share what they learned about their Style and how they can adjust their behavior.</a:t>
            </a: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profile,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#46 for details.</a:t>
            </a:r>
          </a:p>
          <a:p>
            <a:endParaRPr lang="en-US" b="0" dirty="0"/>
          </a:p>
          <a:p>
            <a:endParaRPr lang="en-US" b="0" dirty="0"/>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10 MINUTES – PAPER PROFILE ONLY</a:t>
            </a:r>
          </a:p>
          <a:p>
            <a:pPr algn="l"/>
            <a:endParaRPr lang="en-US" sz="1100" b="0" i="0" u="none" strike="noStrike" baseline="0" dirty="0">
              <a:latin typeface="+mj-lt"/>
            </a:endParaRPr>
          </a:p>
          <a:p>
            <a:pPr algn="l"/>
            <a:r>
              <a:rPr lang="en-US" sz="1100" b="0" i="0" u="none" strike="noStrike" baseline="0" dirty="0">
                <a:latin typeface="+mj-lt"/>
              </a:rPr>
              <a:t>If your participants completed the </a:t>
            </a:r>
            <a:r>
              <a:rPr lang="en-US" sz="1100" b="1" i="0" u="none" strike="noStrike" baseline="0" dirty="0">
                <a:latin typeface="+mj-lt"/>
              </a:rPr>
              <a:t>Online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DO NOT DISPLAY </a:t>
            </a:r>
            <a:r>
              <a:rPr lang="en-US" sz="1100" b="0" i="0" u="none" strike="noStrike" baseline="0" dirty="0">
                <a:latin typeface="+mj-lt"/>
              </a:rPr>
              <a:t>this slide.</a:t>
            </a: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FOLLOW INSTRUCTIONS </a:t>
            </a:r>
            <a:r>
              <a:rPr lang="en-US" sz="1100" b="0" i="0" u="none" strike="noStrike" baseline="0" dirty="0">
                <a:latin typeface="+mj-lt"/>
              </a:rPr>
              <a:t>in “Online Profile” section.</a:t>
            </a:r>
          </a:p>
          <a:p>
            <a:pPr algn="l"/>
            <a:endParaRPr lang="en-US" sz="1100" b="0" i="0" u="none" strike="noStrike" baseline="0" dirty="0">
              <a:latin typeface="+mj-lt"/>
            </a:endParaRPr>
          </a:p>
          <a:p>
            <a:pPr algn="l"/>
            <a:r>
              <a:rPr lang="en-US" sz="1100" b="0" i="0" u="none" strike="noStrike" baseline="0" dirty="0">
                <a:latin typeface="+mj-lt"/>
              </a:rPr>
              <a:t>If your participants are using the </a:t>
            </a:r>
            <a:r>
              <a:rPr lang="en-US" sz="1100" b="1" i="0" u="none" strike="noStrike" baseline="0" dirty="0">
                <a:latin typeface="+mj-lt"/>
              </a:rPr>
              <a:t>Paper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SAY</a:t>
            </a:r>
            <a:r>
              <a:rPr lang="en-US" sz="1100" b="0" i="0" u="none" strike="noStrike" baseline="0" dirty="0">
                <a:latin typeface="+mj-lt"/>
              </a:rPr>
              <a:t> now, it’s time to score the SOCIAL STYLE questionnaire that you completed earlier. Score your questionnaire following the instructions on this PowerPoint.</a:t>
            </a:r>
          </a:p>
          <a:p>
            <a:pPr marL="285750" indent="-2857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plot their Assertiveness (A, T) score and Responsiveness (C, E) score as shown on the PowerPoint.</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The SOCIAL STYLE Self-Perception Profile reflects how you see yourself. Keep in mind that others may see you differently. TRACOM’s research indicates that about 50% of those who complete Self-Perception Questionnaire differ in their perceptions from their reference group who complete a Multi-Rater Profile about them.</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solidFill>
                  <a:srgbClr val="FFFFFF"/>
                </a:solidFill>
                <a:latin typeface="+mj-lt"/>
              </a:rPr>
              <a:t>Leader Tip: </a:t>
            </a:r>
            <a:r>
              <a:rPr lang="en-US" sz="1100" b="0" i="0" u="none" strike="noStrike" baseline="0" dirty="0">
                <a:solidFill>
                  <a:srgbClr val="FFFFFF"/>
                </a:solidFill>
                <a:latin typeface="+mj-lt"/>
              </a:rPr>
              <a:t>You may get asked the question, “If the research indicates 50% of people see themselves differently, then what value does it have?” </a:t>
            </a:r>
          </a:p>
          <a:p>
            <a:pPr algn="l"/>
            <a:endParaRPr lang="en-US" sz="1100" b="0" i="0" u="none" strike="noStrike" baseline="0" dirty="0">
              <a:solidFill>
                <a:srgbClr val="FFFFFF"/>
              </a:solidFill>
              <a:latin typeface="+mj-lt"/>
            </a:endParaRPr>
          </a:p>
          <a:p>
            <a:pPr algn="l"/>
            <a:r>
              <a:rPr lang="en-US" sz="1100" b="0" i="0" u="none" strike="noStrike" baseline="0" dirty="0">
                <a:solidFill>
                  <a:srgbClr val="FFFFFF"/>
                </a:solidFill>
                <a:latin typeface="+mj-lt"/>
              </a:rPr>
              <a:t>Answer: The format of this course did not allow us to use the multi-rater profile. The reason we gave you a profile is that you can start to realize that others might see you differently than you see yourself. Even though receiving a multi-rater profile would give you more insight into how others perceive your behavior, this session is still useful and practical. By following the suggestions in this session, you will be able to observe other people’s behavior to determine their SOCIAL STYLE. Then you can adjust your behavior to work more effectively with them.</a:t>
            </a:r>
            <a:endParaRPr lang="en-US" sz="1100" dirty="0">
              <a:latin typeface="+mj-lt"/>
              <a:ea typeface="ヒラギノ角ゴ Pro W3" pitchFamily="4" charset="-128"/>
              <a:cs typeface="ヒラギノ角ゴ Pro W3" pitchFamily="4" charset="-128"/>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1110919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useo-700"/>
              </a:rPr>
              <a:t>15 MINUTES TOTAL</a:t>
            </a:r>
          </a:p>
          <a:p>
            <a:pPr algn="l"/>
            <a:endParaRPr lang="en-US" sz="1200" b="1" i="0" u="none" strike="noStrike" baseline="0" dirty="0">
              <a:latin typeface="Museo-700"/>
            </a:endParaRPr>
          </a:p>
          <a:p>
            <a:pPr algn="l"/>
            <a:r>
              <a:rPr lang="en-US" sz="1200" b="1" i="0" u="none" strike="noStrike" baseline="0" dirty="0">
                <a:latin typeface="+mj-lt"/>
              </a:rPr>
              <a:t>5 MINUTES </a:t>
            </a:r>
            <a:endParaRPr lang="en-US" sz="1200" b="0" i="0" u="none" strike="noStrike" baseline="0" dirty="0">
              <a:latin typeface="+mj-lt"/>
            </a:endParaRPr>
          </a:p>
          <a:p>
            <a:r>
              <a:rPr lang="en-US" sz="1200" dirty="0">
                <a:latin typeface="+mj-lt"/>
                <a:ea typeface="ヒラギノ角ゴ Pro W3" pitchFamily="4" charset="-128"/>
                <a:cs typeface="ヒラギノ角ゴ Pro W3" pitchFamily="4" charset="-128"/>
              </a:rPr>
              <a:t>Going through this session you will:</a:t>
            </a:r>
          </a:p>
          <a:p>
            <a:r>
              <a:rPr lang="en-US" sz="1200" dirty="0">
                <a:latin typeface="+mj-lt"/>
                <a:ea typeface="ヒラギノ角ゴ Pro W3" pitchFamily="4" charset="-128"/>
                <a:cs typeface="ヒラギノ角ゴ Pro W3" pitchFamily="4" charset="-128"/>
              </a:rPr>
              <a:t>• Gain an understanding of the SOCIAL STYLE Model.</a:t>
            </a:r>
          </a:p>
          <a:p>
            <a:r>
              <a:rPr lang="en-US" sz="1200" dirty="0">
                <a:latin typeface="+mj-lt"/>
                <a:ea typeface="ヒラギノ角ゴ Pro W3" pitchFamily="4" charset="-128"/>
                <a:cs typeface="ヒラギノ角ゴ Pro W3" pitchFamily="4" charset="-128"/>
              </a:rPr>
              <a:t>• Determine your SOCIAL STYLE by completing a self-perception questionnaire.</a:t>
            </a:r>
          </a:p>
          <a:p>
            <a:r>
              <a:rPr lang="en-US" sz="1200" dirty="0">
                <a:latin typeface="+mj-lt"/>
                <a:ea typeface="ヒラギノ角ゴ Pro W3" pitchFamily="4" charset="-128"/>
                <a:cs typeface="ヒラギノ角ゴ Pro W3" pitchFamily="4" charset="-128"/>
              </a:rPr>
              <a:t>• Increase your understanding of your behavior and how Customers view people with your Style.</a:t>
            </a:r>
          </a:p>
          <a:p>
            <a:r>
              <a:rPr lang="en-US" sz="1200" dirty="0">
                <a:latin typeface="+mj-lt"/>
                <a:ea typeface="ヒラギノ角ゴ Pro W3" pitchFamily="4" charset="-128"/>
                <a:cs typeface="ヒラギノ角ゴ Pro W3" pitchFamily="4" charset="-128"/>
              </a:rPr>
              <a:t>• </a:t>
            </a:r>
            <a:r>
              <a:rPr lang="en-US" sz="1200" dirty="0">
                <a:ea typeface="ヒラギノ角ゴ Pro W3" pitchFamily="4" charset="-128"/>
                <a:cs typeface="ヒラギノ角ゴ Pro W3" pitchFamily="4" charset="-128"/>
              </a:rPr>
              <a:t>Increase your Versatility to become more effective with </a:t>
            </a:r>
            <a:r>
              <a:rPr lang="en-US" sz="1200" dirty="0">
                <a:latin typeface="+mj-lt"/>
                <a:ea typeface="ヒラギノ角ゴ Pro W3" pitchFamily="4" charset="-128"/>
                <a:cs typeface="ヒラギノ角ゴ Pro W3" pitchFamily="4" charset="-128"/>
              </a:rPr>
              <a:t>Customers</a:t>
            </a:r>
            <a:r>
              <a:rPr lang="en-US" sz="1200" dirty="0">
                <a:ea typeface="ヒラギノ角ゴ Pro W3" pitchFamily="4" charset="-128"/>
                <a:cs typeface="ヒラギノ角ゴ Pro W3" pitchFamily="4" charset="-128"/>
              </a:rPr>
              <a:t>.</a:t>
            </a:r>
            <a:endParaRPr lang="en-US" sz="1200" dirty="0">
              <a:latin typeface="+mj-lt"/>
              <a:ea typeface="ヒラギノ角ゴ Pro W3" pitchFamily="4" charset="-128"/>
              <a:cs typeface="ヒラギノ角ゴ Pro W3" pitchFamily="4" charset="-128"/>
            </a:endParaRPr>
          </a:p>
          <a:p>
            <a:endParaRPr lang="en-US" sz="12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dirty="0">
                <a:ea typeface="ヒラギノ角ゴ Pro W3" pitchFamily="4" charset="-128"/>
                <a:cs typeface="ヒラギノ角ゴ Pro W3" pitchFamily="4" charset="-128"/>
              </a:rPr>
              <a:t>SAY</a:t>
            </a:r>
            <a:r>
              <a:rPr lang="en-US" sz="1200" dirty="0">
                <a:ea typeface="ヒラギノ角ゴ Pro W3" pitchFamily="4" charset="-128"/>
                <a:cs typeface="ヒラギノ角ゴ Pro W3" pitchFamily="4" charset="-128"/>
              </a:rPr>
              <a:t> I want to emphasize the last point, number 4. While you’ll learn a lot about yourself, the goal of this program is to learn about your </a:t>
            </a:r>
            <a:r>
              <a:rPr lang="en-US" sz="1200" dirty="0">
                <a:latin typeface="+mj-lt"/>
                <a:ea typeface="ヒラギノ角ゴ Pro W3" pitchFamily="4" charset="-128"/>
                <a:cs typeface="ヒラギノ角ゴ Pro W3" pitchFamily="4" charset="-128"/>
              </a:rPr>
              <a:t>customers </a:t>
            </a:r>
            <a:r>
              <a:rPr lang="en-US" sz="1200" dirty="0">
                <a:ea typeface="ヒラギノ角ゴ Pro W3" pitchFamily="4" charset="-128"/>
                <a:cs typeface="ヒラギノ角ゴ Pro W3" pitchFamily="4" charset="-128"/>
              </a:rPr>
              <a:t>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200" dirty="0">
              <a:latin typeface="+mj-lt"/>
              <a:ea typeface="ヒラギノ角ゴ Pro W3" pitchFamily="4" charset="-128"/>
              <a:cs typeface="ヒラギノ角ゴ Pro W3" pitchFamily="4" charset="-128"/>
            </a:endParaRPr>
          </a:p>
          <a:p>
            <a:pPr algn="l"/>
            <a:r>
              <a:rPr lang="en-US" sz="1200" b="1" i="0" u="none" strike="noStrike" baseline="0" dirty="0">
                <a:latin typeface="+mj-lt"/>
              </a:rPr>
              <a:t>If your participants completed the Online Self-Perception assessment</a:t>
            </a:r>
            <a:r>
              <a:rPr lang="en-US" sz="1200" b="0" i="0" u="none" strike="noStrike" baseline="0" dirty="0">
                <a:latin typeface="+mj-lt"/>
              </a:rPr>
              <a:t>:</a:t>
            </a:r>
          </a:p>
          <a:p>
            <a:pPr marL="171450" indent="-171450" algn="l">
              <a:buFont typeface="Wingdings" panose="05000000000000000000" pitchFamily="2" charset="2"/>
              <a:buChar char="§"/>
            </a:pPr>
            <a:r>
              <a:rPr lang="en-US" sz="12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200" b="0" i="0" u="none" strike="noStrike" baseline="0" dirty="0">
                <a:latin typeface="+mj-lt"/>
              </a:rPr>
              <a:t>DO NOT pass out the profiles at this time.</a:t>
            </a:r>
          </a:p>
          <a:p>
            <a:pPr marL="171450" indent="-171450" algn="l">
              <a:buFont typeface="Wingdings" panose="05000000000000000000" pitchFamily="2" charset="2"/>
              <a:buChar char="§"/>
            </a:pPr>
            <a:r>
              <a:rPr lang="en-US" sz="1200" b="0" i="0" u="none" strike="noStrike" baseline="0" dirty="0">
                <a:latin typeface="+mj-lt"/>
              </a:rPr>
              <a:t>VIRTUAL: Participants should already have their profiles available.</a:t>
            </a:r>
          </a:p>
          <a:p>
            <a:endParaRPr lang="en-US" sz="1200" dirty="0">
              <a:latin typeface="+mj-lt"/>
              <a:ea typeface="ヒラギノ角ゴ Pro W3" pitchFamily="4" charset="-128"/>
              <a:cs typeface="ヒラギノ角ゴ Pro W3" pitchFamily="4" charset="-128"/>
            </a:endParaRPr>
          </a:p>
          <a:p>
            <a:pPr algn="l"/>
            <a:r>
              <a:rPr lang="en-US" sz="12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j-lt"/>
              </a:rPr>
              <a:t>If you are using the Paper profile</a:t>
            </a:r>
            <a:r>
              <a:rPr lang="en-US" sz="1200" b="0" i="0" u="none" strike="noStrike" baseline="0" dirty="0">
                <a:latin typeface="+mj-lt"/>
              </a:rPr>
              <a:t>:</a:t>
            </a:r>
          </a:p>
          <a:p>
            <a:r>
              <a:rPr lang="en-US" sz="1200" b="1" dirty="0">
                <a:latin typeface="+mj-lt"/>
                <a:ea typeface="ヒラギノ角ゴ Pro W3" pitchFamily="4" charset="-128"/>
                <a:cs typeface="ヒラギノ角ゴ Pro W3" pitchFamily="4" charset="-128"/>
              </a:rPr>
              <a:t>SAY</a:t>
            </a:r>
            <a:r>
              <a:rPr lang="en-US" sz="12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SOCIAL STYLE. With that knowledge as a foundation, we’ll then look at how you can work more effectively with others.</a:t>
            </a:r>
          </a:p>
          <a:p>
            <a:endParaRPr lang="en-US" sz="1200" dirty="0">
              <a:latin typeface="+mj-lt"/>
              <a:ea typeface="ヒラギノ角ゴ Pro W3" pitchFamily="4" charset="-128"/>
              <a:cs typeface="ヒラギノ角ゴ Pro W3" pitchFamily="4" charset="-128"/>
            </a:endParaRPr>
          </a:p>
          <a:p>
            <a:pPr algn="l"/>
            <a:r>
              <a:rPr lang="en-US" sz="1200" b="0" i="0" u="none" strike="noStrike" baseline="0" dirty="0">
                <a:latin typeface="+mj-lt"/>
              </a:rPr>
              <a:t>1. </a:t>
            </a:r>
            <a:r>
              <a:rPr lang="en-US" sz="1200" b="1" i="0" u="none" strike="noStrike" baseline="0" dirty="0">
                <a:latin typeface="+mj-lt"/>
              </a:rPr>
              <a:t>DISTRIBUTE</a:t>
            </a:r>
            <a:r>
              <a:rPr lang="en-US" sz="1200" b="0" i="0" u="none" strike="noStrike" baseline="0" dirty="0">
                <a:latin typeface="+mj-lt"/>
              </a:rPr>
              <a:t> questionnaires.</a:t>
            </a:r>
          </a:p>
          <a:p>
            <a:pPr algn="l"/>
            <a:r>
              <a:rPr lang="en-US" sz="1200" b="0" i="0" u="none" strike="noStrike" baseline="0" dirty="0">
                <a:latin typeface="+mj-lt"/>
              </a:rPr>
              <a:t>2. </a:t>
            </a:r>
            <a:r>
              <a:rPr lang="en-US" sz="1200" b="1" i="0" u="none" strike="noStrike" baseline="0" dirty="0">
                <a:latin typeface="+mj-lt"/>
              </a:rPr>
              <a:t>ASK</a:t>
            </a:r>
            <a:r>
              <a:rPr lang="en-US" sz="1200" b="0" i="0" u="none" strike="noStrike" baseline="0" dirty="0">
                <a:latin typeface="+mj-lt"/>
              </a:rPr>
              <a:t> participants to complete the SOCIAL STYLE and Versatility Questionnaires.</a:t>
            </a:r>
          </a:p>
          <a:p>
            <a:pPr algn="l"/>
            <a:r>
              <a:rPr lang="en-US" sz="1200" b="0" i="0" u="none" strike="noStrike" baseline="0" dirty="0">
                <a:latin typeface="+mj-lt"/>
              </a:rPr>
              <a:t>3. </a:t>
            </a:r>
            <a:r>
              <a:rPr lang="en-US" sz="1200" b="1" i="0" u="none" strike="noStrike" baseline="0" dirty="0">
                <a:latin typeface="+mj-lt"/>
              </a:rPr>
              <a:t>DO NOT </a:t>
            </a:r>
            <a:r>
              <a:rPr lang="en-US" sz="1200" b="0" i="0" u="none" strike="noStrike" baseline="0" dirty="0">
                <a:latin typeface="+mj-lt"/>
              </a:rPr>
              <a:t>ask participants to score their questionnaires at this time.</a:t>
            </a:r>
          </a:p>
          <a:p>
            <a:pPr algn="l"/>
            <a:endParaRPr lang="en-US" sz="1200" b="0" i="0" u="none" strike="noStrike" baseline="0" dirty="0">
              <a:latin typeface="+mj-lt"/>
            </a:endParaRPr>
          </a:p>
          <a:p>
            <a:pPr algn="l"/>
            <a:r>
              <a:rPr lang="en-US" sz="1200" b="1" i="0" u="none" strike="noStrike" baseline="0" dirty="0">
                <a:latin typeface="+mj-lt"/>
              </a:rPr>
              <a:t>VIRTUAL PROGRAM</a:t>
            </a:r>
            <a:endParaRPr lang="en-US" sz="12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0" i="0" u="none" strike="noStrike" baseline="0" dirty="0">
                <a:latin typeface="+mj-lt"/>
              </a:rPr>
              <a:t>If delivering virtually, you will not be able to use paper questionnaires and will need to prepare ahead of time to deliver online profiles.</a:t>
            </a:r>
            <a:r>
              <a:rPr lang="en-US" sz="12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0" i="0" u="none" strike="noStrike" baseline="0" dirty="0">
              <a:solidFill>
                <a:srgbClr val="000000"/>
              </a:solidFill>
              <a:latin typeface="Arial" panose="020B0604020202020204" pitchFamily="34" charset="0"/>
            </a:endParaRPr>
          </a:p>
          <a:p>
            <a:pPr algn="l"/>
            <a:endParaRPr lang="en-US" sz="12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19182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700"/>
              </a:rPr>
              <a:t>15 MINUTES </a:t>
            </a:r>
            <a:r>
              <a:rPr lang="en-US" sz="1800" b="1" i="0" u="none" strike="noStrike" baseline="0" dirty="0">
                <a:latin typeface="+mj-lt"/>
              </a:rPr>
              <a:t>– PAPER PROFILE ONLY</a:t>
            </a:r>
            <a:endParaRPr lang="en-US" sz="1800" b="1" i="0" u="none" strike="noStrike" baseline="0" dirty="0">
              <a:latin typeface="Museo-700"/>
            </a:endParaRPr>
          </a:p>
          <a:p>
            <a:pPr algn="l"/>
            <a:endParaRPr lang="en-US" sz="1800" b="0" i="0" u="none" strike="noStrike" baseline="0" dirty="0">
              <a:latin typeface="Museo-700"/>
            </a:endParaRPr>
          </a:p>
          <a:p>
            <a:pPr algn="l"/>
            <a:r>
              <a:rPr lang="en-US" sz="1800" b="1" i="0" u="none" strike="noStrike" baseline="0" dirty="0">
                <a:latin typeface="MuseoSans-500"/>
              </a:rPr>
              <a:t>Purpose</a:t>
            </a:r>
          </a:p>
          <a:p>
            <a:pPr marL="285750" indent="-285750" algn="l">
              <a:buFont typeface="Wingdings" panose="05000000000000000000" pitchFamily="2" charset="2"/>
              <a:buChar char="§"/>
            </a:pPr>
            <a:r>
              <a:rPr lang="en-US" sz="1800" b="0" i="0" u="none" strike="noStrike" baseline="0" dirty="0">
                <a:latin typeface="MuseoSans-300"/>
              </a:rPr>
              <a:t>The purpose of this exercise is to allow participants to learn more about their SOCIAL STYLE and begin thinking about how they can use their Styles to be more effective salespeople.</a:t>
            </a:r>
          </a:p>
          <a:p>
            <a:pPr algn="l"/>
            <a:endParaRPr lang="en-US" sz="1800" b="0" i="0" u="none" strike="noStrike" baseline="0" dirty="0">
              <a:latin typeface="MuseoSans-300"/>
            </a:endParaRPr>
          </a:p>
          <a:p>
            <a:pPr algn="l"/>
            <a:r>
              <a:rPr lang="en-US" sz="1800" b="1" i="0" u="none" strike="noStrike" baseline="0" dirty="0">
                <a:latin typeface="MuseoSans-500"/>
              </a:rPr>
              <a:t>Materials Needed</a:t>
            </a:r>
          </a:p>
          <a:p>
            <a:pPr marL="285750" indent="-285750" algn="l">
              <a:buFont typeface="Wingdings" panose="05000000000000000000" pitchFamily="2" charset="2"/>
              <a:buChar char="§"/>
            </a:pPr>
            <a:r>
              <a:rPr lang="en-US" sz="1800" b="0" i="0" u="none" strike="noStrike" baseline="0" dirty="0">
                <a:latin typeface="MuseoSans-300"/>
              </a:rPr>
              <a:t>Flip chart</a:t>
            </a:r>
          </a:p>
          <a:p>
            <a:pPr marL="285750" indent="-285750" algn="l">
              <a:buFont typeface="Wingdings" panose="05000000000000000000" pitchFamily="2" charset="2"/>
              <a:buChar char="§"/>
            </a:pPr>
            <a:r>
              <a:rPr lang="en-US" sz="1800" b="0" i="0" u="none" strike="noStrike" baseline="0" dirty="0">
                <a:latin typeface="MuseoSans-300"/>
              </a:rPr>
              <a:t>Visual: "Read About Your Style“</a:t>
            </a:r>
          </a:p>
          <a:p>
            <a:pPr algn="l"/>
            <a:endParaRPr lang="en-US" sz="1800" b="0" i="0" u="none" strike="noStrike" baseline="0" dirty="0">
              <a:latin typeface="MuseoSans-300"/>
            </a:endParaRPr>
          </a:p>
          <a:p>
            <a:pPr algn="l"/>
            <a:r>
              <a:rPr lang="en-US" sz="1800" b="1" i="0" u="none" strike="noStrike" baseline="0" dirty="0">
                <a:latin typeface="MuseoSans-500"/>
              </a:rPr>
              <a:t>Directions</a:t>
            </a:r>
          </a:p>
          <a:p>
            <a:pPr algn="l"/>
            <a:r>
              <a:rPr lang="en-US" sz="1800" b="1" i="0" u="none" strike="noStrike" baseline="0" dirty="0">
                <a:latin typeface="MuseoSans-300"/>
              </a:rPr>
              <a:t>1.</a:t>
            </a:r>
            <a:r>
              <a:rPr lang="en-US" sz="1800" b="0" i="0" u="none" strike="noStrike" baseline="0" dirty="0">
                <a:latin typeface="MuseoSans-300"/>
              </a:rPr>
              <a:t> </a:t>
            </a:r>
            <a:r>
              <a:rPr lang="en-US" sz="1800" b="1" i="0" u="none" strike="noStrike" baseline="0" dirty="0">
                <a:latin typeface="Museo-700"/>
              </a:rPr>
              <a:t>ASK</a:t>
            </a:r>
            <a:r>
              <a:rPr lang="en-US" sz="1800" b="0" i="0" u="none" strike="noStrike" baseline="0" dirty="0">
                <a:latin typeface="Museo-700"/>
              </a:rPr>
              <a:t> </a:t>
            </a:r>
            <a:r>
              <a:rPr lang="en-US" sz="1800" b="0" i="0" u="none" strike="noStrike" baseline="0" dirty="0">
                <a:latin typeface="MuseoSans-300"/>
              </a:rPr>
              <a:t>participants to read about their Styles in the Participant Workbook.</a:t>
            </a:r>
          </a:p>
          <a:p>
            <a:pPr algn="l"/>
            <a:endParaRPr lang="fr-FR" sz="1800" b="0" i="0" u="none" strike="noStrike" baseline="0" dirty="0">
              <a:latin typeface="MuseoSans-300"/>
            </a:endParaRPr>
          </a:p>
          <a:p>
            <a:pPr algn="l"/>
            <a:r>
              <a:rPr lang="en-US" sz="1800" b="1" i="0" u="none" strike="noStrike" baseline="0" dirty="0">
                <a:latin typeface="MuseoSans-300"/>
              </a:rPr>
              <a:t>2. </a:t>
            </a:r>
            <a:r>
              <a:rPr lang="en-US" sz="1800" b="1" i="0" u="none" strike="noStrike" baseline="0" dirty="0">
                <a:latin typeface="Museo-700"/>
              </a:rPr>
              <a:t>ASK </a:t>
            </a:r>
            <a:r>
              <a:rPr lang="en-US" sz="1800" b="0" i="0" u="none" strike="noStrike" baseline="0" dirty="0">
                <a:latin typeface="MuseoSans-300"/>
              </a:rPr>
              <a:t>participants to identify their top three perceived strengths and weaknesses as salespeople.</a:t>
            </a:r>
          </a:p>
          <a:p>
            <a:pPr algn="l"/>
            <a:endParaRPr lang="en-US" sz="1800" b="0" i="0" u="none" strike="noStrike" baseline="0" dirty="0">
              <a:latin typeface="MuseoSans-300"/>
            </a:endParaRPr>
          </a:p>
          <a:p>
            <a:pPr algn="l"/>
            <a:r>
              <a:rPr lang="en-US" sz="1800" b="1" i="0" u="none" strike="noStrike" baseline="0" dirty="0">
                <a:latin typeface="MuseoSans-300"/>
              </a:rPr>
              <a:t>3. </a:t>
            </a:r>
            <a:r>
              <a:rPr lang="en-US" sz="1800" b="1" i="0" u="none" strike="noStrike" baseline="0" dirty="0">
                <a:latin typeface="Museo-700"/>
              </a:rPr>
              <a:t>ASK </a:t>
            </a:r>
            <a:r>
              <a:rPr lang="en-US" sz="1800" b="0" i="0" u="none" strike="noStrike" baseline="0" dirty="0">
                <a:latin typeface="MuseoSans-300"/>
              </a:rPr>
              <a:t>if anyone has any questions about their SOCIAL STYLE regarding (a) strengths of their Style and (b) things they need to work on.</a:t>
            </a:r>
          </a:p>
          <a:p>
            <a:pPr algn="l"/>
            <a:endParaRPr lang="en-US" sz="1800" b="0" i="0" u="none" strike="noStrike" baseline="0" dirty="0">
              <a:latin typeface="MuseoSans-300"/>
            </a:endParaRPr>
          </a:p>
          <a:p>
            <a:pPr algn="l"/>
            <a:r>
              <a:rPr lang="en-US" sz="1800" b="1" i="0" u="none" strike="noStrike" baseline="0" dirty="0">
                <a:latin typeface="MuseoSans-300"/>
              </a:rPr>
              <a:t>4. </a:t>
            </a:r>
            <a:r>
              <a:rPr lang="en-US" sz="1800" b="1" i="0" u="none" strike="noStrike" baseline="0" dirty="0">
                <a:latin typeface="Museo-700"/>
              </a:rPr>
              <a:t>ASK </a:t>
            </a:r>
            <a:r>
              <a:rPr lang="en-US" sz="1800" b="0" i="0" u="none" strike="noStrike" baseline="0" dirty="0">
                <a:latin typeface="MuseoSans-300"/>
              </a:rPr>
              <a:t>participants to share what they learned. Draw SOCIAL STYLE quadrants on the flip chart and record their answers for all to see and consider.</a:t>
            </a:r>
          </a:p>
          <a:p>
            <a:pPr algn="l"/>
            <a:endParaRPr lang="en-US" sz="1800" b="0" i="0" u="none" strike="noStrike" baseline="0" dirty="0">
              <a:latin typeface="MuseoSans-300"/>
            </a:endParaRPr>
          </a:p>
          <a:p>
            <a:pPr algn="l"/>
            <a:endParaRPr lang="en-US" b="0" dirty="0"/>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45736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r>
              <a:rPr lang="en-US" sz="1100" b="1" i="0" u="none" strike="noStrike" baseline="0" dirty="0">
                <a:latin typeface="Museo-700"/>
              </a:rPr>
              <a:t> (Workbook, page 18)</a:t>
            </a:r>
            <a:endParaRPr lang="en-US" sz="1100" b="1" i="0" u="none" strike="noStrike" baseline="0" dirty="0">
              <a:solidFill>
                <a:srgbClr val="000000"/>
              </a:solidFill>
              <a:latin typeface="Museo Sans 300"/>
            </a:endParaRPr>
          </a:p>
          <a:p>
            <a:endParaRPr lang="en-US" sz="1100" dirty="0"/>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18 of the Participant Workbook.</a:t>
            </a:r>
          </a:p>
          <a:p>
            <a:pPr algn="l"/>
            <a:endParaRPr lang="en-US" sz="1100" b="0" i="0" u="none" strike="noStrike" baseline="0" dirty="0">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Each Style has a Need, an Orientation, and a Growth Action. </a:t>
            </a:r>
          </a:p>
          <a:p>
            <a:endParaRPr lang="en-US" sz="1100" b="1" dirty="0">
              <a:solidFill>
                <a:srgbClr val="000000"/>
              </a:solidFill>
              <a:latin typeface="Arial" panose="020B0604020202020204" pitchFamily="34" charset="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p>
          <a:p>
            <a:endParaRPr lang="en-US" sz="1100" b="0" i="0" u="none" strike="noStrike" baseline="0" dirty="0">
              <a:solidFill>
                <a:srgbClr val="000000"/>
              </a:solidFill>
              <a:latin typeface="Museo Sans 300"/>
            </a:endParaRPr>
          </a:p>
          <a:p>
            <a:endParaRPr lang="en-US" sz="1100" dirty="0"/>
          </a:p>
          <a:p>
            <a:pPr defTabSz="966612">
              <a:spcBef>
                <a:spcPts val="211"/>
              </a:spcBef>
              <a:spcAft>
                <a:spcPts val="211"/>
              </a:spcAft>
              <a:defRPr/>
            </a:pP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32927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pPr algn="l"/>
            <a:r>
              <a:rPr lang="en-US" sz="1800" b="0" i="0" u="none" strike="noStrike" baseline="0" dirty="0">
                <a:latin typeface="MuseoSans-300"/>
              </a:rPr>
              <a:t>Correlate Assertiveness and Responsiveness behaviors to Style Need and Orientation:</a:t>
            </a:r>
          </a:p>
          <a:p>
            <a:pPr marL="285750" indent="-285750" algn="l">
              <a:buFont typeface="Wingdings" panose="05000000000000000000" pitchFamily="2" charset="2"/>
              <a:buChar char="§"/>
            </a:pPr>
            <a:r>
              <a:rPr lang="en-US" sz="1800" b="0" i="0" u="none" strike="noStrike" baseline="0" dirty="0">
                <a:latin typeface="MuseoSans-300"/>
              </a:rPr>
              <a:t>Have participants think about how Style Need and Orientation directly correlate to the Assertiveness and Responsiveness behaviors that were discussed earlier. For example, the Analytical Style's need for time to think is consistent with getting things done at a slower-pace, being more interested in facts, and displaying less emotion.</a:t>
            </a:r>
          </a:p>
          <a:p>
            <a:pPr marL="285750" indent="-285750" algn="l">
              <a:buFont typeface="Wingdings" panose="05000000000000000000" pitchFamily="2" charset="2"/>
              <a:buChar char="§"/>
            </a:pPr>
            <a:r>
              <a:rPr lang="en-US" sz="1800" b="0" i="0" u="none" strike="noStrike" baseline="0" dirty="0">
                <a:latin typeface="MuseoSans-300"/>
              </a:rPr>
              <a:t>In the diagonally opposite corner, the Expressive Style’s need for approval and Orientation toward spontaneity is consistent with being louder and using more hand gestures.</a:t>
            </a:r>
          </a:p>
          <a:p>
            <a:pPr marL="285750" indent="-285750" algn="l">
              <a:buFont typeface="Wingdings" panose="05000000000000000000" pitchFamily="2" charset="2"/>
              <a:buChar char="§"/>
            </a:pPr>
            <a:r>
              <a:rPr lang="en-US" sz="1800" b="0" i="0" u="none" strike="noStrike" baseline="0" dirty="0">
                <a:latin typeface="MuseoSans-300"/>
              </a:rPr>
              <a:t>Ask participants to point out correlations they see between the Driving Style’s Need and Orientation and the Assertiveness and Responsiveness behaviors …same question regarding the Amiable Style.</a:t>
            </a:r>
            <a:endParaRPr lang="en-US" sz="1100" b="1" dirty="0">
              <a:solidFill>
                <a:srgbClr val="000000"/>
              </a:solidFill>
              <a:latin typeface="Arial" panose="020B0604020202020204" pitchFamily="34" charset="0"/>
            </a:endParaRPr>
          </a:p>
          <a:p>
            <a:endParaRPr lang="en-US" sz="1100" dirty="0"/>
          </a:p>
          <a:p>
            <a:pPr algn="l"/>
            <a:r>
              <a:rPr lang="en-US" sz="1800" b="1" i="0" u="none" strike="noStrike" baseline="0" dirty="0">
                <a:solidFill>
                  <a:srgbClr val="FFFFFF"/>
                </a:solidFill>
                <a:latin typeface="MuseoSlab-700"/>
              </a:rPr>
              <a:t>Leader Tip</a:t>
            </a:r>
            <a:r>
              <a:rPr lang="en-US" sz="1800" b="0" i="0" u="none" strike="noStrike" baseline="0" dirty="0">
                <a:solidFill>
                  <a:srgbClr val="FFFFFF"/>
                </a:solidFill>
                <a:latin typeface="MuseoSlab-700"/>
              </a:rPr>
              <a:t>: </a:t>
            </a:r>
            <a:r>
              <a:rPr lang="en-US" sz="1800" b="0" i="0" u="none" strike="noStrike" baseline="0" dirty="0">
                <a:solidFill>
                  <a:srgbClr val="FFFFFF"/>
                </a:solidFill>
                <a:latin typeface="MuseoSans-300"/>
              </a:rPr>
              <a:t>The key characteristics of Style are only a convenient way of summarizing basic Style characteristics. The descriptions of key characteristics are generalizations of behavior that fit most characteristics of each Style. They do not perfectly describe any single individual.</a:t>
            </a:r>
          </a:p>
          <a:p>
            <a:pPr algn="l"/>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spTree>
    <p:extLst>
      <p:ext uri="{BB962C8B-B14F-4D97-AF65-F5344CB8AC3E}">
        <p14:creationId xmlns:p14="http://schemas.microsoft.com/office/powerpoint/2010/main" val="1510459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20)</a:t>
            </a:r>
          </a:p>
          <a:p>
            <a:endParaRPr lang="en-US" sz="1100" dirty="0"/>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20 of the Participant Workbook.</a:t>
            </a:r>
          </a:p>
          <a:p>
            <a:endParaRPr lang="en-US" sz="1100" b="1"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Tension is a force that stimulates activity, and it has an effect on behavior. </a:t>
            </a:r>
            <a:r>
              <a:rPr lang="en-US" sz="1800" b="0" i="0" u="none" strike="noStrike" baseline="0" dirty="0">
                <a:latin typeface="MuseoSans-300"/>
              </a:rPr>
              <a:t>Managing tension during the sales process is important to ensure that the customer is feeling motivated enough to proceed with the buying process but not so tense that negative emotions grow and get in the way.</a:t>
            </a:r>
            <a:endParaRPr lang="en-US" sz="1100" dirty="0">
              <a:solidFill>
                <a:srgbClr val="000000"/>
              </a:solidFill>
              <a:latin typeface="Arial" panose="020B0604020202020204" pitchFamily="34" charset="0"/>
            </a:endParaRP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Tension Productivity Model.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SAY </a:t>
            </a:r>
            <a:r>
              <a:rPr lang="en-US" sz="1800" b="0" i="0" u="none" strike="noStrike" baseline="0" dirty="0">
                <a:latin typeface="MuseoSans-300"/>
              </a:rPr>
              <a:t>Tension exists in every relationship. Managing it productively is the key. Low tension, the sale stalls; appropriate levels of tension, the sale proceeds; high tension, the sale comes to a stop as the customer goes into Backup Behavior (more on this in the next section).</a:t>
            </a:r>
          </a:p>
          <a:p>
            <a:pPr algn="l"/>
            <a:endParaRPr lang="en-US" sz="1100" b="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Sometimes tension cannot be turned into productive effort, so it is misdirected and released in random or harmful ways. When tension is too great, we want to reduce it. This is called Backup Behavior.</a:t>
            </a:r>
          </a:p>
          <a:p>
            <a:endParaRPr lang="en-US" sz="1100" dirty="0"/>
          </a:p>
          <a:p>
            <a:pPr algn="l"/>
            <a:r>
              <a:rPr lang="en-US" sz="1800" b="1" i="0" u="none" strike="noStrike" baseline="0" dirty="0">
                <a:solidFill>
                  <a:srgbClr val="FFFFFF"/>
                </a:solidFill>
                <a:latin typeface="MuseoSlab-700"/>
              </a:rPr>
              <a:t>Leader Tip</a:t>
            </a:r>
            <a:r>
              <a:rPr lang="en-US" sz="1800" b="0" i="0" u="none" strike="noStrike" baseline="0" dirty="0">
                <a:solidFill>
                  <a:srgbClr val="FFFFFF"/>
                </a:solidFill>
                <a:latin typeface="MuseoSlab-700"/>
              </a:rPr>
              <a:t>: </a:t>
            </a:r>
            <a:r>
              <a:rPr lang="en-US" sz="1800" b="0" i="0" u="none" strike="noStrike" baseline="0" dirty="0">
                <a:solidFill>
                  <a:srgbClr val="FFFFFF"/>
                </a:solidFill>
                <a:latin typeface="MuseoSans-300"/>
              </a:rPr>
              <a:t>Clearly define Tension. Tension can occur in both positive and negative forms. A certain degree of tension is positive and can be productive. Don’t overemphasize or focus solely on the negative forms of tension.</a:t>
            </a:r>
            <a:endParaRPr lang="en-US" sz="1100" b="0" i="0" u="none" strike="noStrike" baseline="0" dirty="0">
              <a:solidFill>
                <a:srgbClr val="FFFFFF"/>
              </a:solidFill>
              <a:latin typeface="MuseoSans-300"/>
            </a:endParaRPr>
          </a:p>
          <a:p>
            <a:pPr algn="l"/>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2154329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700"/>
              </a:rPr>
              <a:t>4 MINUTES (Workbook, page 21)</a:t>
            </a:r>
          </a:p>
          <a:p>
            <a:pPr algn="l"/>
            <a:endParaRPr lang="en-US" sz="1800" b="0" i="0" u="none" strike="noStrike" baseline="0" dirty="0">
              <a:latin typeface="Museo-700"/>
            </a:endParaRPr>
          </a:p>
          <a:p>
            <a:pPr algn="l"/>
            <a:r>
              <a:rPr lang="en-US" sz="1800" b="1" i="0" u="none" strike="noStrike" baseline="0" dirty="0">
                <a:latin typeface="Museo-700"/>
              </a:rPr>
              <a:t>ASK</a:t>
            </a:r>
            <a:r>
              <a:rPr lang="en-US" sz="1800" b="0" i="0" u="none" strike="noStrike" baseline="0" dirty="0">
                <a:latin typeface="Museo-700"/>
              </a:rPr>
              <a:t> </a:t>
            </a:r>
            <a:r>
              <a:rPr lang="en-US" sz="1800" b="0" i="0" u="none" strike="noStrike" baseline="0" dirty="0">
                <a:latin typeface="MuseoSans-300"/>
              </a:rPr>
              <a:t>participants to turn to page 21 of the Participant Workbook.</a:t>
            </a:r>
          </a:p>
          <a:p>
            <a:pPr algn="l"/>
            <a:endParaRPr lang="en-US" sz="1800" b="0" i="0" u="none" strike="noStrike" baseline="0" dirty="0">
              <a:latin typeface="MuseoSans-300"/>
            </a:endParaRPr>
          </a:p>
          <a:p>
            <a:pPr algn="l"/>
            <a:r>
              <a:rPr lang="en-US" sz="1800" b="1" i="0" u="none" strike="noStrike" baseline="0" dirty="0">
                <a:latin typeface="Museo-700"/>
              </a:rPr>
              <a:t>SAY</a:t>
            </a:r>
            <a:r>
              <a:rPr lang="en-US" sz="1800" b="0" i="0" u="none" strike="noStrike" baseline="0" dirty="0">
                <a:latin typeface="Museo-700"/>
              </a:rPr>
              <a:t> </a:t>
            </a:r>
            <a:r>
              <a:rPr lang="en-US" sz="1800" b="0" i="0" u="none" strike="noStrike" baseline="0" dirty="0">
                <a:latin typeface="MuseoSans-300"/>
              </a:rPr>
              <a:t>Backup Behavior occurs when people are frustrated in trying to get their Style need met. Backup Behavior is an exaggerated form of Style-related behavior used by a person to reduce tension within the relationships that caused the tension.</a:t>
            </a:r>
          </a:p>
          <a:p>
            <a:pPr marL="285750" indent="-285750" algn="l">
              <a:buFont typeface="Wingdings" panose="05000000000000000000" pitchFamily="2" charset="2"/>
              <a:buChar char="§"/>
            </a:pPr>
            <a:r>
              <a:rPr lang="en-US" sz="1800" b="0" i="0" u="none" strike="noStrike" baseline="0" dirty="0">
                <a:latin typeface="MuseoSans-300"/>
              </a:rPr>
              <a:t>To increase your effectiveness, recognize when you are affected by tension.</a:t>
            </a:r>
          </a:p>
          <a:p>
            <a:pPr marL="285750" indent="-285750" algn="l">
              <a:buFont typeface="Wingdings" panose="05000000000000000000" pitchFamily="2" charset="2"/>
              <a:buChar char="§"/>
            </a:pPr>
            <a:r>
              <a:rPr lang="en-US" sz="1800" b="0" i="0" u="none" strike="noStrike" baseline="0" dirty="0">
                <a:latin typeface="MuseoSans-300"/>
              </a:rPr>
              <a:t>Recognizing the Backup Behavior for each Style can also help you to deal effectively with others who are experiencing tension and behaving in Style-bound ways.</a:t>
            </a:r>
          </a:p>
          <a:p>
            <a:pPr marL="285750" indent="-285750" algn="l">
              <a:buFont typeface="Wingdings" panose="05000000000000000000" pitchFamily="2" charset="2"/>
              <a:buChar char="§"/>
            </a:pPr>
            <a:endParaRPr lang="en-US" sz="1800" b="0" i="0" u="none" strike="noStrike" baseline="0" dirty="0">
              <a:latin typeface="MuseoSans-300"/>
            </a:endParaRPr>
          </a:p>
          <a:p>
            <a:pPr marL="0" indent="0" algn="l">
              <a:buFontTx/>
              <a:buNone/>
            </a:pPr>
            <a:r>
              <a:rPr lang="en-US" sz="1800" b="1" i="0" u="none" strike="noStrike" baseline="0" dirty="0">
                <a:latin typeface="MuseoSans-300"/>
              </a:rPr>
              <a:t>REVIEW</a:t>
            </a:r>
            <a:r>
              <a:rPr lang="en-US" sz="1800" b="0" i="0" u="none" strike="noStrike" baseline="0" dirty="0">
                <a:latin typeface="MuseoSans-300"/>
              </a:rPr>
              <a:t> the Backup Behavior for each Style.</a:t>
            </a:r>
          </a:p>
          <a:p>
            <a:pPr marL="0" indent="0" algn="l">
              <a:buFont typeface="Wingdings" panose="05000000000000000000" pitchFamily="2" charset="2"/>
              <a:buNone/>
            </a:pPr>
            <a:endParaRPr lang="en-US" sz="1800" b="0" i="0" u="none" strike="noStrike" baseline="0" dirty="0">
              <a:latin typeface="MuseoSans-300"/>
            </a:endParaRPr>
          </a:p>
          <a:p>
            <a:pPr marL="0" indent="0" algn="l">
              <a:buFont typeface="Wingdings" panose="05000000000000000000" pitchFamily="2" charset="2"/>
              <a:buNone/>
            </a:pPr>
            <a:endParaRPr lang="en-US" sz="1800" b="0" i="0" u="none" strike="noStrike" baseline="0" dirty="0">
              <a:latin typeface="MuseoSans-300"/>
            </a:endParaRPr>
          </a:p>
        </p:txBody>
      </p:sp>
      <p:sp>
        <p:nvSpPr>
          <p:cNvPr id="4" name="Header Placeholder 3"/>
          <p:cNvSpPr>
            <a:spLocks noGrp="1"/>
          </p:cNvSpPr>
          <p:nvPr>
            <p:ph type="hdr" sz="quarter"/>
          </p:nvPr>
        </p:nvSpPr>
        <p:spPr/>
        <p:txBody>
          <a:bodyPr/>
          <a:lstStyle/>
          <a:p>
            <a:r>
              <a:rPr lang="en-US" dirty="0"/>
              <a:t>Backup Behavior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63704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a:t>
            </a:r>
          </a:p>
          <a:p>
            <a:pPr algn="l"/>
            <a:endParaRPr lang="en-US" sz="1100" b="0" i="0" u="none" strike="noStrike" baseline="0" dirty="0">
              <a:latin typeface="Museo-700"/>
            </a:endParaRPr>
          </a:p>
          <a:p>
            <a:r>
              <a:rPr lang="en-US" sz="1100" b="1" i="0" u="none" strike="noStrike" baseline="0" dirty="0">
                <a:solidFill>
                  <a:srgbClr val="000000"/>
                </a:solidFill>
                <a:latin typeface="Museo 700"/>
              </a:rPr>
              <a:t>DESCRIBE </a:t>
            </a:r>
            <a:r>
              <a:rPr lang="en-US" sz="1100" b="0" i="0" u="none" strike="noStrike" baseline="0" dirty="0">
                <a:solidFill>
                  <a:srgbClr val="000000"/>
                </a:solidFill>
                <a:latin typeface="Museo Sans 300"/>
              </a:rPr>
              <a:t>some simple strategies for managing individuals who are using their backup behavior as shown on the slide. </a:t>
            </a:r>
          </a:p>
          <a:p>
            <a:pPr defTabSz="966612">
              <a:spcBef>
                <a:spcPts val="211"/>
              </a:spcBef>
              <a:spcAft>
                <a:spcPts val="211"/>
              </a:spcAft>
              <a:defRPr/>
            </a:pPr>
            <a:endParaRPr lang="en-US" sz="1100" dirty="0"/>
          </a:p>
          <a:p>
            <a:pPr algn="l"/>
            <a:r>
              <a:rPr lang="en-US" sz="1800" b="1" i="0" u="none" strike="noStrike" baseline="0" dirty="0">
                <a:solidFill>
                  <a:srgbClr val="FFFFFF"/>
                </a:solidFill>
                <a:latin typeface="MuseoSlab-700"/>
              </a:rPr>
              <a:t>Leader Tip</a:t>
            </a:r>
            <a:r>
              <a:rPr lang="en-US" sz="1800" b="0" i="0" u="none" strike="noStrike" baseline="0" dirty="0">
                <a:solidFill>
                  <a:srgbClr val="FFFFFF"/>
                </a:solidFill>
                <a:latin typeface="MuseoSlab-700"/>
              </a:rPr>
              <a:t>: </a:t>
            </a:r>
            <a:r>
              <a:rPr lang="en-US" sz="1800" b="0" i="0" u="none" strike="noStrike" baseline="0" dirty="0">
                <a:solidFill>
                  <a:srgbClr val="FFFFFF"/>
                </a:solidFill>
                <a:latin typeface="MuseoSans-300"/>
              </a:rPr>
              <a:t>Backup Behavior is always self-serving. Reinforce the notion that Backup Behavior is selfish and never results in positive outcomes. There is nothing that is mutually productive in this form of behavior.</a:t>
            </a:r>
          </a:p>
          <a:p>
            <a:pPr algn="l"/>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6371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pages 22-23)</a:t>
            </a:r>
          </a:p>
          <a:p>
            <a:endParaRPr lang="en-US" sz="1100" dirty="0"/>
          </a:p>
          <a:p>
            <a:pPr lvl="1"/>
            <a:r>
              <a:rPr lang="en-US" sz="1100" dirty="0"/>
              <a:t>CLICK TO REVEAL THE TEXT IN EACH QUADRANT.</a:t>
            </a:r>
          </a:p>
          <a:p>
            <a:endParaRPr lang="en-US" dirty="0"/>
          </a:p>
          <a:p>
            <a:pPr algn="l"/>
            <a:r>
              <a:rPr lang="en-US" sz="1800" b="0" i="0" u="none" strike="noStrike" baseline="0" dirty="0">
                <a:latin typeface="Museo-700"/>
              </a:rPr>
              <a:t>ASK </a:t>
            </a:r>
            <a:r>
              <a:rPr lang="en-US" sz="1800" b="0" i="0" u="none" strike="noStrike" baseline="0" dirty="0">
                <a:latin typeface="MuseoSans-300"/>
              </a:rPr>
              <a:t>participants to turn to pages 22 and 23 of the Participant Workbook.</a:t>
            </a:r>
          </a:p>
          <a:p>
            <a:pPr algn="l"/>
            <a:endParaRPr lang="en-US" sz="1800" b="0" i="0" u="none" strike="noStrike" baseline="0" dirty="0">
              <a:latin typeface="MuseoSans-300"/>
            </a:endParaRPr>
          </a:p>
          <a:p>
            <a:pPr algn="l"/>
            <a:r>
              <a:rPr lang="en-US" sz="1800" b="0" i="0" u="none" strike="noStrike" baseline="0" dirty="0">
                <a:latin typeface="Museo-700"/>
              </a:rPr>
              <a:t>SAY </a:t>
            </a:r>
            <a:r>
              <a:rPr lang="en-US" sz="1800" b="0" i="0" u="none" strike="noStrike" baseline="0" dirty="0">
                <a:latin typeface="MuseoSans-300"/>
              </a:rPr>
              <a:t>toxic relationships can occur when you and your customer interact in “Style-bound” ways: You both act according to your own Style Need and Orientation and make little or no attempt to accommodate the Style of the other person. A Toxic Relationship can jeopardize or, more likely, kill the sale!</a:t>
            </a:r>
            <a:endParaRPr lang="en-US" sz="1800" b="0" i="0" u="none" strike="noStrike" baseline="0" dirty="0">
              <a:solidFill>
                <a:srgbClr val="000000"/>
              </a:solidFill>
              <a:latin typeface="Museo"/>
            </a:endParaRPr>
          </a:p>
          <a:p>
            <a:endParaRPr lang="en-US" sz="1800" b="0" i="0" u="none" strike="noStrike" baseline="0" dirty="0">
              <a:solidFill>
                <a:srgbClr val="000000"/>
              </a:solidFill>
              <a:latin typeface="Museo"/>
            </a:endParaRPr>
          </a:p>
          <a:p>
            <a:r>
              <a:rPr lang="en-US" sz="1800" b="0" i="0" u="none" strike="noStrike" baseline="0" dirty="0">
                <a:solidFill>
                  <a:srgbClr val="000000"/>
                </a:solidFill>
                <a:latin typeface="Museo"/>
              </a:rPr>
              <a:t>Relationships that are diagonal to each other often have the potential to be toxic because they are the most opposite in their behavioral preferences (Driving vs. Amiable and Analytical vs. Expressive). However, toxic relationships can develop for any Style combination, including people of the same Style.</a:t>
            </a:r>
          </a:p>
          <a:p>
            <a:endParaRPr lang="en-US" dirty="0"/>
          </a:p>
        </p:txBody>
      </p:sp>
      <p:sp>
        <p:nvSpPr>
          <p:cNvPr id="4" name="Header Placeholder 3"/>
          <p:cNvSpPr>
            <a:spLocks noGrp="1"/>
          </p:cNvSpPr>
          <p:nvPr>
            <p:ph type="hdr" sz="quarter"/>
          </p:nvPr>
        </p:nvSpPr>
        <p:spPr/>
        <p:txBody>
          <a:bodyPr/>
          <a:lstStyle/>
          <a:p>
            <a:r>
              <a:rPr lang="en-US" dirty="0"/>
              <a:t>Toxic Relationships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graphicFrame>
        <p:nvGraphicFramePr>
          <p:cNvPr id="7" name="Table 7">
            <a:extLst>
              <a:ext uri="{FF2B5EF4-FFF2-40B4-BE49-F238E27FC236}">
                <a16:creationId xmlns:a16="http://schemas.microsoft.com/office/drawing/2014/main" id="{60C53922-1923-44E6-9530-86F2C2E8F8BE}"/>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39645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700"/>
              </a:rPr>
              <a:t>2 MINUTES</a:t>
            </a:r>
          </a:p>
          <a:p>
            <a:pPr algn="l"/>
            <a:endParaRPr lang="en-US" sz="1800" b="0" i="0" u="none" strike="noStrike" baseline="0" dirty="0">
              <a:latin typeface="Museo-700"/>
            </a:endParaRPr>
          </a:p>
          <a:p>
            <a:pPr algn="l"/>
            <a:r>
              <a:rPr lang="en-US" sz="1800" b="1" i="0" u="none" strike="noStrike" baseline="0" dirty="0">
                <a:latin typeface="Museo-700"/>
              </a:rPr>
              <a:t>REVIEW</a:t>
            </a:r>
            <a:r>
              <a:rPr lang="en-US" sz="1800" b="0" i="0" u="none" strike="noStrike" baseline="0" dirty="0">
                <a:latin typeface="Museo-700"/>
              </a:rPr>
              <a:t> </a:t>
            </a:r>
            <a:r>
              <a:rPr lang="en-US" sz="1800" b="0" i="0" u="none" strike="noStrike" baseline="0" dirty="0">
                <a:latin typeface="MuseoSans-300"/>
              </a:rPr>
              <a:t>what has been covered so far, discussing Key Reminders as presented on the slide.</a:t>
            </a:r>
            <a:endParaRPr lang="en-US" sz="1800" b="1" i="0" u="none" strike="noStrike" baseline="0" dirty="0">
              <a:solidFill>
                <a:srgbClr val="000000"/>
              </a:solidFill>
              <a:latin typeface="Museo 700"/>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spTree>
    <p:extLst>
      <p:ext uri="{BB962C8B-B14F-4D97-AF65-F5344CB8AC3E}">
        <p14:creationId xmlns:p14="http://schemas.microsoft.com/office/powerpoint/2010/main" val="3600234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indent="0">
              <a:buNone/>
            </a:pPr>
            <a:endParaRPr lang="en-US" sz="18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1182684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People who consistently show Versatility are more effective in their job performance than people who are inconsistent in their Versatility.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Salespeople who have been through SOCIAL STYLE and Versatility training have rated the experience as having a significant impact on their performance in key areas.</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77218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customers and how they prefer to interact with you.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customers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SOCIAL STYLE and Versatility is a strong predictor of successful sales performance. </a:t>
            </a:r>
          </a:p>
          <a:p>
            <a:pPr marL="0" indent="0">
              <a:buNone/>
            </a:pPr>
            <a:endParaRPr lang="en-US" sz="12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3723821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3 Minutes (Workbook, page 24)</a:t>
            </a:r>
          </a:p>
          <a:p>
            <a:endParaRPr lang="en-US" sz="1200" b="1" dirty="0">
              <a:solidFill>
                <a:srgbClr val="000000"/>
              </a:solidFill>
              <a:latin typeface="Arial" panose="020B0604020202020204" pitchFamily="34" charset="0"/>
            </a:endParaRPr>
          </a:p>
          <a:p>
            <a:pPr defTabSz="966612">
              <a:spcBef>
                <a:spcPts val="211"/>
              </a:spcBef>
              <a:spcAft>
                <a:spcPts val="211"/>
              </a:spcAft>
              <a:defRPr/>
            </a:pPr>
            <a:r>
              <a:rPr lang="en-US" sz="1800" b="1" i="0" u="none" strike="noStrike" baseline="0" dirty="0">
                <a:latin typeface="Museo-700"/>
              </a:rPr>
              <a:t>ASK</a:t>
            </a:r>
            <a:r>
              <a:rPr lang="en-US" sz="1800" b="0" i="0" u="none" strike="noStrike" baseline="0" dirty="0">
                <a:latin typeface="Museo-700"/>
              </a:rPr>
              <a:t> </a:t>
            </a:r>
            <a:r>
              <a:rPr lang="en-US" sz="1800" b="0" i="0" u="none" strike="noStrike" baseline="0" dirty="0">
                <a:latin typeface="MuseoSans-300"/>
              </a:rPr>
              <a:t>participants to turn to page 24 of their Participant Workbook.</a:t>
            </a:r>
          </a:p>
          <a:p>
            <a:pPr defTabSz="966612">
              <a:spcBef>
                <a:spcPts val="211"/>
              </a:spcBef>
              <a:spcAft>
                <a:spcPts val="211"/>
              </a:spcAft>
              <a:defRPr/>
            </a:pPr>
            <a:endParaRPr lang="en-US" sz="1800" b="0" i="0" u="none" strike="noStrike" baseline="0" dirty="0">
              <a:solidFill>
                <a:srgbClr val="000000"/>
              </a:solidFill>
              <a:latin typeface="MuseoSans-300"/>
            </a:endParaRPr>
          </a:p>
          <a:p>
            <a:pPr defTabSz="966612">
              <a:spcBef>
                <a:spcPts val="211"/>
              </a:spcBef>
              <a:spcAft>
                <a:spcPts val="211"/>
              </a:spcAft>
              <a:defRPr/>
            </a:pPr>
            <a:r>
              <a:rPr lang="en-US" sz="1800" b="1" i="0" u="none" strike="noStrike" baseline="0" dirty="0">
                <a:solidFill>
                  <a:srgbClr val="000000"/>
                </a:solidFill>
                <a:latin typeface="MuseoSans-300"/>
              </a:rPr>
              <a:t>Online Profile Only:</a:t>
            </a:r>
          </a:p>
          <a:p>
            <a:pPr defTabSz="966612">
              <a:spcBef>
                <a:spcPts val="211"/>
              </a:spcBef>
              <a:spcAft>
                <a:spcPts val="211"/>
              </a:spcAft>
              <a:defRPr/>
            </a:pPr>
            <a:r>
              <a:rPr lang="en-US" sz="1200" b="1" dirty="0">
                <a:solidFill>
                  <a:srgbClr val="000000"/>
                </a:solidFill>
                <a:latin typeface="Arial" panose="020B0604020202020204" pitchFamily="34" charset="0"/>
              </a:rPr>
              <a:t>SAY </a:t>
            </a:r>
            <a:r>
              <a:rPr lang="en-US" sz="1200" dirty="0"/>
              <a:t>We measure Versatility on a scale ranging from W to Z. These are normed quartiles, just like Assertiveness and Responsiveness.</a:t>
            </a:r>
          </a:p>
          <a:p>
            <a:endParaRPr lang="en-US" sz="1200" b="1" dirty="0">
              <a:solidFill>
                <a:srgbClr val="000000"/>
              </a:solidFill>
              <a:latin typeface="Arial" panose="020B0604020202020204" pitchFamily="34" charset="0"/>
            </a:endParaRPr>
          </a:p>
          <a:p>
            <a:r>
              <a:rPr lang="en-US" sz="1200" dirty="0"/>
              <a:t>When you aren’t consistent in your behavior, you’re usually focusing on your own Style needs. When you consistently show Versatility, you’re focusing on meeting others’ Style needs.</a:t>
            </a:r>
            <a:r>
              <a:rPr lang="en-US" sz="1200" dirty="0">
                <a:solidFill>
                  <a:srgbClr val="000000"/>
                </a:solidFill>
                <a:latin typeface="Arial" panose="020B0604020202020204" pitchFamily="34" charset="0"/>
              </a:rPr>
              <a:t> </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Your profile will show your results on this scale, ranging from W (not consistent) to Z (very consistent).</a:t>
            </a:r>
          </a:p>
          <a:p>
            <a:pPr>
              <a:buNone/>
            </a:pPr>
            <a:endParaRPr lang="en-US" sz="1200" dirty="0">
              <a:solidFill>
                <a:srgbClr val="000000"/>
              </a:solidFill>
              <a:latin typeface="Arial" panose="020B0604020202020204" pitchFamily="34" charset="0"/>
            </a:endParaRPr>
          </a:p>
          <a:p>
            <a:pPr>
              <a:buNone/>
            </a:pPr>
            <a:r>
              <a:rPr lang="en-US" sz="1200" b="1" dirty="0">
                <a:solidFill>
                  <a:srgbClr val="000000"/>
                </a:solidFill>
                <a:latin typeface="Arial" panose="020B0604020202020204" pitchFamily="34" charset="0"/>
              </a:rPr>
              <a:t>Paper Questionnaires Only:</a:t>
            </a:r>
          </a:p>
          <a:p>
            <a:pPr>
              <a:buNone/>
            </a:pPr>
            <a:r>
              <a:rPr lang="en-US" sz="1200" b="0" dirty="0">
                <a:solidFill>
                  <a:srgbClr val="000000"/>
                </a:solidFill>
                <a:latin typeface="Arial" panose="020B0604020202020204" pitchFamily="34" charset="0"/>
              </a:rPr>
              <a:t>Will measure High, Medium or Low</a:t>
            </a:r>
          </a:p>
          <a:p>
            <a:pPr>
              <a:buNone/>
            </a:pPr>
            <a:endParaRPr lang="en-US" sz="1200" b="0" dirty="0">
              <a:solidFill>
                <a:srgbClr val="000000"/>
              </a:solidFill>
              <a:latin typeface="Arial" panose="020B0604020202020204" pitchFamily="34" charset="0"/>
            </a:endParaRPr>
          </a:p>
          <a:p>
            <a:pPr>
              <a:buNone/>
            </a:pPr>
            <a:r>
              <a:rPr lang="en-US" sz="1200" b="1" dirty="0">
                <a:solidFill>
                  <a:srgbClr val="000000"/>
                </a:solidFill>
                <a:latin typeface="Arial" panose="020B0604020202020204" pitchFamily="34" charset="0"/>
              </a:rPr>
              <a:t>Click to show next graphic</a:t>
            </a:r>
            <a:endParaRPr lang="en-US" sz="1200" b="0" dirty="0">
              <a:solidFill>
                <a:srgbClr val="000000"/>
              </a:solidFill>
              <a:latin typeface="Arial" panose="020B0604020202020204" pitchFamily="34" charset="0"/>
            </a:endParaRPr>
          </a:p>
          <a:p>
            <a:pPr>
              <a:buNone/>
            </a:pPr>
            <a:endParaRPr lang="en-US" sz="1200" b="0" dirty="0">
              <a:solidFill>
                <a:srgbClr val="000000"/>
              </a:solidFill>
              <a:latin typeface="Arial" panose="020B0604020202020204" pitchFamily="34" charset="0"/>
            </a:endParaRPr>
          </a:p>
          <a:p>
            <a:pPr>
              <a:buNone/>
            </a:pPr>
            <a:r>
              <a:rPr lang="en-US" sz="1200" b="0" dirty="0">
                <a:solidFill>
                  <a:srgbClr val="000000"/>
                </a:solidFill>
                <a:latin typeface="Arial" panose="020B0604020202020204" pitchFamily="34" charset="0"/>
              </a:rPr>
              <a:t>Your workbooks might show a graphic similar to this, with low, medium, and high. This is just another way of explaining Versatility. Just remember, the key point is that Versatility is under your control, and the more consistently you behave with Versatility the more effective you will be.</a:t>
            </a:r>
          </a:p>
          <a:p>
            <a:pPr>
              <a:buNone/>
            </a:pPr>
            <a:endParaRPr lang="en-US" sz="12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800171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a:t>
            </a:r>
            <a:r>
              <a:rPr lang="en-US" sz="1100" b="1" i="0" u="none" strike="noStrike" baseline="0" dirty="0">
                <a:latin typeface="Museo-700"/>
              </a:rPr>
              <a:t> (Workbook, pages 25-28)</a:t>
            </a:r>
            <a:endParaRPr lang="en-US" sz="1100" b="1" i="0" u="none" strike="noStrike" baseline="0" dirty="0">
              <a:latin typeface="+mj-lt"/>
            </a:endParaRP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pages 25 through 28 in the Participant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Let me describe these as a timeline.</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that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spTree>
    <p:extLst>
      <p:ext uri="{BB962C8B-B14F-4D97-AF65-F5344CB8AC3E}">
        <p14:creationId xmlns:p14="http://schemas.microsoft.com/office/powerpoint/2010/main" val="2694614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Session Status Report and Composite Report to understand which participants have completed their profiles, and the breakdown of Versatility within your program.</a:t>
            </a:r>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ONLY USED WITH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(Recall that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2402304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ONLY USED WITH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any area of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Then:</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1716151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j-lt"/>
              </a:rPr>
              <a:t>15 MINUTES (5 MINUTES if Virtual Program)</a:t>
            </a:r>
          </a:p>
          <a:p>
            <a:pPr algn="l"/>
            <a:endParaRPr lang="en-US" sz="1200" b="0" i="0" u="none" strike="noStrike" baseline="0" dirty="0">
              <a:latin typeface="+mj-lt"/>
            </a:endParaRPr>
          </a:p>
          <a:p>
            <a:pPr algn="l"/>
            <a:r>
              <a:rPr lang="en-US" sz="1200" b="0" i="0" u="none" strike="noStrike" baseline="0" dirty="0">
                <a:latin typeface="+mj-lt"/>
              </a:rPr>
              <a:t>Purpose</a:t>
            </a:r>
          </a:p>
          <a:p>
            <a:pPr marL="285750" indent="-285750" algn="l">
              <a:buFont typeface="Wingdings" panose="05000000000000000000" pitchFamily="2" charset="2"/>
              <a:buChar char="§"/>
            </a:pPr>
            <a:r>
              <a:rPr lang="en-US" sz="1200" b="0" i="0" u="none" strike="noStrike" baseline="0" dirty="0">
                <a:latin typeface="+mj-lt"/>
              </a:rPr>
              <a:t>The purpose of this exercise is to help participants develop an action plan for showing Versatility more consistently.</a:t>
            </a:r>
          </a:p>
          <a:p>
            <a:pPr algn="l"/>
            <a:endParaRPr lang="en-US" sz="1200" b="0" i="0" u="none" strike="noStrike" baseline="0" dirty="0">
              <a:latin typeface="+mj-lt"/>
            </a:endParaRPr>
          </a:p>
          <a:p>
            <a:pPr algn="l"/>
            <a:r>
              <a:rPr lang="en-US" sz="1200" b="0" i="0" u="none" strike="noStrike" baseline="0" dirty="0">
                <a:latin typeface="+mj-lt"/>
              </a:rPr>
              <a:t>Materials Needed</a:t>
            </a:r>
          </a:p>
          <a:p>
            <a:pPr marL="285750" indent="-285750" algn="l">
              <a:buFont typeface="Wingdings" panose="05000000000000000000" pitchFamily="2" charset="2"/>
              <a:buChar char="§"/>
            </a:pPr>
            <a:r>
              <a:rPr lang="en-US" sz="1200" b="0" i="0" u="none" strike="noStrike" baseline="0" dirty="0">
                <a:latin typeface="+mj-lt"/>
              </a:rPr>
              <a:t>Versatility profile</a:t>
            </a:r>
          </a:p>
          <a:p>
            <a:pPr algn="l"/>
            <a:endParaRPr lang="en-US" sz="12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j-lt"/>
              </a:rPr>
              <a:t>Virtual Directions:</a:t>
            </a:r>
          </a:p>
          <a:p>
            <a:pPr algn="l">
              <a:buFontTx/>
              <a:buNone/>
            </a:pPr>
            <a:r>
              <a:rPr lang="en-US" b="1" dirty="0"/>
              <a:t>ASK</a:t>
            </a:r>
            <a:r>
              <a:rPr lang="en-US" dirty="0"/>
              <a:t> participants to chat one </a:t>
            </a:r>
            <a:r>
              <a:rPr lang="en-US" sz="12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200" dirty="0">
              <a:latin typeface="+mj-lt"/>
              <a:ea typeface="ヒラギノ角ゴ Pro W3" pitchFamily="4" charset="-128"/>
              <a:cs typeface="ヒラギノ角ゴ Pro W3" pitchFamily="4" charset="-128"/>
            </a:endParaRPr>
          </a:p>
          <a:p>
            <a:pPr algn="l"/>
            <a:endParaRPr lang="en-US" sz="1200" b="0" i="0" u="none" strike="noStrike" baseline="0" dirty="0">
              <a:latin typeface="+mj-lt"/>
            </a:endParaRPr>
          </a:p>
          <a:p>
            <a:pPr algn="l"/>
            <a:r>
              <a:rPr lang="en-US" sz="1200" b="1" i="0" u="none" strike="noStrike" baseline="0" dirty="0">
                <a:latin typeface="+mj-lt"/>
              </a:rPr>
              <a:t>In-Person Directions:</a:t>
            </a:r>
          </a:p>
          <a:p>
            <a:pPr algn="l">
              <a:buFontTx/>
              <a:buNone/>
            </a:pPr>
            <a:r>
              <a:rPr lang="en-US" sz="1200" b="1" i="0" u="none" strike="noStrike" baseline="0" dirty="0">
                <a:latin typeface="+mj-lt"/>
              </a:rPr>
              <a:t>DISTRIBUTE</a:t>
            </a:r>
            <a:r>
              <a:rPr lang="en-US" sz="1200" b="0" i="0" u="none" strike="noStrike" baseline="0" dirty="0">
                <a:latin typeface="+mj-lt"/>
              </a:rPr>
              <a:t> the Versatility profiles.</a:t>
            </a:r>
          </a:p>
          <a:p>
            <a:pPr algn="l">
              <a:buFontTx/>
              <a:buNone/>
            </a:pPr>
            <a:endParaRPr lang="en-US" sz="1200" b="1" i="0" u="none" strike="noStrike" baseline="0" dirty="0">
              <a:latin typeface="+mj-lt"/>
            </a:endParaRPr>
          </a:p>
          <a:p>
            <a:pPr algn="l">
              <a:buFontTx/>
              <a:buNone/>
            </a:pPr>
            <a:r>
              <a:rPr lang="en-US" sz="1200" b="1" i="0" u="none" strike="noStrike" baseline="0" dirty="0">
                <a:latin typeface="+mj-lt"/>
              </a:rPr>
              <a:t>ASK</a:t>
            </a:r>
            <a:r>
              <a:rPr lang="en-US" sz="12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2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j-lt"/>
                <a:ea typeface="ヒラギノ角ゴ Pro W3" pitchFamily="4" charset="-128"/>
                <a:cs typeface="ヒラギノ角ゴ Pro W3" pitchFamily="4" charset="-128"/>
              </a:rPr>
              <a:t>VIRTUAL DELIVERY</a:t>
            </a:r>
            <a:r>
              <a:rPr lang="en-US" sz="1200" b="0" i="0" u="none" strike="noStrike" baseline="0" dirty="0">
                <a:latin typeface="+mj-lt"/>
                <a:ea typeface="ヒラギノ角ゴ Pro W3" pitchFamily="4" charset="-128"/>
                <a:cs typeface="ヒラギノ角ゴ Pro W3" pitchFamily="4" charset="-128"/>
              </a:rPr>
              <a:t>: If delivering virtually, learners will have downloaded their profiles earlier.</a:t>
            </a:r>
            <a:endParaRPr lang="en-US" sz="1200" dirty="0">
              <a:latin typeface="+mj-lt"/>
              <a:ea typeface="ヒラギノ角ゴ Pro W3" pitchFamily="4" charset="-128"/>
              <a:cs typeface="ヒラギノ角ゴ Pro W3" pitchFamily="4" charset="-128"/>
            </a:endParaRP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38</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profile,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700"/>
              </a:rPr>
              <a:t>4 MINUTES (Workbook, page 5)</a:t>
            </a:r>
          </a:p>
          <a:p>
            <a:pPr algn="l"/>
            <a:endParaRPr lang="en-US" sz="1800" b="0" i="0" u="none" strike="noStrike" baseline="0" dirty="0">
              <a:latin typeface="Museo-700"/>
            </a:endParaRPr>
          </a:p>
          <a:p>
            <a:r>
              <a:rPr lang="en-US" sz="1800" b="1" i="0" u="none" strike="noStrike" baseline="0" dirty="0">
                <a:latin typeface="Museo-700"/>
              </a:rPr>
              <a:t>ASK</a:t>
            </a:r>
            <a:r>
              <a:rPr lang="en-US" sz="1800" b="0" i="0" u="none" strike="noStrike" baseline="0" dirty="0">
                <a:latin typeface="Museo-700"/>
              </a:rPr>
              <a:t> </a:t>
            </a:r>
            <a:r>
              <a:rPr lang="en-US" sz="1800" b="0" i="0" u="none" strike="noStrike" baseline="0" dirty="0">
                <a:latin typeface="MuseoSans-300"/>
              </a:rPr>
              <a:t>participants to turn to page 5 of the Participant Workbook to follow along.</a:t>
            </a:r>
          </a:p>
          <a:p>
            <a:endParaRPr lang="en-US" sz="1800" b="0" i="0" u="none" strike="noStrike" baseline="0" dirty="0">
              <a:solidFill>
                <a:srgbClr val="000000"/>
              </a:solidFill>
              <a:latin typeface="MuseoSans-300"/>
            </a:endParaRPr>
          </a:p>
          <a:p>
            <a:r>
              <a:rPr lang="en-US" sz="1800" b="1" dirty="0">
                <a:solidFill>
                  <a:srgbClr val="000000"/>
                </a:solidFill>
                <a:latin typeface="Arial" panose="020B0604020202020204" pitchFamily="34" charset="0"/>
              </a:rPr>
              <a:t>SAY </a:t>
            </a:r>
            <a:r>
              <a:rPr lang="en-US" sz="18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800" dirty="0">
              <a:solidFill>
                <a:srgbClr val="000000"/>
              </a:solidFill>
              <a:latin typeface="Arial" panose="020B0604020202020204" pitchFamily="34" charset="0"/>
            </a:endParaRPr>
          </a:p>
          <a:p>
            <a:r>
              <a:rPr lang="en-US" sz="1800" b="1" dirty="0">
                <a:solidFill>
                  <a:srgbClr val="000000"/>
                </a:solidFill>
                <a:latin typeface="Arial" panose="020B0604020202020204" pitchFamily="34" charset="0"/>
              </a:rPr>
              <a:t>ASK </a:t>
            </a:r>
            <a:r>
              <a:rPr lang="en-US" sz="1800" dirty="0">
                <a:solidFill>
                  <a:srgbClr val="000000"/>
                </a:solidFill>
                <a:latin typeface="Arial" panose="020B0604020202020204" pitchFamily="34" charset="0"/>
              </a:rPr>
              <a:t>What makes up personality? </a:t>
            </a:r>
          </a:p>
          <a:p>
            <a:endParaRPr lang="en-US" sz="1800" b="1" dirty="0">
              <a:solidFill>
                <a:srgbClr val="000000"/>
              </a:solidFill>
              <a:latin typeface="Arial" panose="020B0604020202020204" pitchFamily="34" charset="0"/>
            </a:endParaRPr>
          </a:p>
          <a:p>
            <a:r>
              <a:rPr lang="en-US" sz="1800" b="1" dirty="0">
                <a:solidFill>
                  <a:srgbClr val="000000"/>
                </a:solidFill>
                <a:latin typeface="Arial" panose="020B0604020202020204" pitchFamily="34" charset="0"/>
              </a:rPr>
              <a:t>CONDUCT </a:t>
            </a:r>
            <a:r>
              <a:rPr lang="en-US" sz="18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8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8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800" dirty="0">
                <a:solidFill>
                  <a:srgbClr val="000000"/>
                </a:solidFill>
                <a:latin typeface="Arial" panose="020B0604020202020204" pitchFamily="34" charset="0"/>
              </a:rPr>
              <a:t>These internal qualities are more subjective in nature. </a:t>
            </a:r>
          </a:p>
          <a:p>
            <a:endParaRPr lang="en-US" sz="1800" dirty="0">
              <a:solidFill>
                <a:srgbClr val="000000"/>
              </a:solidFill>
              <a:latin typeface="Arial" panose="020B0604020202020204" pitchFamily="34" charset="0"/>
            </a:endParaRPr>
          </a:p>
          <a:p>
            <a:r>
              <a:rPr lang="en-US" sz="1800" b="1" dirty="0">
                <a:solidFill>
                  <a:srgbClr val="000000"/>
                </a:solidFill>
                <a:latin typeface="Arial" panose="020B0604020202020204" pitchFamily="34" charset="0"/>
              </a:rPr>
              <a:t>SAY </a:t>
            </a:r>
            <a:r>
              <a:rPr lang="en-US" sz="18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800" dirty="0"/>
          </a:p>
          <a:p>
            <a:endParaRPr lang="en-US" dirty="0"/>
          </a:p>
        </p:txBody>
      </p:sp>
      <p:sp>
        <p:nvSpPr>
          <p:cNvPr id="4" name="Header Placeholder 3"/>
          <p:cNvSpPr>
            <a:spLocks noGrp="1"/>
          </p:cNvSpPr>
          <p:nvPr>
            <p:ph type="hdr" sz="quarter"/>
          </p:nvPr>
        </p:nvSpPr>
        <p:spPr/>
        <p:txBody>
          <a:bodyPr/>
          <a:lstStyle/>
          <a:p>
            <a:r>
              <a:rPr lang="en-US" dirty="0"/>
              <a:t>Definitions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SOCIAL STYLE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r>
              <a:rPr lang="en-US" dirty="0"/>
              <a:t>Versatility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1039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PowerPoint.</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surprised? Are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spTree>
    <p:extLst>
      <p:ext uri="{BB962C8B-B14F-4D97-AF65-F5344CB8AC3E}">
        <p14:creationId xmlns:p14="http://schemas.microsoft.com/office/powerpoint/2010/main" val="2824955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useo-700"/>
              </a:rPr>
              <a:t>2 MINUTES</a:t>
            </a:r>
          </a:p>
          <a:p>
            <a:pPr algn="l"/>
            <a:endParaRPr lang="en-US" sz="1200" b="0" i="0" u="none" strike="noStrike" baseline="0" dirty="0">
              <a:latin typeface="Museo-700"/>
            </a:endParaRPr>
          </a:p>
          <a:p>
            <a:pPr algn="l"/>
            <a:r>
              <a:rPr lang="en-US" sz="1200" b="1" i="0" u="none" strike="noStrike" baseline="0" dirty="0">
                <a:latin typeface="Museo-700"/>
              </a:rPr>
              <a:t>REVIEW</a:t>
            </a:r>
            <a:r>
              <a:rPr lang="en-US" sz="1200" b="0" i="0" u="none" strike="noStrike" baseline="0" dirty="0">
                <a:latin typeface="Museo-700"/>
              </a:rPr>
              <a:t> </a:t>
            </a:r>
            <a:r>
              <a:rPr lang="en-US" sz="1200" b="0" i="0" u="none" strike="noStrike" baseline="0" dirty="0">
                <a:latin typeface="MuseoSans-300"/>
              </a:rPr>
              <a:t>the learning objectives. </a:t>
            </a:r>
          </a:p>
          <a:p>
            <a:pPr algn="l"/>
            <a:endParaRPr lang="en-US" sz="1200" b="0" i="0" u="none" strike="noStrike" baseline="0" dirty="0">
              <a:latin typeface="MuseoSans-300"/>
            </a:endParaRPr>
          </a:p>
          <a:p>
            <a:pPr algn="l"/>
            <a:r>
              <a:rPr lang="en-US" sz="1200" b="1" i="0" u="none" strike="noStrike" baseline="0" dirty="0">
                <a:latin typeface="MuseoSans-300"/>
              </a:rPr>
              <a:t>ASK</a:t>
            </a:r>
            <a:r>
              <a:rPr lang="en-US" sz="1200" b="0" i="0" u="none" strike="noStrike" baseline="0" dirty="0">
                <a:latin typeface="MuseoSans-300"/>
              </a:rPr>
              <a:t> Did we meet them?</a:t>
            </a:r>
          </a:p>
          <a:p>
            <a:pPr algn="l"/>
            <a:endParaRPr lang="en-US" sz="1200" b="0" i="0" u="none" strike="noStrike" baseline="0" dirty="0">
              <a:latin typeface="TimesNewRomanPSMT"/>
            </a:endParaRPr>
          </a:p>
          <a:p>
            <a:pPr algn="l"/>
            <a:r>
              <a:rPr lang="en-US" sz="1200" b="1" i="0" u="none" strike="noStrike" baseline="0" dirty="0">
                <a:latin typeface="Museo-700"/>
              </a:rPr>
              <a:t>HIGHLIGHT</a:t>
            </a:r>
            <a:r>
              <a:rPr lang="en-US" sz="1200" b="0" i="0" u="none" strike="noStrike" baseline="0" dirty="0">
                <a:latin typeface="Museo-700"/>
              </a:rPr>
              <a:t> </a:t>
            </a:r>
            <a:r>
              <a:rPr lang="en-US" sz="1200" b="0" i="0" u="none" strike="noStrike" baseline="0" dirty="0">
                <a:latin typeface="MuseoSans-300"/>
              </a:rPr>
              <a:t>key points learned.</a:t>
            </a:r>
          </a:p>
          <a:p>
            <a:pPr algn="l"/>
            <a:endParaRPr lang="en-US" sz="1200" b="0" i="0" u="none" strike="noStrike" baseline="0" dirty="0">
              <a:latin typeface="MuseoSans-300"/>
            </a:endParaRPr>
          </a:p>
          <a:p>
            <a:pPr algn="l"/>
            <a:r>
              <a:rPr lang="en-US" sz="1200" b="1" i="0" u="none" strike="noStrike" baseline="0" dirty="0">
                <a:latin typeface="Museo-700"/>
              </a:rPr>
              <a:t>EMPHASIZE</a:t>
            </a:r>
            <a:r>
              <a:rPr lang="en-US" sz="1200" b="0" i="0" u="none" strike="noStrike" baseline="0" dirty="0">
                <a:latin typeface="Museo-700"/>
              </a:rPr>
              <a:t> </a:t>
            </a:r>
            <a:r>
              <a:rPr lang="en-US" sz="1200" b="0" i="0" u="none" strike="noStrike" baseline="0" dirty="0">
                <a:latin typeface="MuseoSans-300"/>
              </a:rPr>
              <a:t>importance of comparing self-perception data with multi-rater.</a:t>
            </a:r>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9378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customer’s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others is a powerful tool for interpersonal success. Participants now have valuable information to use in developing themselves into more effective salespeople.</a:t>
            </a:r>
          </a:p>
          <a:p>
            <a:pPr marL="285750" indent="-285750" algn="l">
              <a:buFont typeface="Wingdings" panose="05000000000000000000" pitchFamily="2" charset="2"/>
              <a:buChar char="§"/>
            </a:pPr>
            <a:endParaRPr lang="en-US" sz="1100" dirty="0">
              <a:latin typeface="+mj-lt"/>
            </a:endParaRPr>
          </a:p>
          <a:p>
            <a:pPr marL="0" indent="0" algn="l">
              <a:buFontTx/>
              <a:buNone/>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6464154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marL="0" marR="0" lvl="0" indent="0" algn="l" defTabSz="966612" rtl="0" eaLnBrk="1" fontAlgn="auto" latinLnBrk="0" hangingPunct="1">
              <a:lnSpc>
                <a:spcPct val="100000"/>
              </a:lnSpc>
              <a:spcBef>
                <a:spcPts val="211"/>
              </a:spcBef>
              <a:spcAft>
                <a:spcPts val="211"/>
              </a:spcAft>
              <a:buClrTx/>
              <a:buSzTx/>
              <a:buFont typeface="Georgia Pro" panose="02040502050405020303" pitchFamily="18" charset="0"/>
              <a:buChar char="​"/>
              <a:tabLst/>
              <a:defRPr/>
            </a:pPr>
            <a:r>
              <a:rPr lang="en-US" sz="1100" b="1" i="1" dirty="0">
                <a:solidFill>
                  <a:srgbClr val="FF0000"/>
                </a:solidFill>
                <a:latin typeface="Arial" panose="020B0604020202020204" pitchFamily="34" charset="0"/>
              </a:rPr>
              <a:t>THIS SLIDE FOR ONLINE PROFILES ONLY</a:t>
            </a:r>
            <a:endParaRPr lang="en-US" sz="1100" b="1" dirty="0">
              <a:solidFill>
                <a:srgbClr val="000000"/>
              </a:solidFill>
              <a:latin typeface="Arial" panose="020B0604020202020204" pitchFamily="34" charset="0"/>
            </a:endParaRP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SOCIAL STYLE Navigator®</a:t>
            </a:r>
          </a:p>
          <a:p>
            <a:pPr>
              <a:buNone/>
            </a:pPr>
            <a:endParaRPr lang="en-US" sz="1100" dirty="0"/>
          </a:p>
          <a:p>
            <a:pPr>
              <a:buNone/>
            </a:pPr>
            <a:endParaRPr lang="en-US" sz="1100" dirty="0"/>
          </a:p>
          <a:p>
            <a:pPr algn="l"/>
            <a:r>
              <a:rPr lang="fr-FR" sz="1800" b="1" i="1" u="none" strike="noStrike" baseline="0" dirty="0">
                <a:latin typeface="MuseoSans-700"/>
              </a:rPr>
              <a:t>IMPORTANT FACILITATOR NOTE REGARDING SUBSCRIPTION CODES:</a:t>
            </a:r>
          </a:p>
          <a:p>
            <a:pPr algn="l"/>
            <a:r>
              <a:rPr lang="en-US" sz="1800" b="0" i="1" u="none" strike="noStrike" baseline="0" dirty="0">
                <a:latin typeface="MuseoSans-300"/>
              </a:rPr>
              <a:t>Your subscription code can be found on the “ATTENTION” colored flyer included in your participant materials shipment. The code is formatted in two sets of 4 numbers separated by a hyphen (EXAMPLE: </a:t>
            </a:r>
            <a:r>
              <a:rPr lang="en-US" sz="1800" b="0" i="1" u="none" strike="noStrike" baseline="0" dirty="0" err="1">
                <a:latin typeface="MuseoSans-300"/>
              </a:rPr>
              <a:t>xxxx-xxxx</a:t>
            </a:r>
            <a:r>
              <a:rPr lang="en-US" sz="1800" b="0" i="1" u="none" strike="noStrike" baseline="0" dirty="0">
                <a:latin typeface="MuseoSans-30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spTree>
    <p:extLst>
      <p:ext uri="{BB962C8B-B14F-4D97-AF65-F5344CB8AC3E}">
        <p14:creationId xmlns:p14="http://schemas.microsoft.com/office/powerpoint/2010/main" val="28188442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spTree>
    <p:extLst>
      <p:ext uri="{BB962C8B-B14F-4D97-AF65-F5344CB8AC3E}">
        <p14:creationId xmlns:p14="http://schemas.microsoft.com/office/powerpoint/2010/main" val="1196045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3422048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6-7)</a:t>
            </a:r>
          </a:p>
          <a:p>
            <a:pPr algn="l"/>
            <a:endParaRPr lang="en-US" sz="1100" b="0" i="0" u="none" strike="noStrike" baseline="0" dirty="0">
              <a:latin typeface="Museo-700"/>
            </a:endParaRPr>
          </a:p>
          <a:p>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6 and 7 of the Participant Workbook to follow along.</a:t>
            </a:r>
          </a:p>
          <a:p>
            <a:endParaRPr lang="en-US" sz="1100" b="0" i="0" u="none" strike="noStrike" baseline="0" dirty="0">
              <a:solidFill>
                <a:srgbClr val="000000"/>
              </a:solidFill>
              <a:latin typeface="Museo Sans 30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sub-conscious (below our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32010311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48699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useo-700"/>
              </a:rPr>
              <a:t>2 MINUTES</a:t>
            </a:r>
          </a:p>
          <a:p>
            <a:pPr algn="l"/>
            <a:endParaRPr lang="en-US" sz="1200" b="0" i="0" u="none" strike="noStrike" baseline="0" dirty="0">
              <a:latin typeface="Museo-700"/>
            </a:endParaRPr>
          </a:p>
          <a:p>
            <a:pPr lvl="1">
              <a:buNone/>
            </a:pPr>
            <a:r>
              <a:rPr lang="en-US" dirty="0"/>
              <a:t>Thank you. Do you have final questions / feedback.</a:t>
            </a:r>
          </a:p>
        </p:txBody>
      </p:sp>
      <p:sp>
        <p:nvSpPr>
          <p:cNvPr id="4" name="Header Placeholder 3"/>
          <p:cNvSpPr>
            <a:spLocks noGrp="1"/>
          </p:cNvSpPr>
          <p:nvPr>
            <p:ph type="hdr" sz="quarter"/>
          </p:nvPr>
        </p:nvSpPr>
        <p:spPr/>
        <p:txBody>
          <a:bodyPr/>
          <a:lstStyle/>
          <a:p>
            <a:r>
              <a:rPr lang="en-US" dirty="0"/>
              <a:t>Session Wrap Up</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611720" y="7651510"/>
              <a:ext cx="360" cy="360"/>
            </p14:xfrm>
          </p:contentPart>
        </mc:Choice>
        <mc:Fallback xmlns="">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602720" y="7642510"/>
                <a:ext cx="18000" cy="18000"/>
              </a:xfrm>
              <a:prstGeom prst="rect">
                <a:avLst/>
              </a:prstGeom>
            </p:spPr>
          </p:pic>
        </mc:Fallback>
      </mc:AlternateContent>
    </p:spTree>
    <p:extLst>
      <p:ext uri="{BB962C8B-B14F-4D97-AF65-F5344CB8AC3E}">
        <p14:creationId xmlns:p14="http://schemas.microsoft.com/office/powerpoint/2010/main" val="16210459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0" i="0" u="none" strike="noStrike" baseline="0" dirty="0">
                <a:latin typeface="MuseoSans-300"/>
              </a:rPr>
              <a:t>You can draw upon the following exercises to enhance your session to best meet the needs of your participants. </a:t>
            </a:r>
          </a:p>
          <a:p>
            <a:pPr algn="l"/>
            <a:endParaRPr lang="en-US" sz="1800" b="0" i="0" u="none" strike="noStrike" baseline="0" dirty="0">
              <a:latin typeface="MuseoSans-300"/>
            </a:endParaRPr>
          </a:p>
          <a:p>
            <a:pPr algn="l"/>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000" b="1" i="1" dirty="0">
                <a:latin typeface="+mj-lt"/>
                <a:ea typeface="ヒラギノ角ゴ Pro W3" pitchFamily="4" charset="-128"/>
                <a:cs typeface="ヒラギノ角ゴ Pro W3" pitchFamily="4" charset="-128"/>
              </a:rPr>
              <a:t>Potentially Toxic Relationships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000" b="1" i="0" u="none" strike="noStrike" baseline="0" dirty="0">
              <a:solidFill>
                <a:srgbClr val="000000"/>
              </a:solidFill>
              <a:latin typeface="+mj-lt"/>
            </a:endParaRPr>
          </a:p>
          <a:p>
            <a:pPr>
              <a:lnSpc>
                <a:spcPct val="80000"/>
              </a:lnSpc>
            </a:pPr>
            <a:r>
              <a:rPr lang="en-US" sz="1000" b="1" dirty="0">
                <a:latin typeface="+mj-lt"/>
                <a:ea typeface="ヒラギノ角ゴ Pro W3" pitchFamily="4" charset="-128"/>
                <a:cs typeface="ヒラギノ角ゴ Pro W3" pitchFamily="4" charset="-128"/>
              </a:rPr>
              <a:t>Purpose</a:t>
            </a:r>
            <a:endParaRPr lang="en-US" sz="1000" dirty="0">
              <a:latin typeface="+mj-lt"/>
              <a:ea typeface="ヒラギノ角ゴ Pro W3" pitchFamily="4" charset="-128"/>
              <a:cs typeface="ヒラギノ角ゴ Pro W3" pitchFamily="4" charset="-128"/>
            </a:endParaRPr>
          </a:p>
          <a:p>
            <a:pPr marL="285750" indent="-285750" algn="l">
              <a:buFont typeface="Wingdings" panose="05000000000000000000" pitchFamily="2" charset="2"/>
              <a:buChar char="§"/>
            </a:pPr>
            <a:r>
              <a:rPr lang="en-US" sz="1200" b="0" i="0" u="none" strike="noStrike" baseline="0" dirty="0">
                <a:latin typeface="MuseoSans-300"/>
              </a:rPr>
              <a:t>To determine if they have a toxic relationship with a customer.</a:t>
            </a:r>
            <a:endParaRPr lang="en-US" sz="1000" b="0" i="0" u="none" strike="noStrike" baseline="0" dirty="0">
              <a:latin typeface="MuseoSans-300"/>
            </a:endParaRPr>
          </a:p>
          <a:p>
            <a:pPr algn="l"/>
            <a:endParaRPr lang="en-US" sz="1000" b="0" i="0" u="none" strike="noStrike" baseline="0" dirty="0">
              <a:latin typeface="MuseoSans-500"/>
            </a:endParaRPr>
          </a:p>
          <a:p>
            <a:pPr algn="l"/>
            <a:r>
              <a:rPr lang="en-US" sz="1000" b="1" i="0" u="none" strike="noStrike" baseline="0" dirty="0">
                <a:latin typeface="MuseoSans-500"/>
              </a:rPr>
              <a:t>Recommended Time</a:t>
            </a:r>
          </a:p>
          <a:p>
            <a:pPr marL="285750" indent="-285750" algn="l">
              <a:buFont typeface="Wingdings" panose="05000000000000000000" pitchFamily="2" charset="2"/>
              <a:buChar char="§"/>
            </a:pPr>
            <a:r>
              <a:rPr lang="en-US" sz="1000" b="0" i="0" u="none" strike="noStrike" baseline="0" dirty="0">
                <a:latin typeface="MuseoSans-300"/>
              </a:rPr>
              <a:t>10 minutes</a:t>
            </a:r>
          </a:p>
          <a:p>
            <a:pPr algn="l"/>
            <a:endParaRPr lang="en-US" sz="1000" b="0" i="0" u="none" strike="noStrike" baseline="0" dirty="0">
              <a:latin typeface="MuseoSans-500"/>
            </a:endParaRPr>
          </a:p>
          <a:p>
            <a:pPr algn="l"/>
            <a:r>
              <a:rPr lang="en-US" sz="1000" b="1" i="0" u="none" strike="noStrike" baseline="0" dirty="0">
                <a:latin typeface="MuseoSans-500"/>
              </a:rPr>
              <a:t>Materials Needed</a:t>
            </a:r>
          </a:p>
          <a:p>
            <a:pPr marL="285750" indent="-285750" algn="l">
              <a:buFont typeface="Wingdings" panose="05000000000000000000" pitchFamily="2" charset="2"/>
              <a:buChar char="§"/>
            </a:pPr>
            <a:r>
              <a:rPr lang="en-US" sz="1000" b="0" i="0" u="none" strike="noStrike" baseline="0" dirty="0">
                <a:latin typeface="MuseoSans-300"/>
              </a:rPr>
              <a:t>None</a:t>
            </a:r>
          </a:p>
          <a:p>
            <a:pPr algn="l"/>
            <a:endParaRPr lang="en-US" sz="1000" b="0" i="0" u="none" strike="noStrike" baseline="0" dirty="0">
              <a:latin typeface="MuseoSans-500"/>
            </a:endParaRPr>
          </a:p>
          <a:p>
            <a:pPr algn="l"/>
            <a:r>
              <a:rPr lang="en-US" sz="1000" b="1" i="0" u="none" strike="noStrike" baseline="0" dirty="0">
                <a:latin typeface="MuseoSans-500"/>
              </a:rPr>
              <a:t>Directions</a:t>
            </a:r>
          </a:p>
          <a:p>
            <a:pPr marL="171450" indent="-171450" algn="l">
              <a:buFont typeface="Wingdings" panose="05000000000000000000" pitchFamily="2" charset="2"/>
              <a:buChar char="§"/>
            </a:pPr>
            <a:r>
              <a:rPr lang="en-US" sz="1200" b="1" i="0" u="none" strike="noStrike" baseline="0" dirty="0">
                <a:latin typeface="Museo-700"/>
              </a:rPr>
              <a:t>ASK</a:t>
            </a:r>
            <a:r>
              <a:rPr lang="en-US" sz="1200" b="0" i="0" u="none" strike="noStrike" baseline="0" dirty="0">
                <a:latin typeface="Museo-700"/>
              </a:rPr>
              <a:t> </a:t>
            </a:r>
            <a:r>
              <a:rPr lang="en-US" sz="1200" b="0" i="0" u="none" strike="noStrike" baseline="0" dirty="0">
                <a:latin typeface="MuseoSans-300"/>
              </a:rPr>
              <a:t>participants to turn to pages 21 through 23 of the Participant Workbook.</a:t>
            </a:r>
          </a:p>
          <a:p>
            <a:pPr marL="171450" indent="-171450" algn="l">
              <a:buFont typeface="Wingdings" panose="05000000000000000000" pitchFamily="2" charset="2"/>
              <a:buChar char="§"/>
            </a:pPr>
            <a:r>
              <a:rPr lang="en-US" sz="1200" b="1" i="0" u="none" strike="noStrike" baseline="0" dirty="0">
                <a:latin typeface="Museo-700"/>
              </a:rPr>
              <a:t>DESCRIBE</a:t>
            </a:r>
            <a:r>
              <a:rPr lang="en-US" sz="1200" b="0" i="0" u="none" strike="noStrike" baseline="0" dirty="0">
                <a:latin typeface="Museo-700"/>
              </a:rPr>
              <a:t> </a:t>
            </a:r>
            <a:r>
              <a:rPr lang="en-US" sz="1200" b="0" i="0" u="none" strike="noStrike" baseline="0" dirty="0">
                <a:latin typeface="MuseoSans-300"/>
              </a:rPr>
              <a:t>the possibility of Toxic Relationships occurring when both the salesperson and the customer act in Style-bound ways.</a:t>
            </a:r>
          </a:p>
          <a:p>
            <a:pPr marL="171450" indent="-171450" algn="l">
              <a:buFont typeface="Wingdings" panose="05000000000000000000" pitchFamily="2" charset="2"/>
              <a:buChar char="§"/>
            </a:pPr>
            <a:r>
              <a:rPr lang="en-US" sz="1200" b="1" i="0" u="none" strike="noStrike" baseline="0" dirty="0">
                <a:latin typeface="Museo-700"/>
              </a:rPr>
              <a:t>SAY</a:t>
            </a:r>
            <a:r>
              <a:rPr lang="en-US" sz="1200" b="0" i="0" u="none" strike="noStrike" baseline="0" dirty="0">
                <a:latin typeface="Museo-700"/>
              </a:rPr>
              <a:t> </a:t>
            </a:r>
            <a:r>
              <a:rPr lang="en-US" sz="1200" b="0" i="0" u="none" strike="noStrike" baseline="0" dirty="0">
                <a:latin typeface="MuseoSans-300"/>
              </a:rPr>
              <a:t>Toxic relationships can occur when you and your customer interact in “Style-bound ways.” That is, you both act according to Style Need and Orientation and make little or no attempt to accommodate the Style of the other person.</a:t>
            </a:r>
          </a:p>
          <a:p>
            <a:pPr marL="171450" indent="-171450" algn="l">
              <a:buFont typeface="Wingdings" panose="05000000000000000000" pitchFamily="2" charset="2"/>
              <a:buChar char="§"/>
            </a:pPr>
            <a:r>
              <a:rPr lang="en-US" sz="1200" b="1" i="0" u="none" strike="noStrike" baseline="0" dirty="0">
                <a:latin typeface="Museo-700"/>
              </a:rPr>
              <a:t>ASK</a:t>
            </a:r>
            <a:r>
              <a:rPr lang="en-US" sz="1200" b="0" i="0" u="none" strike="noStrike" baseline="0" dirty="0">
                <a:latin typeface="MuseoSans-300"/>
              </a:rPr>
              <a:t> participants to take a few moments to consider whether they have a toxic relationship with a customer.</a:t>
            </a:r>
          </a:p>
          <a:p>
            <a:pPr marL="171450" indent="-171450" algn="l">
              <a:buFont typeface="Wingdings" panose="05000000000000000000" pitchFamily="2" charset="2"/>
              <a:buChar char="§"/>
            </a:pPr>
            <a:r>
              <a:rPr lang="en-US" sz="1200" b="1" i="0" u="none" strike="noStrike" baseline="0" dirty="0">
                <a:latin typeface="Museo-700"/>
              </a:rPr>
              <a:t>ASK </a:t>
            </a:r>
            <a:r>
              <a:rPr lang="en-US" sz="1200" b="0" i="0" u="none" strike="noStrike" baseline="0" dirty="0">
                <a:latin typeface="Museo-700"/>
              </a:rPr>
              <a:t>participants to write notes about ways they can resolve these relationships. </a:t>
            </a:r>
            <a:endParaRPr lang="en-US" sz="1200" b="1" i="0" u="none" strike="noStrike" baseline="0" dirty="0">
              <a:latin typeface="Museo-700"/>
            </a:endParaRPr>
          </a:p>
          <a:p>
            <a:pPr marL="171450" indent="-171450" algn="l">
              <a:buFont typeface="Wingdings" panose="05000000000000000000" pitchFamily="2" charset="2"/>
              <a:buChar char="§"/>
            </a:pPr>
            <a:r>
              <a:rPr lang="en-US" sz="1200" b="1" i="0" u="none" strike="noStrike" baseline="0" dirty="0">
                <a:latin typeface="Museo-700"/>
              </a:rPr>
              <a:t>DEBRIEF </a:t>
            </a:r>
            <a:r>
              <a:rPr lang="en-US" sz="1200" b="0" i="0" u="none" strike="noStrike" baseline="0" dirty="0">
                <a:latin typeface="Museo-700"/>
              </a:rPr>
              <a:t>the exercise by asking participants to share their insights.</a:t>
            </a:r>
            <a:endParaRPr lang="en-US" sz="1200" b="0" i="0" u="none" strike="noStrike" baseline="0" dirty="0">
              <a:latin typeface="MuseoSans-300"/>
            </a:endParaRPr>
          </a:p>
          <a:p>
            <a:pPr algn="l">
              <a:buFontTx/>
              <a:buNone/>
            </a:pPr>
            <a:endParaRPr lang="en-US" sz="1200" b="0" i="0" u="none" strike="noStrike" baseline="0" dirty="0">
              <a:latin typeface="MuseoSans-300"/>
            </a:endParaRPr>
          </a:p>
        </p:txBody>
      </p:sp>
      <p:sp>
        <p:nvSpPr>
          <p:cNvPr id="4" name="Header Placeholder 3"/>
          <p:cNvSpPr>
            <a:spLocks noGrp="1"/>
          </p:cNvSpPr>
          <p:nvPr>
            <p:ph type="hdr" sz="quarter"/>
          </p:nvPr>
        </p:nvSpPr>
        <p:spPr/>
        <p:txBody>
          <a:bodyPr/>
          <a:lstStyle/>
          <a:p>
            <a:r>
              <a:rPr lang="en-US" dirty="0"/>
              <a:t>Toxic Relationships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graphicFrame>
        <p:nvGraphicFramePr>
          <p:cNvPr id="7" name="Table 7">
            <a:extLst>
              <a:ext uri="{FF2B5EF4-FFF2-40B4-BE49-F238E27FC236}">
                <a16:creationId xmlns:a16="http://schemas.microsoft.com/office/drawing/2014/main" id="{60C53922-1923-44E6-9530-86F2C2E8F8BE}"/>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04458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SOCIAL STYLE position that creates tension for them when working with customers of that Style and to develop insights into how to be more productive with a person who has that Style. </a:t>
            </a: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SOCIAL STYLE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SOCIAL STYLE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SOCIAL STYLE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55</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56</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SOCIAL STYLE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SOCIAL STYLE Navigator to improve your effectiveness.</a:t>
            </a: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t>
            </a: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customer</a:t>
            </a:r>
            <a:r>
              <a:rPr lang="en-US" sz="1100" dirty="0"/>
              <a:t> </a:t>
            </a:r>
            <a:r>
              <a:rPr lang="en-US" sz="1100" b="0" dirty="0"/>
              <a:t>or situation (such as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SOCIAL STYLE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section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57</a:t>
            </a:fld>
            <a:endParaRPr lang="en-US" dirty="0"/>
          </a:p>
        </p:txBody>
      </p:sp>
    </p:spTree>
    <p:extLst>
      <p:ext uri="{BB962C8B-B14F-4D97-AF65-F5344CB8AC3E}">
        <p14:creationId xmlns:p14="http://schemas.microsoft.com/office/powerpoint/2010/main" val="2096935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kern="1200" dirty="0">
                <a:solidFill>
                  <a:schemeClr val="tx1"/>
                </a:solidFill>
                <a:latin typeface="Times New Roman" pitchFamily="4" charset="0"/>
                <a:ea typeface="ヒラギノ角ゴ Pro W3" pitchFamily="4" charset="-128"/>
              </a:rPr>
              <a:t>Read your Versatility profile to understand your behavior. (online profile only)</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kern="1200" dirty="0">
                <a:solidFill>
                  <a:schemeClr val="tx1"/>
                </a:solidFill>
                <a:latin typeface="Times New Roman" pitchFamily="4" charset="0"/>
                <a:ea typeface="ヒラギノ角ゴ Pro W3" pitchFamily="4" charset="-128"/>
              </a:rPr>
              <a:t>Review the strategies provided in the three sections: Ways to Improve Presentation, Ways to Improve Competence, and Ways to Improve Feedback. (online profile only)</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58</a:t>
            </a:fld>
            <a:endParaRPr lang="en-US" dirty="0"/>
          </a:p>
        </p:txBody>
      </p:sp>
    </p:spTree>
    <p:extLst>
      <p:ext uri="{BB962C8B-B14F-4D97-AF65-F5344CB8AC3E}">
        <p14:creationId xmlns:p14="http://schemas.microsoft.com/office/powerpoint/2010/main" val="1238554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six rules for identifying another person's SOCIAL STYLE.</a:t>
            </a: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earn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800" b="0" i="0" u="none" strike="noStrike" baseline="0" dirty="0">
              <a:solidFill>
                <a:srgbClr val="000000"/>
              </a:solidFill>
              <a:latin typeface="Museo Sans 300"/>
            </a:endParaRPr>
          </a:p>
        </p:txBody>
      </p:sp>
      <p:sp>
        <p:nvSpPr>
          <p:cNvPr id="4" name="Header Placeholder 3"/>
          <p:cNvSpPr>
            <a:spLocks noGrp="1"/>
          </p:cNvSpPr>
          <p:nvPr>
            <p:ph type="hdr" sz="quarter"/>
          </p:nvPr>
        </p:nvSpPr>
        <p:spPr/>
        <p:txBody>
          <a:bodyPr/>
          <a:lstStyle/>
          <a:p>
            <a:r>
              <a:rPr lang="en-US" dirty="0"/>
              <a:t>Rules for Observing Style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59</a:t>
            </a:fld>
            <a:endParaRPr lang="en-US" dirty="0"/>
          </a:p>
        </p:txBody>
      </p:sp>
      <p:graphicFrame>
        <p:nvGraphicFramePr>
          <p:cNvPr id="7" name="Table 7">
            <a:extLst>
              <a:ext uri="{FF2B5EF4-FFF2-40B4-BE49-F238E27FC236}">
                <a16:creationId xmlns:a16="http://schemas.microsoft.com/office/drawing/2014/main" id="{6D0F90D5-02FE-43AA-B95C-F82F309CA924}"/>
              </a:ext>
            </a:extLst>
          </p:cNvPr>
          <p:cNvGraphicFramePr>
            <a:graphicFrameLocks noGrp="1"/>
          </p:cNvGraphicFramePr>
          <p:nvPr>
            <p:extLst>
              <p:ext uri="{D42A27DB-BD31-4B8C-83A1-F6EECF244321}">
                <p14:modId xmlns:p14="http://schemas.microsoft.com/office/powerpoint/2010/main" val="658143635"/>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575009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1" dirty="0">
                <a:latin typeface="+mj-lt"/>
                <a:ea typeface="ヒラギノ角ゴ Pro W3" pitchFamily="4" charset="-128"/>
                <a:cs typeface="ヒラギノ角ゴ Pro W3" pitchFamily="4" charset="-128"/>
              </a:rPr>
              <a:t>Taking My Growth Action</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1" i="0" u="none" strike="noStrike" baseline="0" dirty="0">
              <a:solidFill>
                <a:srgbClr val="000000"/>
              </a:solidFill>
              <a:latin typeface="+mj-lt"/>
            </a:endParaRPr>
          </a:p>
          <a:p>
            <a:pPr>
              <a:lnSpc>
                <a:spcPct val="80000"/>
              </a:lnSpc>
            </a:pPr>
            <a:r>
              <a:rPr lang="en-US" sz="1200" b="1" dirty="0">
                <a:latin typeface="+mj-lt"/>
                <a:ea typeface="ヒラギノ角ゴ Pro W3" pitchFamily="4" charset="-128"/>
                <a:cs typeface="ヒラギノ角ゴ Pro W3" pitchFamily="4" charset="-128"/>
              </a:rPr>
              <a:t>Purpose</a:t>
            </a:r>
            <a:endParaRPr lang="en-US" sz="1200" dirty="0">
              <a:latin typeface="+mj-lt"/>
              <a:ea typeface="ヒラギノ角ゴ Pro W3" pitchFamily="4" charset="-128"/>
              <a:cs typeface="ヒラギノ角ゴ Pro W3" pitchFamily="4" charset="-128"/>
            </a:endParaRPr>
          </a:p>
          <a:p>
            <a:pPr marL="285750" indent="-285750" algn="l">
              <a:buFont typeface="Wingdings" panose="05000000000000000000" pitchFamily="2" charset="2"/>
              <a:buChar char="§"/>
            </a:pPr>
            <a:r>
              <a:rPr lang="en-US" sz="1800" b="0" i="0" u="none" strike="noStrike" baseline="0" dirty="0">
                <a:latin typeface="MuseoSans-300"/>
              </a:rPr>
              <a:t>To get participants to think about how taking their Growth Action (in specific ways) could help to enhance their effectiveness with a customer</a:t>
            </a:r>
            <a:r>
              <a:rPr lang="en-US" sz="1200" b="0" i="0" u="none" strike="noStrike" baseline="0" dirty="0">
                <a:latin typeface="MuseoSans-300"/>
              </a:rPr>
              <a:t>.</a:t>
            </a:r>
          </a:p>
          <a:p>
            <a:pPr algn="l"/>
            <a:endParaRPr lang="en-US" sz="1200" b="0" i="0" u="none" strike="noStrike" baseline="0" dirty="0">
              <a:latin typeface="MuseoSans-500"/>
            </a:endParaRPr>
          </a:p>
          <a:p>
            <a:pPr algn="l"/>
            <a:r>
              <a:rPr lang="en-US" sz="1200" b="1" i="0" u="none" strike="noStrike" baseline="0" dirty="0">
                <a:latin typeface="MuseoSans-500"/>
              </a:rPr>
              <a:t>Recommended Time</a:t>
            </a:r>
          </a:p>
          <a:p>
            <a:pPr marL="285750" indent="-285750" algn="l">
              <a:buFont typeface="Wingdings" panose="05000000000000000000" pitchFamily="2" charset="2"/>
              <a:buChar char="§"/>
            </a:pPr>
            <a:r>
              <a:rPr lang="en-US" sz="1200" b="0" i="0" u="none" strike="noStrike" baseline="0" dirty="0">
                <a:latin typeface="MuseoSans-300"/>
              </a:rPr>
              <a:t>20 minutes</a:t>
            </a:r>
          </a:p>
          <a:p>
            <a:pPr algn="l"/>
            <a:endParaRPr lang="en-US" sz="1200" b="0" i="0" u="none" strike="noStrike" baseline="0" dirty="0">
              <a:latin typeface="MuseoSans-500"/>
            </a:endParaRPr>
          </a:p>
          <a:p>
            <a:pPr algn="l"/>
            <a:r>
              <a:rPr lang="en-US" sz="1200" b="1" i="0" u="none" strike="noStrike" baseline="0" dirty="0">
                <a:latin typeface="MuseoSans-500"/>
              </a:rPr>
              <a:t>Materials Needed</a:t>
            </a:r>
          </a:p>
          <a:p>
            <a:pPr marL="285750" indent="-285750" algn="l">
              <a:buFont typeface="Wingdings" panose="05000000000000000000" pitchFamily="2" charset="2"/>
              <a:buChar char="§"/>
            </a:pPr>
            <a:r>
              <a:rPr lang="en-US" sz="1200" b="0" i="0" u="none" strike="noStrike" baseline="0" dirty="0">
                <a:latin typeface="MuseoSans-300"/>
              </a:rPr>
              <a:t>ISEV Participant Workbook </a:t>
            </a:r>
          </a:p>
          <a:p>
            <a:pPr marL="285750" indent="-285750" algn="l">
              <a:buFont typeface="Wingdings" panose="05000000000000000000" pitchFamily="2" charset="2"/>
              <a:buChar char="§"/>
            </a:pPr>
            <a:r>
              <a:rPr lang="en-US" sz="1200" b="0" i="0" u="none" strike="noStrike" baseline="0" dirty="0">
                <a:latin typeface="MuseoSans-300"/>
              </a:rPr>
              <a:t>SOCIAL STYLE Navigator (“Style Estimator”)</a:t>
            </a:r>
          </a:p>
          <a:p>
            <a:pPr algn="l"/>
            <a:endParaRPr lang="en-US" sz="1200" b="0" i="0" u="none" strike="noStrike" baseline="0" dirty="0">
              <a:latin typeface="MuseoSans-500"/>
            </a:endParaRPr>
          </a:p>
          <a:p>
            <a:pPr algn="l"/>
            <a:r>
              <a:rPr lang="en-US" sz="1200" b="1" i="0" u="none" strike="noStrike" baseline="0" dirty="0">
                <a:latin typeface="MuseoSans-500"/>
              </a:rPr>
              <a:t>Directions</a:t>
            </a:r>
          </a:p>
          <a:p>
            <a:pPr algn="l"/>
            <a:r>
              <a:rPr lang="en-US" sz="1800" b="0" i="0" u="none" strike="noStrike" baseline="0" dirty="0">
                <a:latin typeface="MuseoSans-300"/>
              </a:rPr>
              <a:t>1. Ask participants to estimate the Style of a </a:t>
            </a:r>
            <a:r>
              <a:rPr lang="en-US" sz="1800" dirty="0"/>
              <a:t>customer</a:t>
            </a:r>
            <a:r>
              <a:rPr lang="en-US" sz="1800" b="0" i="0" u="none" strike="noStrike" baseline="0" dirty="0">
                <a:latin typeface="MuseoSans-300"/>
              </a:rPr>
              <a:t>. This can be done using the “Style Estimator” of the SOCIAL STYLE Navigator. If participants don’t have online access, they can refer to the graphic on page 12 of the Participant Workbook  for help in determining the customer’s Style.</a:t>
            </a:r>
          </a:p>
          <a:p>
            <a:pPr algn="l"/>
            <a:endParaRPr lang="en-US" sz="1800" b="0" i="0" u="none" strike="noStrike" baseline="0" dirty="0">
              <a:latin typeface="MuseoSans-300"/>
            </a:endParaRPr>
          </a:p>
          <a:p>
            <a:pPr algn="l"/>
            <a:r>
              <a:rPr lang="en-US" sz="1800" b="0" i="0" u="none" strike="noStrike" baseline="0" dirty="0">
                <a:latin typeface="MuseoSans-300"/>
              </a:rPr>
              <a:t>3. After about five minutes, ask for volunteers to identify their Style and, specifically, how they thought they could take their growth action with the customer.</a:t>
            </a:r>
          </a:p>
          <a:p>
            <a:pPr algn="l"/>
            <a:endParaRPr lang="en-US" sz="1800" b="0" i="0" u="none" strike="noStrike" baseline="0" dirty="0">
              <a:latin typeface="MuseoSans-300"/>
            </a:endParaRPr>
          </a:p>
          <a:p>
            <a:pPr algn="l"/>
            <a:r>
              <a:rPr lang="en-US" sz="1800" b="0" i="0" u="none" strike="noStrike" baseline="0" dirty="0">
                <a:latin typeface="MuseoSans-300"/>
              </a:rPr>
              <a:t>4. Ask participants why taking the growth action they identified would be particularly effective with the Style of the customer they selected.</a:t>
            </a:r>
          </a:p>
          <a:p>
            <a:pPr algn="l"/>
            <a:endParaRPr lang="en-US" sz="1800" b="0" i="0" u="none" strike="noStrike" baseline="0" dirty="0">
              <a:latin typeface="MuseoSans-300"/>
            </a:endParaRPr>
          </a:p>
          <a:p>
            <a:pPr algn="l"/>
            <a:r>
              <a:rPr lang="en-US" sz="1800" b="0" i="0" u="none" strike="noStrike" baseline="0" dirty="0">
                <a:latin typeface="MuseoSans-300"/>
              </a:rPr>
              <a:t>5. Provide feedback to participants based on the specifics of the action they identified.</a:t>
            </a:r>
          </a:p>
          <a:p>
            <a:pPr algn="l"/>
            <a:endParaRPr lang="en-US" sz="1800" b="0" i="0" u="none" strike="noStrike" baseline="0" dirty="0">
              <a:latin typeface="MuseoSans-300"/>
            </a:endParaRPr>
          </a:p>
          <a:p>
            <a:pPr algn="l"/>
            <a:endParaRPr lang="en-US" sz="1800" b="0" i="0" u="none" strike="noStrike" baseline="0" dirty="0">
              <a:latin typeface="MuseoSans-300"/>
            </a:endParaRPr>
          </a:p>
          <a:p>
            <a:pPr algn="l"/>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60</a:t>
            </a:fld>
            <a:endParaRPr lang="en-US" dirty="0"/>
          </a:p>
        </p:txBody>
      </p:sp>
    </p:spTree>
    <p:extLst>
      <p:ext uri="{BB962C8B-B14F-4D97-AF65-F5344CB8AC3E}">
        <p14:creationId xmlns:p14="http://schemas.microsoft.com/office/powerpoint/2010/main" val="8454725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endParaRPr lang="en-US" sz="1600" dirty="0"/>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523266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8-9)</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8 and 9 of the Participant Workbook.</a:t>
            </a:r>
          </a:p>
          <a:p>
            <a:pPr algn="l"/>
            <a:endParaRPr lang="en-US" sz="1100" b="0" i="0" u="none" strike="noStrike" baseline="0" dirty="0">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solidFill>
                <a:srgbClr val="000000"/>
              </a:solidFill>
              <a:latin typeface="Arial" panose="020B0604020202020204" pitchFamily="34" charset="0"/>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a:t>
            </a:r>
            <a:endParaRPr lang="en-US" sz="1100" b="1" i="0" u="none" strike="noStrike" baseline="0" dirty="0">
              <a:latin typeface="+mj-lt"/>
            </a:endParaRP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marL="171450" indent="-1714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t>
            </a:r>
            <a:r>
              <a:rPr lang="en-US" sz="1100" b="1" i="0" u="none" strike="noStrike" baseline="0" dirty="0">
                <a:latin typeface="+mj-lt"/>
              </a:rPr>
              <a:t>ASK</a:t>
            </a:r>
            <a:r>
              <a:rPr lang="en-US" sz="1100" b="0" i="0" u="none" strike="noStrike" baseline="0" dirty="0">
                <a:latin typeface="+mj-lt"/>
              </a:rPr>
              <a:t>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t>
            </a:r>
            <a:r>
              <a:rPr lang="en-US" sz="1100" b="1" i="0" u="none" strike="noStrike" baseline="0" dirty="0">
                <a:latin typeface="+mj-lt"/>
              </a:rPr>
              <a:t>ASK</a:t>
            </a:r>
            <a:r>
              <a:rPr lang="en-US" sz="1100" b="0" i="0" u="none" strike="noStrike" baseline="0" dirty="0">
                <a:latin typeface="+mj-lt"/>
              </a:rPr>
              <a:t> if anyone feels as though they might have gone to the wrong place.</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10-11)</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10 and 11 of the Participant Workbook.</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anchors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10;&#10;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28BB5797-60DF-4DED-8D75-ECFAFBFF4363}" type="datetime1">
              <a:rPr lang="en-US" smtClean="0"/>
              <a:t>7/11/2023</a:t>
            </a:fld>
            <a:endParaRPr lang="en-US" dirty="0"/>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a:xfrm>
            <a:off x="504202" y="6438900"/>
            <a:ext cx="7649198" cy="282575"/>
          </a:xfrm>
        </p:spPr>
        <p:txBody>
          <a:bodyPr/>
          <a:lstStyle>
            <a:lvl1pPr>
              <a:defRPr>
                <a:solidFill>
                  <a:schemeClr val="accent3"/>
                </a:solidFill>
              </a:defRPr>
            </a:lvl1pPr>
          </a:lstStyle>
          <a:p>
            <a:pPr algn="l"/>
            <a:r>
              <a:rPr lang="en-US" dirty="0"/>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rPr lang="en-US" dirty="0"/>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rPr lang="en-US" dirty="0"/>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pPr/>
              <a:t>‹#›</a:t>
            </a:fld>
            <a:endParaRPr lang="en-US" dirty="0"/>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rPr lang="en-US" dirty="0"/>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1CFC49BA-70FB-4B70-95B3-1C0729CF2BEC}" type="datetime1">
              <a:rPr lang="en-US" smtClean="0"/>
              <a:t>7/11/2023</a:t>
            </a:fld>
            <a:endParaRPr lang="en-US" dirty="0"/>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rPr lang="en-US" dirty="0"/>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rPr lang="en-US" dirty="0"/>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4CCE70AA-6E35-477D-8876-2EF1373E2E2A}" type="datetime1">
              <a:rPr lang="en-US" smtClean="0"/>
              <a:t>7/11/2023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defRPr/>
            </a:lvl2pPr>
          </a:lstStyle>
          <a:p>
            <a:pPr lvl="0"/>
            <a:r>
              <a:rPr lang="en-US" dirty="0"/>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C84B01E9-5AF8-4D5B-9DB4-4507D09E6864}" type="datetime1">
              <a:rPr lang="en-US" smtClean="0"/>
              <a:t>7/11/2023</a:t>
            </a:fld>
            <a:endParaRPr lang="en-US" dirty="0"/>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rPr lang="en-US" dirty="0"/>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9E143EA2-05C2-4C4E-8345-B2CB2C69666D}" type="datetime1">
              <a:rPr lang="en-US" smtClean="0"/>
              <a:t>7/11/2023</a:t>
            </a:fld>
            <a:endParaRPr lang="en-US" dirty="0"/>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rPr lang="en-US" dirty="0"/>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pPr/>
              <a:t>‹#›</a:t>
            </a:fld>
            <a:endParaRPr lang="en-US" dirty="0"/>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C9CF629-F165-4980-826A-987967E4327E}" type="datetime1">
              <a:rPr lang="en-US" smtClean="0"/>
              <a:t>7/11/2023</a:t>
            </a:fld>
            <a:endParaRPr lang="en-US" dirty="0"/>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rPr lang="en-US" dirty="0"/>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pPr/>
              <a:t>‹#›</a:t>
            </a:fld>
            <a:endParaRPr lang="en-US" dirty="0"/>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06D42B78-7FA5-4B36-ACB3-163C4A9E96A6}" type="datetime1">
              <a:rPr lang="en-US" smtClean="0"/>
              <a:t>7/11/2023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D2B7D416-A257-46C2-A587-809F9A3C069F}" type="datetime1">
              <a:rPr lang="en-US" smtClean="0"/>
              <a:t>7/11/2023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Georgia Pro" panose="02040502050405020303" pitchFamily="18"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58DC1332-FCCA-40D6-A672-F5219B4DFC16}" type="datetime1">
              <a:rPr lang="en-US" smtClean="0"/>
              <a:t>7/11/2023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C6F608E1-C74F-40CC-97A3-B48980C142CF}" type="datetime1">
              <a:rPr lang="en-US" smtClean="0"/>
              <a:t>7/11/2023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06ADE7F4-FD77-444E-A1EF-55EC50BBE71B}" type="datetime1">
              <a:rPr lang="en-US" smtClean="0"/>
              <a:t>7/11/2023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9" name="Picture 58" descr="A group of people in a meeting&#10;&#10;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10;&#10;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10;&#10;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1">
                    <a:lumMod val="75000"/>
                  </a:schemeClr>
                </a:solidFill>
              </a:defRPr>
            </a:lvl1pPr>
          </a:lstStyle>
          <a:p>
            <a:r>
              <a:rPr lang="en-US" dirty="0"/>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Type agenda item tab to place page #	</a:t>
            </a:r>
          </a:p>
          <a:p>
            <a:pPr lvl="0"/>
            <a:r>
              <a:rPr lang="en-US" dirty="0"/>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7683D78B-E91B-4448-96CB-C3AC24497B8C}" type="datetime1">
              <a:rPr lang="en-US" smtClean="0"/>
              <a:t>7/11/2023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F695E866-73A0-4855-B777-80CAB053B8F1}" type="datetime1">
              <a:rPr lang="en-US" smtClean="0"/>
              <a:t>7/11/2023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2021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4FAC40-B9DF-AD43-BBDF-9DFD811880C3}"/>
              </a:ext>
            </a:extLst>
          </p:cNvPr>
          <p:cNvSpPr>
            <a:spLocks noGrp="1"/>
          </p:cNvSpPr>
          <p:nvPr>
            <p:ph type="dt" sz="half" idx="10"/>
          </p:nvPr>
        </p:nvSpPr>
        <p:spPr/>
        <p:txBody>
          <a:bodyPr/>
          <a:lstStyle/>
          <a:p>
            <a:fld id="{259DC2FC-0192-144D-B2BB-F38D44FED3F9}" type="datetimeFigureOut">
              <a:rPr lang="en-US" smtClean="0"/>
              <a:t>7/11/2023</a:t>
            </a:fld>
            <a:endParaRPr lang="en-US" dirty="0"/>
          </a:p>
        </p:txBody>
      </p:sp>
      <p:sp>
        <p:nvSpPr>
          <p:cNvPr id="3" name="Footer Placeholder 2">
            <a:extLst>
              <a:ext uri="{FF2B5EF4-FFF2-40B4-BE49-F238E27FC236}">
                <a16:creationId xmlns:a16="http://schemas.microsoft.com/office/drawing/2014/main" id="{BD723FCB-359C-6C48-B8FF-B86C1E67C94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BBD03B2-858F-474C-BC00-8F983937B466}"/>
              </a:ext>
            </a:extLst>
          </p:cNvPr>
          <p:cNvSpPr>
            <a:spLocks noGrp="1"/>
          </p:cNvSpPr>
          <p:nvPr>
            <p:ph type="sldNum" sz="quarter" idx="12"/>
          </p:nvPr>
        </p:nvSpPr>
        <p:spPr/>
        <p:txBody>
          <a:bodyPr/>
          <a:lstStyle/>
          <a:p>
            <a:fld id="{14D00628-CEC0-CD44-8643-E9B8780AB89E}" type="slidenum">
              <a:rPr lang="en-US" smtClean="0"/>
              <a:t>‹#›</a:t>
            </a:fld>
            <a:endParaRPr lang="en-US" dirty="0"/>
          </a:p>
        </p:txBody>
      </p:sp>
    </p:spTree>
    <p:extLst>
      <p:ext uri="{BB962C8B-B14F-4D97-AF65-F5344CB8AC3E}">
        <p14:creationId xmlns:p14="http://schemas.microsoft.com/office/powerpoint/2010/main" val="2475215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40267" y="368301"/>
            <a:ext cx="6688667" cy="1663700"/>
          </a:xfr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57972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9" name="Picture 58" descr="A group of people in a meeting&#10;&#10;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10;&#10;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10;&#10;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rPr lang="en-US" dirty="0"/>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F157B83-B366-40C3-9666-192BD88C93FF}" type="datetime1">
              <a:rPr lang="en-US" smtClean="0"/>
              <a:t>7/11/2023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0C5D06-1A4E-4900-8154-78CE1ED06D20}" type="datetime1">
              <a:rPr lang="en-US" smtClean="0"/>
              <a:t>7/11/2023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020E5A3B-B1EA-40C0-A25B-F79144C6C525}" type="datetime1">
              <a:rPr lang="en-US" smtClean="0"/>
              <a:t>7/11/2023</a:t>
            </a:fld>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10;&#10;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10;&#10;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10;&#10;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lvl1pPr>
              <a:defRPr/>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lvl1pPr>
              <a:defRPr/>
            </a:lvl1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CB78EEF2-2F36-404E-8834-2660085AEBA5}" type="datetime1">
              <a:rPr lang="en-US" smtClean="0"/>
              <a:t>7/11/2023</a:t>
            </a:fld>
            <a:endParaRPr lang="en-US" dirty="0"/>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lvl1pPr>
              <a:defRPr/>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lvl1pPr>
              <a:defRPr/>
            </a:lvl1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260A5027-A884-483C-A75E-36BA621F75F4}" type="datetime1">
              <a:rPr lang="en-US" smtClean="0"/>
              <a:t>7/11/2023</a:t>
            </a:fld>
            <a:endParaRPr lang="en-US" dirty="0"/>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defRPr/>
            </a:lvl1pPr>
          </a:lstStyle>
          <a:p>
            <a:r>
              <a:rPr lang="en-US" dirty="0"/>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defRPr/>
            </a:lvl2pPr>
          </a:lstStyle>
          <a:p>
            <a:pPr lvl="0"/>
            <a:r>
              <a:rPr lang="en-US" dirty="0"/>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487108" y="6019800"/>
            <a:ext cx="11476292"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487108" y="2316163"/>
            <a:ext cx="5562855" cy="3607271"/>
          </a:xfrm>
        </p:spPr>
        <p:txBody>
          <a:bodyPr/>
          <a:lstStyle>
            <a:lvl1pPr>
              <a:defRPr/>
            </a:lvl1pPr>
          </a:lstStyle>
          <a:p>
            <a:pPr lvl="0"/>
            <a:r>
              <a:rPr lang="en-US" dirty="0"/>
              <a:t>Start typing for paragraph formatting (no bullet point). To add bullet point, place cursor at front of sentence, then hit Tab.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lvl1pPr>
              <a:defRPr/>
            </a:lvl1pPr>
          </a:lstStyle>
          <a:p>
            <a:pPr lvl="0"/>
            <a:r>
              <a:rPr lang="en-US" dirty="0"/>
              <a:t>Start typing for paragraph formatting (no bullet point). To add bullet point, place cursor at front of sentence, then his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9B9479B5-58B1-4F46-A2C5-04AB6B596618}" type="datetime1">
              <a:rPr lang="en-US" smtClean="0"/>
              <a:t>7/11/2023</a:t>
            </a:fld>
            <a:endParaRPr lang="en-US" dirty="0"/>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rPr lang="en-US" dirty="0"/>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487108" y="6019800"/>
            <a:ext cx="11476292"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487108" y="2316163"/>
            <a:ext cx="5562855" cy="3627439"/>
          </a:xfrm>
        </p:spPr>
        <p:txBody>
          <a:bodyPr/>
          <a:lstStyle>
            <a:lvl1pPr>
              <a:defRPr/>
            </a:lvl1pPr>
          </a:lstStyle>
          <a:p>
            <a:pPr lvl="0"/>
            <a:r>
              <a:rPr lang="en-US" dirty="0"/>
              <a:t>Start typing for paragraph formatting (no bullet point). To add bullet point, place cursor at front of sentence, then hit Tab.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lvl1pPr>
              <a:defRPr/>
            </a:lvl1pPr>
          </a:lstStyle>
          <a:p>
            <a:pPr lvl="0"/>
            <a:r>
              <a:rPr lang="en-US" dirty="0"/>
              <a:t>Start typing for paragraph formatting (no bullet point). To add bullet point, place cursor at front of sentence, then his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2DBE4E59-DB10-4577-AEC4-E81ADA5808DE}" type="datetime1">
              <a:rPr lang="en-US" smtClean="0"/>
              <a:t>7/11/2023</a:t>
            </a:fld>
            <a:endParaRPr lang="en-US" dirty="0"/>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487108" y="1320800"/>
            <a:ext cx="11476292" cy="903288"/>
          </a:xfrm>
        </p:spPr>
        <p:txBody>
          <a:bodyPr/>
          <a:lstStyle>
            <a:lvl1pPr>
              <a:defRPr sz="2400">
                <a:solidFill>
                  <a:schemeClr val="accent2"/>
                </a:solidFill>
              </a:defRPr>
            </a:lvl1pPr>
            <a:lvl2pPr marL="0" indent="0">
              <a:buNone/>
              <a:defRPr/>
            </a:lvl2pPr>
          </a:lstStyle>
          <a:p>
            <a:pPr lvl="0"/>
            <a:r>
              <a:rPr lang="en-US" dirty="0"/>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487108" y="6019800"/>
            <a:ext cx="11476292"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487108" y="2316163"/>
            <a:ext cx="11476291" cy="362830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rtlCol="0" anchor="ctr">
            <a:noAutofit/>
          </a:bodyPr>
          <a:lstStyle/>
          <a:p>
            <a:endParaRPr lang="en-US" dirty="0"/>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rtlCol="0" anchor="ctr">
            <a:noAutofit/>
          </a:bodyPr>
          <a:lstStyle/>
          <a:p>
            <a:endParaRPr lang="en-US" dirty="0"/>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rtlCol="0" anchor="ctr">
            <a:noAutofit/>
          </a:bodyPr>
          <a:lstStyle/>
          <a:p>
            <a:endParaRPr lang="en-US" dirty="0"/>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rtlCol="0" anchor="ctr"/>
              <a:lstStyle/>
              <a:p>
                <a:pPr lvl="0"/>
                <a:endParaRPr lang="en-US" dirty="0"/>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rtlCol="0" anchor="ctr"/>
              <a:lstStyle/>
              <a:p>
                <a:pPr lvl="0"/>
                <a:endParaRPr lang="en-US" dirty="0"/>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rtlCol="0" anchor="ctr"/>
              <a:lstStyle/>
              <a:p>
                <a:pPr lvl="0"/>
                <a:endParaRPr lang="en-US" dirty="0"/>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rtlCol="0" anchor="ctr"/>
              <a:lstStyle/>
              <a:p>
                <a:endParaRPr lang="en-US" dirty="0"/>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rtlCol="0" anchor="ctr"/>
              <a:lstStyle/>
              <a:p>
                <a:endParaRPr lang="en-US" dirty="0"/>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rtlCol="0" anchor="ctr"/>
              <a:lstStyle/>
              <a:p>
                <a:pPr lvl="0"/>
                <a:endParaRPr lang="en-US" dirty="0"/>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rtlCol="0" anchor="ctr">
              <a:noAutofit/>
            </a:bodyPr>
            <a:lstStyle/>
            <a:p>
              <a:pPr lvl="0"/>
              <a:endParaRPr lang="en-US" dirty="0"/>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rtlCol="0" anchor="ctr">
            <a:noAutofit/>
          </a:bodyPr>
          <a:lstStyle/>
          <a:p>
            <a:endParaRPr lang="en-US" dirty="0"/>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rtlCol="0" anchor="ctr">
            <a:noAutofit/>
          </a:bodyPr>
          <a:lstStyle/>
          <a:p>
            <a:endParaRPr lang="en-US" dirty="0"/>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rtlCol="0" anchor="ctr">
            <a:noAutofit/>
          </a:bodyPr>
          <a:lstStyle/>
          <a:p>
            <a:pPr lvl="0"/>
            <a:endParaRPr lang="en-US" dirty="0"/>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rtlCol="0" anchor="ctr">
            <a:noAutofit/>
          </a:bodyPr>
          <a:lstStyle/>
          <a:p>
            <a:endParaRPr lang="en-US" dirty="0"/>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487110" y="228600"/>
            <a:ext cx="11476290" cy="1009650"/>
          </a:xfrm>
          <a:prstGeom prst="rect">
            <a:avLst/>
          </a:prstGeom>
        </p:spPr>
        <p:txBody>
          <a:bodyPr vert="horz" lIns="0" tIns="0" rIns="0" bIns="0" rtlCol="0" anchor="b">
            <a:noAutofit/>
          </a:bodyPr>
          <a:lstStyle/>
          <a:p>
            <a:r>
              <a:rPr lang="en-US" dirty="0"/>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00AAB4C7-43FE-4803-BAA9-45353E8DB54E}" type="datetime1">
              <a:rPr lang="en-US" smtClean="0"/>
              <a:t>7/11/2023</a:t>
            </a:fld>
            <a:endParaRPr lang="en-US" dirty="0"/>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487108" y="6438900"/>
            <a:ext cx="7666292" cy="282575"/>
          </a:xfrm>
          <a:prstGeom prst="rect">
            <a:avLst/>
          </a:prstGeom>
        </p:spPr>
        <p:txBody>
          <a:bodyPr vert="horz" lIns="0" tIns="0" rIns="0" bIns="0" rtlCol="0" anchor="t" anchorCtr="0"/>
          <a:lstStyle>
            <a:lvl1pPr algn="ctr">
              <a:defRPr sz="1000">
                <a:solidFill>
                  <a:schemeClr val="tx1">
                    <a:tint val="75000"/>
                  </a:schemeClr>
                </a:solidFill>
              </a:defRPr>
            </a:lvl1pPr>
          </a:lstStyle>
          <a:p>
            <a:pPr algn="l"/>
            <a:r>
              <a:rPr lang="en-US" dirty="0"/>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rtlCol="0" anchor="t" anchorCtr="0"/>
          <a:lstStyle>
            <a:lvl1pPr algn="r">
              <a:defRPr sz="1000">
                <a:solidFill>
                  <a:schemeClr val="tx1">
                    <a:tint val="75000"/>
                  </a:schemeClr>
                </a:solidFill>
              </a:defRPr>
            </a:lvl1pPr>
          </a:lstStyle>
          <a:p>
            <a:fld id="{1B1CF60C-C85D-47C0-8597-E3BF95F18FA3}" type="slidenum">
              <a:rPr lang="en-US" smtClean="0"/>
              <a:pPr/>
              <a:t>‹#›</a:t>
            </a:fld>
            <a:endParaRPr lang="en-US" dirty="0"/>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 id="2147483692" r:id="rId2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3200" b="1" kern="1200" spc="-9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microsoft.com/office/2007/relationships/hdphoto" Target="../media/hdphoto4.wdp"/></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026730" cy="1557337"/>
          </a:xfrm>
        </p:spPr>
        <p:txBody>
          <a:bodyPr>
            <a:noAutofit/>
          </a:bodyPr>
          <a:lstStyle/>
          <a:p>
            <a:r>
              <a:rPr lang="en-US" sz="4000" dirty="0"/>
              <a:t>Improving Sales Effectiveness with Versatility™</a:t>
            </a:r>
            <a:endParaRPr lang="en-US" sz="2800" b="0" baseline="4000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7" name="TextBox 6">
            <a:extLst>
              <a:ext uri="{FF2B5EF4-FFF2-40B4-BE49-F238E27FC236}">
                <a16:creationId xmlns:a16="http://schemas.microsoft.com/office/drawing/2014/main" id="{4152275A-E629-4761-BF89-98EDCBE543F5}"/>
              </a:ext>
            </a:extLst>
          </p:cNvPr>
          <p:cNvSpPr txBox="1"/>
          <p:nvPr/>
        </p:nvSpPr>
        <p:spPr>
          <a:xfrm>
            <a:off x="1181099" y="6504780"/>
            <a:ext cx="2501458" cy="169277"/>
          </a:xfrm>
          <a:prstGeom prst="rect">
            <a:avLst/>
          </a:prstGeom>
          <a:noFill/>
        </p:spPr>
        <p:txBody>
          <a:bodyPr wrap="square" lIns="0" tIns="0" rIns="0" bIns="0" rtlCol="0">
            <a:spAutoFit/>
          </a:bodyPr>
          <a:lstStyle/>
          <a:p>
            <a:pPr algn="l"/>
            <a:r>
              <a:rPr lang="en-US" sz="1100" dirty="0"/>
              <a:t>Version 4.0</a:t>
            </a:r>
          </a:p>
        </p:txBody>
      </p:sp>
    </p:spTree>
    <p:extLst>
      <p:ext uri="{BB962C8B-B14F-4D97-AF65-F5344CB8AC3E}">
        <p14:creationId xmlns:p14="http://schemas.microsoft.com/office/powerpoint/2010/main" val="42496755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50196" y="228600"/>
            <a:ext cx="11613204" cy="1009650"/>
          </a:xfrm>
        </p:spPr>
        <p:txBody>
          <a:bodyPr/>
          <a:lstStyle/>
          <a:p>
            <a:r>
              <a:rPr lang="en-US" dirty="0"/>
              <a:t>Responsiveness Behaviors</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n-US" smtClean="0"/>
              <a:pPr/>
              <a:t>10</a:t>
            </a:fld>
            <a:endParaRPr lang="en-US"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n-US" dirty="0"/>
              <a:t>© The TRACOM Corporation. All Rights Reserved.</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nvGraphicFramePr>
        <p:xfrm>
          <a:off x="8776759" y="2300288"/>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r>
                        <a:rPr lang="en-US" dirty="0">
                          <a:solidFill>
                            <a:schemeClr val="bg1"/>
                          </a:solidFill>
                        </a:rPr>
                        <a:t>DO</a:t>
                      </a:r>
                    </a:p>
                  </a:txBody>
                  <a:tcPr marL="0" marR="0" marT="0" marB="0" anchor="ctr">
                    <a:solidFill>
                      <a:schemeClr val="accent2"/>
                    </a:solidFill>
                  </a:tcPr>
                </a:tc>
                <a:tc>
                  <a:txBody>
                    <a:bodyPr/>
                    <a:lstStyle/>
                    <a:p>
                      <a:r>
                        <a:rPr lang="en-US" dirty="0">
                          <a:solidFill>
                            <a:schemeClr val="accent6"/>
                          </a:solidFill>
                        </a:rPr>
                        <a:t>Non-Verbal Behaviors</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nvGraphicFramePr>
        <p:xfrm>
          <a:off x="390525" y="2316163"/>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r>
                        <a:rPr lang="en-US" dirty="0">
                          <a:solidFill>
                            <a:schemeClr val="bg1"/>
                          </a:solidFill>
                        </a:rPr>
                        <a:t>SAY</a:t>
                      </a:r>
                    </a:p>
                  </a:txBody>
                  <a:tcPr marL="0" marR="0" marT="0" marB="0" anchor="ctr">
                    <a:solidFill>
                      <a:schemeClr val="accent2"/>
                    </a:solidFill>
                  </a:tcPr>
                </a:tc>
                <a:tc>
                  <a:txBody>
                    <a:bodyPr/>
                    <a:lstStyle/>
                    <a:p>
                      <a:r>
                        <a:rPr lang="en-US" dirty="0">
                          <a:solidFill>
                            <a:schemeClr val="accent6"/>
                          </a:solidFill>
                        </a:rPr>
                        <a:t>Verbal Behaviors</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80" dirty="0">
                <a:solidFill>
                  <a:schemeClr val="accent2"/>
                </a:solidFill>
                <a:latin typeface="Arial Black" panose="020B0A04020102020204" pitchFamily="34" charset="0"/>
              </a:rPr>
              <a:t>Controls</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80" dirty="0">
                <a:solidFill>
                  <a:schemeClr val="accent2"/>
                </a:solidFill>
                <a:latin typeface="Arial Black" panose="020B0A04020102020204" pitchFamily="34" charset="0"/>
              </a:rPr>
              <a:t>Emotes</a:t>
            </a: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rtlCol="0" anchor="ctr"/>
            <a:lstStyle/>
            <a:p>
              <a:pPr algn="ctr">
                <a:lnSpc>
                  <a:spcPct val="85000"/>
                </a:lnSpc>
              </a:pPr>
              <a:r>
                <a:rPr lang="en-US" sz="1800" dirty="0">
                  <a:solidFill>
                    <a:schemeClr val="accent6"/>
                  </a:solidFill>
                </a:rPr>
                <a:t>Form of</a:t>
              </a:r>
              <a:br>
                <a:rPr lang="en-US" sz="1800" dirty="0">
                  <a:solidFill>
                    <a:schemeClr val="accent6"/>
                  </a:solidFill>
                </a:rPr>
              </a:br>
              <a:r>
                <a:rPr lang="en-US" sz="1800" dirty="0">
                  <a:solidFill>
                    <a:schemeClr val="accent6"/>
                  </a:solidFill>
                </a:rPr>
                <a:t>Descriptives</a:t>
              </a: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Facts / Data</a:t>
              </a:r>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Opinions / Stories</a:t>
              </a: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Subjects</a:t>
              </a:r>
              <a:br>
                <a:rPr lang="en-US" sz="1800" dirty="0">
                  <a:solidFill>
                    <a:schemeClr val="accent6"/>
                  </a:solidFill>
                </a:rPr>
              </a:br>
              <a:r>
                <a:rPr lang="en-US" sz="1800" dirty="0">
                  <a:solidFill>
                    <a:schemeClr val="accent6"/>
                  </a:solidFill>
                </a:rPr>
                <a:t>of Speech</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Task</a:t>
              </a:r>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People</a:t>
              </a:r>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Emotion</a:t>
              </a:r>
              <a:br>
                <a:rPr lang="en-US" sz="1800" dirty="0">
                  <a:solidFill>
                    <a:schemeClr val="accent6"/>
                  </a:solidFill>
                </a:rPr>
              </a:br>
              <a:r>
                <a:rPr lang="en-US" sz="1800" dirty="0">
                  <a:solidFill>
                    <a:schemeClr val="accent6"/>
                  </a:solidFill>
                </a:rPr>
                <a:t>in Voice</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Less Inflection</a:t>
              </a: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More Inflection</a:t>
              </a: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rtlCol="0" anchor="ctr"/>
            <a:lstStyle/>
            <a:p>
              <a:pPr algn="ctr">
                <a:lnSpc>
                  <a:spcPct val="85000"/>
                </a:lnSpc>
              </a:pPr>
              <a:r>
                <a:rPr lang="en-US" sz="1800" dirty="0">
                  <a:solidFill>
                    <a:schemeClr val="accent6"/>
                  </a:solidFill>
                </a:rPr>
                <a:t>Facial Expression</a:t>
              </a: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Controlled</a:t>
              </a: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Animated</a:t>
              </a: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Body</a:t>
              </a:r>
              <a:br>
                <a:rPr lang="en-US" sz="1800" dirty="0">
                  <a:solidFill>
                    <a:schemeClr val="accent6"/>
                  </a:solidFill>
                </a:rPr>
              </a:br>
              <a:r>
                <a:rPr lang="en-US" sz="1800" dirty="0">
                  <a:solidFill>
                    <a:schemeClr val="accent6"/>
                  </a:solidFill>
                </a:rPr>
                <a:t>Posture</a:t>
              </a: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Rigid</a:t>
              </a:r>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Casual</a:t>
              </a:r>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Use</a:t>
              </a:r>
              <a:br>
                <a:rPr lang="en-US" sz="1800" dirty="0">
                  <a:solidFill>
                    <a:schemeClr val="accent6"/>
                  </a:solidFill>
                </a:rPr>
              </a:br>
              <a:r>
                <a:rPr lang="en-US" sz="1800" dirty="0">
                  <a:solidFill>
                    <a:schemeClr val="accent6"/>
                  </a:solidFill>
                </a:rPr>
                <a:t>of Hands</a:t>
              </a: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Less</a:t>
              </a:r>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More</a:t>
              </a:r>
            </a:p>
          </p:txBody>
        </p:sp>
      </p:grpSp>
    </p:spTree>
    <p:extLst>
      <p:ext uri="{BB962C8B-B14F-4D97-AF65-F5344CB8AC3E}">
        <p14:creationId xmlns:p14="http://schemas.microsoft.com/office/powerpoint/2010/main" val="1656135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p14="http://schemas.microsoft.com/office/powerpoint/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08562" y="1352344"/>
            <a:ext cx="3669726" cy="871744"/>
          </a:xfrm>
        </p:spPr>
        <p:txBody>
          <a:bodyPr/>
          <a:lstStyle/>
          <a:p>
            <a:r>
              <a:rPr lang="en-US" dirty="0"/>
              <a:t>SOCIAL STYLE Model</a:t>
            </a:r>
            <a:endParaRPr lang="en-US"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11</a:t>
            </a:fld>
            <a:endParaRPr lang="en-US"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854099" y="2927667"/>
            <a:ext cx="71564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922641"/>
            <a:ext cx="591664"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Ask Assertive</a:t>
              </a:r>
              <a:br>
                <a:rPr lang="en-US" dirty="0">
                  <a:solidFill>
                    <a:schemeClr val="tx2"/>
                  </a:solidFill>
                </a:rPr>
              </a:br>
              <a:r>
                <a:rPr lang="en-US" dirty="0">
                  <a:solidFill>
                    <a:schemeClr val="tx2"/>
                  </a:solidFill>
                </a:rPr>
                <a:t>More Controlled</a:t>
              </a:r>
            </a:p>
            <a:p>
              <a:pPr>
                <a:lnSpc>
                  <a:spcPct val="85000"/>
                </a:lnSpc>
              </a:pPr>
              <a:endParaRPr lang="en-US" dirty="0">
                <a:solidFill>
                  <a:schemeClr val="accent6"/>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Tell Assertive</a:t>
              </a:r>
              <a:br>
                <a:rPr lang="en-US" dirty="0">
                  <a:solidFill>
                    <a:schemeClr val="tx2"/>
                  </a:solidFill>
                </a:rPr>
              </a:br>
              <a:r>
                <a:rPr lang="en-US" dirty="0">
                  <a:solidFill>
                    <a:schemeClr val="tx2"/>
                  </a:solidFill>
                </a:rPr>
                <a:t>More Controlled</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Driving</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2775"/>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Ask Assertive</a:t>
              </a:r>
              <a:br>
                <a:rPr lang="en-US" dirty="0">
                  <a:solidFill>
                    <a:schemeClr val="tx2"/>
                  </a:solidFill>
                </a:rPr>
              </a:br>
              <a:r>
                <a:rPr lang="en-US" dirty="0">
                  <a:solidFill>
                    <a:schemeClr val="tx2"/>
                  </a:solidFill>
                </a:rPr>
                <a:t>More Emoting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Amiable</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Tell Assertive</a:t>
              </a:r>
              <a:br>
                <a:rPr lang="en-US" dirty="0">
                  <a:solidFill>
                    <a:schemeClr val="tx2"/>
                  </a:solidFill>
                </a:rPr>
              </a:br>
              <a:r>
                <a:rPr lang="en-US" dirty="0">
                  <a:solidFill>
                    <a:schemeClr val="tx2"/>
                  </a:solidFill>
                </a:rPr>
                <a:t>More Emoting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Expressive</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862622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r>
              <a:rPr lang="en-US" sz="5400" dirty="0">
                <a:solidFill>
                  <a:schemeClr val="accent2"/>
                </a:solidFill>
              </a:rPr>
              <a:t>Online Profile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smtClean="0">
                <a:solidFill>
                  <a:srgbClr val="898989"/>
                </a:solidFill>
              </a:rPr>
              <a:pPr/>
              <a:t>12</a:t>
            </a:fld>
            <a:endParaRPr lang="en-US" dirty="0">
              <a:solidFill>
                <a:srgbClr val="898989"/>
              </a:solidFill>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pic>
        <p:nvPicPr>
          <p:cNvPr id="19" name="Picture 18">
            <a:extLst>
              <a:ext uri="{FF2B5EF4-FFF2-40B4-BE49-F238E27FC236}">
                <a16:creationId xmlns:a16="http://schemas.microsoft.com/office/drawing/2014/main" id="{F36F0964-E0AF-7341-A73A-7DF5634FA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977" y="442393"/>
            <a:ext cx="4298060" cy="5552629"/>
          </a:xfrm>
          <a:prstGeom prst="rect">
            <a:avLst/>
          </a:prstGeom>
          <a:ln>
            <a:solidFill>
              <a:schemeClr val="tx1"/>
            </a:solidFill>
          </a:ln>
        </p:spPr>
      </p:pic>
      <p:pic>
        <p:nvPicPr>
          <p:cNvPr id="23" name="Picture 22" descr="Text&#10;&#10;Description automatically generated with medium confidence">
            <a:extLst>
              <a:ext uri="{FF2B5EF4-FFF2-40B4-BE49-F238E27FC236}">
                <a16:creationId xmlns:a16="http://schemas.microsoft.com/office/drawing/2014/main" id="{1B1194DE-553A-B644-8D8A-2182F37F1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42393"/>
            <a:ext cx="4274215" cy="5552629"/>
          </a:xfrm>
          <a:prstGeom prst="rect">
            <a:avLst/>
          </a:prstGeom>
          <a:ln>
            <a:solidFill>
              <a:schemeClr val="tx1"/>
            </a:solidFill>
          </a:ln>
        </p:spPr>
      </p:pic>
      <p:sp>
        <p:nvSpPr>
          <p:cNvPr id="6" name="Slide Number Placeholder 3">
            <a:extLst>
              <a:ext uri="{FF2B5EF4-FFF2-40B4-BE49-F238E27FC236}">
                <a16:creationId xmlns:a16="http://schemas.microsoft.com/office/drawing/2014/main" id="{053A774C-7226-49B2-B132-9CB020C34F01}"/>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13</a:t>
            </a:fld>
            <a:endParaRPr lang="en-US" sz="1000" dirty="0">
              <a:solidFill>
                <a:srgbClr val="898989"/>
              </a:solidFill>
            </a:endParaRPr>
          </a:p>
        </p:txBody>
      </p:sp>
    </p:spTree>
    <p:extLst>
      <p:ext uri="{BB962C8B-B14F-4D97-AF65-F5344CB8AC3E}">
        <p14:creationId xmlns:p14="http://schemas.microsoft.com/office/powerpoint/2010/main" val="143832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4251406-F829-3141-95F2-059A0CFA6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974" y="465882"/>
            <a:ext cx="4378672" cy="5670223"/>
          </a:xfrm>
          <a:prstGeom prst="rect">
            <a:avLst/>
          </a:prstGeom>
          <a:ln>
            <a:solidFill>
              <a:schemeClr val="tx1"/>
            </a:solidFill>
          </a:ln>
        </p:spPr>
      </p:pic>
      <p:pic>
        <p:nvPicPr>
          <p:cNvPr id="7" name="Picture 6" descr="Diagram&#10;&#10;Description automatically generated">
            <a:extLst>
              <a:ext uri="{FF2B5EF4-FFF2-40B4-BE49-F238E27FC236}">
                <a16:creationId xmlns:a16="http://schemas.microsoft.com/office/drawing/2014/main" id="{D95CBE9D-5CA7-3F40-B5AC-E4CF156DD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051" y="465881"/>
            <a:ext cx="4358690" cy="5670223"/>
          </a:xfrm>
          <a:prstGeom prst="rect">
            <a:avLst/>
          </a:prstGeom>
          <a:ln>
            <a:solidFill>
              <a:schemeClr val="tx1"/>
            </a:solidFill>
          </a:ln>
        </p:spPr>
      </p:pic>
      <p:sp>
        <p:nvSpPr>
          <p:cNvPr id="4" name="Slide Number Placeholder 3">
            <a:extLst>
              <a:ext uri="{FF2B5EF4-FFF2-40B4-BE49-F238E27FC236}">
                <a16:creationId xmlns:a16="http://schemas.microsoft.com/office/drawing/2014/main" id="{BCB182F3-B6EC-455D-9EC6-470743CD60AA}"/>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14</a:t>
            </a:fld>
            <a:endParaRPr lang="en-US" sz="1000" dirty="0">
              <a:solidFill>
                <a:srgbClr val="898989"/>
              </a:solidFill>
            </a:endParaRPr>
          </a:p>
        </p:txBody>
      </p:sp>
      <p:sp>
        <p:nvSpPr>
          <p:cNvPr id="6" name="Footer Placeholder 4">
            <a:extLst>
              <a:ext uri="{FF2B5EF4-FFF2-40B4-BE49-F238E27FC236}">
                <a16:creationId xmlns:a16="http://schemas.microsoft.com/office/drawing/2014/main" id="{0097E592-51FD-4F6E-A4C3-2EB2B737C0BB}"/>
              </a:ext>
            </a:extLst>
          </p:cNvPr>
          <p:cNvSpPr txBox="1">
            <a:spLocks/>
          </p:cNvSpPr>
          <p:nvPr/>
        </p:nvSpPr>
        <p:spPr>
          <a:xfrm>
            <a:off x="182302" y="6451989"/>
            <a:ext cx="7666292"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Tree>
    <p:extLst>
      <p:ext uri="{BB962C8B-B14F-4D97-AF65-F5344CB8AC3E}">
        <p14:creationId xmlns:p14="http://schemas.microsoft.com/office/powerpoint/2010/main" val="360568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timeline&#10;&#10;Description automatically generated">
            <a:extLst>
              <a:ext uri="{FF2B5EF4-FFF2-40B4-BE49-F238E27FC236}">
                <a16:creationId xmlns:a16="http://schemas.microsoft.com/office/drawing/2014/main" id="{466A6051-336E-554B-9270-EACC185D9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716" y="409303"/>
            <a:ext cx="4376159" cy="5692950"/>
          </a:xfrm>
          <a:prstGeom prst="rect">
            <a:avLst/>
          </a:prstGeom>
          <a:ln>
            <a:solidFill>
              <a:schemeClr val="tx1"/>
            </a:solidFill>
          </a:ln>
        </p:spPr>
      </p:pic>
      <p:pic>
        <p:nvPicPr>
          <p:cNvPr id="7" name="Picture 6" descr="Timeline&#10;&#10;Description automatically generated">
            <a:extLst>
              <a:ext uri="{FF2B5EF4-FFF2-40B4-BE49-F238E27FC236}">
                <a16:creationId xmlns:a16="http://schemas.microsoft.com/office/drawing/2014/main" id="{35E1DCB6-926D-084F-AE66-F739033CA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456" y="409303"/>
            <a:ext cx="4402337" cy="5692950"/>
          </a:xfrm>
          <a:prstGeom prst="rect">
            <a:avLst/>
          </a:prstGeom>
          <a:ln>
            <a:solidFill>
              <a:schemeClr val="tx1"/>
            </a:solidFill>
          </a:ln>
        </p:spPr>
      </p:pic>
      <p:sp>
        <p:nvSpPr>
          <p:cNvPr id="4" name="Slide Number Placeholder 3">
            <a:extLst>
              <a:ext uri="{FF2B5EF4-FFF2-40B4-BE49-F238E27FC236}">
                <a16:creationId xmlns:a16="http://schemas.microsoft.com/office/drawing/2014/main" id="{3E392484-5C29-438A-A9AA-CBFA722FA255}"/>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15</a:t>
            </a:fld>
            <a:endParaRPr lang="en-US" sz="1000" dirty="0">
              <a:solidFill>
                <a:srgbClr val="898989"/>
              </a:solidFill>
            </a:endParaRPr>
          </a:p>
        </p:txBody>
      </p:sp>
      <p:sp>
        <p:nvSpPr>
          <p:cNvPr id="6" name="Footer Placeholder 4">
            <a:extLst>
              <a:ext uri="{FF2B5EF4-FFF2-40B4-BE49-F238E27FC236}">
                <a16:creationId xmlns:a16="http://schemas.microsoft.com/office/drawing/2014/main" id="{F3F322A4-644A-4194-8420-16052271C485}"/>
              </a:ext>
            </a:extLst>
          </p:cNvPr>
          <p:cNvSpPr txBox="1">
            <a:spLocks/>
          </p:cNvSpPr>
          <p:nvPr/>
        </p:nvSpPr>
        <p:spPr>
          <a:xfrm>
            <a:off x="182302" y="6451989"/>
            <a:ext cx="7666292"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Tree>
    <p:extLst>
      <p:ext uri="{BB962C8B-B14F-4D97-AF65-F5344CB8AC3E}">
        <p14:creationId xmlns:p14="http://schemas.microsoft.com/office/powerpoint/2010/main" val="808831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1F17889C-F938-1246-BC4E-FD48CBB44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973" y="371595"/>
            <a:ext cx="4290263" cy="5530357"/>
          </a:xfrm>
          <a:prstGeom prst="rect">
            <a:avLst/>
          </a:prstGeom>
          <a:ln>
            <a:solidFill>
              <a:schemeClr val="tx1"/>
            </a:solidFill>
          </a:ln>
        </p:spPr>
      </p:pic>
      <p:pic>
        <p:nvPicPr>
          <p:cNvPr id="7" name="Picture 6" descr="Text&#10;&#10;Description automatically generated">
            <a:extLst>
              <a:ext uri="{FF2B5EF4-FFF2-40B4-BE49-F238E27FC236}">
                <a16:creationId xmlns:a16="http://schemas.microsoft.com/office/drawing/2014/main" id="{B9BC837D-7457-5647-B3E1-14E3F9038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371595"/>
            <a:ext cx="4297965" cy="5530357"/>
          </a:xfrm>
          <a:prstGeom prst="rect">
            <a:avLst/>
          </a:prstGeom>
          <a:ln>
            <a:solidFill>
              <a:schemeClr val="tx1"/>
            </a:solidFill>
          </a:ln>
        </p:spPr>
      </p:pic>
      <p:sp>
        <p:nvSpPr>
          <p:cNvPr id="4" name="Slide Number Placeholder 3">
            <a:extLst>
              <a:ext uri="{FF2B5EF4-FFF2-40B4-BE49-F238E27FC236}">
                <a16:creationId xmlns:a16="http://schemas.microsoft.com/office/drawing/2014/main" id="{69614C45-5C96-46F6-BFFF-332244A4B4F0}"/>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16</a:t>
            </a:fld>
            <a:endParaRPr lang="en-US" sz="1000" dirty="0">
              <a:solidFill>
                <a:srgbClr val="898989"/>
              </a:solidFill>
            </a:endParaRPr>
          </a:p>
        </p:txBody>
      </p:sp>
      <p:sp>
        <p:nvSpPr>
          <p:cNvPr id="6" name="Footer Placeholder 4">
            <a:extLst>
              <a:ext uri="{FF2B5EF4-FFF2-40B4-BE49-F238E27FC236}">
                <a16:creationId xmlns:a16="http://schemas.microsoft.com/office/drawing/2014/main" id="{9DE77F3A-5345-4E39-88F6-1D4D79B3AD3B}"/>
              </a:ext>
            </a:extLst>
          </p:cNvPr>
          <p:cNvSpPr txBox="1">
            <a:spLocks/>
          </p:cNvSpPr>
          <p:nvPr/>
        </p:nvSpPr>
        <p:spPr>
          <a:xfrm>
            <a:off x="182302" y="6451989"/>
            <a:ext cx="7666292"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Tree>
    <p:extLst>
      <p:ext uri="{BB962C8B-B14F-4D97-AF65-F5344CB8AC3E}">
        <p14:creationId xmlns:p14="http://schemas.microsoft.com/office/powerpoint/2010/main" val="2346272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7BCAE68C-C773-CA47-8F03-A34F14EC0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469" y="299128"/>
            <a:ext cx="4442023" cy="5741933"/>
          </a:xfrm>
          <a:prstGeom prst="rect">
            <a:avLst/>
          </a:prstGeom>
          <a:ln>
            <a:solidFill>
              <a:schemeClr val="tx1"/>
            </a:solidFill>
          </a:ln>
        </p:spPr>
      </p:pic>
      <p:pic>
        <p:nvPicPr>
          <p:cNvPr id="7" name="Picture 6" descr="Graphical user interface, text, application, email&#10;&#10;Description automatically generated">
            <a:extLst>
              <a:ext uri="{FF2B5EF4-FFF2-40B4-BE49-F238E27FC236}">
                <a16:creationId xmlns:a16="http://schemas.microsoft.com/office/drawing/2014/main" id="{BEF786F8-DC79-AF4F-82E9-B345E11BA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76054"/>
            <a:ext cx="4442022" cy="5765007"/>
          </a:xfrm>
          <a:prstGeom prst="rect">
            <a:avLst/>
          </a:prstGeom>
          <a:ln>
            <a:solidFill>
              <a:schemeClr val="tx1"/>
            </a:solidFill>
          </a:ln>
        </p:spPr>
      </p:pic>
      <p:sp>
        <p:nvSpPr>
          <p:cNvPr id="4" name="Slide Number Placeholder 3">
            <a:extLst>
              <a:ext uri="{FF2B5EF4-FFF2-40B4-BE49-F238E27FC236}">
                <a16:creationId xmlns:a16="http://schemas.microsoft.com/office/drawing/2014/main" id="{61BB69C5-00C8-4511-BA17-4076CE257F59}"/>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17</a:t>
            </a:fld>
            <a:endParaRPr lang="en-US" sz="1000" dirty="0">
              <a:solidFill>
                <a:srgbClr val="898989"/>
              </a:solidFill>
            </a:endParaRPr>
          </a:p>
        </p:txBody>
      </p:sp>
      <p:sp>
        <p:nvSpPr>
          <p:cNvPr id="6" name="Footer Placeholder 4">
            <a:extLst>
              <a:ext uri="{FF2B5EF4-FFF2-40B4-BE49-F238E27FC236}">
                <a16:creationId xmlns:a16="http://schemas.microsoft.com/office/drawing/2014/main" id="{75E7D6D9-6D1B-4D33-8116-F74D5130C865}"/>
              </a:ext>
            </a:extLst>
          </p:cNvPr>
          <p:cNvSpPr txBox="1">
            <a:spLocks/>
          </p:cNvSpPr>
          <p:nvPr/>
        </p:nvSpPr>
        <p:spPr>
          <a:xfrm>
            <a:off x="182302" y="6451989"/>
            <a:ext cx="7666292"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Tree>
    <p:extLst>
      <p:ext uri="{BB962C8B-B14F-4D97-AF65-F5344CB8AC3E}">
        <p14:creationId xmlns:p14="http://schemas.microsoft.com/office/powerpoint/2010/main" val="3207390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r>
              <a:rPr lang="en-US" sz="5400" dirty="0">
                <a:solidFill>
                  <a:schemeClr val="accent2"/>
                </a:solidFill>
              </a:rPr>
              <a:t>Paper Profile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smtClean="0"/>
              <a:pPr/>
              <a:t>18</a:t>
            </a:fld>
            <a:endParaRPr lang="en-US"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a:lstStyle/>
          <a:p>
            <a:r>
              <a:rPr lang="en-US" sz="3200" dirty="0">
                <a:ea typeface="ヒラギノ角ゴ Pro W3" pitchFamily="4" charset="-128"/>
                <a:cs typeface="ヒラギノ角ゴ Pro W3" pitchFamily="4" charset="-128"/>
              </a:rPr>
              <a:t>Your SOCIAL STYLE Self-Perception</a:t>
            </a:r>
            <a:endParaRPr lang="en-US" dirty="0"/>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4" y="2316163"/>
            <a:ext cx="5654914" cy="3607271"/>
          </a:xfrm>
        </p:spPr>
        <p:txBody>
          <a:bodyPr/>
          <a:lstStyle/>
          <a:p>
            <a:pPr marL="457200" indent="-457200" eaLnBrk="1" hangingPunct="1">
              <a:spcAft>
                <a:spcPts val="600"/>
              </a:spcAft>
              <a:buFont typeface="+mj-lt"/>
              <a:buAutoNum type="arabicPeriod"/>
            </a:pPr>
            <a:r>
              <a:rPr lang="en-US" sz="2400" dirty="0">
                <a:ea typeface="ヒラギノ角ゴ Pro W3" pitchFamily="4" charset="-128"/>
                <a:cs typeface="ヒラギノ角ゴ Pro W3" pitchFamily="4" charset="-128"/>
              </a:rPr>
              <a:t>Tear open the perforation</a:t>
            </a:r>
          </a:p>
          <a:p>
            <a:pPr marL="457200" indent="-457200" eaLnBrk="1" hangingPunct="1">
              <a:spcAft>
                <a:spcPts val="600"/>
              </a:spcAft>
              <a:buFont typeface="+mj-lt"/>
              <a:buAutoNum type="arabicPeriod"/>
            </a:pPr>
            <a:r>
              <a:rPr lang="en-US" sz="2400" dirty="0">
                <a:ea typeface="ヒラギノ角ゴ Pro W3" pitchFamily="4" charset="-128"/>
                <a:cs typeface="ヒラギノ角ゴ Pro W3" pitchFamily="4" charset="-128"/>
              </a:rPr>
              <a:t>Transfer response for each question</a:t>
            </a:r>
          </a:p>
          <a:p>
            <a:pPr marL="457200" indent="-457200" eaLnBrk="1" hangingPunct="1">
              <a:spcAft>
                <a:spcPts val="600"/>
              </a:spcAft>
              <a:buFont typeface="+mj-lt"/>
              <a:buAutoNum type="arabicPeriod"/>
            </a:pPr>
            <a:r>
              <a:rPr lang="en-US" sz="2400" dirty="0">
                <a:ea typeface="ヒラギノ角ゴ Pro W3" pitchFamily="4" charset="-128"/>
                <a:cs typeface="ヒラギノ角ゴ Pro W3" pitchFamily="4" charset="-128"/>
              </a:rPr>
              <a:t>Add up column totals </a:t>
            </a:r>
          </a:p>
          <a:p>
            <a:pPr marL="457200" indent="-457200" eaLnBrk="1" hangingPunct="1">
              <a:spcAft>
                <a:spcPts val="600"/>
              </a:spcAft>
              <a:buFont typeface="+mj-lt"/>
              <a:buAutoNum type="arabicPeriod"/>
            </a:pPr>
            <a:r>
              <a:rPr lang="en-US" sz="2400" dirty="0">
                <a:ea typeface="ヒラギノ角ゴ Pro W3" pitchFamily="4" charset="-128"/>
                <a:cs typeface="ヒラギノ角ゴ Pro W3" pitchFamily="4" charset="-128"/>
              </a:rPr>
              <a:t>Plot your SOCIAL STYLE</a:t>
            </a:r>
          </a:p>
          <a:p>
            <a:endParaRPr lang="en-US"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en-US" smtClean="0"/>
              <a:t>19</a:t>
            </a:fld>
            <a:endParaRPr lang="en-US" dirty="0"/>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a:lstStyle/>
          <a:p>
            <a:pPr algn="l"/>
            <a:r>
              <a:rPr lang="en-US" dirty="0"/>
              <a:t>© The TRACOM Corporation. All Rights Reserved.</a:t>
            </a:r>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a:prstTxWarp prst="textNoShape">
              <a:avLst/>
            </a:prstTxWarp>
          </a:bodyPr>
          <a:lstStyle/>
          <a:p>
            <a:pPr>
              <a:spcBef>
                <a:spcPct val="0"/>
              </a:spcBef>
              <a:buFontTx/>
              <a:buNone/>
            </a:pPr>
            <a:endParaRPr lang="en-US" sz="2400" dirty="0">
              <a:solidFill>
                <a:schemeClr val="tx1"/>
              </a:solidFill>
              <a:latin typeface="Arial" pitchFamily="4" charset="0"/>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840973" y="2986903"/>
            <a:ext cx="1163638" cy="276225"/>
          </a:xfrm>
          <a:prstGeom prst="rect">
            <a:avLst/>
          </a:prstGeom>
          <a:noFill/>
          <a:ln w="9525">
            <a:noFill/>
            <a:miter lim="800000"/>
            <a:headEnd/>
            <a:tailEnd/>
          </a:ln>
        </p:spPr>
        <p:txBody>
          <a:bodyPr wrap="none">
            <a:prstTxWarp prst="textNoShape">
              <a:avLst/>
            </a:prstTxWarp>
            <a:spAutoFit/>
          </a:bodyPr>
          <a:lstStyle/>
          <a:p>
            <a:pPr>
              <a:buFontTx/>
              <a:buNone/>
              <a:defRPr/>
            </a:pPr>
            <a:r>
              <a:rPr lang="en-US" sz="1200" b="1" cap="all" dirty="0">
                <a:solidFill>
                  <a:srgbClr val="0C4176"/>
                </a:solidFill>
                <a:latin typeface="Arial"/>
                <a:cs typeface="Arial"/>
              </a:rPr>
              <a:t>Analytical</a:t>
            </a:r>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9118911" y="2986903"/>
            <a:ext cx="825500" cy="276225"/>
          </a:xfrm>
          <a:prstGeom prst="rect">
            <a:avLst/>
          </a:prstGeom>
          <a:noFill/>
          <a:ln w="9525">
            <a:noFill/>
            <a:miter lim="800000"/>
            <a:headEnd/>
            <a:tailEnd/>
          </a:ln>
        </p:spPr>
        <p:txBody>
          <a:bodyPr wrap="none">
            <a:prstTxWarp prst="textNoShape">
              <a:avLst/>
            </a:prstTxWarp>
            <a:spAutoFit/>
          </a:bodyPr>
          <a:lstStyle/>
          <a:p>
            <a:pPr>
              <a:buFontTx/>
              <a:buNone/>
              <a:defRPr/>
            </a:pPr>
            <a:r>
              <a:rPr lang="en-US" sz="1200" b="1" cap="all" dirty="0">
                <a:solidFill>
                  <a:srgbClr val="0C4176"/>
                </a:solidFill>
                <a:latin typeface="Arial"/>
                <a:cs typeface="Arial"/>
              </a:rPr>
              <a:t>Driving</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71273" y="4131490"/>
            <a:ext cx="1160463" cy="276225"/>
          </a:xfrm>
          <a:prstGeom prst="rect">
            <a:avLst/>
          </a:prstGeom>
          <a:noFill/>
          <a:ln w="9525">
            <a:noFill/>
            <a:miter lim="800000"/>
            <a:headEnd/>
            <a:tailEnd/>
          </a:ln>
        </p:spPr>
        <p:txBody>
          <a:bodyPr wrap="none">
            <a:prstTxWarp prst="textNoShape">
              <a:avLst/>
            </a:prstTxWarp>
            <a:spAutoFit/>
          </a:bodyPr>
          <a:lstStyle/>
          <a:p>
            <a:pPr>
              <a:buFontTx/>
              <a:buNone/>
              <a:defRPr/>
            </a:pPr>
            <a:r>
              <a:rPr lang="en-US" sz="1200" b="1" cap="all" dirty="0">
                <a:solidFill>
                  <a:srgbClr val="0C4176"/>
                </a:solidFill>
                <a:latin typeface="Arial"/>
                <a:cs typeface="Arial"/>
              </a:rPr>
              <a:t>Expressive</a:t>
            </a:r>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887011" y="4131490"/>
            <a:ext cx="898525" cy="276225"/>
          </a:xfrm>
          <a:prstGeom prst="rect">
            <a:avLst/>
          </a:prstGeom>
          <a:noFill/>
          <a:ln w="9525">
            <a:noFill/>
            <a:miter lim="800000"/>
            <a:headEnd/>
            <a:tailEnd/>
          </a:ln>
        </p:spPr>
        <p:txBody>
          <a:bodyPr wrap="none">
            <a:prstTxWarp prst="textNoShape">
              <a:avLst/>
            </a:prstTxWarp>
            <a:spAutoFit/>
          </a:bodyPr>
          <a:lstStyle/>
          <a:p>
            <a:pPr>
              <a:buFontTx/>
              <a:buNone/>
              <a:defRPr/>
            </a:pPr>
            <a:r>
              <a:rPr lang="en-US" sz="1200" b="1" cap="all" dirty="0">
                <a:solidFill>
                  <a:srgbClr val="0C4176"/>
                </a:solidFill>
                <a:latin typeface="Arial"/>
                <a:cs typeface="Arial"/>
              </a:rPr>
              <a:t>Amiable</a:t>
            </a:r>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219048" y="3510778"/>
            <a:ext cx="454025" cy="369887"/>
          </a:xfrm>
          <a:prstGeom prst="rect">
            <a:avLst/>
          </a:prstGeom>
          <a:noFill/>
          <a:ln w="9525">
            <a:noFill/>
            <a:miter lim="800000"/>
            <a:headEnd/>
            <a:tailEnd/>
          </a:ln>
        </p:spPr>
        <p:txBody>
          <a:bodyPr wrap="none">
            <a:prstTxWarp prst="textNoShape">
              <a:avLst/>
            </a:prstTxWarp>
            <a:spAutoFit/>
          </a:bodyPr>
          <a:lstStyle/>
          <a:p>
            <a:pPr>
              <a:buFontTx/>
              <a:buNone/>
            </a:pPr>
            <a:r>
              <a:rPr lang="en-US" sz="1800" b="1" dirty="0">
                <a:solidFill>
                  <a:schemeClr val="tx1"/>
                </a:solidFill>
                <a:latin typeface="Arial" pitchFamily="4" charset="0"/>
                <a:ea typeface="Arial" pitchFamily="4" charset="0"/>
                <a:cs typeface="Arial" pitchFamily="4" charset="0"/>
              </a:rPr>
              <a:t>  T</a:t>
            </a: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802998" y="4806178"/>
            <a:ext cx="336550" cy="366712"/>
          </a:xfrm>
          <a:prstGeom prst="rect">
            <a:avLst/>
          </a:prstGeom>
          <a:noFill/>
          <a:ln w="9525">
            <a:noFill/>
            <a:miter lim="800000"/>
            <a:headEnd/>
            <a:tailEnd/>
          </a:ln>
        </p:spPr>
        <p:txBody>
          <a:bodyPr wrap="none">
            <a:prstTxWarp prst="textNoShape">
              <a:avLst/>
            </a:prstTxWarp>
            <a:spAutoFit/>
          </a:bodyPr>
          <a:lstStyle/>
          <a:p>
            <a:pPr>
              <a:buFontTx/>
              <a:buNone/>
            </a:pPr>
            <a:r>
              <a:rPr lang="en-US" sz="1800" b="1" dirty="0">
                <a:solidFill>
                  <a:schemeClr val="tx1"/>
                </a:solidFill>
                <a:latin typeface="Arial" pitchFamily="4" charset="0"/>
                <a:ea typeface="Arial" pitchFamily="4" charset="0"/>
                <a:cs typeface="Arial" pitchFamily="4" charset="0"/>
              </a:rPr>
              <a:t>E</a:t>
            </a:r>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none">
            <a:prstTxWarp prst="textNoShape">
              <a:avLst/>
            </a:prstTxWarp>
            <a:spAutoFit/>
          </a:bodyPr>
          <a:lstStyle/>
          <a:p>
            <a:pPr>
              <a:buFontTx/>
              <a:buNone/>
            </a:pPr>
            <a:r>
              <a:rPr lang="en-US" sz="1800" b="1" dirty="0">
                <a:solidFill>
                  <a:schemeClr val="tx1"/>
                </a:solidFill>
                <a:latin typeface="Arial" pitchFamily="4" charset="0"/>
                <a:ea typeface="Arial" pitchFamily="4" charset="0"/>
                <a:cs typeface="Arial" pitchFamily="4" charset="0"/>
              </a:rPr>
              <a:t>A</a:t>
            </a:r>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14148" y="2412228"/>
            <a:ext cx="1301750" cy="1185862"/>
          </a:xfrm>
          <a:prstGeom prst="line">
            <a:avLst/>
          </a:prstGeom>
          <a:noFill/>
          <a:ln w="9525">
            <a:solidFill>
              <a:schemeClr val="tx2"/>
            </a:solidFill>
            <a:round/>
            <a:headEnd/>
            <a:tailEnd/>
          </a:ln>
        </p:spPr>
        <p:txBody>
          <a:bodyPr>
            <a:prstTxWarp prst="textNoShape">
              <a:avLst/>
            </a:prstTxWarp>
          </a:bodyPr>
          <a:lstStyle/>
          <a:p>
            <a:endParaRPr lang="en-US"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a:prstTxWarp prst="textNoShape">
              <a:avLst/>
            </a:prstTxWarp>
          </a:bodyPr>
          <a:lstStyle/>
          <a:p>
            <a:pPr marL="342900" indent="-342900" algn="ctr">
              <a:lnSpc>
                <a:spcPct val="80000"/>
              </a:lnSpc>
              <a:buFontTx/>
              <a:buNone/>
            </a:pPr>
            <a:r>
              <a:rPr lang="en-US" sz="1800" b="1" dirty="0">
                <a:solidFill>
                  <a:schemeClr val="tx1"/>
                </a:solidFill>
                <a:latin typeface="Arial" pitchFamily="4" charset="0"/>
              </a:rPr>
              <a:t>EXAMPLE</a:t>
            </a:r>
            <a:r>
              <a:rPr lang="en-US" sz="1800" dirty="0">
                <a:solidFill>
                  <a:schemeClr val="tx1"/>
                </a:solidFill>
                <a:latin typeface="Arial" pitchFamily="4" charset="0"/>
              </a:rPr>
              <a:t>:</a:t>
            </a:r>
          </a:p>
          <a:p>
            <a:pPr marL="342900" indent="-342900">
              <a:lnSpc>
                <a:spcPct val="80000"/>
              </a:lnSpc>
            </a:pPr>
            <a:endParaRPr lang="en-US" sz="2800" dirty="0">
              <a:solidFill>
                <a:schemeClr val="tx1"/>
              </a:solidFill>
              <a:latin typeface="Arial" pitchFamily="4" charset="0"/>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none" anchor="ctr">
            <a:prstTxWarp prst="textNoShape">
              <a:avLst/>
            </a:prstTxWarp>
          </a:bodyPr>
          <a:lstStyle/>
          <a:p>
            <a:endParaRPr lang="en-US" b="1" dirty="0">
              <a:solidFill>
                <a:schemeClr val="tx1"/>
              </a:solidFill>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662991" y="2124340"/>
            <a:ext cx="683239" cy="369887"/>
          </a:xfrm>
          <a:prstGeom prst="rect">
            <a:avLst/>
          </a:prstGeom>
          <a:noFill/>
          <a:ln w="9525">
            <a:noFill/>
            <a:miter lim="800000"/>
            <a:headEnd/>
            <a:tailEnd/>
          </a:ln>
        </p:spPr>
        <p:txBody>
          <a:bodyPr wrap="square">
            <a:prstTxWarp prst="textNoShape">
              <a:avLst/>
            </a:prstTxWarp>
            <a:spAutoFit/>
          </a:bodyPr>
          <a:lstStyle/>
          <a:p>
            <a:pPr>
              <a:buFontTx/>
              <a:buNone/>
            </a:pPr>
            <a:r>
              <a:rPr lang="en-US" sz="1800" b="1" dirty="0">
                <a:solidFill>
                  <a:schemeClr val="tx1"/>
                </a:solidFill>
                <a:latin typeface="Arial" pitchFamily="4" charset="0"/>
                <a:ea typeface="Arial" pitchFamily="4" charset="0"/>
                <a:cs typeface="Arial" pitchFamily="4" charset="0"/>
              </a:rPr>
              <a:t>  C</a:t>
            </a: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a:prstTxWarp prst="textNoShape">
              <a:avLst/>
            </a:prstTxWarp>
          </a:bodyPr>
          <a:lstStyle/>
          <a:p>
            <a:endParaRPr lang="en-US" dirty="0"/>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a:prstTxWarp prst="textNoShape">
              <a:avLst/>
            </a:prstTxWarp>
          </a:bodyPr>
          <a:lstStyle/>
          <a:p>
            <a:endParaRPr lang="en-US" dirty="0"/>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1" y="5289550"/>
            <a:ext cx="7342188" cy="787400"/>
          </a:xfrm>
          <a:prstGeom prst="rect">
            <a:avLst/>
          </a:prstGeom>
          <a:noFill/>
          <a:ln w="9525">
            <a:noFill/>
            <a:miter lim="800000"/>
            <a:headEnd/>
            <a:tailEnd/>
          </a:ln>
        </p:spPr>
        <p:txBody>
          <a:bodyPr>
            <a:prstTxWarp prst="textNoShape">
              <a:avLst/>
            </a:prstTxWarp>
          </a:bodyPr>
          <a:lstStyle/>
          <a:p>
            <a:pPr marL="342900" indent="-342900" algn="ctr">
              <a:lnSpc>
                <a:spcPct val="80000"/>
              </a:lnSpc>
              <a:spcAft>
                <a:spcPts val="2400"/>
              </a:spcAft>
              <a:buFontTx/>
              <a:buNone/>
            </a:pPr>
            <a:r>
              <a:rPr lang="en-US" sz="2000" b="1" dirty="0">
                <a:solidFill>
                  <a:srgbClr val="010000"/>
                </a:solidFill>
                <a:latin typeface="Arial" pitchFamily="4" charset="0"/>
              </a:rPr>
              <a:t>Your self-perception may differ from others’ views!</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none" anchor="ctr">
            <a:prstTxWarp prst="textNoShape">
              <a:avLst/>
            </a:prstTxWarp>
          </a:bodyPr>
          <a:lstStyle/>
          <a:p>
            <a:endParaRPr lang="en-US" b="1" dirty="0">
              <a:solidFill>
                <a:schemeClr val="tx1"/>
              </a:solidFill>
            </a:endParaRPr>
          </a:p>
        </p:txBody>
      </p:sp>
    </p:spTree>
    <p:extLst>
      <p:ext uri="{BB962C8B-B14F-4D97-AF65-F5344CB8AC3E}">
        <p14:creationId xmlns:p14="http://schemas.microsoft.com/office/powerpoint/2010/main" val="82657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en-US" dirty="0">
                <a:solidFill>
                  <a:schemeClr val="accent2"/>
                </a:solidFill>
              </a:rPr>
              <a:t>Learning Objectives</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7476067" cy="3131684"/>
          </a:xfrm>
        </p:spPr>
        <p:txBody>
          <a:bodyPr>
            <a:normAutofit/>
          </a:bodyPr>
          <a:lstStyle/>
          <a:p>
            <a:pPr eaLnBrk="1" hangingPunct="1">
              <a:spcAft>
                <a:spcPts val="600"/>
              </a:spcAft>
            </a:pPr>
            <a:r>
              <a:rPr lang="en-US" sz="2400" dirty="0">
                <a:ea typeface="ヒラギノ角ゴ Pro W3" pitchFamily="4" charset="-128"/>
                <a:cs typeface="ヒラギノ角ゴ Pro W3" pitchFamily="4" charset="-128"/>
              </a:rPr>
              <a:t>Gain an understanding of the SOCIAL STYLE Model™.</a:t>
            </a:r>
          </a:p>
          <a:p>
            <a:pPr eaLnBrk="1" hangingPunct="1">
              <a:spcAft>
                <a:spcPts val="600"/>
              </a:spcAft>
            </a:pPr>
            <a:r>
              <a:rPr lang="en-US" sz="2400" dirty="0">
                <a:ea typeface="ヒラギノ角ゴ Pro W3" pitchFamily="4" charset="-128"/>
                <a:cs typeface="ヒラギノ角ゴ Pro W3" pitchFamily="4" charset="-128"/>
              </a:rPr>
              <a:t>Determine your SOCIAL STYLE by completing a Self-Perception questionnaire. </a:t>
            </a:r>
          </a:p>
          <a:p>
            <a:pPr eaLnBrk="1" hangingPunct="1">
              <a:spcAft>
                <a:spcPts val="600"/>
              </a:spcAft>
            </a:pPr>
            <a:r>
              <a:rPr lang="en-US" sz="2400" dirty="0">
                <a:ea typeface="ヒラギノ角ゴ Pro W3" pitchFamily="4" charset="-128"/>
                <a:cs typeface="ヒラギノ角ゴ Pro W3" pitchFamily="4" charset="-128"/>
              </a:rPr>
              <a:t>Increase understanding of your behavior and how Customers view people with your Style.</a:t>
            </a:r>
          </a:p>
          <a:p>
            <a:pPr eaLnBrk="1" hangingPunct="1">
              <a:spcAft>
                <a:spcPts val="600"/>
              </a:spcAft>
            </a:pPr>
            <a:r>
              <a:rPr lang="en-US" sz="2400" dirty="0">
                <a:ea typeface="ヒラギノ角ゴ Pro W3" pitchFamily="4" charset="-128"/>
                <a:cs typeface="ヒラギノ角ゴ Pro W3" pitchFamily="4" charset="-128"/>
              </a:rPr>
              <a:t>Increase your Versatility to become more effective with Customers.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2</a:t>
            </a:fld>
            <a:endParaRPr lang="en-US"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191224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3638022" cy="1995488"/>
          </a:xfrm>
        </p:spPr>
        <p:txBody>
          <a:bodyPr/>
          <a:lstStyle/>
          <a:p>
            <a:r>
              <a:rPr lang="en-US" dirty="0"/>
              <a:t>Read About Your Style</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20</a:t>
            </a:fld>
            <a:endParaRPr lang="en-US"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661818" y="1352344"/>
            <a:ext cx="2004678" cy="708271"/>
          </a:xfrm>
          <a:prstGeom prst="rect">
            <a:avLst/>
          </a:prstGeom>
          <a:noFill/>
        </p:spPr>
        <p:txBody>
          <a:bodyPr wrap="square" lIns="0" tIns="0" rIns="0" bIns="0" rtlCol="0">
            <a:spAutoFit/>
          </a:bodyPr>
          <a:lstStyle/>
          <a:p>
            <a:pPr>
              <a:lnSpc>
                <a:spcPct val="85000"/>
              </a:lnSpc>
            </a:pPr>
            <a:r>
              <a:rPr lang="en-US" dirty="0">
                <a:solidFill>
                  <a:schemeClr val="accent6"/>
                </a:solidFill>
                <a:latin typeface="Arial Black" panose="020B0A04020102020204" pitchFamily="34" charset="0"/>
              </a:rPr>
              <a:t>Analytical Style</a:t>
            </a:r>
          </a:p>
          <a:p>
            <a:pPr>
              <a:lnSpc>
                <a:spcPct val="85000"/>
              </a:lnSpc>
            </a:pPr>
            <a:endParaRPr lang="en-US" dirty="0">
              <a:solidFill>
                <a:schemeClr val="accent6"/>
              </a:solidFill>
              <a:latin typeface="Arial Black" panose="020B0A04020102020204" pitchFamily="34" charset="0"/>
            </a:endParaRPr>
          </a:p>
          <a:p>
            <a:pPr>
              <a:lnSpc>
                <a:spcPct val="85000"/>
              </a:lnSpc>
            </a:pPr>
            <a:r>
              <a:rPr lang="en-US" dirty="0">
                <a:latin typeface="Arial Black" panose="020B0A04020102020204" pitchFamily="34" charset="0"/>
              </a:rPr>
              <a:t>Page 16</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3" y="1352344"/>
            <a:ext cx="2004678" cy="708271"/>
          </a:xfrm>
          <a:prstGeom prst="rect">
            <a:avLst/>
          </a:prstGeom>
          <a:noFill/>
        </p:spPr>
        <p:txBody>
          <a:bodyPr wrap="square" lIns="0" tIns="0" rIns="0" bIns="0" rtlCol="0">
            <a:spAutoFit/>
          </a:bodyPr>
          <a:lstStyle/>
          <a:p>
            <a:pPr>
              <a:lnSpc>
                <a:spcPct val="85000"/>
              </a:lnSpc>
            </a:pPr>
            <a:r>
              <a:rPr lang="en-US" dirty="0">
                <a:solidFill>
                  <a:schemeClr val="accent6"/>
                </a:solidFill>
                <a:latin typeface="Arial Black" panose="020B0A04020102020204" pitchFamily="34" charset="0"/>
              </a:rPr>
              <a:t>Driving Style</a:t>
            </a:r>
          </a:p>
          <a:p>
            <a:pPr>
              <a:lnSpc>
                <a:spcPct val="85000"/>
              </a:lnSpc>
            </a:pPr>
            <a:endParaRPr lang="en-US" dirty="0">
              <a:solidFill>
                <a:schemeClr val="accent6"/>
              </a:solidFill>
              <a:latin typeface="Arial Black" panose="020B0A04020102020204" pitchFamily="34" charset="0"/>
            </a:endParaRPr>
          </a:p>
          <a:p>
            <a:pPr>
              <a:lnSpc>
                <a:spcPct val="85000"/>
              </a:lnSpc>
            </a:pPr>
            <a:r>
              <a:rPr lang="en-US" dirty="0">
                <a:latin typeface="Arial Black" panose="020B0A04020102020204" pitchFamily="34" charset="0"/>
              </a:rPr>
              <a:t>Page 13</a:t>
            </a:r>
          </a:p>
        </p:txBody>
      </p:sp>
      <p:sp>
        <p:nvSpPr>
          <p:cNvPr id="32" name="TextBox 31">
            <a:extLst>
              <a:ext uri="{FF2B5EF4-FFF2-40B4-BE49-F238E27FC236}">
                <a16:creationId xmlns:a16="http://schemas.microsoft.com/office/drawing/2014/main" id="{DFE99EF1-4A98-4CBA-9669-063998F70DB3}"/>
              </a:ext>
            </a:extLst>
          </p:cNvPr>
          <p:cNvSpPr txBox="1"/>
          <p:nvPr/>
        </p:nvSpPr>
        <p:spPr>
          <a:xfrm>
            <a:off x="5807547" y="3897340"/>
            <a:ext cx="2004678" cy="708271"/>
          </a:xfrm>
          <a:prstGeom prst="rect">
            <a:avLst/>
          </a:prstGeom>
          <a:noFill/>
        </p:spPr>
        <p:txBody>
          <a:bodyPr wrap="square" lIns="0" tIns="0" rIns="0" bIns="0" rtlCol="0">
            <a:spAutoFit/>
          </a:bodyPr>
          <a:lstStyle/>
          <a:p>
            <a:pPr>
              <a:lnSpc>
                <a:spcPct val="85000"/>
              </a:lnSpc>
            </a:pPr>
            <a:r>
              <a:rPr lang="en-US" dirty="0">
                <a:solidFill>
                  <a:schemeClr val="accent6"/>
                </a:solidFill>
                <a:latin typeface="Arial Black" panose="020B0A04020102020204" pitchFamily="34" charset="0"/>
              </a:rPr>
              <a:t>Amiable Style</a:t>
            </a:r>
          </a:p>
          <a:p>
            <a:pPr>
              <a:lnSpc>
                <a:spcPct val="85000"/>
              </a:lnSpc>
            </a:pPr>
            <a:endParaRPr lang="en-US" dirty="0">
              <a:solidFill>
                <a:schemeClr val="accent6"/>
              </a:solidFill>
              <a:latin typeface="Arial Black" panose="020B0A04020102020204" pitchFamily="34" charset="0"/>
            </a:endParaRPr>
          </a:p>
          <a:p>
            <a:pPr>
              <a:lnSpc>
                <a:spcPct val="85000"/>
              </a:lnSpc>
            </a:pPr>
            <a:r>
              <a:rPr lang="en-US" dirty="0">
                <a:latin typeface="Arial Black" panose="020B0A04020102020204" pitchFamily="34" charset="0"/>
              </a:rPr>
              <a:t>Page 15</a:t>
            </a:r>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rtlCol="0">
            <a:spAutoFit/>
          </a:bodyPr>
          <a:lstStyle/>
          <a:p>
            <a:pPr>
              <a:lnSpc>
                <a:spcPct val="85000"/>
              </a:lnSpc>
            </a:pPr>
            <a:r>
              <a:rPr lang="en-US" dirty="0">
                <a:solidFill>
                  <a:schemeClr val="accent6"/>
                </a:solidFill>
                <a:latin typeface="Arial Black" panose="020B0A04020102020204" pitchFamily="34" charset="0"/>
              </a:rPr>
              <a:t>Expressive Style</a:t>
            </a:r>
          </a:p>
          <a:p>
            <a:pPr>
              <a:lnSpc>
                <a:spcPct val="85000"/>
              </a:lnSpc>
            </a:pPr>
            <a:endParaRPr lang="en-US" dirty="0">
              <a:solidFill>
                <a:schemeClr val="accent6"/>
              </a:solidFill>
              <a:latin typeface="Arial Black" panose="020B0A04020102020204" pitchFamily="34" charset="0"/>
            </a:endParaRPr>
          </a:p>
          <a:p>
            <a:pPr>
              <a:lnSpc>
                <a:spcPct val="85000"/>
              </a:lnSpc>
            </a:pPr>
            <a:r>
              <a:rPr lang="en-US" dirty="0">
                <a:latin typeface="Arial Black" panose="020B0A04020102020204" pitchFamily="34" charset="0"/>
              </a:rPr>
              <a:t>Page 14</a:t>
            </a:r>
          </a:p>
        </p:txBody>
      </p:sp>
    </p:spTree>
    <p:extLst>
      <p:ext uri="{BB962C8B-B14F-4D97-AF65-F5344CB8AC3E}">
        <p14:creationId xmlns:p14="http://schemas.microsoft.com/office/powerpoint/2010/main" val="2767502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90526" y="228600"/>
            <a:ext cx="11572874" cy="1009650"/>
          </a:xfrm>
        </p:spPr>
        <p:txBody>
          <a:bodyPr/>
          <a:lstStyle/>
          <a:p>
            <a:r>
              <a:rPr lang="en-US" dirty="0"/>
              <a:t>Need, Orientation, and Growth Action</a:t>
            </a:r>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a:lstStyle/>
          <a:p>
            <a:fld id="{1B1CF60C-C85D-47C0-8597-E3BF95F18FA3}" type="slidenum">
              <a:rPr lang="en-US" smtClean="0"/>
              <a:t>21</a:t>
            </a:fld>
            <a:endParaRPr lang="en-US"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a:lstStyle/>
          <a:p>
            <a:pPr algn="l"/>
            <a:r>
              <a:rPr lang="en-US" dirty="0"/>
              <a:t>© The TRACOM Corporation. All Rights Reserved.</a:t>
            </a:r>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45720" rtlCol="0" anchor="ctr"/>
            <a:lstStyle/>
            <a:p>
              <a:pPr>
                <a:lnSpc>
                  <a:spcPct val="85000"/>
                </a:lnSpc>
              </a:pPr>
              <a:r>
                <a:rPr lang="en-US" sz="2000" dirty="0">
                  <a:solidFill>
                    <a:schemeClr val="tx2"/>
                  </a:solidFill>
                </a:rPr>
                <a:t>Growth Action</a:t>
              </a:r>
            </a:p>
            <a:p>
              <a:pPr>
                <a:lnSpc>
                  <a:spcPct val="85000"/>
                </a:lnSpc>
              </a:pPr>
              <a:r>
                <a:rPr lang="en-US" sz="1600" dirty="0">
                  <a:solidFill>
                    <a:schemeClr val="tx2"/>
                  </a:solidFill>
                </a:rPr>
                <a:t>Behavior that is rarely used by each Style. Using this behavior more often would increase this Style’s effectiveness</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45720" rtlCol="0" anchor="ctr"/>
            <a:lstStyle/>
            <a:p>
              <a:pPr>
                <a:lnSpc>
                  <a:spcPct val="85000"/>
                </a:lnSpc>
              </a:pPr>
              <a:r>
                <a:rPr lang="en-US" sz="2000" dirty="0">
                  <a:solidFill>
                    <a:schemeClr val="tx2"/>
                  </a:solidFill>
                </a:rPr>
                <a:t>Need</a:t>
              </a:r>
            </a:p>
            <a:p>
              <a:pPr>
                <a:lnSpc>
                  <a:spcPct val="85000"/>
                </a:lnSpc>
              </a:pPr>
              <a:r>
                <a:rPr lang="en-US" sz="1600" dirty="0">
                  <a:solidFill>
                    <a:schemeClr val="tx2"/>
                  </a:solidFill>
                </a:rPr>
                <a:t>The goal of each Style</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Ins="45720" rtlCol="0" anchor="ctr"/>
            <a:lstStyle/>
            <a:p>
              <a:pPr>
                <a:lnSpc>
                  <a:spcPct val="85000"/>
                </a:lnSpc>
              </a:pPr>
              <a:r>
                <a:rPr lang="en-US" sz="2000" dirty="0">
                  <a:solidFill>
                    <a:schemeClr val="tx2"/>
                  </a:solidFill>
                </a:rPr>
                <a:t>Orientation</a:t>
              </a:r>
              <a:br>
                <a:rPr lang="en-US" sz="2000" dirty="0">
                  <a:solidFill>
                    <a:schemeClr val="tx2"/>
                  </a:solidFill>
                </a:rPr>
              </a:br>
              <a:r>
                <a:rPr lang="en-US" sz="1600" dirty="0">
                  <a:solidFill>
                    <a:schemeClr val="tx2"/>
                  </a:solidFill>
                </a:rPr>
                <a:t>The common behavior used to achieve the need</a:t>
              </a: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pic>
        <p:nvPicPr>
          <p:cNvPr id="6" name="Picture 5" descr="Icon&#10;&#10;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10;&#10;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10;&#10;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1840809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a:lstStyle/>
          <a:p>
            <a:r>
              <a:rPr lang="en-US" dirty="0"/>
              <a:t>SOCIAL STYLE </a:t>
            </a:r>
            <a:br>
              <a:rPr lang="en-US" dirty="0"/>
            </a:br>
            <a:r>
              <a:rPr lang="en-US" dirty="0"/>
              <a:t>Key Characteristics</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22</a:t>
            </a:fld>
            <a:endParaRPr lang="en-US"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942390" y="1352344"/>
            <a:ext cx="267656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endParaRPr lang="en-US" dirty="0">
              <a:solidFill>
                <a:schemeClr val="tx2"/>
              </a:solidFill>
              <a:latin typeface="Arial Black" panose="020B0A04020102020204" pitchFamily="34" charset="0"/>
            </a:endParaRPr>
          </a:p>
          <a:p>
            <a:pPr algn="r">
              <a:lnSpc>
                <a:spcPct val="85000"/>
              </a:lnSpc>
            </a:pPr>
            <a:r>
              <a:rPr lang="en-US" b="1" dirty="0">
                <a:solidFill>
                  <a:schemeClr val="accent6"/>
                </a:solidFill>
              </a:rPr>
              <a:t>Need: </a:t>
            </a:r>
            <a:r>
              <a:rPr lang="en-US" dirty="0">
                <a:solidFill>
                  <a:schemeClr val="tx2"/>
                </a:solidFill>
              </a:rPr>
              <a:t>To be right</a:t>
            </a:r>
            <a:endParaRPr lang="en-US" b="1" dirty="0">
              <a:solidFill>
                <a:schemeClr val="tx2"/>
              </a:solidFill>
            </a:endParaRPr>
          </a:p>
          <a:p>
            <a:pPr algn="r">
              <a:lnSpc>
                <a:spcPct val="85000"/>
              </a:lnSpc>
            </a:pPr>
            <a:r>
              <a:rPr lang="en-US" b="1" dirty="0">
                <a:solidFill>
                  <a:schemeClr val="accent6"/>
                </a:solidFill>
              </a:rPr>
              <a:t>Orientation:</a:t>
            </a:r>
            <a:r>
              <a:rPr lang="en-US" dirty="0">
                <a:solidFill>
                  <a:schemeClr val="accent6"/>
                </a:solidFill>
              </a:rPr>
              <a:t> </a:t>
            </a:r>
            <a:r>
              <a:rPr lang="en-US" dirty="0">
                <a:solidFill>
                  <a:schemeClr val="tx2"/>
                </a:solidFill>
              </a:rPr>
              <a:t>Thinking</a:t>
            </a:r>
          </a:p>
          <a:p>
            <a:pPr algn="r">
              <a:lnSpc>
                <a:spcPct val="85000"/>
              </a:lnSpc>
            </a:pPr>
            <a:r>
              <a:rPr lang="en-US" b="1" dirty="0">
                <a:solidFill>
                  <a:schemeClr val="accent6"/>
                </a:solidFill>
              </a:rPr>
              <a:t>Growth Action:</a:t>
            </a:r>
            <a:r>
              <a:rPr lang="en-US" dirty="0">
                <a:solidFill>
                  <a:schemeClr val="accent6"/>
                </a:solidFill>
              </a:rPr>
              <a:t> </a:t>
            </a:r>
            <a:r>
              <a:rPr lang="en-US" dirty="0">
                <a:solidFill>
                  <a:schemeClr val="tx2"/>
                </a:solidFill>
              </a:rPr>
              <a:t>To declare</a:t>
            </a:r>
          </a:p>
          <a:p>
            <a:pPr algn="r">
              <a:lnSpc>
                <a:spcPct val="85000"/>
              </a:lnSpc>
            </a:pPr>
            <a:r>
              <a:rPr lang="en-US" sz="1600" dirty="0">
                <a:solidFill>
                  <a:schemeClr val="tx2"/>
                </a:solidFill>
              </a:rPr>
              <a:t>  </a:t>
            </a:r>
          </a:p>
          <a:p>
            <a:pPr>
              <a:lnSpc>
                <a:spcPct val="85000"/>
              </a:lnSpc>
            </a:pPr>
            <a:endParaRPr lang="en-US"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942390" y="3598822"/>
            <a:ext cx="267656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r">
              <a:lnSpc>
                <a:spcPct val="85000"/>
              </a:lnSpc>
            </a:pPr>
            <a:r>
              <a:rPr lang="en-US" dirty="0">
                <a:solidFill>
                  <a:schemeClr val="tx2"/>
                </a:solidFill>
                <a:latin typeface="Arial Black" panose="020B0A04020102020204" pitchFamily="34" charset="0"/>
              </a:rPr>
              <a:t>Amiable</a:t>
            </a:r>
          </a:p>
          <a:p>
            <a:pPr algn="r">
              <a:lnSpc>
                <a:spcPct val="85000"/>
              </a:lnSpc>
            </a:pPr>
            <a:endParaRPr lang="en-US" dirty="0">
              <a:solidFill>
                <a:schemeClr val="tx2"/>
              </a:solidFill>
              <a:latin typeface="Arial Black" panose="020B0A04020102020204" pitchFamily="34" charset="0"/>
            </a:endParaRPr>
          </a:p>
          <a:p>
            <a:pPr algn="r">
              <a:lnSpc>
                <a:spcPct val="85000"/>
              </a:lnSpc>
            </a:pPr>
            <a:r>
              <a:rPr lang="en-US" b="1" dirty="0">
                <a:solidFill>
                  <a:schemeClr val="accent6"/>
                </a:solidFill>
              </a:rPr>
              <a:t>Need:</a:t>
            </a:r>
            <a:r>
              <a:rPr lang="en-US" dirty="0">
                <a:solidFill>
                  <a:schemeClr val="accent6"/>
                </a:solidFill>
              </a:rPr>
              <a:t> </a:t>
            </a:r>
            <a:r>
              <a:rPr lang="en-US" dirty="0">
                <a:solidFill>
                  <a:schemeClr val="tx2"/>
                </a:solidFill>
              </a:rPr>
              <a:t>Personal security</a:t>
            </a:r>
          </a:p>
          <a:p>
            <a:pPr algn="r">
              <a:lnSpc>
                <a:spcPct val="85000"/>
              </a:lnSpc>
            </a:pPr>
            <a:r>
              <a:rPr lang="en-US" b="1" dirty="0">
                <a:solidFill>
                  <a:schemeClr val="accent6"/>
                </a:solidFill>
              </a:rPr>
              <a:t>Orientation:</a:t>
            </a:r>
            <a:r>
              <a:rPr lang="en-US" dirty="0">
                <a:solidFill>
                  <a:schemeClr val="accent6"/>
                </a:solidFill>
              </a:rPr>
              <a:t> </a:t>
            </a:r>
            <a:r>
              <a:rPr lang="en-US" dirty="0">
                <a:solidFill>
                  <a:schemeClr val="tx2"/>
                </a:solidFill>
              </a:rPr>
              <a:t>Relationships</a:t>
            </a:r>
          </a:p>
          <a:p>
            <a:pPr algn="r">
              <a:lnSpc>
                <a:spcPct val="85000"/>
              </a:lnSpc>
            </a:pPr>
            <a:r>
              <a:rPr lang="en-US" b="1" dirty="0">
                <a:solidFill>
                  <a:schemeClr val="accent6"/>
                </a:solidFill>
              </a:rPr>
              <a:t>Growth Action:</a:t>
            </a:r>
            <a:r>
              <a:rPr lang="en-US" dirty="0">
                <a:solidFill>
                  <a:schemeClr val="accent6"/>
                </a:solidFill>
              </a:rPr>
              <a:t> </a:t>
            </a:r>
            <a:r>
              <a:rPr lang="en-US" dirty="0">
                <a:solidFill>
                  <a:schemeClr val="tx2"/>
                </a:solidFill>
              </a:rPr>
              <a:t>To initiate</a:t>
            </a:r>
          </a:p>
          <a:p>
            <a:pPr>
              <a:lnSpc>
                <a:spcPct val="85000"/>
              </a:lnSpc>
            </a:pPr>
            <a:endParaRPr lang="en-US"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352344"/>
            <a:ext cx="267919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nSpc>
                <a:spcPct val="85000"/>
              </a:lnSpc>
            </a:pPr>
            <a:r>
              <a:rPr lang="en-US" dirty="0">
                <a:solidFill>
                  <a:schemeClr val="tx2"/>
                </a:solidFill>
                <a:latin typeface="Arial Black" panose="020B0A04020102020204" pitchFamily="34" charset="0"/>
              </a:rPr>
              <a:t>Driving</a:t>
            </a:r>
          </a:p>
          <a:p>
            <a:pPr>
              <a:lnSpc>
                <a:spcPct val="85000"/>
              </a:lnSpc>
            </a:pPr>
            <a:endParaRPr lang="en-US" dirty="0">
              <a:solidFill>
                <a:schemeClr val="tx2"/>
              </a:solidFill>
              <a:latin typeface="Arial Black" panose="020B0A04020102020204" pitchFamily="34" charset="0"/>
            </a:endParaRPr>
          </a:p>
          <a:p>
            <a:pPr>
              <a:lnSpc>
                <a:spcPct val="85000"/>
              </a:lnSpc>
            </a:pPr>
            <a:r>
              <a:rPr lang="en-US" b="1" dirty="0">
                <a:solidFill>
                  <a:schemeClr val="accent6"/>
                </a:solidFill>
              </a:rPr>
              <a:t>Need:</a:t>
            </a:r>
            <a:r>
              <a:rPr lang="en-US" dirty="0">
                <a:solidFill>
                  <a:schemeClr val="accent6"/>
                </a:solidFill>
              </a:rPr>
              <a:t> </a:t>
            </a:r>
            <a:r>
              <a:rPr lang="en-US" dirty="0">
                <a:solidFill>
                  <a:schemeClr val="tx2"/>
                </a:solidFill>
              </a:rPr>
              <a:t>Results</a:t>
            </a:r>
          </a:p>
          <a:p>
            <a:pPr>
              <a:lnSpc>
                <a:spcPct val="85000"/>
              </a:lnSpc>
            </a:pPr>
            <a:r>
              <a:rPr lang="en-US" b="1" dirty="0">
                <a:solidFill>
                  <a:schemeClr val="accent6"/>
                </a:solidFill>
              </a:rPr>
              <a:t>Orientation:</a:t>
            </a:r>
            <a:r>
              <a:rPr lang="en-US" dirty="0">
                <a:solidFill>
                  <a:schemeClr val="accent6"/>
                </a:solidFill>
              </a:rPr>
              <a:t> </a:t>
            </a:r>
            <a:r>
              <a:rPr lang="en-US" dirty="0">
                <a:solidFill>
                  <a:schemeClr val="tx2"/>
                </a:solidFill>
              </a:rPr>
              <a:t>Action</a:t>
            </a:r>
            <a:endParaRPr lang="en-US" b="1" dirty="0">
              <a:solidFill>
                <a:schemeClr val="tx2"/>
              </a:solidFill>
            </a:endParaRPr>
          </a:p>
          <a:p>
            <a:pPr>
              <a:lnSpc>
                <a:spcPct val="85000"/>
              </a:lnSpc>
            </a:pPr>
            <a:r>
              <a:rPr lang="en-US" b="1" dirty="0">
                <a:solidFill>
                  <a:schemeClr val="accent6"/>
                </a:solidFill>
              </a:rPr>
              <a:t>Growth Action:</a:t>
            </a:r>
            <a:r>
              <a:rPr lang="en-US" dirty="0">
                <a:solidFill>
                  <a:schemeClr val="accent6"/>
                </a:solidFill>
              </a:rPr>
              <a:t> </a:t>
            </a:r>
            <a:r>
              <a:rPr lang="en-US" dirty="0">
                <a:solidFill>
                  <a:schemeClr val="tx2"/>
                </a:solidFill>
              </a:rPr>
              <a:t>To listen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3" y="3598822"/>
            <a:ext cx="267919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nSpc>
                <a:spcPct val="85000"/>
              </a:lnSpc>
            </a:pPr>
            <a:r>
              <a:rPr lang="en-US" dirty="0">
                <a:solidFill>
                  <a:schemeClr val="tx2"/>
                </a:solidFill>
                <a:latin typeface="Arial Black" panose="020B0A04020102020204" pitchFamily="34" charset="0"/>
              </a:rPr>
              <a:t>Expressive</a:t>
            </a:r>
          </a:p>
          <a:p>
            <a:pPr>
              <a:lnSpc>
                <a:spcPct val="85000"/>
              </a:lnSpc>
            </a:pPr>
            <a:endParaRPr lang="en-US" dirty="0">
              <a:solidFill>
                <a:schemeClr val="tx2"/>
              </a:solidFill>
              <a:latin typeface="Arial Black" panose="020B0A04020102020204" pitchFamily="34" charset="0"/>
            </a:endParaRPr>
          </a:p>
          <a:p>
            <a:pPr>
              <a:lnSpc>
                <a:spcPct val="85000"/>
              </a:lnSpc>
            </a:pPr>
            <a:r>
              <a:rPr lang="en-US" b="1" dirty="0">
                <a:solidFill>
                  <a:schemeClr val="accent6"/>
                </a:solidFill>
              </a:rPr>
              <a:t>Need:</a:t>
            </a:r>
            <a:r>
              <a:rPr lang="en-US" dirty="0">
                <a:solidFill>
                  <a:schemeClr val="accent6"/>
                </a:solidFill>
              </a:rPr>
              <a:t> </a:t>
            </a:r>
            <a:r>
              <a:rPr lang="en-US" dirty="0">
                <a:solidFill>
                  <a:schemeClr val="tx2"/>
                </a:solidFill>
              </a:rPr>
              <a:t>Personal approval</a:t>
            </a:r>
          </a:p>
          <a:p>
            <a:pPr>
              <a:lnSpc>
                <a:spcPct val="85000"/>
              </a:lnSpc>
            </a:pPr>
            <a:r>
              <a:rPr lang="en-US" b="1" dirty="0">
                <a:solidFill>
                  <a:schemeClr val="accent6"/>
                </a:solidFill>
              </a:rPr>
              <a:t>Orientation:</a:t>
            </a:r>
            <a:r>
              <a:rPr lang="en-US" dirty="0">
                <a:solidFill>
                  <a:schemeClr val="accent6"/>
                </a:solidFill>
              </a:rPr>
              <a:t> </a:t>
            </a:r>
            <a:r>
              <a:rPr lang="en-US" dirty="0">
                <a:solidFill>
                  <a:schemeClr val="tx2"/>
                </a:solidFill>
              </a:rPr>
              <a:t>Spontaneity</a:t>
            </a:r>
          </a:p>
          <a:p>
            <a:pPr>
              <a:lnSpc>
                <a:spcPct val="85000"/>
              </a:lnSpc>
            </a:pPr>
            <a:r>
              <a:rPr lang="en-US" b="1" dirty="0">
                <a:solidFill>
                  <a:schemeClr val="accent6"/>
                </a:solidFill>
              </a:rPr>
              <a:t>Growth Action:</a:t>
            </a:r>
            <a:r>
              <a:rPr lang="en-US" dirty="0">
                <a:solidFill>
                  <a:schemeClr val="accent6"/>
                </a:solidFill>
              </a:rPr>
              <a:t> </a:t>
            </a:r>
            <a:r>
              <a:rPr lang="en-US" dirty="0">
                <a:solidFill>
                  <a:schemeClr val="tx2"/>
                </a:solidFill>
              </a:rPr>
              <a:t>To check</a:t>
            </a:r>
          </a:p>
        </p:txBody>
      </p:sp>
    </p:spTree>
    <p:extLst>
      <p:ext uri="{BB962C8B-B14F-4D97-AF65-F5344CB8AC3E}">
        <p14:creationId xmlns:p14="http://schemas.microsoft.com/office/powerpoint/2010/main" val="3047610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7C5C-E289-4D55-A910-C4354FEC1C10}"/>
              </a:ext>
            </a:extLst>
          </p:cNvPr>
          <p:cNvSpPr>
            <a:spLocks noGrp="1"/>
          </p:cNvSpPr>
          <p:nvPr>
            <p:ph type="title"/>
          </p:nvPr>
        </p:nvSpPr>
        <p:spPr>
          <a:xfrm>
            <a:off x="390525" y="228600"/>
            <a:ext cx="3687763" cy="1995488"/>
          </a:xfrm>
        </p:spPr>
        <p:txBody>
          <a:bodyPr/>
          <a:lstStyle/>
          <a:p>
            <a:r>
              <a:rPr lang="en-US" dirty="0"/>
              <a:t>Tension and Productivity</a:t>
            </a:r>
          </a:p>
        </p:txBody>
      </p:sp>
      <p:sp>
        <p:nvSpPr>
          <p:cNvPr id="3" name="Content Placeholder 2">
            <a:extLst>
              <a:ext uri="{FF2B5EF4-FFF2-40B4-BE49-F238E27FC236}">
                <a16:creationId xmlns:a16="http://schemas.microsoft.com/office/drawing/2014/main" id="{AC75A058-0C54-4747-AC70-15662BF2178F}"/>
              </a:ext>
            </a:extLst>
          </p:cNvPr>
          <p:cNvSpPr>
            <a:spLocks noGrp="1"/>
          </p:cNvSpPr>
          <p:nvPr>
            <p:ph idx="1"/>
          </p:nvPr>
        </p:nvSpPr>
        <p:spPr/>
        <p:txBody>
          <a:bodyPr/>
          <a:lstStyle/>
          <a:p>
            <a:r>
              <a:rPr lang="en-US" dirty="0"/>
              <a:t> </a:t>
            </a:r>
          </a:p>
        </p:txBody>
      </p:sp>
      <p:sp>
        <p:nvSpPr>
          <p:cNvPr id="4" name="Text Placeholder 3">
            <a:extLst>
              <a:ext uri="{FF2B5EF4-FFF2-40B4-BE49-F238E27FC236}">
                <a16:creationId xmlns:a16="http://schemas.microsoft.com/office/drawing/2014/main" id="{A592B69A-7A2D-4F4E-964A-E26450D646C3}"/>
              </a:ext>
            </a:extLst>
          </p:cNvPr>
          <p:cNvSpPr>
            <a:spLocks noGrp="1"/>
          </p:cNvSpPr>
          <p:nvPr>
            <p:ph type="body" sz="half" idx="2"/>
          </p:nvPr>
        </p:nvSpPr>
        <p:spPr>
          <a:xfrm>
            <a:off x="390525" y="2352675"/>
            <a:ext cx="3687764" cy="3590926"/>
          </a:xfrm>
        </p:spPr>
        <p:txBody>
          <a:bodyPr/>
          <a:lstStyle/>
          <a:p>
            <a:r>
              <a:rPr lang="en-US" sz="2200" dirty="0">
                <a:solidFill>
                  <a:schemeClr val="tx2"/>
                </a:solidFill>
              </a:rPr>
              <a:t>Tension—A force that stimulates activity</a:t>
            </a:r>
          </a:p>
        </p:txBody>
      </p:sp>
      <p:sp>
        <p:nvSpPr>
          <p:cNvPr id="5" name="Footer Placeholder 4">
            <a:extLst>
              <a:ext uri="{FF2B5EF4-FFF2-40B4-BE49-F238E27FC236}">
                <a16:creationId xmlns:a16="http://schemas.microsoft.com/office/drawing/2014/main" id="{3DFD26A7-F4B6-4E2D-AC31-C7380B3B7B5B}"/>
              </a:ext>
            </a:extLst>
          </p:cNvPr>
          <p:cNvSpPr>
            <a:spLocks noGrp="1"/>
          </p:cNvSpPr>
          <p:nvPr>
            <p:ph type="ftr" sz="quarter" idx="11"/>
          </p:nvPr>
        </p:nvSpPr>
        <p:spPr/>
        <p:txBody>
          <a:bodyPr/>
          <a:lstStyle/>
          <a:p>
            <a:pPr algn="l"/>
            <a:r>
              <a:rPr lang="en-US" dirty="0"/>
              <a:t>© The TRACOM Corporation. All Rights Reserved.</a:t>
            </a:r>
          </a:p>
        </p:txBody>
      </p:sp>
      <p:sp>
        <p:nvSpPr>
          <p:cNvPr id="6" name="Slide Number Placeholder 5">
            <a:extLst>
              <a:ext uri="{FF2B5EF4-FFF2-40B4-BE49-F238E27FC236}">
                <a16:creationId xmlns:a16="http://schemas.microsoft.com/office/drawing/2014/main" id="{3FFF5D7C-E918-43BB-94E0-1D771C6BCF30}"/>
              </a:ext>
            </a:extLst>
          </p:cNvPr>
          <p:cNvSpPr>
            <a:spLocks noGrp="1"/>
          </p:cNvSpPr>
          <p:nvPr>
            <p:ph type="sldNum" sz="quarter" idx="12"/>
          </p:nvPr>
        </p:nvSpPr>
        <p:spPr/>
        <p:txBody>
          <a:bodyPr/>
          <a:lstStyle/>
          <a:p>
            <a:fld id="{1B1CF60C-C85D-47C0-8597-E3BF95F18FA3}" type="slidenum">
              <a:rPr lang="en-US" smtClean="0"/>
              <a:pPr/>
              <a:t>23</a:t>
            </a:fld>
            <a:endParaRPr lang="en-US" dirty="0"/>
          </a:p>
        </p:txBody>
      </p:sp>
      <p:sp>
        <p:nvSpPr>
          <p:cNvPr id="9" name="Rectangle 8">
            <a:extLst>
              <a:ext uri="{FF2B5EF4-FFF2-40B4-BE49-F238E27FC236}">
                <a16:creationId xmlns:a16="http://schemas.microsoft.com/office/drawing/2014/main" id="{4BC83F91-B741-4B38-99D6-C695E79C67AA}"/>
              </a:ext>
            </a:extLst>
          </p:cNvPr>
          <p:cNvSpPr/>
          <p:nvPr/>
        </p:nvSpPr>
        <p:spPr bwMode="gray">
          <a:xfrm>
            <a:off x="5162550" y="946150"/>
            <a:ext cx="5892800" cy="4051300"/>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10" name="Isosceles Triangle 9">
            <a:extLst>
              <a:ext uri="{FF2B5EF4-FFF2-40B4-BE49-F238E27FC236}">
                <a16:creationId xmlns:a16="http://schemas.microsoft.com/office/drawing/2014/main" id="{0C3517EC-4AF0-449C-B4EB-5BD774998F9A}"/>
              </a:ext>
            </a:extLst>
          </p:cNvPr>
          <p:cNvSpPr/>
          <p:nvPr/>
        </p:nvSpPr>
        <p:spPr bwMode="gray">
          <a:xfrm>
            <a:off x="5162550" y="2051030"/>
            <a:ext cx="5892800" cy="2946419"/>
          </a:xfrm>
          <a:custGeom>
            <a:avLst/>
            <a:gdLst>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Lst>
            <a:ahLst/>
            <a:cxnLst>
              <a:cxn ang="0">
                <a:pos x="connsiteX0" y="connsiteY0"/>
              </a:cxn>
              <a:cxn ang="0">
                <a:pos x="connsiteX1" y="connsiteY1"/>
              </a:cxn>
              <a:cxn ang="0">
                <a:pos x="connsiteX2" y="connsiteY2"/>
              </a:cxn>
              <a:cxn ang="0">
                <a:pos x="connsiteX3" y="connsiteY3"/>
              </a:cxn>
            </a:cxnLst>
            <a:rect l="l" t="t" r="r" b="b"/>
            <a:pathLst>
              <a:path w="5892800" h="2946419">
                <a:moveTo>
                  <a:pt x="0" y="2946419"/>
                </a:moveTo>
                <a:cubicBezTo>
                  <a:pt x="1972733" y="2802486"/>
                  <a:pt x="1049867" y="-8448"/>
                  <a:pt x="2946400" y="19"/>
                </a:cubicBezTo>
                <a:cubicBezTo>
                  <a:pt x="4830233" y="4252"/>
                  <a:pt x="3907367" y="2916786"/>
                  <a:pt x="5892800" y="2946419"/>
                </a:cubicBezTo>
                <a:lnTo>
                  <a:pt x="0" y="294641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20" name="TextBox 19">
            <a:extLst>
              <a:ext uri="{FF2B5EF4-FFF2-40B4-BE49-F238E27FC236}">
                <a16:creationId xmlns:a16="http://schemas.microsoft.com/office/drawing/2014/main" id="{A932641F-43CB-48D4-9644-CDE6EE8EB2F2}"/>
              </a:ext>
            </a:extLst>
          </p:cNvPr>
          <p:cNvSpPr txBox="1"/>
          <p:nvPr/>
        </p:nvSpPr>
        <p:spPr>
          <a:xfrm>
            <a:off x="4642024" y="899585"/>
            <a:ext cx="474489" cy="276999"/>
          </a:xfrm>
          <a:prstGeom prst="rect">
            <a:avLst/>
          </a:prstGeom>
          <a:noFill/>
        </p:spPr>
        <p:txBody>
          <a:bodyPr wrap="none" lIns="0" tIns="0" rIns="0" bIns="0" rtlCol="0">
            <a:spAutoFit/>
          </a:bodyPr>
          <a:lstStyle/>
          <a:p>
            <a:pPr algn="r"/>
            <a:r>
              <a:rPr lang="en-US" sz="1600" dirty="0">
                <a:solidFill>
                  <a:schemeClr val="accent6"/>
                </a:solidFill>
              </a:rPr>
              <a:t>High</a:t>
            </a:r>
          </a:p>
        </p:txBody>
      </p:sp>
      <p:sp>
        <p:nvSpPr>
          <p:cNvPr id="21" name="TextBox 20">
            <a:extLst>
              <a:ext uri="{FF2B5EF4-FFF2-40B4-BE49-F238E27FC236}">
                <a16:creationId xmlns:a16="http://schemas.microsoft.com/office/drawing/2014/main" id="{16B67EF8-D765-4AAB-BAC5-FE084725A99C}"/>
              </a:ext>
            </a:extLst>
          </p:cNvPr>
          <p:cNvSpPr txBox="1"/>
          <p:nvPr/>
        </p:nvSpPr>
        <p:spPr>
          <a:xfrm>
            <a:off x="4741409" y="4746189"/>
            <a:ext cx="375104" cy="246221"/>
          </a:xfrm>
          <a:prstGeom prst="rect">
            <a:avLst/>
          </a:prstGeom>
          <a:noFill/>
        </p:spPr>
        <p:txBody>
          <a:bodyPr wrap="none" lIns="0" tIns="0" rIns="0" bIns="0" rtlCol="0">
            <a:spAutoFit/>
          </a:bodyPr>
          <a:lstStyle/>
          <a:p>
            <a:pPr algn="r"/>
            <a:r>
              <a:rPr lang="en-US" sz="1600" dirty="0">
                <a:solidFill>
                  <a:schemeClr val="accent6"/>
                </a:solidFill>
              </a:rPr>
              <a:t>Low</a:t>
            </a:r>
          </a:p>
        </p:txBody>
      </p:sp>
      <p:sp>
        <p:nvSpPr>
          <p:cNvPr id="22" name="TextBox 21">
            <a:extLst>
              <a:ext uri="{FF2B5EF4-FFF2-40B4-BE49-F238E27FC236}">
                <a16:creationId xmlns:a16="http://schemas.microsoft.com/office/drawing/2014/main" id="{BD5C0D83-8144-4EF8-8929-A93657BC76FD}"/>
              </a:ext>
            </a:extLst>
          </p:cNvPr>
          <p:cNvSpPr txBox="1"/>
          <p:nvPr/>
        </p:nvSpPr>
        <p:spPr>
          <a:xfrm>
            <a:off x="5185205" y="5036046"/>
            <a:ext cx="375104" cy="246221"/>
          </a:xfrm>
          <a:prstGeom prst="rect">
            <a:avLst/>
          </a:prstGeom>
          <a:noFill/>
        </p:spPr>
        <p:txBody>
          <a:bodyPr wrap="none" lIns="0" tIns="0" rIns="0" bIns="0" rtlCol="0">
            <a:spAutoFit/>
          </a:bodyPr>
          <a:lstStyle/>
          <a:p>
            <a:r>
              <a:rPr lang="en-US" sz="1600" dirty="0">
                <a:solidFill>
                  <a:schemeClr val="accent6"/>
                </a:solidFill>
              </a:rPr>
              <a:t>Low</a:t>
            </a:r>
          </a:p>
        </p:txBody>
      </p:sp>
      <p:sp>
        <p:nvSpPr>
          <p:cNvPr id="23" name="TextBox 22">
            <a:extLst>
              <a:ext uri="{FF2B5EF4-FFF2-40B4-BE49-F238E27FC236}">
                <a16:creationId xmlns:a16="http://schemas.microsoft.com/office/drawing/2014/main" id="{CC1D9F27-BAAD-44F9-B5DA-5D3C076033AC}"/>
              </a:ext>
            </a:extLst>
          </p:cNvPr>
          <p:cNvSpPr txBox="1"/>
          <p:nvPr/>
        </p:nvSpPr>
        <p:spPr>
          <a:xfrm>
            <a:off x="10544133" y="5036046"/>
            <a:ext cx="474489" cy="276999"/>
          </a:xfrm>
          <a:prstGeom prst="rect">
            <a:avLst/>
          </a:prstGeom>
          <a:noFill/>
        </p:spPr>
        <p:txBody>
          <a:bodyPr wrap="none" lIns="0" tIns="0" rIns="0" bIns="0" rtlCol="0">
            <a:spAutoFit/>
          </a:bodyPr>
          <a:lstStyle/>
          <a:p>
            <a:pPr algn="r"/>
            <a:r>
              <a:rPr lang="en-US" sz="1600" dirty="0">
                <a:solidFill>
                  <a:schemeClr val="accent6"/>
                </a:solidFill>
              </a:rPr>
              <a:t>High</a:t>
            </a:r>
          </a:p>
        </p:txBody>
      </p:sp>
      <p:cxnSp>
        <p:nvCxnSpPr>
          <p:cNvPr id="26" name="Straight Connector 25">
            <a:extLst>
              <a:ext uri="{FF2B5EF4-FFF2-40B4-BE49-F238E27FC236}">
                <a16:creationId xmlns:a16="http://schemas.microsoft.com/office/drawing/2014/main" id="{6BD51469-824A-4452-9F0D-4C58C255D441}"/>
              </a:ext>
            </a:extLst>
          </p:cNvPr>
          <p:cNvCxnSpPr>
            <a:cxnSpLocks/>
          </p:cNvCxnSpPr>
          <p:nvPr/>
        </p:nvCxnSpPr>
        <p:spPr>
          <a:xfrm>
            <a:off x="7105650" y="2352675"/>
            <a:ext cx="0" cy="265112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7303E2-E832-47F0-A28B-2A7D776B068E}"/>
              </a:ext>
            </a:extLst>
          </p:cNvPr>
          <p:cNvCxnSpPr>
            <a:cxnSpLocks/>
          </p:cNvCxnSpPr>
          <p:nvPr/>
        </p:nvCxnSpPr>
        <p:spPr>
          <a:xfrm>
            <a:off x="9074150" y="2224088"/>
            <a:ext cx="0" cy="2773361"/>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DE2DA09-5681-4D6E-92E8-D05BC1B53DA2}"/>
              </a:ext>
            </a:extLst>
          </p:cNvPr>
          <p:cNvSpPr txBox="1"/>
          <p:nvPr/>
        </p:nvSpPr>
        <p:spPr>
          <a:xfrm>
            <a:off x="5162550" y="5043864"/>
            <a:ext cx="5892797" cy="276999"/>
          </a:xfrm>
          <a:prstGeom prst="rect">
            <a:avLst/>
          </a:prstGeom>
          <a:noFill/>
        </p:spPr>
        <p:txBody>
          <a:bodyPr wrap="square" lIns="0" tIns="0" rIns="0" bIns="0" rtlCol="0">
            <a:spAutoFit/>
          </a:bodyPr>
          <a:lstStyle/>
          <a:p>
            <a:pPr algn="ctr"/>
            <a:r>
              <a:rPr lang="en-US" dirty="0">
                <a:solidFill>
                  <a:schemeClr val="accent6"/>
                </a:solidFill>
              </a:rPr>
              <a:t>Tension</a:t>
            </a:r>
          </a:p>
        </p:txBody>
      </p:sp>
      <p:sp>
        <p:nvSpPr>
          <p:cNvPr id="29" name="TextBox 28">
            <a:extLst>
              <a:ext uri="{FF2B5EF4-FFF2-40B4-BE49-F238E27FC236}">
                <a16:creationId xmlns:a16="http://schemas.microsoft.com/office/drawing/2014/main" id="{41D58E4D-74BF-42EB-A515-94E13192C569}"/>
              </a:ext>
            </a:extLst>
          </p:cNvPr>
          <p:cNvSpPr txBox="1"/>
          <p:nvPr/>
        </p:nvSpPr>
        <p:spPr>
          <a:xfrm rot="16200000">
            <a:off x="4327722" y="2961094"/>
            <a:ext cx="1192634" cy="276999"/>
          </a:xfrm>
          <a:prstGeom prst="rect">
            <a:avLst/>
          </a:prstGeom>
          <a:noFill/>
        </p:spPr>
        <p:txBody>
          <a:bodyPr wrap="none" lIns="0" tIns="0" rIns="0" bIns="0" rtlCol="0">
            <a:spAutoFit/>
          </a:bodyPr>
          <a:lstStyle/>
          <a:p>
            <a:pPr algn="l"/>
            <a:r>
              <a:rPr lang="en-US" dirty="0">
                <a:solidFill>
                  <a:schemeClr val="accent6"/>
                </a:solidFill>
              </a:rPr>
              <a:t>Productivity</a:t>
            </a:r>
          </a:p>
        </p:txBody>
      </p:sp>
      <p:sp>
        <p:nvSpPr>
          <p:cNvPr id="33" name="TextBox 32">
            <a:extLst>
              <a:ext uri="{FF2B5EF4-FFF2-40B4-BE49-F238E27FC236}">
                <a16:creationId xmlns:a16="http://schemas.microsoft.com/office/drawing/2014/main" id="{26EE768A-2115-48F8-95B6-ABEE29ACC6B7}"/>
              </a:ext>
            </a:extLst>
          </p:cNvPr>
          <p:cNvSpPr txBox="1"/>
          <p:nvPr/>
        </p:nvSpPr>
        <p:spPr>
          <a:xfrm>
            <a:off x="5340221" y="1406416"/>
            <a:ext cx="1482522" cy="392543"/>
          </a:xfrm>
          <a:prstGeom prst="rect">
            <a:avLst/>
          </a:prstGeom>
          <a:noFill/>
        </p:spPr>
        <p:txBody>
          <a:bodyPr wrap="none" lIns="0" tIns="0" rIns="0" bIns="0" rtlCol="0">
            <a:spAutoFit/>
          </a:bodyPr>
          <a:lstStyle/>
          <a:p>
            <a:pPr>
              <a:lnSpc>
                <a:spcPct val="85000"/>
              </a:lnSpc>
            </a:pPr>
            <a:r>
              <a:rPr lang="en-US" sz="1500" dirty="0">
                <a:solidFill>
                  <a:schemeClr val="tx2"/>
                </a:solidFill>
                <a:latin typeface="Arial Black" panose="020B0A04020102020204" pitchFamily="34" charset="0"/>
              </a:rPr>
              <a:t>Low </a:t>
            </a:r>
            <a:r>
              <a:rPr lang="en-US" sz="1500" dirty="0">
                <a:solidFill>
                  <a:schemeClr val="tx2"/>
                </a:solidFill>
              </a:rPr>
              <a:t>Tension</a:t>
            </a:r>
            <a:br>
              <a:rPr lang="en-US" sz="1500" dirty="0">
                <a:solidFill>
                  <a:schemeClr val="tx2"/>
                </a:solidFill>
              </a:rPr>
            </a:br>
            <a:r>
              <a:rPr lang="en-US" sz="1500" b="1" dirty="0">
                <a:solidFill>
                  <a:schemeClr val="tx2"/>
                </a:solidFill>
                <a:latin typeface="Arial Black" panose="020B0A04020102020204" pitchFamily="34" charset="0"/>
              </a:rPr>
              <a:t>Low</a:t>
            </a:r>
            <a:r>
              <a:rPr lang="en-US" sz="1500" b="1" dirty="0">
                <a:solidFill>
                  <a:schemeClr val="tx2"/>
                </a:solidFill>
              </a:rPr>
              <a:t> </a:t>
            </a:r>
            <a:r>
              <a:rPr lang="en-US" sz="1500" dirty="0">
                <a:solidFill>
                  <a:schemeClr val="tx2"/>
                </a:solidFill>
              </a:rPr>
              <a:t>Productivity</a:t>
            </a:r>
          </a:p>
        </p:txBody>
      </p:sp>
      <p:sp>
        <p:nvSpPr>
          <p:cNvPr id="34" name="TextBox 33">
            <a:extLst>
              <a:ext uri="{FF2B5EF4-FFF2-40B4-BE49-F238E27FC236}">
                <a16:creationId xmlns:a16="http://schemas.microsoft.com/office/drawing/2014/main" id="{ABD1B941-22E6-41CB-BDE8-C1C1B8B1C244}"/>
              </a:ext>
            </a:extLst>
          </p:cNvPr>
          <p:cNvSpPr txBox="1"/>
          <p:nvPr/>
        </p:nvSpPr>
        <p:spPr>
          <a:xfrm>
            <a:off x="7001654" y="1417991"/>
            <a:ext cx="2194482" cy="392415"/>
          </a:xfrm>
          <a:prstGeom prst="rect">
            <a:avLst/>
          </a:prstGeom>
          <a:noFill/>
        </p:spPr>
        <p:txBody>
          <a:bodyPr wrap="square" lIns="0" tIns="0" rIns="0" bIns="0" rtlCol="0">
            <a:spAutoFit/>
          </a:bodyPr>
          <a:lstStyle/>
          <a:p>
            <a:pPr algn="ctr">
              <a:lnSpc>
                <a:spcPct val="85000"/>
              </a:lnSpc>
            </a:pPr>
            <a:r>
              <a:rPr lang="en-US" sz="1500" dirty="0">
                <a:solidFill>
                  <a:schemeClr val="tx2"/>
                </a:solidFill>
                <a:latin typeface="Arial Black" panose="020B0A04020102020204" pitchFamily="34" charset="0"/>
              </a:rPr>
              <a:t>Appropriate </a:t>
            </a:r>
            <a:r>
              <a:rPr lang="en-US" sz="1500" dirty="0">
                <a:solidFill>
                  <a:schemeClr val="tx2"/>
                </a:solidFill>
              </a:rPr>
              <a:t>Tension</a:t>
            </a:r>
            <a:br>
              <a:rPr lang="en-US" sz="1500" dirty="0">
                <a:solidFill>
                  <a:schemeClr val="tx2"/>
                </a:solidFill>
              </a:rPr>
            </a:br>
            <a:r>
              <a:rPr lang="en-US" sz="1500" dirty="0">
                <a:solidFill>
                  <a:schemeClr val="tx2"/>
                </a:solidFill>
              </a:rPr>
              <a:t>And Productivity</a:t>
            </a:r>
          </a:p>
        </p:txBody>
      </p:sp>
      <p:sp>
        <p:nvSpPr>
          <p:cNvPr id="35" name="TextBox 34">
            <a:extLst>
              <a:ext uri="{FF2B5EF4-FFF2-40B4-BE49-F238E27FC236}">
                <a16:creationId xmlns:a16="http://schemas.microsoft.com/office/drawing/2014/main" id="{36C59441-5C8A-4729-94B1-729933B50998}"/>
              </a:ext>
            </a:extLst>
          </p:cNvPr>
          <p:cNvSpPr txBox="1"/>
          <p:nvPr/>
        </p:nvSpPr>
        <p:spPr>
          <a:xfrm>
            <a:off x="9408998" y="1417991"/>
            <a:ext cx="1482522" cy="392543"/>
          </a:xfrm>
          <a:prstGeom prst="rect">
            <a:avLst/>
          </a:prstGeom>
          <a:noFill/>
        </p:spPr>
        <p:txBody>
          <a:bodyPr wrap="none" lIns="0" tIns="0" rIns="0" bIns="0" rtlCol="0">
            <a:spAutoFit/>
          </a:bodyPr>
          <a:lstStyle/>
          <a:p>
            <a:pPr algn="r">
              <a:lnSpc>
                <a:spcPct val="85000"/>
              </a:lnSpc>
            </a:pPr>
            <a:r>
              <a:rPr lang="en-US" sz="1500" dirty="0">
                <a:solidFill>
                  <a:schemeClr val="tx2"/>
                </a:solidFill>
                <a:latin typeface="Arial Black" panose="020B0A04020102020204" pitchFamily="34" charset="0"/>
              </a:rPr>
              <a:t>High </a:t>
            </a:r>
            <a:r>
              <a:rPr lang="en-US" sz="1500" dirty="0">
                <a:solidFill>
                  <a:schemeClr val="tx2"/>
                </a:solidFill>
              </a:rPr>
              <a:t>Tension</a:t>
            </a:r>
            <a:br>
              <a:rPr lang="en-US" sz="1500" dirty="0">
                <a:solidFill>
                  <a:schemeClr val="tx2"/>
                </a:solidFill>
              </a:rPr>
            </a:br>
            <a:r>
              <a:rPr lang="en-US" sz="1500" dirty="0">
                <a:solidFill>
                  <a:schemeClr val="tx2"/>
                </a:solidFill>
                <a:latin typeface="Arial Black" panose="020B0A04020102020204" pitchFamily="34" charset="0"/>
              </a:rPr>
              <a:t>Low</a:t>
            </a:r>
            <a:r>
              <a:rPr lang="en-US" sz="1500" dirty="0">
                <a:solidFill>
                  <a:schemeClr val="tx2"/>
                </a:solidFill>
              </a:rPr>
              <a:t> Productivity</a:t>
            </a:r>
          </a:p>
        </p:txBody>
      </p:sp>
    </p:spTree>
    <p:extLst>
      <p:ext uri="{BB962C8B-B14F-4D97-AF65-F5344CB8AC3E}">
        <p14:creationId xmlns:p14="http://schemas.microsoft.com/office/powerpoint/2010/main" val="465980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87109" y="228600"/>
            <a:ext cx="3591180" cy="1995488"/>
          </a:xfrm>
        </p:spPr>
        <p:txBody>
          <a:bodyPr/>
          <a:lstStyle/>
          <a:p>
            <a:r>
              <a:rPr lang="en-US" dirty="0"/>
              <a:t>Backup Behavior</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487108" y="2352675"/>
            <a:ext cx="3591181" cy="3590926"/>
          </a:xfrm>
        </p:spPr>
        <p:txBody>
          <a:bodyPr/>
          <a:lstStyle/>
          <a:p>
            <a:r>
              <a:rPr lang="en-US" sz="2200" dirty="0">
                <a:solidFill>
                  <a:schemeClr val="tx2"/>
                </a:solidFill>
              </a:rPr>
              <a:t>Exaggerated behavior used to reduce tension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24</a:t>
            </a:fld>
            <a:endParaRPr lang="en-US"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982541" y="1352344"/>
            <a:ext cx="282968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endParaRPr lang="en-US" dirty="0">
              <a:solidFill>
                <a:schemeClr val="tx2"/>
              </a:solidFill>
              <a:latin typeface="Arial Black" panose="020B0A04020102020204" pitchFamily="34" charset="0"/>
            </a:endParaRPr>
          </a:p>
          <a:p>
            <a:pPr algn="r">
              <a:lnSpc>
                <a:spcPct val="85000"/>
              </a:lnSpc>
            </a:pPr>
            <a:r>
              <a:rPr lang="en-US" dirty="0">
                <a:solidFill>
                  <a:schemeClr val="tx2"/>
                </a:solidFill>
              </a:rPr>
              <a:t>AVOIDS: Withdraws to reduce personal tension</a:t>
            </a:r>
          </a:p>
          <a:p>
            <a:pPr algn="r">
              <a:lnSpc>
                <a:spcPct val="85000"/>
              </a:lnSpc>
            </a:pPr>
            <a:r>
              <a:rPr lang="en-US" sz="1600" dirty="0">
                <a:solidFill>
                  <a:schemeClr val="tx2"/>
                </a:solidFill>
              </a:rPr>
              <a:t>  </a:t>
            </a:r>
          </a:p>
          <a:p>
            <a:pPr>
              <a:lnSpc>
                <a:spcPct val="85000"/>
              </a:lnSpc>
            </a:pPr>
            <a:endParaRPr lang="en-US"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982541" y="3598822"/>
            <a:ext cx="282968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sz="1600" dirty="0">
                <a:solidFill>
                  <a:schemeClr val="tx2"/>
                </a:solidFill>
                <a:latin typeface="Arial Black" panose="020B0A04020102020204" pitchFamily="34" charset="0"/>
              </a:rPr>
              <a:t>Amiable</a:t>
            </a:r>
          </a:p>
          <a:p>
            <a:pPr algn="r">
              <a:lnSpc>
                <a:spcPct val="85000"/>
              </a:lnSpc>
            </a:pPr>
            <a:endParaRPr lang="en-US" sz="1600" dirty="0">
              <a:solidFill>
                <a:schemeClr val="tx2"/>
              </a:solidFill>
              <a:latin typeface="Arial Black" panose="020B0A04020102020204" pitchFamily="34" charset="0"/>
            </a:endParaRPr>
          </a:p>
          <a:p>
            <a:pPr algn="r">
              <a:lnSpc>
                <a:spcPct val="85000"/>
              </a:lnSpc>
            </a:pPr>
            <a:r>
              <a:rPr lang="en-US" dirty="0">
                <a:solidFill>
                  <a:schemeClr val="tx2"/>
                </a:solidFill>
              </a:rPr>
              <a:t>ACQUIESCES: Goes along to reduce personal tension</a:t>
            </a:r>
          </a:p>
          <a:p>
            <a:pPr>
              <a:lnSpc>
                <a:spcPct val="85000"/>
              </a:lnSpc>
            </a:pPr>
            <a:endParaRPr lang="en-US"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352344"/>
            <a:ext cx="299061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dirty="0">
                <a:solidFill>
                  <a:schemeClr val="tx2"/>
                </a:solidFill>
                <a:latin typeface="Arial Black" panose="020B0A04020102020204" pitchFamily="34" charset="0"/>
              </a:rPr>
              <a:t>Driving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rPr>
              <a:t>AUTOCRATIC: Takes charge to reduce personal tension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598822"/>
            <a:ext cx="299061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sz="1600" dirty="0">
                <a:solidFill>
                  <a:schemeClr val="tx2"/>
                </a:solidFill>
                <a:latin typeface="Arial Black" panose="020B0A04020102020204" pitchFamily="34" charset="0"/>
              </a:rPr>
              <a:t>Expressive</a:t>
            </a:r>
          </a:p>
          <a:p>
            <a:pPr>
              <a:lnSpc>
                <a:spcPct val="85000"/>
              </a:lnSpc>
            </a:pPr>
            <a:endParaRPr lang="en-US" sz="1600" dirty="0">
              <a:solidFill>
                <a:schemeClr val="tx2"/>
              </a:solidFill>
              <a:latin typeface="Arial Black" panose="020B0A04020102020204" pitchFamily="34" charset="0"/>
            </a:endParaRPr>
          </a:p>
          <a:p>
            <a:pPr>
              <a:lnSpc>
                <a:spcPct val="85000"/>
              </a:lnSpc>
            </a:pPr>
            <a:r>
              <a:rPr lang="en-US" dirty="0">
                <a:solidFill>
                  <a:schemeClr val="tx2"/>
                </a:solidFill>
              </a:rPr>
              <a:t>ATTACKS: Confronts to reduce personal tension</a:t>
            </a:r>
          </a:p>
        </p:txBody>
      </p:sp>
    </p:spTree>
    <p:extLst>
      <p:ext uri="{BB962C8B-B14F-4D97-AF65-F5344CB8AC3E}">
        <p14:creationId xmlns:p14="http://schemas.microsoft.com/office/powerpoint/2010/main" val="1957454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28017" y="228600"/>
            <a:ext cx="3650271" cy="1995488"/>
          </a:xfrm>
        </p:spPr>
        <p:txBody>
          <a:bodyPr/>
          <a:lstStyle/>
          <a:p>
            <a:r>
              <a:rPr lang="en-US" dirty="0"/>
              <a:t>Managing</a:t>
            </a:r>
            <a:br>
              <a:rPr lang="en-US" dirty="0"/>
            </a:br>
            <a:r>
              <a:rPr lang="en-US" dirty="0"/>
              <a:t>Backup Behavior</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428017" y="2352675"/>
            <a:ext cx="3650271" cy="3590926"/>
          </a:xfrm>
        </p:spPr>
        <p:txBody>
          <a:bodyPr/>
          <a:lstStyle/>
          <a:p>
            <a:r>
              <a:rPr lang="en-US" sz="2200" dirty="0">
                <a:solidFill>
                  <a:schemeClr val="tx2"/>
                </a:solidFill>
              </a:rPr>
              <a:t>Exaggerated behavior used to reduce tension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25</a:t>
            </a:fld>
            <a:endParaRPr lang="en-US"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0" y="406332"/>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425085"/>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905505"/>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46598" y="2900479"/>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98762" y="1030410"/>
            <a:ext cx="3081528" cy="1151467"/>
          </a:xfrm>
          <a:prstGeom prst="callout1">
            <a:avLst>
              <a:gd name="adj1" fmla="val 26000"/>
              <a:gd name="adj2" fmla="val -283"/>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endParaRPr lang="en-US" dirty="0">
              <a:solidFill>
                <a:schemeClr val="tx2"/>
              </a:solidFill>
              <a:latin typeface="Arial Black" panose="020B0A04020102020204" pitchFamily="34" charset="0"/>
            </a:endParaRPr>
          </a:p>
          <a:p>
            <a:pPr algn="r">
              <a:lnSpc>
                <a:spcPct val="85000"/>
              </a:lnSpc>
            </a:pPr>
            <a:r>
              <a:rPr lang="en-US" sz="1600" dirty="0">
                <a:solidFill>
                  <a:schemeClr val="tx2"/>
                </a:solidFill>
              </a:rPr>
              <a:t>AVOIDS: Emphasize the value of their facts and input and ask to compare their information with your requirements objectively</a:t>
            </a:r>
            <a:br>
              <a:rPr lang="en-US" sz="1600" dirty="0">
                <a:solidFill>
                  <a:schemeClr val="tx2"/>
                </a:solidFill>
              </a:rPr>
            </a:br>
            <a:r>
              <a:rPr lang="en-US" sz="1600" dirty="0">
                <a:solidFill>
                  <a:schemeClr val="tx2"/>
                </a:solidFill>
              </a:rPr>
              <a:t>and unemotionally</a:t>
            </a:r>
          </a:p>
          <a:p>
            <a:pPr algn="r">
              <a:lnSpc>
                <a:spcPct val="85000"/>
              </a:lnSpc>
            </a:pPr>
            <a:r>
              <a:rPr lang="en-US" sz="1600" dirty="0">
                <a:solidFill>
                  <a:schemeClr val="tx2"/>
                </a:solidFill>
              </a:rPr>
              <a:t>  </a:t>
            </a:r>
          </a:p>
          <a:p>
            <a:pPr>
              <a:lnSpc>
                <a:spcPct val="85000"/>
              </a:lnSpc>
            </a:pPr>
            <a:endParaRPr lang="en-US"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708724"/>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498762" y="3659191"/>
            <a:ext cx="3081528" cy="1151467"/>
          </a:xfrm>
          <a:prstGeom prst="callout1">
            <a:avLst>
              <a:gd name="adj1" fmla="val 26756"/>
              <a:gd name="adj2" fmla="val -282"/>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dirty="0">
                <a:solidFill>
                  <a:schemeClr val="tx2"/>
                </a:solidFill>
                <a:latin typeface="Arial Black" panose="020B0A04020102020204" pitchFamily="34" charset="0"/>
              </a:rPr>
              <a:t>Amiable</a:t>
            </a:r>
          </a:p>
          <a:p>
            <a:pPr algn="r">
              <a:lnSpc>
                <a:spcPct val="85000"/>
              </a:lnSpc>
            </a:pPr>
            <a:endParaRPr lang="en-US" sz="1600" dirty="0">
              <a:solidFill>
                <a:schemeClr val="tx2"/>
              </a:solidFill>
              <a:latin typeface="Arial Black" panose="020B0A04020102020204" pitchFamily="34" charset="0"/>
            </a:endParaRPr>
          </a:p>
          <a:p>
            <a:pPr algn="r">
              <a:lnSpc>
                <a:spcPct val="85000"/>
              </a:lnSpc>
            </a:pPr>
            <a:r>
              <a:rPr lang="en-US" sz="1600" dirty="0">
                <a:solidFill>
                  <a:schemeClr val="tx2"/>
                </a:solidFill>
              </a:rPr>
              <a:t>ACQUIESCES: Reassure them to feel safe in becoming involved again; encourage them to offer their opinions</a:t>
            </a:r>
          </a:p>
          <a:p>
            <a:pPr>
              <a:lnSpc>
                <a:spcPct val="85000"/>
              </a:lnSpc>
            </a:pPr>
            <a:endParaRPr lang="en-US"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58547" y="1030410"/>
            <a:ext cx="3083364" cy="1151467"/>
          </a:xfrm>
          <a:prstGeom prst="callout1">
            <a:avLst>
              <a:gd name="adj1" fmla="val 26000"/>
              <a:gd name="adj2" fmla="val 0"/>
              <a:gd name="adj3" fmla="val 26000"/>
              <a:gd name="adj4" fmla="val 10028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dirty="0">
                <a:solidFill>
                  <a:schemeClr val="tx2"/>
                </a:solidFill>
                <a:latin typeface="Arial Black" panose="020B0A04020102020204" pitchFamily="34" charset="0"/>
              </a:rPr>
              <a:t>Driving</a:t>
            </a:r>
          </a:p>
          <a:p>
            <a:pPr>
              <a:lnSpc>
                <a:spcPct val="85000"/>
              </a:lnSpc>
            </a:pPr>
            <a:endParaRPr lang="en-US" dirty="0">
              <a:solidFill>
                <a:schemeClr val="tx2"/>
              </a:solidFill>
              <a:latin typeface="Arial Black" panose="020B0A04020102020204" pitchFamily="34" charset="0"/>
            </a:endParaRPr>
          </a:p>
          <a:p>
            <a:pPr>
              <a:lnSpc>
                <a:spcPct val="85000"/>
              </a:lnSpc>
            </a:pPr>
            <a:r>
              <a:rPr lang="en-US" sz="1600" dirty="0">
                <a:solidFill>
                  <a:schemeClr val="tx2"/>
                </a:solidFill>
              </a:rPr>
              <a:t>AUTOCRATIC: Firmly state your commitment to the goals and show how you can help them achieve the results they are committed to reaching</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58547" y="3659191"/>
            <a:ext cx="3083364" cy="1151467"/>
          </a:xfrm>
          <a:prstGeom prst="callout1">
            <a:avLst>
              <a:gd name="adj1" fmla="val 26000"/>
              <a:gd name="adj2" fmla="val 0"/>
              <a:gd name="adj3" fmla="val 26000"/>
              <a:gd name="adj4" fmla="val 10056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dirty="0">
                <a:solidFill>
                  <a:schemeClr val="tx2"/>
                </a:solidFill>
                <a:latin typeface="Arial Black" panose="020B0A04020102020204" pitchFamily="34" charset="0"/>
              </a:rPr>
              <a:t>Expressive</a:t>
            </a:r>
          </a:p>
          <a:p>
            <a:pPr>
              <a:lnSpc>
                <a:spcPct val="85000"/>
              </a:lnSpc>
            </a:pPr>
            <a:endParaRPr lang="en-US" sz="1600" dirty="0">
              <a:solidFill>
                <a:schemeClr val="tx2"/>
              </a:solidFill>
              <a:latin typeface="Arial Black" panose="020B0A04020102020204" pitchFamily="34" charset="0"/>
            </a:endParaRPr>
          </a:p>
          <a:p>
            <a:pPr>
              <a:lnSpc>
                <a:spcPct val="85000"/>
              </a:lnSpc>
            </a:pPr>
            <a:r>
              <a:rPr lang="en-US" sz="1600" dirty="0">
                <a:solidFill>
                  <a:schemeClr val="tx2"/>
                </a:solidFill>
              </a:rPr>
              <a:t>ATTACKS: Allow them to</a:t>
            </a:r>
            <a:br>
              <a:rPr lang="en-US" sz="1600" dirty="0">
                <a:solidFill>
                  <a:schemeClr val="tx2"/>
                </a:solidFill>
              </a:rPr>
            </a:br>
            <a:r>
              <a:rPr lang="en-US" sz="1600" dirty="0">
                <a:solidFill>
                  <a:schemeClr val="tx2"/>
                </a:solidFill>
              </a:rPr>
              <a:t>“vent” and acknowledge their contributions, while moving the conversation toward actions that will benefit them and the team</a:t>
            </a:r>
          </a:p>
        </p:txBody>
      </p:sp>
    </p:spTree>
    <p:extLst>
      <p:ext uri="{BB962C8B-B14F-4D97-AF65-F5344CB8AC3E}">
        <p14:creationId xmlns:p14="http://schemas.microsoft.com/office/powerpoint/2010/main" val="2297859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06399" y="228600"/>
            <a:ext cx="3671889" cy="1995488"/>
          </a:xfrm>
        </p:spPr>
        <p:txBody>
          <a:bodyPr/>
          <a:lstStyle/>
          <a:p>
            <a:r>
              <a:rPr lang="en-US" dirty="0"/>
              <a:t>Potentially</a:t>
            </a:r>
            <a:br>
              <a:rPr lang="en-US" dirty="0"/>
            </a:br>
            <a:r>
              <a:rPr lang="en-US" dirty="0"/>
              <a:t>Toxic Relationships</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26</a:t>
            </a:fld>
            <a:endParaRPr lang="en-US"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207620" y="1352344"/>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endParaRPr lang="en-US" dirty="0">
              <a:solidFill>
                <a:schemeClr val="tx2"/>
              </a:solidFill>
              <a:latin typeface="Arial Black" panose="020B0A04020102020204" pitchFamily="34" charset="0"/>
            </a:endParaRPr>
          </a:p>
          <a:p>
            <a:pPr algn="r">
              <a:lnSpc>
                <a:spcPct val="85000"/>
              </a:lnSpc>
            </a:pPr>
            <a:r>
              <a:rPr lang="en-US" dirty="0">
                <a:solidFill>
                  <a:schemeClr val="tx2"/>
                </a:solidFill>
              </a:rPr>
              <a:t>Slower-paced</a:t>
            </a:r>
          </a:p>
          <a:p>
            <a:pPr algn="r">
              <a:lnSpc>
                <a:spcPct val="85000"/>
              </a:lnSpc>
            </a:pPr>
            <a:r>
              <a:rPr lang="en-US" dirty="0">
                <a:solidFill>
                  <a:schemeClr val="tx2"/>
                </a:solidFill>
              </a:rPr>
              <a:t>Focus on detail</a:t>
            </a:r>
          </a:p>
          <a:p>
            <a:pPr algn="r">
              <a:lnSpc>
                <a:spcPct val="85000"/>
              </a:lnSpc>
            </a:pPr>
            <a:r>
              <a:rPr lang="en-US" dirty="0">
                <a:solidFill>
                  <a:schemeClr val="tx2"/>
                </a:solidFill>
              </a:rPr>
              <a:t>Serious &amp; formal approach</a:t>
            </a:r>
          </a:p>
          <a:p>
            <a:pPr algn="r">
              <a:lnSpc>
                <a:spcPct val="85000"/>
              </a:lnSpc>
            </a:pPr>
            <a:r>
              <a:rPr lang="en-US" sz="1600" dirty="0">
                <a:solidFill>
                  <a:schemeClr val="tx2"/>
                </a:solidFill>
              </a:rPr>
              <a:t>  </a:t>
            </a:r>
          </a:p>
          <a:p>
            <a:pPr>
              <a:lnSpc>
                <a:spcPct val="85000"/>
              </a:lnSpc>
            </a:pPr>
            <a:endParaRPr lang="en-US"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207620" y="3598822"/>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r">
              <a:lnSpc>
                <a:spcPct val="85000"/>
              </a:lnSpc>
            </a:pPr>
            <a:r>
              <a:rPr lang="en-US" dirty="0">
                <a:solidFill>
                  <a:schemeClr val="tx2"/>
                </a:solidFill>
                <a:latin typeface="Arial Black" panose="020B0A04020102020204" pitchFamily="34" charset="0"/>
              </a:rPr>
              <a:t>Amiable</a:t>
            </a:r>
          </a:p>
          <a:p>
            <a:pPr algn="r">
              <a:lnSpc>
                <a:spcPct val="85000"/>
              </a:lnSpc>
            </a:pPr>
            <a:endParaRPr lang="en-US" dirty="0">
              <a:solidFill>
                <a:schemeClr val="tx2"/>
              </a:solidFill>
              <a:latin typeface="Arial Black" panose="020B0A04020102020204" pitchFamily="34" charset="0"/>
            </a:endParaRPr>
          </a:p>
          <a:p>
            <a:pPr algn="r">
              <a:lnSpc>
                <a:spcPct val="85000"/>
              </a:lnSpc>
            </a:pPr>
            <a:r>
              <a:rPr lang="en-US" dirty="0">
                <a:solidFill>
                  <a:schemeClr val="tx2"/>
                </a:solidFill>
              </a:rPr>
              <a:t>Slower-paced</a:t>
            </a:r>
          </a:p>
          <a:p>
            <a:pPr algn="r">
              <a:lnSpc>
                <a:spcPct val="85000"/>
              </a:lnSpc>
            </a:pPr>
            <a:r>
              <a:rPr lang="en-US" dirty="0">
                <a:solidFill>
                  <a:schemeClr val="tx2"/>
                </a:solidFill>
              </a:rPr>
              <a:t>Focus on relationship</a:t>
            </a:r>
          </a:p>
          <a:p>
            <a:pPr algn="r">
              <a:lnSpc>
                <a:spcPct val="85000"/>
              </a:lnSpc>
            </a:pPr>
            <a:r>
              <a:rPr lang="en-US" dirty="0">
                <a:solidFill>
                  <a:schemeClr val="tx2"/>
                </a:solidFill>
              </a:rPr>
              <a:t>Casual &amp; informal approach</a:t>
            </a:r>
          </a:p>
          <a:p>
            <a:pPr>
              <a:lnSpc>
                <a:spcPct val="85000"/>
              </a:lnSpc>
            </a:pPr>
            <a:endParaRPr lang="en-US"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352344"/>
            <a:ext cx="271183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dirty="0">
                <a:solidFill>
                  <a:schemeClr val="tx2"/>
                </a:solidFill>
                <a:latin typeface="Arial Black" panose="020B0A04020102020204" pitchFamily="34" charset="0"/>
              </a:rPr>
              <a:t>Driving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rPr>
              <a:t>Faster-paced</a:t>
            </a:r>
          </a:p>
          <a:p>
            <a:pPr>
              <a:lnSpc>
                <a:spcPct val="85000"/>
              </a:lnSpc>
            </a:pPr>
            <a:r>
              <a:rPr lang="en-US" dirty="0">
                <a:solidFill>
                  <a:schemeClr val="tx2"/>
                </a:solidFill>
              </a:rPr>
              <a:t>Focus on goal</a:t>
            </a:r>
          </a:p>
          <a:p>
            <a:pPr>
              <a:lnSpc>
                <a:spcPct val="85000"/>
              </a:lnSpc>
            </a:pPr>
            <a:r>
              <a:rPr lang="en-US" dirty="0">
                <a:solidFill>
                  <a:schemeClr val="tx2"/>
                </a:solidFill>
              </a:rPr>
              <a:t>Serious &amp; formal approach</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598822"/>
            <a:ext cx="27118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nSpc>
                <a:spcPct val="85000"/>
              </a:lnSpc>
            </a:pPr>
            <a:r>
              <a:rPr lang="en-US" dirty="0">
                <a:solidFill>
                  <a:schemeClr val="tx2"/>
                </a:solidFill>
                <a:latin typeface="Arial Black" panose="020B0A04020102020204" pitchFamily="34" charset="0"/>
              </a:rPr>
              <a:t>Expressive</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rPr>
              <a:t>Faster-paced</a:t>
            </a:r>
          </a:p>
          <a:p>
            <a:pPr>
              <a:lnSpc>
                <a:spcPct val="85000"/>
              </a:lnSpc>
            </a:pPr>
            <a:r>
              <a:rPr lang="en-US" dirty="0">
                <a:solidFill>
                  <a:schemeClr val="tx2"/>
                </a:solidFill>
              </a:rPr>
              <a:t>Focus on generalities</a:t>
            </a:r>
          </a:p>
          <a:p>
            <a:pPr>
              <a:lnSpc>
                <a:spcPct val="85000"/>
              </a:lnSpc>
            </a:pPr>
            <a:r>
              <a:rPr lang="en-US" dirty="0">
                <a:solidFill>
                  <a:schemeClr val="tx2"/>
                </a:solidFill>
              </a:rPr>
              <a:t>Casual &amp; informal approach</a:t>
            </a:r>
          </a:p>
        </p:txBody>
      </p:sp>
    </p:spTree>
    <p:extLst>
      <p:ext uri="{BB962C8B-B14F-4D97-AF65-F5344CB8AC3E}">
        <p14:creationId xmlns:p14="http://schemas.microsoft.com/office/powerpoint/2010/main" val="111702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par>
                                <p:cTn id="41" presetID="9" presetClass="emph" presetSubtype="0" nodeType="withEffect">
                                  <p:stCondLst>
                                    <p:cond delay="0"/>
                                  </p:stCondLst>
                                  <p:childTnLst>
                                    <p:set>
                                      <p:cBhvr>
                                        <p:cTn id="42" dur="indefinite"/>
                                        <p:tgtEl>
                                          <p:spTgt spid="18">
                                            <p:txEl>
                                              <p:pRg st="4" end="4"/>
                                            </p:txEl>
                                          </p:spTgt>
                                        </p:tgtEl>
                                        <p:attrNameLst>
                                          <p:attrName>style.opacity</p:attrName>
                                        </p:attrNameLst>
                                      </p:cBhvr>
                                      <p:to>
                                        <p:strVal val="0.25"/>
                                      </p:to>
                                    </p:set>
                                    <p:animEffect filter="image" prLst="opacity: 0.25">
                                      <p:cBhvr rctx="IE">
                                        <p:cTn id="43" dur="indefinite"/>
                                        <p:tgtEl>
                                          <p:spTgt spid="1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2">
                                            <p:txEl>
                                              <p:pRg st="2" end="2"/>
                                            </p:txEl>
                                          </p:spTgt>
                                        </p:tgtEl>
                                        <p:attrNameLst>
                                          <p:attrName>style.opacity</p:attrName>
                                        </p:attrNameLst>
                                      </p:cBhvr>
                                      <p:to>
                                        <p:strVal val="1"/>
                                      </p:to>
                                    </p:set>
                                    <p:animEffect filter="image" prLst="opacity: 1">
                                      <p:cBhvr rctx="IE">
                                        <p:cTn id="48" dur="indefinite"/>
                                        <p:tgtEl>
                                          <p:spTgt spid="32">
                                            <p:txEl>
                                              <p:pRg st="2" end="2"/>
                                            </p:txEl>
                                          </p:spTgt>
                                        </p:tgtEl>
                                      </p:cBhvr>
                                    </p:animEffect>
                                  </p:childTnLst>
                                </p:cTn>
                              </p:par>
                              <p:par>
                                <p:cTn id="49" presetID="9" presetClass="emph" presetSubtype="0" nodeType="withEffect">
                                  <p:stCondLst>
                                    <p:cond delay="0"/>
                                  </p:stCondLst>
                                  <p:childTnLst>
                                    <p:set>
                                      <p:cBhvr>
                                        <p:cTn id="50" dur="indefinite"/>
                                        <p:tgtEl>
                                          <p:spTgt spid="32">
                                            <p:txEl>
                                              <p:pRg st="3" end="3"/>
                                            </p:txEl>
                                          </p:spTgt>
                                        </p:tgtEl>
                                        <p:attrNameLst>
                                          <p:attrName>style.opacity</p:attrName>
                                        </p:attrNameLst>
                                      </p:cBhvr>
                                      <p:to>
                                        <p:strVal val="1"/>
                                      </p:to>
                                    </p:set>
                                    <p:animEffect filter="image" prLst="opacity: 1">
                                      <p:cBhvr rctx="IE">
                                        <p:cTn id="51" dur="indefinite"/>
                                        <p:tgtEl>
                                          <p:spTgt spid="32">
                                            <p:txEl>
                                              <p:pRg st="3" end="3"/>
                                            </p:txEl>
                                          </p:spTgt>
                                        </p:tgtEl>
                                      </p:cBhvr>
                                    </p:animEffect>
                                  </p:childTnLst>
                                </p:cTn>
                              </p:par>
                              <p:par>
                                <p:cTn id="52" presetID="9" presetClass="emph" presetSubtype="0" nodeType="withEffect">
                                  <p:stCondLst>
                                    <p:cond delay="0"/>
                                  </p:stCondLst>
                                  <p:childTnLst>
                                    <p:set>
                                      <p:cBhvr>
                                        <p:cTn id="53" dur="indefinite"/>
                                        <p:tgtEl>
                                          <p:spTgt spid="32">
                                            <p:txEl>
                                              <p:pRg st="4" end="4"/>
                                            </p:txEl>
                                          </p:spTgt>
                                        </p:tgtEl>
                                        <p:attrNameLst>
                                          <p:attrName>style.opacity</p:attrName>
                                        </p:attrNameLst>
                                      </p:cBhvr>
                                      <p:to>
                                        <p:strVal val="1"/>
                                      </p:to>
                                    </p:set>
                                    <p:animEffect filter="image" prLst="opacity: 1">
                                      <p:cBhvr rctx="IE">
                                        <p:cTn id="54" dur="indefinite"/>
                                        <p:tgtEl>
                                          <p:spTgt spid="32">
                                            <p:txEl>
                                              <p:pRg st="4" end="4"/>
                                            </p:txEl>
                                          </p:spTgt>
                                        </p:tgtEl>
                                      </p:cBhvr>
                                    </p:animEffect>
                                  </p:childTnLst>
                                </p:cTn>
                              </p:par>
                              <p:par>
                                <p:cTn id="55" presetID="9" presetClass="emph" presetSubtype="0" nodeType="withEffect">
                                  <p:stCondLst>
                                    <p:cond delay="0"/>
                                  </p:stCondLst>
                                  <p:childTnLst>
                                    <p:set>
                                      <p:cBhvr>
                                        <p:cTn id="56" dur="indefinite"/>
                                        <p:tgtEl>
                                          <p:spTgt spid="31">
                                            <p:txEl>
                                              <p:pRg st="2" end="2"/>
                                            </p:txEl>
                                          </p:spTgt>
                                        </p:tgtEl>
                                        <p:attrNameLst>
                                          <p:attrName>style.opacity</p:attrName>
                                        </p:attrNameLst>
                                      </p:cBhvr>
                                      <p:to>
                                        <p:strVal val="1"/>
                                      </p:to>
                                    </p:set>
                                    <p:animEffect filter="image" prLst="opacity: 1">
                                      <p:cBhvr rctx="IE">
                                        <p:cTn id="57" dur="indefinite"/>
                                        <p:tgtEl>
                                          <p:spTgt spid="31">
                                            <p:txEl>
                                              <p:pRg st="2" end="2"/>
                                            </p:txEl>
                                          </p:spTgt>
                                        </p:tgtEl>
                                      </p:cBhvr>
                                    </p:animEffect>
                                  </p:childTnLst>
                                </p:cTn>
                              </p:par>
                              <p:par>
                                <p:cTn id="58" presetID="9" presetClass="emph" presetSubtype="0" nodeType="withEffect">
                                  <p:stCondLst>
                                    <p:cond delay="0"/>
                                  </p:stCondLst>
                                  <p:childTnLst>
                                    <p:set>
                                      <p:cBhvr>
                                        <p:cTn id="59" dur="indefinite"/>
                                        <p:tgtEl>
                                          <p:spTgt spid="31">
                                            <p:txEl>
                                              <p:pRg st="3" end="3"/>
                                            </p:txEl>
                                          </p:spTgt>
                                        </p:tgtEl>
                                        <p:attrNameLst>
                                          <p:attrName>style.opacity</p:attrName>
                                        </p:attrNameLst>
                                      </p:cBhvr>
                                      <p:to>
                                        <p:strVal val="1"/>
                                      </p:to>
                                    </p:set>
                                    <p:animEffect filter="image" prLst="opacity: 1">
                                      <p:cBhvr rctx="IE">
                                        <p:cTn id="60" dur="indefinite"/>
                                        <p:tgtEl>
                                          <p:spTgt spid="31">
                                            <p:txEl>
                                              <p:pRg st="3" end="3"/>
                                            </p:txEl>
                                          </p:spTgt>
                                        </p:tgtEl>
                                      </p:cBhvr>
                                    </p:animEffect>
                                  </p:childTnLst>
                                </p:cTn>
                              </p:par>
                              <p:par>
                                <p:cTn id="61" presetID="9" presetClass="emph" presetSubtype="0" nodeType="withEffect">
                                  <p:stCondLst>
                                    <p:cond delay="0"/>
                                  </p:stCondLst>
                                  <p:childTnLst>
                                    <p:set>
                                      <p:cBhvr>
                                        <p:cTn id="62" dur="indefinite"/>
                                        <p:tgtEl>
                                          <p:spTgt spid="31">
                                            <p:txEl>
                                              <p:pRg st="4" end="4"/>
                                            </p:txEl>
                                          </p:spTgt>
                                        </p:tgtEl>
                                        <p:attrNameLst>
                                          <p:attrName>style.opacity</p:attrName>
                                        </p:attrNameLst>
                                      </p:cBhvr>
                                      <p:to>
                                        <p:strVal val="1"/>
                                      </p:to>
                                    </p:set>
                                    <p:animEffect filter="image" prLst="opacity: 1">
                                      <p:cBhvr rctx="IE">
                                        <p:cTn id="63" dur="indefinite"/>
                                        <p:tgtEl>
                                          <p:spTgt spid="31">
                                            <p:txEl>
                                              <p:pRg st="4" end="4"/>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32">
                                            <p:txEl>
                                              <p:pRg st="0" end="0"/>
                                            </p:txEl>
                                          </p:spTgt>
                                        </p:tgtEl>
                                        <p:attrNameLst>
                                          <p:attrName>style.color</p:attrName>
                                        </p:attrNameLst>
                                      </p:cBhvr>
                                      <p:to>
                                        <a:srgbClr val="48C9F1"/>
                                      </p:to>
                                    </p:animClr>
                                  </p:childTnLst>
                                </p:cTn>
                              </p:par>
                              <p:par>
                                <p:cTn id="66" presetID="3" presetClass="emph" presetSubtype="2" fill="hold" nodeType="withEffect">
                                  <p:stCondLst>
                                    <p:cond delay="0"/>
                                  </p:stCondLst>
                                  <p:childTnLst>
                                    <p:animClr clrSpc="rgb" dir="cw">
                                      <p:cBhvr override="childStyle">
                                        <p:cTn id="67" dur="500" fill="hold"/>
                                        <p:tgtEl>
                                          <p:spTgt spid="31">
                                            <p:txEl>
                                              <p:pRg st="0" end="0"/>
                                            </p:txEl>
                                          </p:spTgt>
                                        </p:tgtEl>
                                        <p:attrNameLst>
                                          <p:attrName>style.color</p:attrName>
                                        </p:attrNameLst>
                                      </p:cBhvr>
                                      <p:to>
                                        <a:srgbClr val="48C9F1"/>
                                      </p:to>
                                    </p:animClr>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33">
                                            <p:txEl>
                                              <p:pRg st="2" end="2"/>
                                            </p:txEl>
                                          </p:spTgt>
                                        </p:tgtEl>
                                        <p:attrNameLst>
                                          <p:attrName>style.opacity</p:attrName>
                                        </p:attrNameLst>
                                      </p:cBhvr>
                                      <p:to>
                                        <p:strVal val="1"/>
                                      </p:to>
                                    </p:set>
                                    <p:animEffect filter="image" prLst="opacity: 1">
                                      <p:cBhvr rctx="IE">
                                        <p:cTn id="72" dur="indefinite"/>
                                        <p:tgtEl>
                                          <p:spTgt spid="33">
                                            <p:txEl>
                                              <p:pRg st="2" end="2"/>
                                            </p:txEl>
                                          </p:spTgt>
                                        </p:tgtEl>
                                      </p:cBhvr>
                                    </p:animEffect>
                                  </p:childTnLst>
                                </p:cTn>
                              </p:par>
                              <p:par>
                                <p:cTn id="73" presetID="9" presetClass="emph" presetSubtype="0" nodeType="withEffect">
                                  <p:stCondLst>
                                    <p:cond delay="0"/>
                                  </p:stCondLst>
                                  <p:childTnLst>
                                    <p:set>
                                      <p:cBhvr>
                                        <p:cTn id="74" dur="indefinite"/>
                                        <p:tgtEl>
                                          <p:spTgt spid="33">
                                            <p:txEl>
                                              <p:pRg st="3" end="3"/>
                                            </p:txEl>
                                          </p:spTgt>
                                        </p:tgtEl>
                                        <p:attrNameLst>
                                          <p:attrName>style.opacity</p:attrName>
                                        </p:attrNameLst>
                                      </p:cBhvr>
                                      <p:to>
                                        <p:strVal val="1"/>
                                      </p:to>
                                    </p:set>
                                    <p:animEffect filter="image" prLst="opacity: 1">
                                      <p:cBhvr rctx="IE">
                                        <p:cTn id="75" dur="indefinite"/>
                                        <p:tgtEl>
                                          <p:spTgt spid="33">
                                            <p:txEl>
                                              <p:pRg st="3" end="3"/>
                                            </p:txEl>
                                          </p:spTgt>
                                        </p:tgtEl>
                                      </p:cBhvr>
                                    </p:animEffect>
                                  </p:childTnLst>
                                </p:cTn>
                              </p:par>
                              <p:par>
                                <p:cTn id="76" presetID="9" presetClass="emph" presetSubtype="0" nodeType="withEffect">
                                  <p:stCondLst>
                                    <p:cond delay="0"/>
                                  </p:stCondLst>
                                  <p:childTnLst>
                                    <p:set>
                                      <p:cBhvr>
                                        <p:cTn id="77" dur="indefinite"/>
                                        <p:tgtEl>
                                          <p:spTgt spid="33">
                                            <p:txEl>
                                              <p:pRg st="4" end="4"/>
                                            </p:txEl>
                                          </p:spTgt>
                                        </p:tgtEl>
                                        <p:attrNameLst>
                                          <p:attrName>style.opacity</p:attrName>
                                        </p:attrNameLst>
                                      </p:cBhvr>
                                      <p:to>
                                        <p:strVal val="1"/>
                                      </p:to>
                                    </p:set>
                                    <p:animEffect filter="image" prLst="opacity: 1">
                                      <p:cBhvr rctx="IE">
                                        <p:cTn id="78" dur="indefinite"/>
                                        <p:tgtEl>
                                          <p:spTgt spid="33">
                                            <p:txEl>
                                              <p:pRg st="4" end="4"/>
                                            </p:txEl>
                                          </p:spTgt>
                                        </p:tgtEl>
                                      </p:cBhvr>
                                    </p:animEffect>
                                  </p:childTnLst>
                                </p:cTn>
                              </p:par>
                              <p:par>
                                <p:cTn id="79" presetID="9" presetClass="emph" presetSubtype="0" nodeType="withEffect">
                                  <p:stCondLst>
                                    <p:cond delay="0"/>
                                  </p:stCondLst>
                                  <p:childTnLst>
                                    <p:set>
                                      <p:cBhvr>
                                        <p:cTn id="80" dur="indefinite"/>
                                        <p:tgtEl>
                                          <p:spTgt spid="18">
                                            <p:txEl>
                                              <p:pRg st="0" end="0"/>
                                            </p:txEl>
                                          </p:spTgt>
                                        </p:tgtEl>
                                        <p:attrNameLst>
                                          <p:attrName>style.opacity</p:attrName>
                                        </p:attrNameLst>
                                      </p:cBhvr>
                                      <p:to>
                                        <p:strVal val="1"/>
                                      </p:to>
                                    </p:set>
                                    <p:animEffect filter="image" prLst="opacity: 1">
                                      <p:cBhvr rctx="IE">
                                        <p:cTn id="81" dur="indefinite"/>
                                        <p:tgtEl>
                                          <p:spTgt spid="18">
                                            <p:txEl>
                                              <p:pRg st="0" end="0"/>
                                            </p:txEl>
                                          </p:spTgt>
                                        </p:tgtEl>
                                      </p:cBhvr>
                                    </p:animEffect>
                                  </p:childTnLst>
                                </p:cTn>
                              </p:par>
                              <p:par>
                                <p:cTn id="82" presetID="9" presetClass="emph" presetSubtype="0" nodeType="withEffect">
                                  <p:stCondLst>
                                    <p:cond delay="0"/>
                                  </p:stCondLst>
                                  <p:childTnLst>
                                    <p:set>
                                      <p:cBhvr>
                                        <p:cTn id="83" dur="indefinite"/>
                                        <p:tgtEl>
                                          <p:spTgt spid="18">
                                            <p:txEl>
                                              <p:pRg st="1" end="1"/>
                                            </p:txEl>
                                          </p:spTgt>
                                        </p:tgtEl>
                                        <p:attrNameLst>
                                          <p:attrName>style.opacity</p:attrName>
                                        </p:attrNameLst>
                                      </p:cBhvr>
                                      <p:to>
                                        <p:strVal val="1"/>
                                      </p:to>
                                    </p:set>
                                    <p:animEffect filter="image" prLst="opacity: 1">
                                      <p:cBhvr rctx="IE">
                                        <p:cTn id="84" dur="indefinite"/>
                                        <p:tgtEl>
                                          <p:spTgt spid="18">
                                            <p:txEl>
                                              <p:pRg st="1" end="1"/>
                                            </p:txEl>
                                          </p:spTgt>
                                        </p:tgtEl>
                                      </p:cBhvr>
                                    </p:animEffect>
                                  </p:childTnLst>
                                </p:cTn>
                              </p:par>
                              <p:par>
                                <p:cTn id="85" presetID="9" presetClass="emph" presetSubtype="0" nodeType="withEffect">
                                  <p:stCondLst>
                                    <p:cond delay="0"/>
                                  </p:stCondLst>
                                  <p:childTnLst>
                                    <p:set>
                                      <p:cBhvr>
                                        <p:cTn id="86" dur="indefinite"/>
                                        <p:tgtEl>
                                          <p:spTgt spid="18">
                                            <p:txEl>
                                              <p:pRg st="2" end="2"/>
                                            </p:txEl>
                                          </p:spTgt>
                                        </p:tgtEl>
                                        <p:attrNameLst>
                                          <p:attrName>style.opacity</p:attrName>
                                        </p:attrNameLst>
                                      </p:cBhvr>
                                      <p:to>
                                        <p:strVal val="1"/>
                                      </p:to>
                                    </p:set>
                                    <p:animEffect filter="image" prLst="opacity: 1">
                                      <p:cBhvr rctx="IE">
                                        <p:cTn id="87" dur="indefinite"/>
                                        <p:tgtEl>
                                          <p:spTgt spid="18">
                                            <p:txEl>
                                              <p:pRg st="2" end="2"/>
                                            </p:txEl>
                                          </p:spTgt>
                                        </p:tgtEl>
                                      </p:cBhvr>
                                    </p:animEffect>
                                  </p:childTnLst>
                                </p:cTn>
                              </p:par>
                              <p:par>
                                <p:cTn id="88" presetID="9" presetClass="emph" presetSubtype="0" nodeType="withEffect">
                                  <p:stCondLst>
                                    <p:cond delay="0"/>
                                  </p:stCondLst>
                                  <p:childTnLst>
                                    <p:set>
                                      <p:cBhvr>
                                        <p:cTn id="89" dur="indefinite"/>
                                        <p:tgtEl>
                                          <p:spTgt spid="18">
                                            <p:txEl>
                                              <p:pRg st="3" end="3"/>
                                            </p:txEl>
                                          </p:spTgt>
                                        </p:tgtEl>
                                        <p:attrNameLst>
                                          <p:attrName>style.opacity</p:attrName>
                                        </p:attrNameLst>
                                      </p:cBhvr>
                                      <p:to>
                                        <p:strVal val="1"/>
                                      </p:to>
                                    </p:set>
                                    <p:animEffect filter="image" prLst="opacity: 1">
                                      <p:cBhvr rctx="IE">
                                        <p:cTn id="90" dur="indefinite"/>
                                        <p:tgtEl>
                                          <p:spTgt spid="18">
                                            <p:txEl>
                                              <p:pRg st="3" end="3"/>
                                            </p:txEl>
                                          </p:spTgt>
                                        </p:tgtEl>
                                      </p:cBhvr>
                                    </p:animEffect>
                                  </p:childTnLst>
                                </p:cTn>
                              </p:par>
                              <p:par>
                                <p:cTn id="91" presetID="3" presetClass="emph" presetSubtype="2" fill="hold" nodeType="withEffect">
                                  <p:stCondLst>
                                    <p:cond delay="0"/>
                                  </p:stCondLst>
                                  <p:childTnLst>
                                    <p:animClr clrSpc="rgb" dir="cw">
                                      <p:cBhvr override="childStyle">
                                        <p:cTn id="92" dur="500" fill="hold"/>
                                        <p:tgtEl>
                                          <p:spTgt spid="33">
                                            <p:txEl>
                                              <p:pRg st="0" end="0"/>
                                            </p:txEl>
                                          </p:spTgt>
                                        </p:tgtEl>
                                        <p:attrNameLst>
                                          <p:attrName>style.color</p:attrName>
                                        </p:attrNameLst>
                                      </p:cBhvr>
                                      <p:to>
                                        <a:srgbClr val="48C9F1"/>
                                      </p:to>
                                    </p:animClr>
                                  </p:childTnLst>
                                </p:cTn>
                              </p:par>
                              <p:par>
                                <p:cTn id="93" presetID="3" presetClass="emph" presetSubtype="2" fill="hold" nodeType="withEffect">
                                  <p:stCondLst>
                                    <p:cond delay="0"/>
                                  </p:stCondLst>
                                  <p:childTnLst>
                                    <p:animClr clrSpc="rgb" dir="cw">
                                      <p:cBhvr override="childStyle">
                                        <p:cTn id="94" dur="500" fill="hold"/>
                                        <p:tgtEl>
                                          <p:spTgt spid="18">
                                            <p:txEl>
                                              <p:pRg st="0" end="0"/>
                                            </p:txEl>
                                          </p:spTgt>
                                        </p:tgtEl>
                                        <p:attrNameLst>
                                          <p:attrName>style.color</p:attrName>
                                        </p:attrNameLst>
                                      </p:cBhvr>
                                      <p:to>
                                        <a:srgbClr val="48C9F1"/>
                                      </p:to>
                                    </p:animClr>
                                  </p:childTnLst>
                                </p:cTn>
                              </p:par>
                              <p:par>
                                <p:cTn id="95" presetID="3" presetClass="emph" presetSubtype="2" fill="hold" nodeType="withEffect">
                                  <p:stCondLst>
                                    <p:cond delay="0"/>
                                  </p:stCondLst>
                                  <p:childTnLst>
                                    <p:animClr clrSpc="rgb" dir="cw">
                                      <p:cBhvr override="childStyle">
                                        <p:cTn id="96" dur="500" fill="hold"/>
                                        <p:tgtEl>
                                          <p:spTgt spid="32">
                                            <p:txEl>
                                              <p:pRg st="0" end="0"/>
                                            </p:txEl>
                                          </p:spTgt>
                                        </p:tgtEl>
                                        <p:attrNameLst>
                                          <p:attrName>style.color</p:attrName>
                                        </p:attrNameLst>
                                      </p:cBhvr>
                                      <p:to>
                                        <a:srgbClr val="444A4A"/>
                                      </p:to>
                                    </p:animClr>
                                  </p:childTnLst>
                                </p:cTn>
                              </p:par>
                              <p:par>
                                <p:cTn id="97" presetID="3" presetClass="emph" presetSubtype="2" fill="hold" nodeType="withEffect">
                                  <p:stCondLst>
                                    <p:cond delay="0"/>
                                  </p:stCondLst>
                                  <p:childTnLst>
                                    <p:animClr clrSpc="rgb" dir="cw">
                                      <p:cBhvr override="childStyle">
                                        <p:cTn id="98" dur="500" fill="hold"/>
                                        <p:tgtEl>
                                          <p:spTgt spid="31">
                                            <p:txEl>
                                              <p:pRg st="0" end="0"/>
                                            </p:txEl>
                                          </p:spTgt>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a:lstStyle/>
          <a:p>
            <a:r>
              <a:rPr lang="en-US" dirty="0">
                <a:solidFill>
                  <a:schemeClr val="accent2"/>
                </a:solidFill>
              </a:rPr>
              <a:t>Key Reminders</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p:txBody>
          <a:bodyPr/>
          <a:lstStyle/>
          <a:p>
            <a:pPr>
              <a:spcBef>
                <a:spcPct val="0"/>
              </a:spcBef>
              <a:spcAft>
                <a:spcPts val="1200"/>
              </a:spcAft>
            </a:pPr>
            <a:endParaRPr lang="en-US" altLang="en-US" sz="2400" dirty="0">
              <a:ea typeface="ヒラギノ角ゴ Pro W3" panose="020B0300000000000000" pitchFamily="6" charset="-128"/>
            </a:endParaRPr>
          </a:p>
          <a:p>
            <a:pPr>
              <a:spcBef>
                <a:spcPct val="0"/>
              </a:spcBef>
              <a:spcAft>
                <a:spcPts val="1200"/>
              </a:spcAft>
            </a:pPr>
            <a:r>
              <a:rPr lang="en-US" altLang="en-US" sz="2400" dirty="0">
                <a:ea typeface="ヒラギノ角ゴ Pro W3" panose="020B0300000000000000" pitchFamily="6" charset="-128"/>
                <a:cs typeface="Times New Roman" panose="02020603050405020304" pitchFamily="18" charset="0"/>
              </a:rPr>
              <a:t>There is no “best” Style.</a:t>
            </a:r>
          </a:p>
          <a:p>
            <a:pPr>
              <a:spcBef>
                <a:spcPct val="0"/>
              </a:spcBef>
              <a:spcAft>
                <a:spcPts val="1200"/>
              </a:spcAft>
            </a:pPr>
            <a:r>
              <a:rPr lang="en-US" altLang="en-US" sz="2400" dirty="0">
                <a:ea typeface="ヒラギノ角ゴ Pro W3" panose="020B0300000000000000" pitchFamily="6" charset="-128"/>
              </a:rPr>
              <a:t>Style </a:t>
            </a:r>
            <a:r>
              <a:rPr lang="en-US" altLang="en-US" sz="2400" dirty="0">
                <a:ea typeface="ヒラギノ角ゴ Pro W3" panose="020B0300000000000000" pitchFamily="6" charset="-128"/>
                <a:cs typeface="Times New Roman" panose="02020603050405020304" pitchFamily="18" charset="0"/>
              </a:rPr>
              <a:t>is not personality.</a:t>
            </a:r>
          </a:p>
          <a:p>
            <a:pPr>
              <a:spcBef>
                <a:spcPct val="0"/>
              </a:spcBef>
              <a:spcAft>
                <a:spcPts val="1200"/>
              </a:spcAft>
            </a:pPr>
            <a:r>
              <a:rPr lang="en-US" sz="2400" dirty="0">
                <a:ea typeface="ヒラギノ角ゴ Pro W3" pitchFamily="4" charset="-128"/>
                <a:cs typeface="ヒラギノ角ゴ Pro W3" pitchFamily="4" charset="-128"/>
              </a:rPr>
              <a:t>Your Style is a theme in your behavior.</a:t>
            </a:r>
          </a:p>
          <a:p>
            <a:pPr>
              <a:spcBef>
                <a:spcPct val="0"/>
              </a:spcBef>
              <a:spcAft>
                <a:spcPts val="1200"/>
              </a:spcAft>
            </a:pPr>
            <a:r>
              <a:rPr lang="en-US" altLang="en-US" sz="2400" dirty="0">
                <a:ea typeface="ヒラギノ角ゴ Pro W3" panose="020B0300000000000000" pitchFamily="6" charset="-128"/>
                <a:cs typeface="Times New Roman" panose="02020603050405020304" pitchFamily="18" charset="0"/>
              </a:rPr>
              <a:t>Your Style has growth actions. </a:t>
            </a:r>
          </a:p>
          <a:p>
            <a:pPr>
              <a:spcBef>
                <a:spcPct val="0"/>
              </a:spcBef>
              <a:spcAft>
                <a:spcPts val="1200"/>
              </a:spcAft>
            </a:pPr>
            <a:r>
              <a:rPr lang="en-US" sz="2400" dirty="0">
                <a:ea typeface="ヒラギノ角ゴ Pro W3" pitchFamily="4" charset="-128"/>
                <a:cs typeface="ヒラギノ角ゴ Pro W3" pitchFamily="4" charset="-128"/>
              </a:rPr>
              <a:t>Your challenge: Take the initiative to establish and build effective relationships with your customers.</a:t>
            </a:r>
          </a:p>
          <a:p>
            <a:pPr>
              <a:spcBef>
                <a:spcPct val="0"/>
              </a:spcBef>
              <a:spcAft>
                <a:spcPts val="1200"/>
              </a:spcAft>
            </a:pPr>
            <a:endParaRPr lang="en-US" altLang="en-US" sz="2400" dirty="0">
              <a:ea typeface="ヒラギノ角ゴ Pro W3" panose="020B0300000000000000" pitchFamily="6"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n-US" smtClean="0"/>
              <a:t>27</a:t>
            </a:fld>
            <a:endParaRPr lang="en-US"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3911300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en-US" dirty="0">
                <a:solidFill>
                  <a:schemeClr val="accent2"/>
                </a:solidFill>
              </a:rPr>
              <a:t>Versatility</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20200" y="6438899"/>
            <a:ext cx="2743200" cy="282575"/>
          </a:xfrm>
        </p:spPr>
        <p:txBody>
          <a:bodyPr/>
          <a:lstStyle/>
          <a:p>
            <a:fld id="{1B1CF60C-C85D-47C0-8597-E3BF95F18FA3}" type="slidenum">
              <a:rPr lang="en-US" smtClean="0"/>
              <a:t>28</a:t>
            </a:fld>
            <a:endParaRPr lang="en-US"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921305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a:lstStyle/>
          <a:p>
            <a:r>
              <a:rPr lang="en-US" dirty="0">
                <a:solidFill>
                  <a:schemeClr val="accent2"/>
                </a:solidFill>
              </a:rPr>
              <a:t>Versatility is how well you adjust to the Style needs of others</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n-US" smtClean="0"/>
              <a:t>29</a:t>
            </a:fld>
            <a:endParaRPr lang="en-US"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2849517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80115A-64E4-AE49-864B-B7BD54A0C854}"/>
              </a:ext>
            </a:extLst>
          </p:cNvPr>
          <p:cNvSpPr/>
          <p:nvPr/>
        </p:nvSpPr>
        <p:spPr bwMode="gray">
          <a:xfrm>
            <a:off x="956342" y="3001573"/>
            <a:ext cx="6711043"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4" name="Slide Number Placeholder 3">
            <a:extLst>
              <a:ext uri="{FF2B5EF4-FFF2-40B4-BE49-F238E27FC236}">
                <a16:creationId xmlns:a16="http://schemas.microsoft.com/office/drawing/2014/main" id="{DB9AD781-C11C-418A-A164-50C6D8A04684}"/>
              </a:ext>
            </a:extLst>
          </p:cNvPr>
          <p:cNvSpPr>
            <a:spLocks noGrp="1"/>
          </p:cNvSpPr>
          <p:nvPr>
            <p:ph type="sldNum" sz="quarter" idx="12"/>
          </p:nvPr>
        </p:nvSpPr>
        <p:spPr/>
        <p:txBody>
          <a:bodyPr/>
          <a:lstStyle/>
          <a:p>
            <a:fld id="{1B1CF60C-C85D-47C0-8597-E3BF95F18FA3}" type="slidenum">
              <a:rPr lang="en-US" smtClean="0"/>
              <a:t>3</a:t>
            </a:fld>
            <a:endParaRPr lang="en-US" dirty="0"/>
          </a:p>
        </p:txBody>
      </p:sp>
      <p:sp>
        <p:nvSpPr>
          <p:cNvPr id="5" name="Footer Placeholder 4">
            <a:extLst>
              <a:ext uri="{FF2B5EF4-FFF2-40B4-BE49-F238E27FC236}">
                <a16:creationId xmlns:a16="http://schemas.microsoft.com/office/drawing/2014/main" id="{AEA59267-D5D3-4816-B978-F9AD53E1921C}"/>
              </a:ext>
            </a:extLst>
          </p:cNvPr>
          <p:cNvSpPr>
            <a:spLocks noGrp="1"/>
          </p:cNvSpPr>
          <p:nvPr>
            <p:ph type="ftr" sz="quarter" idx="13"/>
          </p:nvPr>
        </p:nvSpPr>
        <p:spPr/>
        <p:txBody>
          <a:bodyPr/>
          <a:lstStyle/>
          <a:p>
            <a:pPr algn="l"/>
            <a:r>
              <a:rPr lang="en-US" dirty="0"/>
              <a:t>© The TRACOM Corporation. All Rights Reserved.</a:t>
            </a:r>
          </a:p>
        </p:txBody>
      </p:sp>
      <p:sp>
        <p:nvSpPr>
          <p:cNvPr id="7" name="TextBox 6">
            <a:extLst>
              <a:ext uri="{FF2B5EF4-FFF2-40B4-BE49-F238E27FC236}">
                <a16:creationId xmlns:a16="http://schemas.microsoft.com/office/drawing/2014/main" id="{7BCC432B-8C73-0B49-97F3-DD72A068B0C6}"/>
              </a:ext>
            </a:extLst>
          </p:cNvPr>
          <p:cNvSpPr txBox="1"/>
          <p:nvPr/>
        </p:nvSpPr>
        <p:spPr>
          <a:xfrm>
            <a:off x="1801797" y="1788526"/>
            <a:ext cx="5361581" cy="430887"/>
          </a:xfrm>
          <a:prstGeom prst="rect">
            <a:avLst/>
          </a:prstGeom>
          <a:noFill/>
        </p:spPr>
        <p:txBody>
          <a:bodyPr wrap="square" lIns="0" tIns="0" rIns="0" bIns="0" rtlCol="0">
            <a:spAutoFit/>
          </a:bodyPr>
          <a:lstStyle/>
          <a:p>
            <a:pPr algn="l"/>
            <a:r>
              <a:rPr lang="en-US" sz="2800" b="1" dirty="0">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SOCIAL STYLE &amp; VERSATILITY</a:t>
            </a:r>
          </a:p>
        </p:txBody>
      </p:sp>
      <p:sp>
        <p:nvSpPr>
          <p:cNvPr id="8" name="TextBox 7">
            <a:extLst>
              <a:ext uri="{FF2B5EF4-FFF2-40B4-BE49-F238E27FC236}">
                <a16:creationId xmlns:a16="http://schemas.microsoft.com/office/drawing/2014/main" id="{3C7B7E98-95E6-E540-9858-A905C27BB582}"/>
              </a:ext>
            </a:extLst>
          </p:cNvPr>
          <p:cNvSpPr txBox="1"/>
          <p:nvPr/>
        </p:nvSpPr>
        <p:spPr>
          <a:xfrm>
            <a:off x="1673716" y="2269596"/>
            <a:ext cx="5361581" cy="307777"/>
          </a:xfrm>
          <a:prstGeom prst="rect">
            <a:avLst/>
          </a:prstGeom>
          <a:noFill/>
        </p:spPr>
        <p:txBody>
          <a:bodyPr wrap="square" lIns="0" tIns="0" rIns="0" bIns="0" rtlCol="0">
            <a:spAutoFit/>
          </a:bodyPr>
          <a:lstStyle/>
          <a:p>
            <a:pPr algn="l"/>
            <a:r>
              <a:rPr lang="en-US" sz="2000" b="1" dirty="0">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 KEY ELEMENT OF SALES PERFORMANCE</a:t>
            </a:r>
          </a:p>
        </p:txBody>
      </p:sp>
      <p:sp>
        <p:nvSpPr>
          <p:cNvPr id="9" name="TextBox 8">
            <a:extLst>
              <a:ext uri="{FF2B5EF4-FFF2-40B4-BE49-F238E27FC236}">
                <a16:creationId xmlns:a16="http://schemas.microsoft.com/office/drawing/2014/main" id="{5C5E9D39-6170-D14A-AB3E-2C9753D3B08E}"/>
              </a:ext>
            </a:extLst>
          </p:cNvPr>
          <p:cNvSpPr txBox="1"/>
          <p:nvPr/>
        </p:nvSpPr>
        <p:spPr>
          <a:xfrm>
            <a:off x="1326593" y="2681606"/>
            <a:ext cx="6055825" cy="184666"/>
          </a:xfrm>
          <a:prstGeom prst="rect">
            <a:avLst/>
          </a:prstGeom>
          <a:noFill/>
        </p:spPr>
        <p:txBody>
          <a:bodyPr wrap="square" lIns="0" tIns="0" rIns="0" bIns="0" rtlCol="0">
            <a:spAutoFit/>
          </a:bodyPr>
          <a:lstStyle/>
          <a:p>
            <a:r>
              <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As a result of SOCIAL STYLE and Versatility Training, sales professionals report that: </a:t>
            </a:r>
            <a:endPar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3F447C74-E68E-CF4D-9465-BC277BEF22CD}"/>
              </a:ext>
            </a:extLst>
          </p:cNvPr>
          <p:cNvSpPr txBox="1"/>
          <p:nvPr/>
        </p:nvSpPr>
        <p:spPr>
          <a:xfrm>
            <a:off x="1637061" y="3280537"/>
            <a:ext cx="1188351" cy="615553"/>
          </a:xfrm>
          <a:prstGeom prst="rect">
            <a:avLst/>
          </a:prstGeom>
          <a:noFill/>
        </p:spPr>
        <p:txBody>
          <a:bodyPr wrap="square" lIns="0" tIns="0" rIns="0" bIns="0" rtlCol="0">
            <a:spAutoFit/>
          </a:bodyPr>
          <a:lstStyle/>
          <a:p>
            <a:r>
              <a:rPr lang="en-US"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92%</a:t>
            </a:r>
            <a:endParaRPr lang="en-US"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DD60E68-A488-0A44-AC43-FD5A73F9931D}"/>
              </a:ext>
            </a:extLst>
          </p:cNvPr>
          <p:cNvSpPr txBox="1"/>
          <p:nvPr/>
        </p:nvSpPr>
        <p:spPr>
          <a:xfrm>
            <a:off x="3781260" y="3285914"/>
            <a:ext cx="1188351" cy="615553"/>
          </a:xfrm>
          <a:prstGeom prst="rect">
            <a:avLst/>
          </a:prstGeom>
          <a:noFill/>
        </p:spPr>
        <p:txBody>
          <a:bodyPr wrap="square" lIns="0" tIns="0" rIns="0" bIns="0" rtlCol="0">
            <a:spAutoFit/>
          </a:bodyPr>
          <a:lstStyle/>
          <a:p>
            <a:r>
              <a:rPr lang="en-US"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87%</a:t>
            </a:r>
            <a:endParaRPr lang="en-US"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DB1A053-AEBD-7748-9F13-904A27842461}"/>
              </a:ext>
            </a:extLst>
          </p:cNvPr>
          <p:cNvSpPr txBox="1"/>
          <p:nvPr/>
        </p:nvSpPr>
        <p:spPr>
          <a:xfrm>
            <a:off x="5925459" y="3274697"/>
            <a:ext cx="1188351" cy="615553"/>
          </a:xfrm>
          <a:prstGeom prst="rect">
            <a:avLst/>
          </a:prstGeom>
          <a:noFill/>
        </p:spPr>
        <p:txBody>
          <a:bodyPr wrap="square" lIns="0" tIns="0" rIns="0" bIns="0" rtlCol="0">
            <a:spAutoFit/>
          </a:bodyPr>
          <a:lstStyle/>
          <a:p>
            <a:r>
              <a:rPr lang="en-US"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58%</a:t>
            </a:r>
            <a:endParaRPr lang="en-US"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BBC67FA-6CCA-1D47-9661-8B087252B2C1}"/>
              </a:ext>
            </a:extLst>
          </p:cNvPr>
          <p:cNvSpPr txBox="1"/>
          <p:nvPr/>
        </p:nvSpPr>
        <p:spPr>
          <a:xfrm>
            <a:off x="1208531" y="4195854"/>
            <a:ext cx="1915264" cy="430887"/>
          </a:xfrm>
          <a:prstGeom prst="rect">
            <a:avLst/>
          </a:prstGeom>
          <a:noFill/>
        </p:spPr>
        <p:txBody>
          <a:bodyPr wrap="square" lIns="0" tIns="0" rIns="0" bIns="0" rtlCol="0">
            <a:spAutoFit/>
          </a:bodyPr>
          <a:lstStyle/>
          <a:p>
            <a:pPr algn="ct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POSITIVE CUSTOMER</a:t>
            </a:r>
          </a:p>
          <a:p>
            <a:pPr algn="ct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RELATIONSHIPS</a:t>
            </a:r>
          </a:p>
        </p:txBody>
      </p:sp>
      <p:sp>
        <p:nvSpPr>
          <p:cNvPr id="14" name="TextBox 13">
            <a:extLst>
              <a:ext uri="{FF2B5EF4-FFF2-40B4-BE49-F238E27FC236}">
                <a16:creationId xmlns:a16="http://schemas.microsoft.com/office/drawing/2014/main" id="{3D66E105-83E5-0242-AFC0-C4B3C42AB309}"/>
              </a:ext>
            </a:extLst>
          </p:cNvPr>
          <p:cNvSpPr txBox="1"/>
          <p:nvPr/>
        </p:nvSpPr>
        <p:spPr>
          <a:xfrm>
            <a:off x="3217548" y="4207002"/>
            <a:ext cx="2133943" cy="430887"/>
          </a:xfrm>
          <a:prstGeom prst="rect">
            <a:avLst/>
          </a:prstGeom>
          <a:noFill/>
        </p:spPr>
        <p:txBody>
          <a:bodyPr wrap="square" lIns="0" tIns="0" rIns="0" bIns="0" rtlCol="0">
            <a:spAutoFit/>
          </a:bodyPr>
          <a:lstStyle/>
          <a:p>
            <a:pPr algn="ct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INFLUENCE OR PERSUADE CUSTOMERS</a:t>
            </a:r>
          </a:p>
        </p:txBody>
      </p:sp>
      <p:sp>
        <p:nvSpPr>
          <p:cNvPr id="15" name="TextBox 14">
            <a:extLst>
              <a:ext uri="{FF2B5EF4-FFF2-40B4-BE49-F238E27FC236}">
                <a16:creationId xmlns:a16="http://schemas.microsoft.com/office/drawing/2014/main" id="{824388B2-92DB-E743-A3C7-6FA981159491}"/>
              </a:ext>
            </a:extLst>
          </p:cNvPr>
          <p:cNvSpPr txBox="1"/>
          <p:nvPr/>
        </p:nvSpPr>
        <p:spPr>
          <a:xfrm>
            <a:off x="5551437" y="4189627"/>
            <a:ext cx="1745557" cy="646331"/>
          </a:xfrm>
          <a:prstGeom prst="rect">
            <a:avLst/>
          </a:prstGeom>
          <a:noFill/>
        </p:spPr>
        <p:txBody>
          <a:bodyPr wrap="square" lIns="0" tIns="0" rIns="0" bIns="0" rtlCol="0">
            <a:spAutoFit/>
          </a:bodyPr>
          <a:lstStyle/>
          <a:p>
            <a:pPr algn="ct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CLOSED SALES THEY MIGHT OTHERWISE NOT HAVE</a:t>
            </a:r>
          </a:p>
        </p:txBody>
      </p:sp>
      <p:sp>
        <p:nvSpPr>
          <p:cNvPr id="16" name="TextBox 15">
            <a:extLst>
              <a:ext uri="{FF2B5EF4-FFF2-40B4-BE49-F238E27FC236}">
                <a16:creationId xmlns:a16="http://schemas.microsoft.com/office/drawing/2014/main" id="{B7EC42AF-7E78-3648-B7A9-D6D8AD08C2BE}"/>
              </a:ext>
            </a:extLst>
          </p:cNvPr>
          <p:cNvSpPr txBox="1"/>
          <p:nvPr/>
        </p:nvSpPr>
        <p:spPr>
          <a:xfrm>
            <a:off x="2333914" y="5345895"/>
            <a:ext cx="3955898" cy="184666"/>
          </a:xfrm>
          <a:prstGeom prst="rect">
            <a:avLst/>
          </a:prstGeom>
          <a:noFill/>
        </p:spPr>
        <p:txBody>
          <a:bodyPr wrap="square" lIns="0" tIns="0" rIns="0" bIns="0" rtlCol="0">
            <a:spAutoFit/>
          </a:bodyPr>
          <a:lstStyle/>
          <a:p>
            <a:r>
              <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As Versatility increases, so does work performance.</a:t>
            </a:r>
            <a:endPar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9CDA1717-243C-9D49-BF54-BC7100A723AE}"/>
              </a:ext>
            </a:extLst>
          </p:cNvPr>
          <p:cNvSpPr txBox="1"/>
          <p:nvPr/>
        </p:nvSpPr>
        <p:spPr>
          <a:xfrm>
            <a:off x="1539587" y="3890250"/>
            <a:ext cx="1560954" cy="215444"/>
          </a:xfrm>
          <a:prstGeom prst="rect">
            <a:avLst/>
          </a:prstGeom>
          <a:noFill/>
        </p:spPr>
        <p:txBody>
          <a:bodyPr wrap="square" lIns="0" tIns="0" rIns="0" bIns="0" rtlCol="0">
            <a:spAutoFit/>
          </a:bodyPr>
          <a:lstStyle/>
          <a:p>
            <a:r>
              <a:rPr lang="en-US" sz="14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developed more</a:t>
            </a:r>
            <a:endParaRPr lang="en-US"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11C750D4-DD46-AB45-A625-9ABFE4290C6F}"/>
              </a:ext>
            </a:extLst>
          </p:cNvPr>
          <p:cNvSpPr txBox="1"/>
          <p:nvPr/>
        </p:nvSpPr>
        <p:spPr>
          <a:xfrm>
            <a:off x="3480400" y="3890776"/>
            <a:ext cx="1892831" cy="215444"/>
          </a:xfrm>
          <a:prstGeom prst="rect">
            <a:avLst/>
          </a:prstGeom>
          <a:noFill/>
        </p:spPr>
        <p:txBody>
          <a:bodyPr wrap="square" lIns="0" tIns="0" rIns="0" bIns="0" rtlCol="0">
            <a:spAutoFit/>
          </a:bodyPr>
          <a:lstStyle/>
          <a:p>
            <a:r>
              <a:rPr lang="en-US" sz="14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increased their ability to</a:t>
            </a:r>
            <a:endParaRPr lang="en-US"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7A625B0-240D-7E48-AC45-15582B0146D1}"/>
              </a:ext>
            </a:extLst>
          </p:cNvPr>
          <p:cNvSpPr txBox="1"/>
          <p:nvPr/>
        </p:nvSpPr>
        <p:spPr>
          <a:xfrm>
            <a:off x="5844456" y="3890250"/>
            <a:ext cx="1211960" cy="215444"/>
          </a:xfrm>
          <a:prstGeom prst="rect">
            <a:avLst/>
          </a:prstGeom>
          <a:noFill/>
        </p:spPr>
        <p:txBody>
          <a:bodyPr wrap="square" lIns="0" tIns="0" rIns="0" bIns="0" rtlCol="0">
            <a:spAutoFit/>
          </a:bodyPr>
          <a:lstStyle/>
          <a:p>
            <a:r>
              <a:rPr lang="en-US" sz="14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reported they</a:t>
            </a:r>
            <a:endParaRPr lang="en-US"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083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4" y="979228"/>
            <a:ext cx="11572876" cy="1009650"/>
          </a:xfrm>
        </p:spPr>
        <p:txBody>
          <a:bodyPr/>
          <a:lstStyle/>
          <a:p>
            <a:r>
              <a:rPr lang="en-US" dirty="0"/>
              <a:t>Versatility</a:t>
            </a: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en-US" smtClean="0"/>
              <a:t>30</a:t>
            </a:fld>
            <a:endParaRPr lang="en-US" dirty="0"/>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rtlCol="0" anchor="t" anchorCtr="0"/>
          <a:lstStyle>
            <a:defPPr>
              <a:defRPr lang="en-US"/>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426C4572-107D-4C7F-9054-567B9707BCBF}"/>
              </a:ext>
            </a:extLst>
          </p:cNvPr>
          <p:cNvSpPr>
            <a:spLocks noGrp="1"/>
          </p:cNvSpPr>
          <p:nvPr>
            <p:ph type="body" sz="quarter" idx="14"/>
          </p:nvPr>
        </p:nvSpPr>
        <p:spPr>
          <a:xfrm>
            <a:off x="383458" y="2071428"/>
            <a:ext cx="11579941" cy="903288"/>
          </a:xfrm>
        </p:spPr>
        <p:txBody>
          <a:bodyPr/>
          <a:lstStyle/>
          <a:p>
            <a:r>
              <a:rPr lang="en-US" dirty="0"/>
              <a:t>A measure of your consistency in adjusting to the Style needs of others</a:t>
            </a:r>
          </a:p>
        </p:txBody>
      </p:sp>
      <p:grpSp>
        <p:nvGrpSpPr>
          <p:cNvPr id="8" name="Group 7">
            <a:extLst>
              <a:ext uri="{FF2B5EF4-FFF2-40B4-BE49-F238E27FC236}">
                <a16:creationId xmlns:a16="http://schemas.microsoft.com/office/drawing/2014/main" id="{FC6731F4-F1F1-46C8-B223-B7DBFA45EA68}"/>
              </a:ext>
            </a:extLst>
          </p:cNvPr>
          <p:cNvGrpSpPr/>
          <p:nvPr/>
        </p:nvGrpSpPr>
        <p:grpSpPr>
          <a:xfrm>
            <a:off x="390526" y="4303587"/>
            <a:ext cx="11593766" cy="387216"/>
            <a:chOff x="2198688" y="4517637"/>
            <a:chExt cx="7632700" cy="924698"/>
          </a:xfrm>
          <a:solidFill>
            <a:srgbClr val="E9ECEF"/>
          </a:solidFill>
        </p:grpSpPr>
        <p:sp>
          <p:nvSpPr>
            <p:cNvPr id="11" name="Rectangle 10">
              <a:extLst>
                <a:ext uri="{FF2B5EF4-FFF2-40B4-BE49-F238E27FC236}">
                  <a16:creationId xmlns:a16="http://schemas.microsoft.com/office/drawing/2014/main" id="{6D25B86E-CAE4-43C1-874A-425ABE714BF0}"/>
                </a:ext>
              </a:extLst>
            </p:cNvPr>
            <p:cNvSpPr/>
            <p:nvPr/>
          </p:nvSpPr>
          <p:spPr bwMode="gray">
            <a:xfrm>
              <a:off x="4802188" y="4517638"/>
              <a:ext cx="2463800" cy="92469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Arial Black" panose="020B0A04020102020204" pitchFamily="34" charset="0"/>
                  <a:ea typeface="+mn-ea"/>
                  <a:cs typeface="+mn-cs"/>
                </a:rPr>
                <a:t>Medium</a:t>
              </a:r>
            </a:p>
          </p:txBody>
        </p:sp>
        <p:sp>
          <p:nvSpPr>
            <p:cNvPr id="12" name="Arrow: Pentagon 11">
              <a:extLst>
                <a:ext uri="{FF2B5EF4-FFF2-40B4-BE49-F238E27FC236}">
                  <a16:creationId xmlns:a16="http://schemas.microsoft.com/office/drawing/2014/main" id="{0ECD8368-9918-4312-AD21-0462DE56990A}"/>
                </a:ext>
              </a:extLst>
            </p:cNvPr>
            <p:cNvSpPr/>
            <p:nvPr/>
          </p:nvSpPr>
          <p:spPr bwMode="gray">
            <a:xfrm>
              <a:off x="7367588" y="4517638"/>
              <a:ext cx="2463800" cy="924697"/>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Arial Black" panose="020B0A04020102020204" pitchFamily="34" charset="0"/>
                  <a:ea typeface="+mn-ea"/>
                  <a:cs typeface="+mn-cs"/>
                </a:rPr>
                <a:t>High</a:t>
              </a:r>
            </a:p>
          </p:txBody>
        </p:sp>
        <p:sp>
          <p:nvSpPr>
            <p:cNvPr id="13" name="Arrow: Pentagon 12">
              <a:extLst>
                <a:ext uri="{FF2B5EF4-FFF2-40B4-BE49-F238E27FC236}">
                  <a16:creationId xmlns:a16="http://schemas.microsoft.com/office/drawing/2014/main" id="{486F6D87-EA72-43BE-B328-D22EB9D5D62C}"/>
                </a:ext>
              </a:extLst>
            </p:cNvPr>
            <p:cNvSpPr/>
            <p:nvPr/>
          </p:nvSpPr>
          <p:spPr bwMode="gray">
            <a:xfrm flipH="1">
              <a:off x="2198688" y="4517637"/>
              <a:ext cx="2463800" cy="924697"/>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Arial Black" panose="020B0A04020102020204" pitchFamily="34" charset="0"/>
                  <a:ea typeface="+mn-ea"/>
                  <a:cs typeface="+mn-cs"/>
                </a:rPr>
                <a:t>Low</a:t>
              </a:r>
            </a:p>
          </p:txBody>
        </p:sp>
      </p:grpSp>
      <p:graphicFrame>
        <p:nvGraphicFramePr>
          <p:cNvPr id="16" name="Table 8">
            <a:extLst>
              <a:ext uri="{FF2B5EF4-FFF2-40B4-BE49-F238E27FC236}">
                <a16:creationId xmlns:a16="http://schemas.microsoft.com/office/drawing/2014/main" id="{6839A622-D1B3-475E-9CB7-D72A342C8E73}"/>
              </a:ext>
            </a:extLst>
          </p:cNvPr>
          <p:cNvGraphicFramePr>
            <a:graphicFrameLocks/>
          </p:cNvGraphicFramePr>
          <p:nvPr/>
        </p:nvGraphicFramePr>
        <p:xfrm>
          <a:off x="390526" y="3095057"/>
          <a:ext cx="11572873" cy="1009650"/>
        </p:xfrm>
        <a:graphic>
          <a:graphicData uri="http://schemas.openxmlformats.org/drawingml/2006/table">
            <a:tbl>
              <a:tblPr>
                <a:tableStyleId>{5940675A-B579-460E-94D1-54222C63F5DA}</a:tableStyleId>
              </a:tblPr>
              <a:tblGrid>
                <a:gridCol w="882996">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8">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4">
                  <a:extLst>
                    <a:ext uri="{9D8B030D-6E8A-4147-A177-3AD203B41FA5}">
                      <a16:colId xmlns:a16="http://schemas.microsoft.com/office/drawing/2014/main" val="163525089"/>
                    </a:ext>
                  </a:extLst>
                </a:gridCol>
                <a:gridCol w="870469">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1009650">
                <a:tc>
                  <a:txBody>
                    <a:bodyPr/>
                    <a:lstStyle/>
                    <a:p>
                      <a:pPr algn="ctr"/>
                      <a:r>
                        <a:rPr lang="en-US" sz="2800" dirty="0">
                          <a:solidFill>
                            <a:schemeClr val="accent6"/>
                          </a:solidFill>
                          <a:latin typeface="Arial Black" panose="020B0A04020102020204" pitchFamily="34" charset="0"/>
                        </a:rP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Not</a:t>
                      </a:r>
                    </a:p>
                    <a:p>
                      <a:pPr algn="ctr"/>
                      <a:r>
                        <a:rPr lang="en-US" dirty="0">
                          <a:solidFill>
                            <a:schemeClr val="bg1"/>
                          </a:solidFill>
                          <a:latin typeface="+mn-lt"/>
                        </a:rPr>
                        <a:t>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r>
                        <a:rPr lang="en-US" sz="2800" kern="1200" dirty="0">
                          <a:solidFill>
                            <a:schemeClr val="accent6"/>
                          </a:solidFill>
                          <a:latin typeface="Arial Black" panose="020B0A04020102020204" pitchFamily="34" charset="0"/>
                          <a:ea typeface="+mn-ea"/>
                          <a:cs typeface="+mn-cs"/>
                        </a:rP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Somewhat 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r>
                        <a:rPr lang="en-US" sz="2800" kern="1200" dirty="0">
                          <a:solidFill>
                            <a:schemeClr val="accent6"/>
                          </a:solidFill>
                          <a:latin typeface="Arial Black" panose="020B0A04020102020204" pitchFamily="34" charset="0"/>
                          <a:ea typeface="+mn-ea"/>
                          <a:cs typeface="+mn-cs"/>
                        </a:rP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Usually 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r>
                        <a:rPr lang="en-US" sz="2800" kern="1200" dirty="0">
                          <a:solidFill>
                            <a:schemeClr val="accent6"/>
                          </a:solidFill>
                          <a:latin typeface="Arial Black" panose="020B0A04020102020204" pitchFamily="34" charset="0"/>
                          <a:ea typeface="+mn-ea"/>
                          <a:cs typeface="+mn-cs"/>
                        </a:rP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Very</a:t>
                      </a:r>
                    </a:p>
                    <a:p>
                      <a:pPr algn="ctr"/>
                      <a:r>
                        <a:rPr lang="en-US" dirty="0">
                          <a:solidFill>
                            <a:schemeClr val="bg1"/>
                          </a:solidFill>
                          <a:latin typeface="+mn-lt"/>
                        </a:rPr>
                        <a:t>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bl>
          </a:graphicData>
        </a:graphic>
      </p:graphicFrame>
    </p:spTree>
    <p:extLst>
      <p:ext uri="{BB962C8B-B14F-4D97-AF65-F5344CB8AC3E}">
        <p14:creationId xmlns:p14="http://schemas.microsoft.com/office/powerpoint/2010/main" val="1898530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a:lstStyle/>
          <a:p>
            <a:r>
              <a:rPr lang="en-US" dirty="0"/>
              <a:t>Four Sources</a:t>
            </a:r>
            <a:br>
              <a:rPr lang="en-US" dirty="0"/>
            </a:br>
            <a:r>
              <a:rPr lang="en-US" dirty="0"/>
              <a:t>of Versatility</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en-US" dirty="0"/>
              <a:t> </a:t>
            </a:r>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en-US" smtClean="0"/>
              <a:t>31</a:t>
            </a:fld>
            <a:endParaRPr lang="en-US" dirty="0"/>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rPr>
                <a:t>Image</a:t>
              </a: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rPr>
                <a:t>Presentation</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rPr>
                <a:t>Competence</a:t>
              </a:r>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rPr>
                <a:t>Feedback</a:t>
              </a:r>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tx2"/>
                  </a:solidFill>
                </a:rPr>
                <a:t>The Appropriate Use of</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tx2"/>
                  </a:solidFill>
                </a:rPr>
                <a:t>Leads to</a:t>
              </a:r>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rPr>
                <a:t>Higher Versatility</a:t>
              </a: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1341308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r>
              <a:rPr lang="en-US" sz="5400" dirty="0">
                <a:solidFill>
                  <a:schemeClr val="accent2"/>
                </a:solidFill>
              </a:rPr>
              <a:t>Online Profile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smtClean="0"/>
              <a:pPr/>
              <a:t>32</a:t>
            </a:fld>
            <a:endParaRPr lang="en-US"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573206" y="228600"/>
            <a:ext cx="11390193" cy="1009650"/>
          </a:xfrm>
        </p:spPr>
        <p:txBody>
          <a:bodyPr/>
          <a:lstStyle/>
          <a:p>
            <a:r>
              <a:rPr lang="en-US" dirty="0"/>
              <a:t>Overall Versatility</a:t>
            </a: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nvPr>
        </p:nvGraphicFramePr>
        <p:xfrm>
          <a:off x="573206" y="2316162"/>
          <a:ext cx="11390195" cy="1989138"/>
        </p:xfrm>
        <a:graphic>
          <a:graphicData uri="http://schemas.openxmlformats.org/drawingml/2006/table">
            <a:tbl>
              <a:tblPr>
                <a:tableStyleId>{5940675A-B579-460E-94D1-54222C63F5DA}</a:tableStyleId>
              </a:tblPr>
              <a:tblGrid>
                <a:gridCol w="869057">
                  <a:extLst>
                    <a:ext uri="{9D8B030D-6E8A-4147-A177-3AD203B41FA5}">
                      <a16:colId xmlns:a16="http://schemas.microsoft.com/office/drawing/2014/main" val="3131789450"/>
                    </a:ext>
                  </a:extLst>
                </a:gridCol>
                <a:gridCol w="1978492">
                  <a:extLst>
                    <a:ext uri="{9D8B030D-6E8A-4147-A177-3AD203B41FA5}">
                      <a16:colId xmlns:a16="http://schemas.microsoft.com/office/drawing/2014/main" val="1166947200"/>
                    </a:ext>
                  </a:extLst>
                </a:gridCol>
                <a:gridCol w="881384">
                  <a:extLst>
                    <a:ext uri="{9D8B030D-6E8A-4147-A177-3AD203B41FA5}">
                      <a16:colId xmlns:a16="http://schemas.microsoft.com/office/drawing/2014/main" val="2679774921"/>
                    </a:ext>
                  </a:extLst>
                </a:gridCol>
                <a:gridCol w="1966165">
                  <a:extLst>
                    <a:ext uri="{9D8B030D-6E8A-4147-A177-3AD203B41FA5}">
                      <a16:colId xmlns:a16="http://schemas.microsoft.com/office/drawing/2014/main" val="2831005349"/>
                    </a:ext>
                  </a:extLst>
                </a:gridCol>
                <a:gridCol w="918365">
                  <a:extLst>
                    <a:ext uri="{9D8B030D-6E8A-4147-A177-3AD203B41FA5}">
                      <a16:colId xmlns:a16="http://schemas.microsoft.com/office/drawing/2014/main" val="3231134171"/>
                    </a:ext>
                  </a:extLst>
                </a:gridCol>
                <a:gridCol w="1929184">
                  <a:extLst>
                    <a:ext uri="{9D8B030D-6E8A-4147-A177-3AD203B41FA5}">
                      <a16:colId xmlns:a16="http://schemas.microsoft.com/office/drawing/2014/main" val="163525089"/>
                    </a:ext>
                  </a:extLst>
                </a:gridCol>
                <a:gridCol w="856730">
                  <a:extLst>
                    <a:ext uri="{9D8B030D-6E8A-4147-A177-3AD203B41FA5}">
                      <a16:colId xmlns:a16="http://schemas.microsoft.com/office/drawing/2014/main" val="3840005315"/>
                    </a:ext>
                  </a:extLst>
                </a:gridCol>
                <a:gridCol w="1990818">
                  <a:extLst>
                    <a:ext uri="{9D8B030D-6E8A-4147-A177-3AD203B41FA5}">
                      <a16:colId xmlns:a16="http://schemas.microsoft.com/office/drawing/2014/main" val="2257131370"/>
                    </a:ext>
                  </a:extLst>
                </a:gridCol>
              </a:tblGrid>
              <a:tr h="994569">
                <a:tc>
                  <a:txBody>
                    <a:bodyPr/>
                    <a:lstStyle/>
                    <a:p>
                      <a:pPr algn="ctr"/>
                      <a:r>
                        <a:rPr lang="en-US" sz="2800" dirty="0">
                          <a:solidFill>
                            <a:schemeClr val="accent6"/>
                          </a:solidFill>
                          <a:latin typeface="+mn-lt"/>
                        </a:rP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Not</a:t>
                      </a:r>
                    </a:p>
                    <a:p>
                      <a:pPr algn="ctr"/>
                      <a:r>
                        <a:rPr lang="en-US" dirty="0">
                          <a:solidFill>
                            <a:schemeClr val="bg1"/>
                          </a:solidFill>
                          <a:latin typeface="+mn-lt"/>
                        </a:rPr>
                        <a:t>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r>
                        <a:rPr lang="en-US" sz="2800" kern="1200" dirty="0">
                          <a:solidFill>
                            <a:schemeClr val="accent6"/>
                          </a:solidFill>
                          <a:latin typeface="+mn-lt"/>
                          <a:ea typeface="+mn-ea"/>
                          <a:cs typeface="+mn-cs"/>
                        </a:rP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Somewhat 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r>
                        <a:rPr lang="en-US" sz="2800" kern="1200" dirty="0">
                          <a:solidFill>
                            <a:schemeClr val="accent6"/>
                          </a:solidFill>
                          <a:latin typeface="+mn-lt"/>
                          <a:ea typeface="+mn-ea"/>
                          <a:cs typeface="+mn-cs"/>
                        </a:rP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Usually 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r>
                        <a:rPr lang="en-US" sz="2800" kern="1200" dirty="0">
                          <a:solidFill>
                            <a:schemeClr val="accent6"/>
                          </a:solidFill>
                          <a:latin typeface="+mn-lt"/>
                          <a:ea typeface="+mn-ea"/>
                          <a:cs typeface="+mn-cs"/>
                        </a:rP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Very</a:t>
                      </a:r>
                    </a:p>
                    <a:p>
                      <a:pPr algn="ctr"/>
                      <a:r>
                        <a:rPr lang="en-US" dirty="0">
                          <a:solidFill>
                            <a:schemeClr val="bg1"/>
                          </a:solidFill>
                          <a:latin typeface="+mn-lt"/>
                        </a:rPr>
                        <a:t>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lang="en-US"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cap="all" baseline="0" dirty="0">
                          <a:solidFill>
                            <a:schemeClr val="accent6"/>
                          </a:solidFill>
                          <a:latin typeface="+mn-lt"/>
                          <a:ea typeface="+mn-ea"/>
                          <a:cs typeface="+mn-cs"/>
                        </a:rPr>
                        <a:t>OTHERS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algn="ctr" defTabSz="914400" rtl="0" eaLnBrk="1" latinLnBrk="0" hangingPunct="1"/>
                      <a:r>
                        <a:rPr lang="en-US" sz="1800" b="1" kern="1200" cap="all" baseline="0" dirty="0">
                          <a:solidFill>
                            <a:schemeClr val="accent6"/>
                          </a:solidFill>
                          <a:latin typeface="+mn-lt"/>
                          <a:ea typeface="+mn-ea"/>
                          <a:cs typeface="+mn-cs"/>
                        </a:rPr>
                        <a:t>SELF</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algn="ctr" defTabSz="914400" rtl="0" eaLnBrk="1" latinLnBrk="0" hangingPunct="1"/>
                      <a:endParaRPr lang="en-US"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n-US" smtClean="0"/>
              <a:t>33</a:t>
            </a:fld>
            <a:endParaRPr lang="en-US"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en-US" dirty="0"/>
              <a:t>© The TRACOM Corporation. All Rights Reserved.</a:t>
            </a:r>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573206" y="1320800"/>
            <a:ext cx="11390194" cy="903288"/>
          </a:xfrm>
        </p:spPr>
        <p:txBody>
          <a:bodyPr/>
          <a:lstStyle/>
          <a:p>
            <a:r>
              <a:rPr lang="en-US" dirty="0"/>
              <a:t>Your consistency in displaying Versatility</a:t>
            </a:r>
          </a:p>
        </p:txBody>
      </p:sp>
      <p:sp>
        <p:nvSpPr>
          <p:cNvPr id="3" name="TextBox 2">
            <a:extLst>
              <a:ext uri="{FF2B5EF4-FFF2-40B4-BE49-F238E27FC236}">
                <a16:creationId xmlns:a16="http://schemas.microsoft.com/office/drawing/2014/main" id="{A044E723-E949-43D1-A202-B7CADD1E9E02}"/>
              </a:ext>
            </a:extLst>
          </p:cNvPr>
          <p:cNvSpPr txBox="1"/>
          <p:nvPr/>
        </p:nvSpPr>
        <p:spPr>
          <a:xfrm>
            <a:off x="3889612" y="3588602"/>
            <a:ext cx="1446663" cy="451135"/>
          </a:xfrm>
          <a:prstGeom prst="rect">
            <a:avLst/>
          </a:prstGeom>
          <a:solidFill>
            <a:schemeClr val="bg1"/>
          </a:solidFill>
        </p:spPr>
        <p:txBody>
          <a:bodyPr wrap="square" lIns="0" tIns="0" rIns="0" bIns="0" rtlCol="0">
            <a:spAutoFit/>
          </a:bodyPr>
          <a:lstStyle/>
          <a:p>
            <a:pPr algn="l"/>
            <a:endParaRPr lang="en-US" dirty="0"/>
          </a:p>
        </p:txBody>
      </p:sp>
    </p:spTree>
    <p:extLst>
      <p:ext uri="{BB962C8B-B14F-4D97-AF65-F5344CB8AC3E}">
        <p14:creationId xmlns:p14="http://schemas.microsoft.com/office/powerpoint/2010/main" val="2287559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504966" y="228600"/>
            <a:ext cx="11458433" cy="1009650"/>
          </a:xfrm>
        </p:spPr>
        <p:txBody>
          <a:bodyPr/>
          <a:lstStyle/>
          <a:p>
            <a:r>
              <a:rPr lang="en-US" dirty="0"/>
              <a:t>The Meaning of Versatility Positions</a:t>
            </a: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en-US" smtClean="0"/>
              <a:t>34</a:t>
            </a:fld>
            <a:endParaRPr lang="en-US"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rtlCol="0" anchor="t" anchorCtr="0"/>
          <a:lstStyle>
            <a:defPPr>
              <a:defRPr lang="en-US"/>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 The TRACOM Corporation. All Rights Reserved.</a:t>
            </a:r>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nvPr>
        </p:nvGraphicFramePr>
        <p:xfrm>
          <a:off x="390524" y="2316163"/>
          <a:ext cx="11572877" cy="2173041"/>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399642">
                  <a:extLst>
                    <a:ext uri="{9D8B030D-6E8A-4147-A177-3AD203B41FA5}">
                      <a16:colId xmlns:a16="http://schemas.microsoft.com/office/drawing/2014/main" val="2938964314"/>
                    </a:ext>
                  </a:extLst>
                </a:gridCol>
                <a:gridCol w="1399642">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lang="en-US" sz="1400" dirty="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pPr>
                      <a:r>
                        <a:rPr lang="en-US" sz="1400" dirty="0"/>
                        <a:t>Strongly Disagree</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pPr>
                      <a:r>
                        <a:rPr lang="en-US" sz="1400" dirty="0"/>
                        <a:t>Disagree</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pPr>
                      <a:r>
                        <a:rPr lang="en-US" sz="1400" dirty="0"/>
                        <a:t>Partly Agree</a:t>
                      </a:r>
                      <a:br>
                        <a:rPr lang="en-US" sz="1400" dirty="0"/>
                      </a:br>
                      <a:r>
                        <a:rPr lang="en-US" sz="1400" dirty="0"/>
                        <a:t>Partly Disagree</a:t>
                      </a:r>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pPr>
                      <a:r>
                        <a:rPr lang="en-US" sz="1400" dirty="0"/>
                        <a:t>Agree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pPr>
                      <a:r>
                        <a:rPr lang="en-US" sz="1400" dirty="0"/>
                        <a:t>Strongly Agree</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r>
                        <a:rPr lang="en-US" sz="1400" dirty="0"/>
                        <a:t>1. Approaches new situations with a positive outlook.</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solidFill>
                            <a:schemeClr val="bg2">
                              <a:lumMod val="75000"/>
                            </a:schemeClr>
                          </a:solidFill>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r>
                        <a:rPr lang="en-US" sz="1400" dirty="0"/>
                        <a:t>2. Builds good relationships with co-workers.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r>
                        <a:rPr lang="en-US" sz="1400" dirty="0"/>
                        <a:t>3. Effectively presents ideas to groups.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4961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r>
                <a:rPr lang="en-US" dirty="0">
                  <a:solidFill>
                    <a:schemeClr val="tx2"/>
                  </a:solidFill>
                </a:rPr>
                <a:t>Consistency</a:t>
              </a:r>
            </a:p>
          </p:txBody>
        </p:sp>
        <p:graphicFrame>
          <p:nvGraphicFramePr>
            <p:cNvPr id="21" name="Table 20">
              <a:extLst>
                <a:ext uri="{FF2B5EF4-FFF2-40B4-BE49-F238E27FC236}">
                  <a16:creationId xmlns:a16="http://schemas.microsoft.com/office/drawing/2014/main" id="{2CAABD90-586A-431C-A47D-3B8285A705A5}"/>
                </a:ext>
              </a:extLst>
            </p:cNvPr>
            <p:cNvGraphicFramePr/>
            <p:nvPr/>
          </p:nvGraphicFramePr>
          <p:xfrm>
            <a:off x="7803240" y="4764645"/>
            <a:ext cx="4254501" cy="429260"/>
          </p:xfrm>
          <a:graphic>
            <a:graphicData uri="http://schemas.openxmlformats.org/drawingml/2006/table">
              <a:tbl>
                <a:tblPr firstRow="1" bandRow="1">
                  <a:tableStyleId>{5FD0F851-EC5A-4D38-B0AD-8093EC10F338}</a:tableStyleId>
                </a:tblPr>
                <a:tblGrid>
                  <a:gridCol w="1418167">
                    <a:extLst>
                      <a:ext uri="{9D8B030D-6E8A-4147-A177-3AD203B41FA5}">
                        <a16:colId xmlns:a16="http://schemas.microsoft.com/office/drawing/2014/main" val="1939598725"/>
                      </a:ext>
                    </a:extLst>
                  </a:gridCol>
                  <a:gridCol w="1418167">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pPr>
                        <a:r>
                          <a:rPr lang="en-US" sz="1400" u="none" strike="noStrike" dirty="0">
                            <a:solidFill>
                              <a:schemeClr val="accent6"/>
                            </a:solidFill>
                            <a:effectLst/>
                            <a:latin typeface="Arial Black" panose="020B0A04020102020204" pitchFamily="34" charset="0"/>
                          </a:rPr>
                          <a:t>W</a:t>
                        </a:r>
                        <a:endParaRPr lang="en-US"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400" u="none" strike="noStrike" dirty="0">
                            <a:solidFill>
                              <a:schemeClr val="accent6"/>
                            </a:solidFill>
                            <a:effectLst/>
                            <a:latin typeface="Arial Black" panose="020B0A04020102020204" pitchFamily="34" charset="0"/>
                          </a:rPr>
                          <a:t>X             Y</a:t>
                        </a:r>
                        <a:endParaRPr lang="en-US"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400" u="none" strike="noStrike" dirty="0">
                            <a:solidFill>
                              <a:schemeClr val="accent6"/>
                            </a:solidFill>
                            <a:effectLst/>
                            <a:latin typeface="Arial Black" panose="020B0A04020102020204" pitchFamily="34" charset="0"/>
                          </a:rPr>
                          <a:t>Z</a:t>
                        </a:r>
                        <a:endParaRPr lang="en-US"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2316163"/>
            <a:ext cx="1270000" cy="2173041"/>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5568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pic>
        <p:nvPicPr>
          <p:cNvPr id="3" name="Picture 2" descr="Text&#10;&#10;Description automatically generated with medium confidence">
            <a:extLst>
              <a:ext uri="{FF2B5EF4-FFF2-40B4-BE49-F238E27FC236}">
                <a16:creationId xmlns:a16="http://schemas.microsoft.com/office/drawing/2014/main" id="{B210742F-ACF8-E94C-97A1-DF06E61DE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3088" y="377070"/>
            <a:ext cx="4466357" cy="5765370"/>
          </a:xfrm>
          <a:prstGeom prst="rect">
            <a:avLst/>
          </a:prstGeom>
          <a:ln>
            <a:solidFill>
              <a:schemeClr val="tx1"/>
            </a:solidFill>
          </a:ln>
        </p:spPr>
      </p:pic>
      <p:pic>
        <p:nvPicPr>
          <p:cNvPr id="9" name="Picture 8" descr="Graphical user interface, website&#10;&#10;Description automatically generated">
            <a:extLst>
              <a:ext uri="{FF2B5EF4-FFF2-40B4-BE49-F238E27FC236}">
                <a16:creationId xmlns:a16="http://schemas.microsoft.com/office/drawing/2014/main" id="{CB9A03A9-341F-474D-B91B-7C56FE6F8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0635" y="377070"/>
            <a:ext cx="4436132" cy="5765370"/>
          </a:xfrm>
          <a:prstGeom prst="rect">
            <a:avLst/>
          </a:prstGeom>
          <a:ln>
            <a:solidFill>
              <a:schemeClr val="tx1"/>
            </a:solidFill>
          </a:ln>
        </p:spPr>
      </p:pic>
      <p:sp>
        <p:nvSpPr>
          <p:cNvPr id="6" name="Slide Number Placeholder 3">
            <a:extLst>
              <a:ext uri="{FF2B5EF4-FFF2-40B4-BE49-F238E27FC236}">
                <a16:creationId xmlns:a16="http://schemas.microsoft.com/office/drawing/2014/main" id="{7B09E2C8-6EF4-4101-8CFA-3593471131D5}"/>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35</a:t>
            </a:fld>
            <a:endParaRPr lang="en-US" sz="1000" dirty="0">
              <a:solidFill>
                <a:srgbClr val="898989"/>
              </a:solidFill>
            </a:endParaRPr>
          </a:p>
        </p:txBody>
      </p:sp>
    </p:spTree>
    <p:extLst>
      <p:ext uri="{BB962C8B-B14F-4D97-AF65-F5344CB8AC3E}">
        <p14:creationId xmlns:p14="http://schemas.microsoft.com/office/powerpoint/2010/main" val="1435356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pic>
        <p:nvPicPr>
          <p:cNvPr id="3" name="Picture 2" descr="Graphical user interface, text, application, letter&#10;&#10;Description automatically generated">
            <a:extLst>
              <a:ext uri="{FF2B5EF4-FFF2-40B4-BE49-F238E27FC236}">
                <a16:creationId xmlns:a16="http://schemas.microsoft.com/office/drawing/2014/main" id="{9382EFB4-D3E0-E54D-8B58-A8A06E5FD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417" y="387864"/>
            <a:ext cx="4403247" cy="5707619"/>
          </a:xfrm>
          <a:prstGeom prst="rect">
            <a:avLst/>
          </a:prstGeom>
          <a:ln>
            <a:solidFill>
              <a:schemeClr val="tx1"/>
            </a:solidFill>
          </a:ln>
        </p:spPr>
      </p:pic>
      <p:pic>
        <p:nvPicPr>
          <p:cNvPr id="5" name="Picture 4" descr="Timeline&#10;&#10;Description automatically generated">
            <a:extLst>
              <a:ext uri="{FF2B5EF4-FFF2-40B4-BE49-F238E27FC236}">
                <a16:creationId xmlns:a16="http://schemas.microsoft.com/office/drawing/2014/main" id="{33419C18-F539-8542-855A-ADFF119CB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609" y="387864"/>
            <a:ext cx="4407549" cy="5707618"/>
          </a:xfrm>
          <a:prstGeom prst="rect">
            <a:avLst/>
          </a:prstGeom>
          <a:ln>
            <a:solidFill>
              <a:schemeClr val="tx1"/>
            </a:solidFill>
          </a:ln>
        </p:spPr>
      </p:pic>
      <p:sp>
        <p:nvSpPr>
          <p:cNvPr id="8" name="Slide Number Placeholder 3">
            <a:extLst>
              <a:ext uri="{FF2B5EF4-FFF2-40B4-BE49-F238E27FC236}">
                <a16:creationId xmlns:a16="http://schemas.microsoft.com/office/drawing/2014/main" id="{0C320706-9304-46A9-BCA2-851D4B80735C}"/>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36</a:t>
            </a:fld>
            <a:endParaRPr lang="en-US" sz="1000" dirty="0">
              <a:solidFill>
                <a:srgbClr val="898989"/>
              </a:solidFill>
            </a:endParaRPr>
          </a:p>
        </p:txBody>
      </p:sp>
    </p:spTree>
    <p:extLst>
      <p:ext uri="{BB962C8B-B14F-4D97-AF65-F5344CB8AC3E}">
        <p14:creationId xmlns:p14="http://schemas.microsoft.com/office/powerpoint/2010/main" val="2784855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Word&#10;&#10;Description automatically generated">
            <a:extLst>
              <a:ext uri="{FF2B5EF4-FFF2-40B4-BE49-F238E27FC236}">
                <a16:creationId xmlns:a16="http://schemas.microsoft.com/office/drawing/2014/main" id="{BE84F846-A64E-3742-A45C-6383B54D3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730" y="288461"/>
            <a:ext cx="4523976" cy="5850249"/>
          </a:xfrm>
          <a:prstGeom prst="rect">
            <a:avLst/>
          </a:prstGeom>
          <a:ln>
            <a:solidFill>
              <a:schemeClr val="tx1"/>
            </a:solidFill>
          </a:ln>
        </p:spPr>
      </p:pic>
      <p:pic>
        <p:nvPicPr>
          <p:cNvPr id="7" name="Picture 6" descr="Graphical user interface, text, application&#10;&#10;Description automatically generated">
            <a:extLst>
              <a:ext uri="{FF2B5EF4-FFF2-40B4-BE49-F238E27FC236}">
                <a16:creationId xmlns:a16="http://schemas.microsoft.com/office/drawing/2014/main" id="{8D35E311-78E0-2844-9E30-951C11AD0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88461"/>
            <a:ext cx="4523974" cy="5872232"/>
          </a:xfrm>
          <a:prstGeom prst="rect">
            <a:avLst/>
          </a:prstGeom>
          <a:ln>
            <a:solidFill>
              <a:schemeClr val="tx1"/>
            </a:solidFill>
          </a:ln>
        </p:spPr>
      </p:pic>
      <p:sp>
        <p:nvSpPr>
          <p:cNvPr id="4" name="Slide Number Placeholder 3">
            <a:extLst>
              <a:ext uri="{FF2B5EF4-FFF2-40B4-BE49-F238E27FC236}">
                <a16:creationId xmlns:a16="http://schemas.microsoft.com/office/drawing/2014/main" id="{D7CF246E-4755-4498-9941-404800D3E0C1}"/>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37</a:t>
            </a:fld>
            <a:endParaRPr lang="en-US" sz="1000" dirty="0">
              <a:solidFill>
                <a:srgbClr val="898989"/>
              </a:solidFill>
            </a:endParaRPr>
          </a:p>
        </p:txBody>
      </p:sp>
      <p:sp>
        <p:nvSpPr>
          <p:cNvPr id="6" name="Footer Placeholder 4">
            <a:extLst>
              <a:ext uri="{FF2B5EF4-FFF2-40B4-BE49-F238E27FC236}">
                <a16:creationId xmlns:a16="http://schemas.microsoft.com/office/drawing/2014/main" id="{D20076F1-D359-4B24-924E-0670EC609E78}"/>
              </a:ext>
            </a:extLst>
          </p:cNvPr>
          <p:cNvSpPr txBox="1">
            <a:spLocks/>
          </p:cNvSpPr>
          <p:nvPr/>
        </p:nvSpPr>
        <p:spPr>
          <a:xfrm>
            <a:off x="182302" y="6451989"/>
            <a:ext cx="7666292"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Tree>
    <p:extLst>
      <p:ext uri="{BB962C8B-B14F-4D97-AF65-F5344CB8AC3E}">
        <p14:creationId xmlns:p14="http://schemas.microsoft.com/office/powerpoint/2010/main" val="2733707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9CAC8E15-54E0-494E-9243-246D949CB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471" y="446353"/>
            <a:ext cx="4308832" cy="5584371"/>
          </a:xfrm>
          <a:prstGeom prst="rect">
            <a:avLst/>
          </a:prstGeom>
          <a:ln>
            <a:solidFill>
              <a:schemeClr val="tx1"/>
            </a:solidFill>
          </a:ln>
        </p:spPr>
      </p:pic>
      <p:pic>
        <p:nvPicPr>
          <p:cNvPr id="7" name="Picture 6" descr="Graphical user interface, text, application&#10;&#10;Description automatically generated">
            <a:extLst>
              <a:ext uri="{FF2B5EF4-FFF2-40B4-BE49-F238E27FC236}">
                <a16:creationId xmlns:a16="http://schemas.microsoft.com/office/drawing/2014/main" id="{6EF03420-8EA2-E149-8702-9123A084F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46352"/>
            <a:ext cx="4300430" cy="5584371"/>
          </a:xfrm>
          <a:prstGeom prst="rect">
            <a:avLst/>
          </a:prstGeom>
          <a:ln>
            <a:solidFill>
              <a:schemeClr val="tx1"/>
            </a:solidFill>
          </a:ln>
        </p:spPr>
      </p:pic>
      <p:sp>
        <p:nvSpPr>
          <p:cNvPr id="4" name="Slide Number Placeholder 3">
            <a:extLst>
              <a:ext uri="{FF2B5EF4-FFF2-40B4-BE49-F238E27FC236}">
                <a16:creationId xmlns:a16="http://schemas.microsoft.com/office/drawing/2014/main" id="{1C661177-7714-4F98-AB17-A53B2A3904F4}"/>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38</a:t>
            </a:fld>
            <a:endParaRPr lang="en-US" sz="1000" dirty="0">
              <a:solidFill>
                <a:srgbClr val="898989"/>
              </a:solidFill>
            </a:endParaRPr>
          </a:p>
        </p:txBody>
      </p:sp>
      <p:sp>
        <p:nvSpPr>
          <p:cNvPr id="6" name="Footer Placeholder 4">
            <a:extLst>
              <a:ext uri="{FF2B5EF4-FFF2-40B4-BE49-F238E27FC236}">
                <a16:creationId xmlns:a16="http://schemas.microsoft.com/office/drawing/2014/main" id="{B871BC0B-E366-433E-AF0C-23DDA2EB91E1}"/>
              </a:ext>
            </a:extLst>
          </p:cNvPr>
          <p:cNvSpPr txBox="1">
            <a:spLocks/>
          </p:cNvSpPr>
          <p:nvPr/>
        </p:nvSpPr>
        <p:spPr>
          <a:xfrm>
            <a:off x="182302" y="6451989"/>
            <a:ext cx="7666292"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Tree>
    <p:extLst>
      <p:ext uri="{BB962C8B-B14F-4D97-AF65-F5344CB8AC3E}">
        <p14:creationId xmlns:p14="http://schemas.microsoft.com/office/powerpoint/2010/main" val="3622892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r>
              <a:rPr lang="en-US" sz="5400" dirty="0">
                <a:solidFill>
                  <a:schemeClr val="accent2"/>
                </a:solidFill>
              </a:rPr>
              <a:t>Paper Profile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smtClean="0"/>
              <a:pPr/>
              <a:t>39</a:t>
            </a:fld>
            <a:endParaRPr lang="en-US"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428018" y="228600"/>
            <a:ext cx="11535382" cy="1009650"/>
          </a:xfrm>
        </p:spPr>
        <p:txBody>
          <a:bodyPr/>
          <a:lstStyle/>
          <a:p>
            <a:r>
              <a:rPr lang="en-US" dirty="0"/>
              <a:t>Observable Behaviors vs. Personality</a:t>
            </a:r>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a:lstStyle/>
          <a:p>
            <a:fld id="{1B1CF60C-C85D-47C0-8597-E3BF95F18FA3}" type="slidenum">
              <a:rPr lang="en-US" smtClean="0"/>
              <a:pPr/>
              <a:t>4</a:t>
            </a:fld>
            <a:endParaRPr lang="en-US"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a:lstStyle/>
          <a:p>
            <a:pPr algn="l"/>
            <a:r>
              <a:rPr lang="en-US" dirty="0"/>
              <a:t>© The TRACOM Corporation. All Rights Reserved.</a:t>
            </a: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45720" rtlCol="0" anchor="ctr"/>
            <a:lstStyle/>
            <a:p>
              <a:pPr>
                <a:lnSpc>
                  <a:spcPct val="85000"/>
                </a:lnSpc>
              </a:pPr>
              <a:r>
                <a:rPr lang="en-US" sz="2000" dirty="0">
                  <a:solidFill>
                    <a:schemeClr val="tx2"/>
                  </a:solidFill>
                </a:rPr>
                <a:t>Interpersonal behavior</a:t>
              </a:r>
            </a:p>
            <a:p>
              <a:pPr>
                <a:lnSpc>
                  <a:spcPct val="85000"/>
                </a:lnSpc>
              </a:pPr>
              <a:r>
                <a:rPr lang="en-US" sz="1600" dirty="0">
                  <a:solidFill>
                    <a:schemeClr val="tx2"/>
                  </a:solidFill>
                </a:rPr>
                <a:t>What you say and do when interacting with other people</a:t>
              </a: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45720" rtlCol="0" anchor="ctr"/>
            <a:lstStyle/>
            <a:p>
              <a:pPr>
                <a:lnSpc>
                  <a:spcPct val="85000"/>
                </a:lnSpc>
              </a:pPr>
              <a:r>
                <a:rPr lang="en-US" sz="2000" dirty="0">
                  <a:solidFill>
                    <a:schemeClr val="tx2"/>
                  </a:solidFill>
                </a:rPr>
                <a:t>Behavior</a:t>
              </a:r>
            </a:p>
            <a:p>
              <a:pPr>
                <a:lnSpc>
                  <a:spcPct val="85000"/>
                </a:lnSpc>
              </a:pPr>
              <a:r>
                <a:rPr lang="en-US" sz="1600" dirty="0">
                  <a:solidFill>
                    <a:schemeClr val="tx2"/>
                  </a:solidFill>
                </a:rPr>
                <a:t>What you say (verbal) and do (non-verbal)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Ins="45720" rtlCol="0" anchor="ctr"/>
            <a:lstStyle/>
            <a:p>
              <a:pPr>
                <a:lnSpc>
                  <a:spcPct val="85000"/>
                </a:lnSpc>
              </a:pPr>
              <a:r>
                <a:rPr lang="en-US" sz="2000" dirty="0">
                  <a:solidFill>
                    <a:schemeClr val="tx2"/>
                  </a:solidFill>
                </a:rPr>
                <a:t>SOCIAL STYLE</a:t>
              </a:r>
              <a:r>
                <a:rPr lang="en-US" sz="2000" baseline="30000" dirty="0">
                  <a:solidFill>
                    <a:schemeClr val="tx2"/>
                  </a:solidFill>
                </a:rPr>
                <a:t>®</a:t>
              </a:r>
              <a:br>
                <a:rPr lang="en-US" sz="2000" dirty="0">
                  <a:solidFill>
                    <a:schemeClr val="tx2"/>
                  </a:solidFill>
                </a:rPr>
              </a:br>
              <a:r>
                <a:rPr lang="en-US" sz="1600" dirty="0">
                  <a:solidFill>
                    <a:schemeClr val="tx2"/>
                  </a:solidFill>
                </a:rPr>
                <a:t>A pattern of actions others can observe and agree on for describing one’s behavior</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45720" rtlCol="0" anchor="ctr"/>
            <a:lstStyle/>
            <a:p>
              <a:pPr>
                <a:lnSpc>
                  <a:spcPct val="85000"/>
                </a:lnSpc>
              </a:pPr>
              <a:r>
                <a:rPr lang="en-US" sz="2000" dirty="0">
                  <a:solidFill>
                    <a:schemeClr val="tx2"/>
                  </a:solidFill>
                </a:rPr>
                <a:t>Personality</a:t>
              </a:r>
            </a:p>
            <a:p>
              <a:pPr>
                <a:lnSpc>
                  <a:spcPct val="85000"/>
                </a:lnSpc>
              </a:pPr>
              <a:r>
                <a:rPr lang="en-US" sz="1600" dirty="0">
                  <a:solidFill>
                    <a:schemeClr val="tx2"/>
                  </a:solidFill>
                </a:rPr>
                <a:t>Everything a person is: their ideas, values, hopes and dreams</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74132" y="3006523"/>
            <a:ext cx="3896083"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005180" y="3447343"/>
              <a:ext cx="1891543" cy="492443"/>
            </a:xfrm>
            <a:prstGeom prst="rect">
              <a:avLst/>
            </a:prstGeom>
            <a:noFill/>
          </p:spPr>
          <p:txBody>
            <a:bodyPr wrap="none" lIns="0" tIns="0" rIns="0" bIns="0" rtlCol="0">
              <a:spAutoFit/>
            </a:bodyPr>
            <a:lstStyle/>
            <a:p>
              <a:pPr algn="l"/>
              <a:r>
                <a:rPr lang="en-US" sz="1600" dirty="0"/>
                <a:t>Observable behavior</a:t>
              </a:r>
            </a:p>
            <a:p>
              <a:pPr algn="l"/>
              <a:r>
                <a:rPr lang="en-US" sz="1600" b="1" dirty="0">
                  <a:latin typeface="Arial Black" panose="020B0A04020102020204" pitchFamily="34" charset="0"/>
                </a:rPr>
                <a:t>Say / Do</a:t>
              </a:r>
            </a:p>
          </p:txBody>
        </p:sp>
        <p:sp>
          <p:nvSpPr>
            <p:cNvPr id="38" name="TextBox 37">
              <a:extLst>
                <a:ext uri="{FF2B5EF4-FFF2-40B4-BE49-F238E27FC236}">
                  <a16:creationId xmlns:a16="http://schemas.microsoft.com/office/drawing/2014/main" id="{0D5F11A8-8CFA-43D0-9FD8-8ABCB424DAD6}"/>
                </a:ext>
              </a:extLst>
            </p:cNvPr>
            <p:cNvSpPr txBox="1"/>
            <p:nvPr/>
          </p:nvSpPr>
          <p:spPr>
            <a:xfrm>
              <a:off x="3017298" y="3939786"/>
              <a:ext cx="1013098" cy="246221"/>
            </a:xfrm>
            <a:prstGeom prst="rect">
              <a:avLst/>
            </a:prstGeom>
            <a:solidFill>
              <a:srgbClr val="07548B"/>
            </a:solidFill>
          </p:spPr>
          <p:txBody>
            <a:bodyPr wrap="none" lIns="0" tIns="0" rIns="0" bIns="0" rtlCol="0">
              <a:spAutoFit/>
            </a:bodyPr>
            <a:lstStyle/>
            <a:p>
              <a:pPr algn="l"/>
              <a:r>
                <a:rPr lang="en-US" sz="1600" dirty="0">
                  <a:solidFill>
                    <a:schemeClr val="bg1"/>
                  </a:solidFill>
                </a:rPr>
                <a:t>Personality</a:t>
              </a:r>
              <a:endParaRPr lang="en-US" sz="16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a:lstStyle/>
          <a:p>
            <a:r>
              <a:rPr lang="en-US" dirty="0"/>
              <a:t>Versatility</a:t>
            </a:r>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3489325" y="2584043"/>
            <a:ext cx="5213350" cy="566737"/>
          </a:xfrm>
        </p:spPr>
        <p:txBody>
          <a:bodyPr/>
          <a:lstStyle/>
          <a:p>
            <a:pPr algn="ctr"/>
            <a:r>
              <a:rPr lang="en-US" dirty="0"/>
              <a:t>Behavior seen as focusing on...</a:t>
            </a: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a:lstStyle/>
          <a:p>
            <a:fld id="{1B1CF60C-C85D-47C0-8597-E3BF95F18FA3}" type="slidenum">
              <a:rPr lang="en-US" smtClean="0"/>
              <a:pPr/>
              <a:t>40</a:t>
            </a:fld>
            <a:endParaRPr lang="en-US" dirty="0"/>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a:lstStyle/>
          <a:p>
            <a:r>
              <a:rPr lang="en-US" dirty="0"/>
              <a:t>© The TRACOM Corporation. All Rights Reserved.</a:t>
            </a:r>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1300106" cy="903288"/>
          </a:xfrm>
        </p:spPr>
        <p:txBody>
          <a:bodyPr/>
          <a:lstStyle/>
          <a:p>
            <a:r>
              <a:rPr lang="en-US" dirty="0"/>
              <a:t>A measure of interpersonal effectiveness when working with others</a:t>
            </a:r>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latin typeface="Arial Black" panose="020B0A04020102020204" pitchFamily="34" charset="0"/>
              </a:rPr>
              <a:t>Medium</a:t>
            </a:r>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latin typeface="Arial Black" panose="020B0A04020102020204" pitchFamily="34" charset="0"/>
              </a:rPr>
              <a:t>High</a:t>
            </a:r>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latin typeface="Arial Black" panose="020B0A04020102020204" pitchFamily="34" charset="0"/>
              </a:rPr>
              <a:t>Low</a:t>
            </a:r>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663295" y="3495697"/>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My Tension</a:t>
            </a:r>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510736"/>
            <a:ext cx="197167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Others’ Tension</a:t>
            </a:r>
          </a:p>
        </p:txBody>
      </p:sp>
    </p:spTree>
    <p:extLst>
      <p:ext uri="{BB962C8B-B14F-4D97-AF65-F5344CB8AC3E}">
        <p14:creationId xmlns:p14="http://schemas.microsoft.com/office/powerpoint/2010/main" val="30739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r>
              <a:rPr lang="en-US" sz="3200" dirty="0">
                <a:ea typeface="ヒラギノ角ゴ Pro W3" pitchFamily="4" charset="-128"/>
                <a:cs typeface="ヒラギノ角ゴ Pro W3" pitchFamily="4" charset="-128"/>
              </a:rPr>
              <a:t>Your Versatility Self-Perception</a:t>
            </a:r>
            <a:endParaRPr lang="en-US" dirty="0"/>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79" y="2084147"/>
            <a:ext cx="5312984" cy="3607271"/>
          </a:xfrm>
        </p:spPr>
        <p:txBody>
          <a:bodyPr/>
          <a:lstStyle/>
          <a:p>
            <a:pPr marL="457200" indent="-457200" eaLnBrk="1" hangingPunct="1">
              <a:spcAft>
                <a:spcPts val="600"/>
              </a:spcAft>
              <a:buFont typeface="+mj-lt"/>
              <a:buAutoNum type="arabicPeriod"/>
            </a:pPr>
            <a:r>
              <a:rPr lang="en-US" sz="2400" dirty="0">
                <a:ea typeface="ヒラギノ角ゴ Pro W3" pitchFamily="4" charset="-128"/>
                <a:cs typeface="ヒラギノ角ゴ Pro W3" pitchFamily="4" charset="-128"/>
              </a:rPr>
              <a:t>Tear open the perforation</a:t>
            </a:r>
          </a:p>
          <a:p>
            <a:pPr marL="457200" indent="-457200" eaLnBrk="1" hangingPunct="1">
              <a:lnSpc>
                <a:spcPct val="80000"/>
              </a:lnSpc>
              <a:spcAft>
                <a:spcPts val="1200"/>
              </a:spcAft>
              <a:buFont typeface="+mj-lt"/>
              <a:buAutoNum type="arabicPeriod"/>
            </a:pPr>
            <a:r>
              <a:rPr lang="en-US" sz="2400" dirty="0">
                <a:ea typeface="ヒラギノ角ゴ Pro W3" pitchFamily="4" charset="-128"/>
                <a:cs typeface="ヒラギノ角ゴ Pro W3" pitchFamily="4" charset="-128"/>
              </a:rPr>
              <a:t>Add up the check marks in the shaded column</a:t>
            </a:r>
          </a:p>
          <a:p>
            <a:pPr marL="457200" indent="-457200" eaLnBrk="1" hangingPunct="1">
              <a:lnSpc>
                <a:spcPct val="80000"/>
              </a:lnSpc>
              <a:spcAft>
                <a:spcPts val="1200"/>
              </a:spcAft>
              <a:buFont typeface="+mj-lt"/>
              <a:buAutoNum type="arabicPeriod"/>
            </a:pPr>
            <a:r>
              <a:rPr lang="en-US" sz="2400" dirty="0">
                <a:ea typeface="ヒラギノ角ゴ Pro W3" pitchFamily="4" charset="-128"/>
                <a:cs typeface="ヒラギノ角ゴ Pro W3" pitchFamily="4" charset="-128"/>
              </a:rPr>
              <a:t>Circle the letter of your Versatility score</a:t>
            </a:r>
          </a:p>
          <a:p>
            <a:endParaRPr lang="en-US"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en-US" smtClean="0"/>
              <a:t>41</a:t>
            </a:fld>
            <a:endParaRPr lang="en-US"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2168697"/>
            <a:ext cx="1666875" cy="622300"/>
          </a:xfrm>
          <a:prstGeom prst="rect">
            <a:avLst/>
          </a:prstGeom>
          <a:noFill/>
          <a:ln w="9525">
            <a:noFill/>
            <a:miter lim="800000"/>
            <a:headEnd/>
            <a:tailEnd/>
          </a:ln>
        </p:spPr>
        <p:txBody>
          <a:bodyPr>
            <a:prstTxWarp prst="textNoShape">
              <a:avLst/>
            </a:prstTxWarp>
          </a:bodyPr>
          <a:lstStyle/>
          <a:p>
            <a:pPr marL="342900" indent="-342900" algn="ctr">
              <a:lnSpc>
                <a:spcPct val="80000"/>
              </a:lnSpc>
              <a:buFontTx/>
              <a:buNone/>
            </a:pPr>
            <a:r>
              <a:rPr lang="en-US" sz="1800" b="1" dirty="0">
                <a:solidFill>
                  <a:schemeClr val="tx1"/>
                </a:solidFill>
                <a:latin typeface="Arial" pitchFamily="4" charset="0"/>
              </a:rPr>
              <a:t>EXAMPLE</a:t>
            </a:r>
            <a:r>
              <a:rPr lang="en-US" sz="1800" dirty="0">
                <a:solidFill>
                  <a:schemeClr val="tx1"/>
                </a:solidFill>
                <a:latin typeface="Arial" pitchFamily="4" charset="0"/>
              </a:rPr>
              <a:t>:</a:t>
            </a:r>
          </a:p>
          <a:p>
            <a:pPr marL="342900" indent="-342900">
              <a:lnSpc>
                <a:spcPct val="80000"/>
              </a:lnSpc>
            </a:pPr>
            <a:endParaRPr lang="en-US" sz="2800" dirty="0">
              <a:solidFill>
                <a:schemeClr val="tx1"/>
              </a:solidFill>
              <a:latin typeface="Arial" pitchFamily="4" charset="0"/>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1" y="5289550"/>
            <a:ext cx="7342188" cy="787400"/>
          </a:xfrm>
          <a:prstGeom prst="rect">
            <a:avLst/>
          </a:prstGeom>
          <a:noFill/>
          <a:ln w="9525">
            <a:noFill/>
            <a:miter lim="800000"/>
            <a:headEnd/>
            <a:tailEnd/>
          </a:ln>
        </p:spPr>
        <p:txBody>
          <a:bodyPr>
            <a:prstTxWarp prst="textNoShape">
              <a:avLst/>
            </a:prstTxWarp>
          </a:bodyPr>
          <a:lstStyle/>
          <a:p>
            <a:pPr marL="342900" indent="-342900" algn="ctr">
              <a:lnSpc>
                <a:spcPct val="80000"/>
              </a:lnSpc>
              <a:spcAft>
                <a:spcPts val="2400"/>
              </a:spcAft>
              <a:buFontTx/>
              <a:buNone/>
            </a:pPr>
            <a:r>
              <a:rPr lang="en-US" sz="2000" b="1" dirty="0">
                <a:solidFill>
                  <a:srgbClr val="010000"/>
                </a:solidFill>
                <a:latin typeface="Arial" pitchFamily="4" charset="0"/>
              </a:rPr>
              <a:t>Your self-perception may differ from others’ views!</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7759320" y="2540195"/>
            <a:ext cx="3116559" cy="830997"/>
          </a:xfrm>
          <a:prstGeom prst="rect">
            <a:avLst/>
          </a:prstGeom>
          <a:noFill/>
          <a:ln w="9525">
            <a:noFill/>
            <a:miter lim="800000"/>
            <a:headEnd/>
            <a:tailEnd/>
          </a:ln>
        </p:spPr>
        <p:txBody>
          <a:bodyPr wrap="none">
            <a:prstTxWarp prst="textNoShape">
              <a:avLst/>
            </a:prstTxWarp>
            <a:spAutoFit/>
          </a:bodyPr>
          <a:lstStyle/>
          <a:p>
            <a:pPr>
              <a:buFontTx/>
              <a:buNone/>
            </a:pPr>
            <a:r>
              <a:rPr lang="en-US" sz="1600" dirty="0">
                <a:solidFill>
                  <a:srgbClr val="000000"/>
                </a:solidFill>
                <a:latin typeface="Arial" pitchFamily="4" charset="0"/>
              </a:rPr>
              <a:t>If 7 or less = Low (circle the “L”)</a:t>
            </a:r>
          </a:p>
          <a:p>
            <a:pPr>
              <a:buFontTx/>
              <a:buNone/>
            </a:pPr>
            <a:r>
              <a:rPr lang="en-US" sz="1600" dirty="0">
                <a:solidFill>
                  <a:srgbClr val="000000"/>
                </a:solidFill>
                <a:latin typeface="Arial" pitchFamily="4" charset="0"/>
              </a:rPr>
              <a:t>If 8-14 = Medium (circle the “M”)</a:t>
            </a:r>
          </a:p>
          <a:p>
            <a:pPr>
              <a:buFontTx/>
              <a:buNone/>
            </a:pPr>
            <a:r>
              <a:rPr lang="en-US" sz="1600" dirty="0">
                <a:solidFill>
                  <a:srgbClr val="000000"/>
                </a:solidFill>
                <a:latin typeface="Arial" pitchFamily="4" charset="0"/>
              </a:rPr>
              <a:t>If 15-21 = High (circle the “H”)</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nvGraphicFramePr>
        <p:xfrm>
          <a:off x="8308742" y="3781926"/>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2" charset="0"/>
                        </a:rPr>
                        <a:t>L</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2" charset="0"/>
                        </a:rPr>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2" charset="0"/>
                        </a:rPr>
                        <a:t>H</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7606920" y="2082995"/>
            <a:ext cx="3257550" cy="2819400"/>
          </a:xfrm>
          <a:prstGeom prst="rect">
            <a:avLst/>
          </a:prstGeom>
          <a:noFill/>
          <a:ln w="9525">
            <a:solidFill>
              <a:schemeClr val="tx1"/>
            </a:solidFill>
            <a:round/>
            <a:headEnd/>
            <a:tailEnd/>
          </a:ln>
        </p:spPr>
        <p:txBody>
          <a:bodyPr>
            <a:prstTxWarp prst="textNoShape">
              <a:avLst/>
            </a:prstTxWarp>
          </a:bodyPr>
          <a:lstStyle/>
          <a:p>
            <a:pPr marL="342900" indent="-342900"/>
            <a:endParaRPr lang="en-US" dirty="0">
              <a:solidFill>
                <a:srgbClr val="22228B"/>
              </a:solidFill>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9068179" y="3877590"/>
            <a:ext cx="418081" cy="455246"/>
          </a:xfrm>
          <a:prstGeom prst="ellipse">
            <a:avLst/>
          </a:prstGeom>
          <a:noFill/>
          <a:ln w="9525">
            <a:solidFill>
              <a:schemeClr val="tx2"/>
            </a:solidFill>
            <a:round/>
            <a:headEnd/>
            <a:tailEnd/>
          </a:ln>
        </p:spPr>
        <p:txBody>
          <a:bodyPr wrap="none" anchor="ctr">
            <a:prstTxWarp prst="textNoShape">
              <a:avLst/>
            </a:prstTxWarp>
          </a:bodyPr>
          <a:lstStyle/>
          <a:p>
            <a:endParaRPr lang="en-US" b="1" dirty="0">
              <a:solidFill>
                <a:schemeClr val="tx1"/>
              </a:solidFill>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rtlCol="0" anchor="t" anchorCtr="0"/>
          <a:lstStyle>
            <a:defPPr>
              <a:defRPr lang="en-US"/>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 The TRACOM Corporation. All Rights Reserved.</a:t>
            </a:r>
          </a:p>
        </p:txBody>
      </p:sp>
    </p:spTree>
    <p:extLst>
      <p:ext uri="{BB962C8B-B14F-4D97-AF65-F5344CB8AC3E}">
        <p14:creationId xmlns:p14="http://schemas.microsoft.com/office/powerpoint/2010/main" val="2931233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en-US" dirty="0">
                <a:solidFill>
                  <a:schemeClr val="accent2"/>
                </a:solidFill>
              </a:rPr>
              <a:t>Learning Objectives</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a:normAutofit/>
          </a:bodyPr>
          <a:lstStyle/>
          <a:p>
            <a:pPr eaLnBrk="1" hangingPunct="1">
              <a:spcAft>
                <a:spcPts val="600"/>
              </a:spcAft>
            </a:pPr>
            <a:r>
              <a:rPr lang="en-US" sz="2400" dirty="0">
                <a:ea typeface="ヒラギノ角ゴ Pro W3" pitchFamily="4" charset="-128"/>
                <a:cs typeface="ヒラギノ角ゴ Pro W3" pitchFamily="4" charset="-128"/>
              </a:rPr>
              <a:t>Gain an understanding of the SOCIAL STYLE Model.</a:t>
            </a:r>
          </a:p>
          <a:p>
            <a:pPr eaLnBrk="1" hangingPunct="1">
              <a:spcAft>
                <a:spcPts val="600"/>
              </a:spcAft>
            </a:pPr>
            <a:r>
              <a:rPr lang="en-US" sz="2400" dirty="0">
                <a:ea typeface="ヒラギノ角ゴ Pro W3" pitchFamily="4" charset="-128"/>
                <a:cs typeface="ヒラギノ角ゴ Pro W3" pitchFamily="4" charset="-128"/>
              </a:rPr>
              <a:t>Determine your SOCIAL STYLE by completing a Self-Perception questionnaire. </a:t>
            </a:r>
          </a:p>
          <a:p>
            <a:pPr eaLnBrk="1" hangingPunct="1">
              <a:spcAft>
                <a:spcPts val="600"/>
              </a:spcAft>
            </a:pPr>
            <a:r>
              <a:rPr lang="en-US" sz="2400" dirty="0">
                <a:ea typeface="ヒラギノ角ゴ Pro W3" pitchFamily="4" charset="-128"/>
                <a:cs typeface="ヒラギノ角ゴ Pro W3" pitchFamily="4" charset="-128"/>
              </a:rPr>
              <a:t>Increase understanding of your behavior and how Customers view people with your Style.</a:t>
            </a:r>
          </a:p>
          <a:p>
            <a:pPr eaLnBrk="1" hangingPunct="1">
              <a:spcAft>
                <a:spcPts val="600"/>
              </a:spcAft>
            </a:pPr>
            <a:r>
              <a:rPr lang="en-US" sz="2400" dirty="0">
                <a:ea typeface="ヒラギノ角ゴ Pro W3" pitchFamily="4" charset="-128"/>
                <a:cs typeface="ヒラギノ角ゴ Pro W3" pitchFamily="4" charset="-128"/>
              </a:rPr>
              <a:t>Increase your Versatility to become more effective with Customers.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42</a:t>
            </a:fld>
            <a:endParaRPr lang="en-US"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1569071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en-US" dirty="0">
                <a:solidFill>
                  <a:schemeClr val="accent2"/>
                </a:solidFill>
              </a:rPr>
              <a:t>Next Steps and Key Learning</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a:normAutofit lnSpcReduction="10000"/>
          </a:bodyPr>
          <a:lstStyle/>
          <a:p>
            <a:pPr>
              <a:lnSpc>
                <a:spcPct val="90000"/>
              </a:lnSpc>
              <a:spcAft>
                <a:spcPts val="1200"/>
              </a:spcAft>
              <a:defRPr/>
            </a:pPr>
            <a:r>
              <a:rPr lang="en-US" altLang="en-US" sz="2400" dirty="0"/>
              <a:t>Share your SOCIAL STYLE with your   colleagues and ask them for insights.</a:t>
            </a:r>
          </a:p>
          <a:p>
            <a:pPr>
              <a:lnSpc>
                <a:spcPct val="90000"/>
              </a:lnSpc>
              <a:spcAft>
                <a:spcPts val="1200"/>
              </a:spcAft>
              <a:defRPr/>
            </a:pPr>
            <a:r>
              <a:rPr lang="en-US" altLang="en-US" sz="2400" dirty="0"/>
              <a:t>Look for two behavioral dimensions:  Assertiveness and Responsiveness.</a:t>
            </a:r>
          </a:p>
          <a:p>
            <a:pPr>
              <a:lnSpc>
                <a:spcPct val="90000"/>
              </a:lnSpc>
              <a:spcAft>
                <a:spcPts val="1200"/>
              </a:spcAft>
              <a:defRPr/>
            </a:pPr>
            <a:r>
              <a:rPr lang="en-US" altLang="en-US" sz="2400" dirty="0"/>
              <a:t>Take steps to meet</a:t>
            </a:r>
            <a:r>
              <a:rPr lang="en-US" sz="2400" dirty="0">
                <a:ea typeface="ヒラギノ角ゴ Pro W3" pitchFamily="4" charset="-128"/>
                <a:cs typeface="ヒラギノ角ゴ Pro W3" pitchFamily="4" charset="-128"/>
              </a:rPr>
              <a:t> customers</a:t>
            </a:r>
            <a:r>
              <a:rPr lang="en-US" altLang="en-US" sz="2400" dirty="0"/>
              <a:t>’ SOCIAL STYLE needs as you interact with them.</a:t>
            </a:r>
          </a:p>
          <a:p>
            <a:pPr>
              <a:lnSpc>
                <a:spcPct val="90000"/>
              </a:lnSpc>
              <a:spcAft>
                <a:spcPts val="1200"/>
              </a:spcAft>
              <a:defRPr/>
            </a:pPr>
            <a:r>
              <a:rPr lang="en-US" altLang="en-US" sz="2400" dirty="0"/>
              <a:t>Predict probable future Style behaviors of customers and prospects.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43</a:t>
            </a:fld>
            <a:endParaRPr lang="en-US"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4052871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a:lstStyle/>
          <a:p>
            <a:r>
              <a:rPr lang="en-US" altLang="en-US" sz="3200" dirty="0">
                <a:solidFill>
                  <a:srgbClr val="00558C"/>
                </a:solidFill>
                <a:ea typeface="Arial" panose="020B0604020202020204" pitchFamily="34" charset="0"/>
              </a:rPr>
              <a:t>SOCIAL STYLE Navigator</a:t>
            </a:r>
            <a:r>
              <a:rPr lang="en-US" altLang="en-US" sz="2800" baseline="30000" dirty="0">
                <a:solidFill>
                  <a:srgbClr val="00558C"/>
                </a:solidFill>
                <a:ea typeface="Arial" panose="020B0604020202020204" pitchFamily="34" charset="0"/>
              </a:rPr>
              <a:t>®</a:t>
            </a:r>
            <a:endParaRPr lang="en-US" baseline="30000" dirty="0"/>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a:lstStyle/>
          <a:p>
            <a:fld id="{1B1CF60C-C85D-47C0-8597-E3BF95F18FA3}" type="slidenum">
              <a:rPr lang="en-US" smtClean="0"/>
              <a:pPr/>
              <a:t>44</a:t>
            </a:fld>
            <a:endParaRPr lang="en-US"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a:lstStyle/>
          <a:p>
            <a:r>
              <a:rPr lang="en-US" dirty="0"/>
              <a:t>© The TRACOM Corporation. All Rights Reserved.</a:t>
            </a: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a:lstStyle/>
          <a:p>
            <a:r>
              <a:rPr lang="en-US" dirty="0"/>
              <a:t>SOCIAL STYLE Navigator</a:t>
            </a:r>
            <a:r>
              <a:rPr lang="en-US" baseline="30000" dirty="0"/>
              <a:t>® </a:t>
            </a:r>
            <a:r>
              <a:rPr lang="en-US" dirty="0"/>
              <a:t>is a registered trademark of TRACOM Corporation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2316163"/>
            <a:ext cx="6324599" cy="3628308"/>
          </a:xfrm>
        </p:spPr>
        <p:txBody>
          <a:bodyPr/>
          <a:lstStyle/>
          <a:p>
            <a:r>
              <a:rPr lang="en-US" b="1" dirty="0"/>
              <a:t>SOCIAL STYLE Estimator</a:t>
            </a:r>
            <a:br>
              <a:rPr lang="en-US" dirty="0"/>
            </a:br>
            <a:r>
              <a:rPr lang="en-US" dirty="0"/>
              <a:t>A brief survey that estimates the Style of others</a:t>
            </a:r>
          </a:p>
          <a:p>
            <a:r>
              <a:rPr lang="en-US" b="1" dirty="0"/>
              <a:t>SOCIAL STYLE Advisor </a:t>
            </a:r>
          </a:p>
          <a:p>
            <a:pPr lvl="1"/>
            <a:r>
              <a:rPr lang="en-US" dirty="0"/>
              <a:t>Prep for meetings, negotiations, presentations</a:t>
            </a:r>
          </a:p>
          <a:p>
            <a:pPr lvl="1"/>
            <a:r>
              <a:rPr lang="en-US" dirty="0"/>
              <a:t>Style &amp; Versatility best practices for many situations</a:t>
            </a:r>
          </a:p>
          <a:p>
            <a:pPr>
              <a:buNone/>
            </a:pPr>
            <a:r>
              <a:rPr lang="en-US" b="1" dirty="0"/>
              <a:t>eLearning Modules</a:t>
            </a:r>
            <a:br>
              <a:rPr lang="en-US" dirty="0"/>
            </a:br>
            <a:r>
              <a:rPr lang="en-US" dirty="0"/>
              <a:t>Apply Style concepts to teams, managing conflict and coaching</a:t>
            </a:r>
          </a:p>
        </p:txBody>
      </p:sp>
      <p:pic>
        <p:nvPicPr>
          <p:cNvPr id="7" name="Picture 6" descr="Graphical user interface, application&#10;&#10;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448010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601820"/>
            <a:ext cx="5146674" cy="1009650"/>
          </a:xfrm>
        </p:spPr>
        <p:txBody>
          <a:bodyPr/>
          <a:lstStyle/>
          <a:p>
            <a:r>
              <a:rPr lang="en-US" dirty="0"/>
              <a:t>SOCIAL STYLE</a:t>
            </a:r>
            <a:br>
              <a:rPr lang="en-US" dirty="0"/>
            </a:br>
            <a:r>
              <a:rPr lang="en-US" dirty="0"/>
              <a:t>Navigator</a:t>
            </a:r>
            <a:r>
              <a:rPr lang="en-US" altLang="en-US" baseline="30000" dirty="0"/>
              <a:t>®</a:t>
            </a:r>
            <a:r>
              <a:rPr lang="en-US" dirty="0"/>
              <a:t> Access</a:t>
            </a:r>
            <a:br>
              <a:rPr lang="en-US" dirty="0"/>
            </a:br>
            <a:r>
              <a:rPr lang="en-US" sz="2000" i="1" dirty="0"/>
              <a:t>(online profiles only)</a:t>
            </a:r>
            <a:endParaRPr lang="en-US" dirty="0"/>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19129" cy="3628308"/>
          </a:xfrm>
        </p:spPr>
        <p:txBody>
          <a:bodyPr/>
          <a:lstStyle/>
          <a:p>
            <a:r>
              <a:rPr lang="en-US" dirty="0"/>
              <a:t>Available through tracomlearning.com</a:t>
            </a:r>
          </a:p>
          <a:p>
            <a:endParaRPr lang="en-US" dirty="0"/>
          </a:p>
          <a:p>
            <a:r>
              <a:rPr lang="en-US" dirty="0"/>
              <a:t>Log in with your Username and Password for FREE, UNLIMITED access to SOCIAL STYLE Navigator</a:t>
            </a:r>
          </a:p>
          <a:p>
            <a:endParaRPr lang="en-US" dirty="0"/>
          </a:p>
          <a:p>
            <a:endParaRPr lang="en-US"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45</a:t>
            </a:fld>
            <a:endParaRPr 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9" name="Picture 8" descr="Graphical user interface, text&#10;&#10;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446298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767027"/>
            <a:ext cx="5146674" cy="1009650"/>
          </a:xfrm>
        </p:spPr>
        <p:txBody>
          <a:bodyPr/>
          <a:lstStyle/>
          <a:p>
            <a:r>
              <a:rPr lang="en-US" dirty="0"/>
              <a:t>SOCIAL STYLE</a:t>
            </a:r>
            <a:br>
              <a:rPr lang="en-US" dirty="0"/>
            </a:br>
            <a:r>
              <a:rPr lang="en-US" dirty="0"/>
              <a:t>Navigator</a:t>
            </a:r>
            <a:r>
              <a:rPr lang="en-US" altLang="en-US" baseline="30000" dirty="0"/>
              <a:t>®</a:t>
            </a:r>
            <a:r>
              <a:rPr lang="en-US" dirty="0"/>
              <a:t> Access</a:t>
            </a:r>
            <a:br>
              <a:rPr lang="en-US" dirty="0"/>
            </a:br>
            <a:r>
              <a:rPr lang="en-US" sz="2000" i="1" dirty="0"/>
              <a:t>(paper profiles only)</a:t>
            </a:r>
            <a:endParaRPr lang="en-US" dirty="0"/>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894168" cy="3628308"/>
          </a:xfrm>
        </p:spPr>
        <p:txBody>
          <a:bodyPr/>
          <a:lstStyle/>
          <a:p>
            <a:r>
              <a:rPr lang="en-US" dirty="0">
                <a:solidFill>
                  <a:schemeClr val="tx1"/>
                </a:solidFill>
              </a:rPr>
              <a:t>Go to:</a:t>
            </a:r>
          </a:p>
          <a:p>
            <a:pPr marL="0" marR="0">
              <a:spcBef>
                <a:spcPts val="0"/>
              </a:spcBef>
              <a:spcAft>
                <a:spcPts val="0"/>
              </a:spcAft>
            </a:pPr>
            <a:r>
              <a:rPr lang="en-US" dirty="0">
                <a:solidFill>
                  <a:schemeClr val="tx1"/>
                </a:solidFill>
                <a:effectLst/>
                <a:ea typeface="Calibri" panose="020F0502020204030204" pitchFamily="34" charset="0"/>
                <a:cs typeface="Times New Roman" panose="02020603050405020304" pitchFamily="18" charset="0"/>
              </a:rPr>
              <a:t>tracomlearning.com/registration-paper </a:t>
            </a:r>
          </a:p>
          <a:p>
            <a:endParaRPr lang="en-US" dirty="0"/>
          </a:p>
          <a:p>
            <a:r>
              <a:rPr lang="en-US" dirty="0"/>
              <a:t>Register with your email address and</a:t>
            </a:r>
          </a:p>
          <a:p>
            <a:r>
              <a:rPr lang="en-US" dirty="0"/>
              <a:t>Subscription Code _____-_____ </a:t>
            </a:r>
          </a:p>
          <a:p>
            <a:r>
              <a:rPr lang="en-US" dirty="0"/>
              <a:t>for FREE, UNLIMITED access to SOCIAL STYLE NAVIGATOR</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46</a:t>
            </a:fld>
            <a:endParaRPr 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9" name="Picture 8" descr="Graphical user interface, text&#10;&#10;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47</a:t>
            </a:fld>
            <a:endParaRPr 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3" name="Picture 2" descr="A picture containing text, electronics, screenshot, display&#10;&#10;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2732711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48</a:t>
            </a:fld>
            <a:endParaRPr 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3" name="Picture 2" descr="A computer screen with a message&#10;&#10;Description automatically generated">
            <a:extLst>
              <a:ext uri="{FF2B5EF4-FFF2-40B4-BE49-F238E27FC236}">
                <a16:creationId xmlns:a16="http://schemas.microsoft.com/office/drawing/2014/main" id="{BDBFC135-03D5-CC2C-0DB2-9E37897E3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030" y="318864"/>
            <a:ext cx="9551940" cy="5682397"/>
          </a:xfrm>
          <a:prstGeom prst="rect">
            <a:avLst/>
          </a:prstGeom>
        </p:spPr>
      </p:pic>
    </p:spTree>
    <p:extLst>
      <p:ext uri="{BB962C8B-B14F-4D97-AF65-F5344CB8AC3E}">
        <p14:creationId xmlns:p14="http://schemas.microsoft.com/office/powerpoint/2010/main" val="4254745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49</a:t>
            </a:fld>
            <a:endParaRPr 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3" name="Picture 2" descr="A picture containing text, screenshot, monitor, screen&#10;&#10;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4099412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487108" y="228600"/>
            <a:ext cx="3683254" cy="1995488"/>
          </a:xfrm>
        </p:spPr>
        <p:txBody>
          <a:bodyPr/>
          <a:lstStyle/>
          <a:p>
            <a:r>
              <a:rPr lang="en-US" dirty="0"/>
              <a:t>Say &amp; Do</a:t>
            </a:r>
            <a:br>
              <a:rPr lang="en-US" dirty="0"/>
            </a:br>
            <a:r>
              <a:rPr lang="en-US" dirty="0"/>
              <a:t>Behaviors</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a:lstStyle/>
          <a:p>
            <a:r>
              <a:rPr lang="en-US" dirty="0"/>
              <a:t> </a:t>
            </a: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a:lstStyle/>
          <a:p>
            <a:fld id="{1B1CF60C-C85D-47C0-8597-E3BF95F18FA3}" type="slidenum">
              <a:rPr lang="en-US" smtClean="0"/>
              <a:t>5</a:t>
            </a:fld>
            <a:endParaRPr lang="en-US"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6030139"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5760" rIns="91440" rtlCol="0" anchor="t"/>
          <a:lstStyle/>
          <a:p>
            <a:pPr algn="r">
              <a:lnSpc>
                <a:spcPct val="85000"/>
              </a:lnSpc>
            </a:pPr>
            <a:r>
              <a:rPr lang="en-US" sz="2200" dirty="0">
                <a:solidFill>
                  <a:schemeClr val="tx2"/>
                </a:solidFill>
              </a:rPr>
              <a:t> </a:t>
            </a:r>
          </a:p>
          <a:p>
            <a:pPr algn="r">
              <a:lnSpc>
                <a:spcPct val="85000"/>
              </a:lnSpc>
            </a:pPr>
            <a:endParaRPr lang="en-US" sz="2400" dirty="0">
              <a:solidFill>
                <a:schemeClr val="tx2"/>
              </a:solidFill>
            </a:endParaRPr>
          </a:p>
          <a:p>
            <a:pPr algn="r">
              <a:lnSpc>
                <a:spcPct val="85000"/>
              </a:lnSpc>
            </a:pPr>
            <a:endParaRPr lang="en-US" sz="2400" dirty="0">
              <a:solidFill>
                <a:schemeClr val="tx2"/>
              </a:solidFill>
            </a:endParaRPr>
          </a:p>
          <a:p>
            <a:pPr algn="r">
              <a:lnSpc>
                <a:spcPct val="85000"/>
              </a:lnSpc>
              <a:spcBef>
                <a:spcPts val="800"/>
              </a:spcBef>
              <a:spcAft>
                <a:spcPts val="800"/>
              </a:spcAft>
            </a:pPr>
            <a:r>
              <a:rPr lang="en-US" dirty="0">
                <a:solidFill>
                  <a:schemeClr val="tx2">
                    <a:alpha val="25000"/>
                  </a:schemeClr>
                </a:solidFill>
              </a:rPr>
              <a:t>Quiet</a:t>
            </a:r>
          </a:p>
          <a:p>
            <a:pPr algn="r">
              <a:lnSpc>
                <a:spcPct val="85000"/>
              </a:lnSpc>
              <a:spcBef>
                <a:spcPts val="800"/>
              </a:spcBef>
              <a:spcAft>
                <a:spcPts val="800"/>
              </a:spcAft>
            </a:pPr>
            <a:r>
              <a:rPr lang="en-US" dirty="0">
                <a:solidFill>
                  <a:schemeClr val="tx2">
                    <a:alpha val="25000"/>
                  </a:schemeClr>
                </a:solidFill>
              </a:rPr>
              <a:t>Slower-paced</a:t>
            </a:r>
          </a:p>
          <a:p>
            <a:pPr algn="r">
              <a:lnSpc>
                <a:spcPct val="85000"/>
              </a:lnSpc>
              <a:spcBef>
                <a:spcPts val="800"/>
              </a:spcBef>
              <a:spcAft>
                <a:spcPts val="800"/>
              </a:spcAft>
            </a:pPr>
            <a:r>
              <a:rPr lang="en-US" dirty="0">
                <a:solidFill>
                  <a:schemeClr val="tx2">
                    <a:alpha val="25000"/>
                  </a:schemeClr>
                </a:solidFill>
              </a:rPr>
              <a:t>Facially controlled</a:t>
            </a:r>
          </a:p>
          <a:p>
            <a:pPr algn="r">
              <a:lnSpc>
                <a:spcPct val="85000"/>
              </a:lnSpc>
              <a:spcBef>
                <a:spcPts val="800"/>
              </a:spcBef>
              <a:spcAft>
                <a:spcPts val="800"/>
              </a:spcAft>
            </a:pPr>
            <a:r>
              <a:rPr lang="en-US" sz="1700" dirty="0">
                <a:solidFill>
                  <a:schemeClr val="tx2">
                    <a:alpha val="25000"/>
                  </a:schemeClr>
                </a:solidFill>
              </a:rPr>
              <a:t>Less-inflected voice</a:t>
            </a:r>
          </a:p>
          <a:p>
            <a:pPr algn="r">
              <a:lnSpc>
                <a:spcPct val="85000"/>
              </a:lnSpc>
              <a:spcBef>
                <a:spcPts val="800"/>
              </a:spcBef>
              <a:spcAft>
                <a:spcPts val="800"/>
              </a:spcAft>
            </a:pPr>
            <a:r>
              <a:rPr lang="en-US" dirty="0">
                <a:solidFill>
                  <a:schemeClr val="tx2">
                    <a:alpha val="25000"/>
                  </a:schemeClr>
                </a:solidFill>
              </a:rPr>
              <a:t>Less eye contact</a:t>
            </a:r>
          </a:p>
          <a:p>
            <a:pPr algn="r">
              <a:lnSpc>
                <a:spcPct val="85000"/>
              </a:lnSpc>
              <a:spcBef>
                <a:spcPts val="800"/>
              </a:spcBef>
              <a:spcAft>
                <a:spcPts val="800"/>
              </a:spcAft>
            </a:pPr>
            <a:r>
              <a:rPr lang="en-US" dirty="0">
                <a:solidFill>
                  <a:schemeClr val="tx2">
                    <a:alpha val="25000"/>
                  </a:schemeClr>
                </a:solidFill>
              </a:rPr>
              <a:t>Casual posture</a:t>
            </a:r>
          </a:p>
          <a:p>
            <a:pPr algn="r">
              <a:lnSpc>
                <a:spcPct val="85000"/>
              </a:lnSpc>
              <a:spcBef>
                <a:spcPts val="800"/>
              </a:spcBef>
              <a:spcAft>
                <a:spcPts val="800"/>
              </a:spcAft>
            </a:pPr>
            <a:r>
              <a:rPr lang="en-US" dirty="0">
                <a:solidFill>
                  <a:schemeClr val="tx2">
                    <a:alpha val="25000"/>
                  </a:schemeClr>
                </a:solidFill>
              </a:rPr>
              <a:t>Leans back</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lIns="91440" tIns="365760" rIns="91440" rtlCol="0" anchor="t"/>
          <a:lstStyle/>
          <a:p>
            <a:pPr>
              <a:lnSpc>
                <a:spcPct val="85000"/>
              </a:lnSpc>
            </a:pPr>
            <a:r>
              <a:rPr lang="en-US" sz="2200" dirty="0">
                <a:solidFill>
                  <a:schemeClr val="tx2"/>
                </a:solidFill>
              </a:rPr>
              <a:t> </a:t>
            </a:r>
          </a:p>
          <a:p>
            <a:pPr>
              <a:lnSpc>
                <a:spcPct val="85000"/>
              </a:lnSpc>
            </a:pPr>
            <a:endParaRPr lang="en-US" sz="2400" dirty="0">
              <a:solidFill>
                <a:schemeClr val="tx2"/>
              </a:solidFill>
            </a:endParaRPr>
          </a:p>
          <a:p>
            <a:pPr>
              <a:lnSpc>
                <a:spcPct val="85000"/>
              </a:lnSpc>
            </a:pPr>
            <a:endParaRPr lang="en-US" sz="2400" dirty="0">
              <a:solidFill>
                <a:schemeClr val="tx2"/>
              </a:solidFill>
            </a:endParaRPr>
          </a:p>
          <a:p>
            <a:pPr>
              <a:lnSpc>
                <a:spcPct val="85000"/>
              </a:lnSpc>
              <a:spcBef>
                <a:spcPts val="800"/>
              </a:spcBef>
              <a:spcAft>
                <a:spcPts val="800"/>
              </a:spcAft>
            </a:pPr>
            <a:r>
              <a:rPr lang="en-US" dirty="0">
                <a:solidFill>
                  <a:schemeClr val="tx2">
                    <a:alpha val="25000"/>
                  </a:schemeClr>
                </a:solidFill>
              </a:rPr>
              <a:t>Loud</a:t>
            </a:r>
          </a:p>
          <a:p>
            <a:pPr>
              <a:lnSpc>
                <a:spcPct val="85000"/>
              </a:lnSpc>
              <a:spcBef>
                <a:spcPts val="800"/>
              </a:spcBef>
              <a:spcAft>
                <a:spcPts val="800"/>
              </a:spcAft>
            </a:pPr>
            <a:r>
              <a:rPr lang="en-US" dirty="0">
                <a:solidFill>
                  <a:schemeClr val="tx2">
                    <a:alpha val="25000"/>
                  </a:schemeClr>
                </a:solidFill>
              </a:rPr>
              <a:t>Faster-paced</a:t>
            </a:r>
          </a:p>
          <a:p>
            <a:pPr>
              <a:lnSpc>
                <a:spcPct val="85000"/>
              </a:lnSpc>
              <a:spcBef>
                <a:spcPts val="800"/>
              </a:spcBef>
              <a:spcAft>
                <a:spcPts val="800"/>
              </a:spcAft>
            </a:pPr>
            <a:r>
              <a:rPr lang="en-US" dirty="0">
                <a:solidFill>
                  <a:schemeClr val="tx2">
                    <a:alpha val="25000"/>
                  </a:schemeClr>
                </a:solidFill>
              </a:rPr>
              <a:t>Facially animated</a:t>
            </a:r>
          </a:p>
          <a:p>
            <a:pPr>
              <a:lnSpc>
                <a:spcPct val="85000"/>
              </a:lnSpc>
              <a:spcBef>
                <a:spcPts val="800"/>
              </a:spcBef>
              <a:spcAft>
                <a:spcPts val="800"/>
              </a:spcAft>
            </a:pPr>
            <a:r>
              <a:rPr lang="en-US" sz="1700" dirty="0">
                <a:solidFill>
                  <a:schemeClr val="tx2">
                    <a:alpha val="25000"/>
                  </a:schemeClr>
                </a:solidFill>
              </a:rPr>
              <a:t>More-inflected voice</a:t>
            </a:r>
          </a:p>
          <a:p>
            <a:pPr>
              <a:lnSpc>
                <a:spcPct val="85000"/>
              </a:lnSpc>
              <a:spcBef>
                <a:spcPts val="800"/>
              </a:spcBef>
              <a:spcAft>
                <a:spcPts val="800"/>
              </a:spcAft>
            </a:pPr>
            <a:r>
              <a:rPr lang="en-US" dirty="0">
                <a:solidFill>
                  <a:schemeClr val="tx2">
                    <a:alpha val="25000"/>
                  </a:schemeClr>
                </a:solidFill>
              </a:rPr>
              <a:t>More eye contact</a:t>
            </a:r>
          </a:p>
          <a:p>
            <a:pPr>
              <a:lnSpc>
                <a:spcPct val="85000"/>
              </a:lnSpc>
              <a:spcBef>
                <a:spcPts val="800"/>
              </a:spcBef>
              <a:spcAft>
                <a:spcPts val="800"/>
              </a:spcAft>
            </a:pPr>
            <a:r>
              <a:rPr lang="en-US" dirty="0">
                <a:solidFill>
                  <a:schemeClr val="tx2">
                    <a:alpha val="25000"/>
                  </a:schemeClr>
                </a:solidFill>
              </a:rPr>
              <a:t>Rigid posture</a:t>
            </a:r>
          </a:p>
          <a:p>
            <a:pPr>
              <a:lnSpc>
                <a:spcPct val="85000"/>
              </a:lnSpc>
              <a:spcBef>
                <a:spcPts val="800"/>
              </a:spcBef>
              <a:spcAft>
                <a:spcPts val="800"/>
              </a:spcAft>
            </a:pPr>
            <a:r>
              <a:rPr lang="en-US" dirty="0">
                <a:solidFill>
                  <a:schemeClr val="tx2">
                    <a:alpha val="25000"/>
                  </a:schemeClr>
                </a:solidFill>
              </a:rPr>
              <a:t>Leans forward</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182880" rtlCol="0" anchor="t"/>
          <a:lstStyle/>
          <a:p>
            <a:pPr algn="r">
              <a:lnSpc>
                <a:spcPct val="85000"/>
              </a:lnSpc>
            </a:pPr>
            <a:r>
              <a:rPr lang="en-US" sz="2200" dirty="0">
                <a:solidFill>
                  <a:schemeClr val="bg1"/>
                </a:solidFill>
              </a:rPr>
              <a:t>Traits</a:t>
            </a:r>
          </a:p>
          <a:p>
            <a:pPr algn="r">
              <a:lnSpc>
                <a:spcPct val="85000"/>
              </a:lnSpc>
            </a:pPr>
            <a:endParaRPr lang="en-US" sz="2400" dirty="0">
              <a:solidFill>
                <a:schemeClr val="bg1"/>
              </a:solidFill>
            </a:endParaRPr>
          </a:p>
          <a:p>
            <a:pPr algn="r">
              <a:lnSpc>
                <a:spcPct val="85000"/>
              </a:lnSpc>
            </a:pPr>
            <a:endParaRPr lang="en-US" sz="2400" dirty="0">
              <a:solidFill>
                <a:schemeClr val="bg1"/>
              </a:solidFill>
            </a:endParaRPr>
          </a:p>
          <a:p>
            <a:pPr algn="r">
              <a:lnSpc>
                <a:spcPct val="85000"/>
              </a:lnSpc>
              <a:spcBef>
                <a:spcPts val="800"/>
              </a:spcBef>
              <a:spcAft>
                <a:spcPts val="800"/>
              </a:spcAft>
            </a:pPr>
            <a:r>
              <a:rPr lang="en-US" dirty="0">
                <a:solidFill>
                  <a:schemeClr val="bg1"/>
                </a:solidFill>
              </a:rPr>
              <a:t>Honest</a:t>
            </a:r>
          </a:p>
          <a:p>
            <a:pPr algn="r">
              <a:lnSpc>
                <a:spcPct val="85000"/>
              </a:lnSpc>
              <a:spcBef>
                <a:spcPts val="800"/>
              </a:spcBef>
              <a:spcAft>
                <a:spcPts val="800"/>
              </a:spcAft>
            </a:pPr>
            <a:r>
              <a:rPr lang="en-US" dirty="0">
                <a:solidFill>
                  <a:schemeClr val="bg1"/>
                </a:solidFill>
              </a:rPr>
              <a:t>Intelligent</a:t>
            </a:r>
          </a:p>
          <a:p>
            <a:pPr algn="r">
              <a:lnSpc>
                <a:spcPct val="85000"/>
              </a:lnSpc>
              <a:spcBef>
                <a:spcPts val="800"/>
              </a:spcBef>
              <a:spcAft>
                <a:spcPts val="800"/>
              </a:spcAft>
            </a:pPr>
            <a:r>
              <a:rPr lang="en-US" dirty="0">
                <a:solidFill>
                  <a:schemeClr val="bg1"/>
                </a:solidFill>
              </a:rPr>
              <a:t>Arrogant</a:t>
            </a:r>
          </a:p>
          <a:p>
            <a:pPr algn="r">
              <a:lnSpc>
                <a:spcPct val="85000"/>
              </a:lnSpc>
              <a:spcBef>
                <a:spcPts val="800"/>
              </a:spcBef>
              <a:spcAft>
                <a:spcPts val="800"/>
              </a:spcAft>
            </a:pPr>
            <a:r>
              <a:rPr lang="en-US" dirty="0">
                <a:solidFill>
                  <a:schemeClr val="bg1"/>
                </a:solidFill>
              </a:rPr>
              <a:t>Motivated</a:t>
            </a:r>
          </a:p>
          <a:p>
            <a:pPr algn="r">
              <a:lnSpc>
                <a:spcPct val="85000"/>
              </a:lnSpc>
              <a:spcBef>
                <a:spcPts val="800"/>
              </a:spcBef>
              <a:spcAft>
                <a:spcPts val="800"/>
              </a:spcAft>
            </a:pPr>
            <a:r>
              <a:rPr lang="en-US" dirty="0">
                <a:solidFill>
                  <a:schemeClr val="bg1"/>
                </a:solidFill>
              </a:rPr>
              <a:t>Self-centered</a:t>
            </a:r>
          </a:p>
          <a:p>
            <a:pPr algn="r">
              <a:lnSpc>
                <a:spcPct val="85000"/>
              </a:lnSpc>
              <a:spcBef>
                <a:spcPts val="800"/>
              </a:spcBef>
              <a:spcAft>
                <a:spcPts val="800"/>
              </a:spcAft>
            </a:pPr>
            <a:r>
              <a:rPr lang="en-US" dirty="0">
                <a:solidFill>
                  <a:schemeClr val="bg1"/>
                </a:solidFill>
              </a:rPr>
              <a:t>Sincere</a:t>
            </a:r>
          </a:p>
          <a:p>
            <a:pPr algn="r">
              <a:lnSpc>
                <a:spcPct val="85000"/>
              </a:lnSpc>
              <a:spcBef>
                <a:spcPts val="800"/>
              </a:spcBef>
              <a:spcAft>
                <a:spcPts val="800"/>
              </a:spcAft>
            </a:pPr>
            <a:r>
              <a:rPr lang="en-US" dirty="0">
                <a:solidFill>
                  <a:schemeClr val="bg1"/>
                </a:solidFill>
              </a:rPr>
              <a:t>Critical</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tIns="457200" rIns="0" rtlCol="0" anchor="t"/>
          <a:lstStyle/>
          <a:p>
            <a:pPr>
              <a:lnSpc>
                <a:spcPct val="85000"/>
              </a:lnSpc>
            </a:pPr>
            <a:r>
              <a:rPr lang="en-US" sz="2200" dirty="0">
                <a:solidFill>
                  <a:schemeClr val="bg1"/>
                </a:solidFill>
              </a:rPr>
              <a:t>Judgments</a:t>
            </a:r>
          </a:p>
          <a:p>
            <a:pPr>
              <a:lnSpc>
                <a:spcPct val="85000"/>
              </a:lnSpc>
            </a:pPr>
            <a:endParaRPr lang="en-US" sz="2400" dirty="0">
              <a:solidFill>
                <a:schemeClr val="bg1"/>
              </a:solidFill>
            </a:endParaRPr>
          </a:p>
          <a:p>
            <a:pPr>
              <a:lnSpc>
                <a:spcPct val="85000"/>
              </a:lnSpc>
            </a:pPr>
            <a:endParaRPr lang="en-US" sz="2400" dirty="0">
              <a:solidFill>
                <a:schemeClr val="bg1"/>
              </a:solidFill>
            </a:endParaRPr>
          </a:p>
          <a:p>
            <a:pPr>
              <a:lnSpc>
                <a:spcPct val="85000"/>
              </a:lnSpc>
              <a:spcBef>
                <a:spcPts val="800"/>
              </a:spcBef>
              <a:spcAft>
                <a:spcPts val="800"/>
              </a:spcAft>
            </a:pPr>
            <a:r>
              <a:rPr lang="en-US" dirty="0">
                <a:solidFill>
                  <a:schemeClr val="bg1"/>
                </a:solidFill>
              </a:rPr>
              <a:t>I like him</a:t>
            </a:r>
          </a:p>
          <a:p>
            <a:pPr>
              <a:lnSpc>
                <a:spcPct val="85000"/>
              </a:lnSpc>
              <a:spcBef>
                <a:spcPts val="800"/>
              </a:spcBef>
              <a:spcAft>
                <a:spcPts val="800"/>
              </a:spcAft>
            </a:pPr>
            <a:r>
              <a:rPr lang="en-US" dirty="0">
                <a:solidFill>
                  <a:schemeClr val="bg1"/>
                </a:solidFill>
              </a:rPr>
              <a:t>He annoys me</a:t>
            </a:r>
          </a:p>
          <a:p>
            <a:pPr>
              <a:lnSpc>
                <a:spcPct val="85000"/>
              </a:lnSpc>
              <a:spcBef>
                <a:spcPts val="800"/>
              </a:spcBef>
              <a:spcAft>
                <a:spcPts val="800"/>
              </a:spcAft>
            </a:pPr>
            <a:r>
              <a:rPr lang="en-US" dirty="0">
                <a:solidFill>
                  <a:schemeClr val="bg1"/>
                </a:solidFill>
              </a:rPr>
              <a:t>She interests me</a:t>
            </a:r>
          </a:p>
          <a:p>
            <a:pPr>
              <a:lnSpc>
                <a:spcPct val="85000"/>
              </a:lnSpc>
              <a:spcBef>
                <a:spcPts val="800"/>
              </a:spcBef>
              <a:spcAft>
                <a:spcPts val="800"/>
              </a:spcAft>
            </a:pPr>
            <a:r>
              <a:rPr lang="en-US" dirty="0">
                <a:solidFill>
                  <a:schemeClr val="bg1"/>
                </a:solidFill>
              </a:rPr>
              <a:t>He irritates me</a:t>
            </a:r>
          </a:p>
          <a:p>
            <a:pPr>
              <a:lnSpc>
                <a:spcPct val="85000"/>
              </a:lnSpc>
              <a:spcBef>
                <a:spcPts val="800"/>
              </a:spcBef>
              <a:spcAft>
                <a:spcPts val="800"/>
              </a:spcAft>
            </a:pPr>
            <a:r>
              <a:rPr lang="en-US" dirty="0">
                <a:solidFill>
                  <a:schemeClr val="bg1"/>
                </a:solidFill>
              </a:rPr>
              <a:t>I distrust her</a:t>
            </a:r>
          </a:p>
          <a:p>
            <a:pPr>
              <a:lnSpc>
                <a:spcPct val="85000"/>
              </a:lnSpc>
              <a:spcBef>
                <a:spcPts val="800"/>
              </a:spcBef>
              <a:spcAft>
                <a:spcPts val="800"/>
              </a:spcAft>
            </a:pPr>
            <a:r>
              <a:rPr lang="en-US" dirty="0">
                <a:solidFill>
                  <a:schemeClr val="bg1"/>
                </a:solidFill>
              </a:rPr>
              <a:t>I hate him</a:t>
            </a:r>
          </a:p>
          <a:p>
            <a:pPr>
              <a:lnSpc>
                <a:spcPct val="85000"/>
              </a:lnSpc>
              <a:spcBef>
                <a:spcPts val="800"/>
              </a:spcBef>
              <a:spcAft>
                <a:spcPts val="800"/>
              </a:spcAft>
            </a:pPr>
            <a:r>
              <a:rPr lang="en-US" dirty="0">
                <a:solidFill>
                  <a:schemeClr val="bg1"/>
                </a:solidFill>
              </a:rPr>
              <a:t>I trust him</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lnSpc>
                <a:spcPct val="85000"/>
              </a:lnSpc>
            </a:pPr>
            <a:r>
              <a:rPr lang="en-US" sz="2200" dirty="0">
                <a:solidFill>
                  <a:srgbClr val="002060">
                    <a:alpha val="25000"/>
                  </a:srgbClr>
                </a:solidFill>
              </a:rPr>
              <a:t>Observable Behavior</a:t>
            </a: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610471" y="4852740"/>
            <a:ext cx="926687" cy="826348"/>
            <a:chOff x="1480263" y="3478952"/>
            <a:chExt cx="926687" cy="826348"/>
          </a:xfrm>
        </p:grpSpPr>
        <p:sp>
          <p:nvSpPr>
            <p:cNvPr id="5" name="Arc 4">
              <a:extLst>
                <a:ext uri="{FF2B5EF4-FFF2-40B4-BE49-F238E27FC236}">
                  <a16:creationId xmlns:a16="http://schemas.microsoft.com/office/drawing/2014/main" id="{A241EFEB-3B48-433E-9557-C400EEF7D6CA}"/>
                </a:ext>
              </a:extLst>
            </p:cNvPr>
            <p:cNvSpPr/>
            <p:nvPr/>
          </p:nvSpPr>
          <p:spPr>
            <a:xfrm>
              <a:off x="1899940"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604928" y="3478952"/>
              <a:ext cx="677357" cy="369332"/>
            </a:xfrm>
            <a:prstGeom prst="rect">
              <a:avLst/>
            </a:prstGeom>
            <a:noFill/>
          </p:spPr>
          <p:txBody>
            <a:bodyPr wrap="square" lIns="0" tIns="0" rIns="0" bIns="0" rtlCol="0">
              <a:spAutoFit/>
            </a:bodyPr>
            <a:lstStyle/>
            <a:p>
              <a:pPr algn="ctr"/>
              <a:r>
                <a:rPr lang="en-US" sz="2400" dirty="0">
                  <a:solidFill>
                    <a:schemeClr val="accent2"/>
                  </a:solidFill>
                  <a:latin typeface="Georgia" panose="02040502050405020303" pitchFamily="18" charset="0"/>
                </a:rPr>
                <a:t>SAY</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604928" y="3935968"/>
              <a:ext cx="677357" cy="369332"/>
            </a:xfrm>
            <a:prstGeom prst="rect">
              <a:avLst/>
            </a:prstGeom>
            <a:noFill/>
          </p:spPr>
          <p:txBody>
            <a:bodyPr wrap="square" lIns="0" tIns="0" rIns="0" bIns="0" rtlCol="0">
              <a:spAutoFit/>
            </a:bodyPr>
            <a:lstStyle/>
            <a:p>
              <a:pPr algn="ctr"/>
              <a:r>
                <a:rPr lang="en-US" sz="2400" dirty="0">
                  <a:solidFill>
                    <a:schemeClr val="accent2"/>
                  </a:solidFill>
                  <a:latin typeface="Georgia" panose="02040502050405020303" pitchFamily="18" charset="0"/>
                </a:rPr>
                <a:t>DO</a:t>
              </a:r>
            </a:p>
          </p:txBody>
        </p:sp>
        <p:sp>
          <p:nvSpPr>
            <p:cNvPr id="21" name="Arc 20">
              <a:extLst>
                <a:ext uri="{FF2B5EF4-FFF2-40B4-BE49-F238E27FC236}">
                  <a16:creationId xmlns:a16="http://schemas.microsoft.com/office/drawing/2014/main" id="{B68E12E8-D340-4FBD-A10F-E52D85A1DEF3}"/>
                </a:ext>
              </a:extLst>
            </p:cNvPr>
            <p:cNvSpPr/>
            <p:nvPr/>
          </p:nvSpPr>
          <p:spPr>
            <a:xfrm flipH="1" flipV="1">
              <a:off x="1480263"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3044126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50</a:t>
            </a:fld>
            <a:endParaRPr 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3" name="Picture 2" descr="Graphical user interface, text, application&#10;&#10;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4110460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lstStyle/>
          <a:p>
            <a:r>
              <a:rPr lang="en-US" dirty="0"/>
              <a:t>SOCIAL STYLE Passport</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51</a:t>
            </a:fld>
            <a:endParaRPr 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6" name="Picture 5" descr="Graphical user interface, application, Teams&#10;&#10;Description automatically generated">
            <a:extLst>
              <a:ext uri="{FF2B5EF4-FFF2-40B4-BE49-F238E27FC236}">
                <a16:creationId xmlns:a16="http://schemas.microsoft.com/office/drawing/2014/main" id="{F7FBBCBE-80C3-0948-9FBE-A6E295249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459" y="852826"/>
            <a:ext cx="9781082" cy="5868649"/>
          </a:xfrm>
          <a:prstGeom prst="rect">
            <a:avLst/>
          </a:prstGeom>
        </p:spPr>
      </p:pic>
    </p:spTree>
    <p:extLst>
      <p:ext uri="{BB962C8B-B14F-4D97-AF65-F5344CB8AC3E}">
        <p14:creationId xmlns:p14="http://schemas.microsoft.com/office/powerpoint/2010/main" val="891813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a:lstStyle/>
          <a:p>
            <a:pPr algn="l"/>
            <a:r>
              <a:rPr lang="en-US" dirty="0"/>
              <a:t>© The TRACOM Corporation. All Rights Reserved.</a:t>
            </a:r>
          </a:p>
        </p:txBody>
      </p:sp>
      <p:sp>
        <p:nvSpPr>
          <p:cNvPr id="3" name="Slide Number Placeholder 3">
            <a:extLst>
              <a:ext uri="{FF2B5EF4-FFF2-40B4-BE49-F238E27FC236}">
                <a16:creationId xmlns:a16="http://schemas.microsoft.com/office/drawing/2014/main" id="{2DF79BA5-9C7D-49E6-92C9-255668247D48}"/>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52</a:t>
            </a:fld>
            <a:endParaRPr lang="en-US" sz="1000" dirty="0">
              <a:solidFill>
                <a:srgbClr val="898989"/>
              </a:solidFill>
            </a:endParaRPr>
          </a:p>
        </p:txBody>
      </p:sp>
    </p:spTree>
    <p:extLst>
      <p:ext uri="{BB962C8B-B14F-4D97-AF65-F5344CB8AC3E}">
        <p14:creationId xmlns:p14="http://schemas.microsoft.com/office/powerpoint/2010/main" val="1743584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a:lstStyle/>
          <a:p>
            <a:r>
              <a:rPr lang="en-US" dirty="0">
                <a:solidFill>
                  <a:schemeClr val="accent2"/>
                </a:solidFill>
              </a:rPr>
              <a:t>Optional Exercises</a:t>
            </a:r>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p:txBody>
          <a:bodyPr/>
          <a:lstStyle/>
          <a:p>
            <a:pPr marL="0" indent="0">
              <a:buNone/>
            </a:pPr>
            <a:r>
              <a:rPr lang="en-US" altLang="en-US" sz="2400" dirty="0"/>
              <a:t>Select optional exercises based on your needs and time available.</a:t>
            </a:r>
          </a:p>
          <a:p>
            <a:pPr marL="0" indent="0">
              <a:buNone/>
            </a:pPr>
            <a:endParaRPr lang="en-US" altLang="en-US" sz="2400" dirty="0"/>
          </a:p>
        </p:txBody>
      </p:sp>
      <p:sp>
        <p:nvSpPr>
          <p:cNvPr id="4" name="Slide Number Placeholder 3">
            <a:extLst>
              <a:ext uri="{FF2B5EF4-FFF2-40B4-BE49-F238E27FC236}">
                <a16:creationId xmlns:a16="http://schemas.microsoft.com/office/drawing/2014/main" id="{50714653-3F90-46C8-A1F8-2C9AD8ACAA65}"/>
              </a:ext>
            </a:extLst>
          </p:cNvPr>
          <p:cNvSpPr txBox="1">
            <a:spLocks/>
          </p:cNvSpPr>
          <p:nvPr/>
        </p:nvSpPr>
        <p:spPr>
          <a:xfrm>
            <a:off x="9329060" y="6340926"/>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53</a:t>
            </a:fld>
            <a:endParaRPr lang="en-US" sz="1000" dirty="0">
              <a:solidFill>
                <a:srgbClr val="898989"/>
              </a:solidFill>
            </a:endParaRPr>
          </a:p>
        </p:txBody>
      </p:sp>
      <p:sp>
        <p:nvSpPr>
          <p:cNvPr id="7" name="Footer Placeholder 4">
            <a:extLst>
              <a:ext uri="{FF2B5EF4-FFF2-40B4-BE49-F238E27FC236}">
                <a16:creationId xmlns:a16="http://schemas.microsoft.com/office/drawing/2014/main" id="{3C4E51DB-BD14-4379-8BC0-29D16959247D}"/>
              </a:ext>
            </a:extLst>
          </p:cNvPr>
          <p:cNvSpPr txBox="1">
            <a:spLocks/>
          </p:cNvSpPr>
          <p:nvPr/>
        </p:nvSpPr>
        <p:spPr>
          <a:xfrm>
            <a:off x="182302" y="6451989"/>
            <a:ext cx="7666292"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Tree>
    <p:extLst>
      <p:ext uri="{BB962C8B-B14F-4D97-AF65-F5344CB8AC3E}">
        <p14:creationId xmlns:p14="http://schemas.microsoft.com/office/powerpoint/2010/main" val="828385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in a meeting&#10;&#10;Description automatically generated">
            <a:extLst>
              <a:ext uri="{FF2B5EF4-FFF2-40B4-BE49-F238E27FC236}">
                <a16:creationId xmlns:a16="http://schemas.microsoft.com/office/drawing/2014/main" id="{9C8B7A8D-BA18-4118-998B-25AADDE27EAB}"/>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87110" y="228600"/>
            <a:ext cx="11476290" cy="579722"/>
          </a:xfrm>
        </p:spPr>
        <p:txBody>
          <a:bodyPr/>
          <a:lstStyle/>
          <a:p>
            <a:r>
              <a:rPr lang="en-US" dirty="0"/>
              <a:t>Potentially Toxic Relationships</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54</a:t>
            </a:fld>
            <a:endParaRPr lang="en-US"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3"/>
          </p:nvPr>
        </p:nvSpPr>
        <p:spPr/>
        <p:txBody>
          <a:bodyPr/>
          <a:lstStyle/>
          <a:p>
            <a:pPr algn="l"/>
            <a:r>
              <a:rPr lang="en-US" dirty="0"/>
              <a:t>© The TRACOM Corporation. All Rights Reserved.</a:t>
            </a: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2699285" y="1022025"/>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2699285" y="604077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57707" y="3483935"/>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6394352" y="3516172"/>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871880" y="1934999"/>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endParaRPr lang="en-US" dirty="0">
              <a:solidFill>
                <a:schemeClr val="tx2"/>
              </a:solidFill>
              <a:latin typeface="Arial Black" panose="020B0A04020102020204" pitchFamily="34" charset="0"/>
            </a:endParaRPr>
          </a:p>
          <a:p>
            <a:pPr algn="r">
              <a:lnSpc>
                <a:spcPct val="85000"/>
              </a:lnSpc>
            </a:pPr>
            <a:r>
              <a:rPr lang="en-US" dirty="0">
                <a:solidFill>
                  <a:schemeClr val="tx2"/>
                </a:solidFill>
              </a:rPr>
              <a:t>Slower-paced</a:t>
            </a:r>
          </a:p>
          <a:p>
            <a:pPr algn="r">
              <a:lnSpc>
                <a:spcPct val="85000"/>
              </a:lnSpc>
            </a:pPr>
            <a:r>
              <a:rPr lang="en-US" dirty="0">
                <a:solidFill>
                  <a:schemeClr val="tx2"/>
                </a:solidFill>
              </a:rPr>
              <a:t>Focus on detail</a:t>
            </a:r>
          </a:p>
          <a:p>
            <a:pPr algn="r">
              <a:lnSpc>
                <a:spcPct val="85000"/>
              </a:lnSpc>
            </a:pPr>
            <a:r>
              <a:rPr lang="en-US" dirty="0">
                <a:solidFill>
                  <a:schemeClr val="tx2"/>
                </a:solidFill>
              </a:rPr>
              <a:t>Serious &amp; formal approach</a:t>
            </a:r>
          </a:p>
          <a:p>
            <a:pPr algn="r">
              <a:lnSpc>
                <a:spcPct val="85000"/>
              </a:lnSpc>
            </a:pPr>
            <a:r>
              <a:rPr lang="en-US" sz="1600" dirty="0">
                <a:solidFill>
                  <a:schemeClr val="tx2"/>
                </a:solidFill>
              </a:rPr>
              <a:t>  </a:t>
            </a:r>
          </a:p>
          <a:p>
            <a:pPr>
              <a:lnSpc>
                <a:spcPct val="85000"/>
              </a:lnSpc>
            </a:pPr>
            <a:endParaRPr lang="en-US"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1510442" y="128784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801195" y="4201687"/>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r">
              <a:lnSpc>
                <a:spcPct val="85000"/>
              </a:lnSpc>
            </a:pPr>
            <a:r>
              <a:rPr lang="en-US" dirty="0">
                <a:solidFill>
                  <a:schemeClr val="tx2"/>
                </a:solidFill>
                <a:latin typeface="Arial Black" panose="020B0A04020102020204" pitchFamily="34" charset="0"/>
              </a:rPr>
              <a:t>Amiable</a:t>
            </a:r>
          </a:p>
          <a:p>
            <a:pPr algn="r">
              <a:lnSpc>
                <a:spcPct val="85000"/>
              </a:lnSpc>
            </a:pPr>
            <a:endParaRPr lang="en-US" dirty="0">
              <a:solidFill>
                <a:schemeClr val="tx2"/>
              </a:solidFill>
              <a:latin typeface="Arial Black" panose="020B0A04020102020204" pitchFamily="34" charset="0"/>
            </a:endParaRPr>
          </a:p>
          <a:p>
            <a:pPr algn="r">
              <a:lnSpc>
                <a:spcPct val="85000"/>
              </a:lnSpc>
            </a:pPr>
            <a:r>
              <a:rPr lang="en-US" dirty="0">
                <a:solidFill>
                  <a:schemeClr val="tx2"/>
                </a:solidFill>
              </a:rPr>
              <a:t>Slower-paced</a:t>
            </a:r>
          </a:p>
          <a:p>
            <a:pPr algn="r">
              <a:lnSpc>
                <a:spcPct val="85000"/>
              </a:lnSpc>
            </a:pPr>
            <a:r>
              <a:rPr lang="en-US" dirty="0">
                <a:solidFill>
                  <a:schemeClr val="tx2"/>
                </a:solidFill>
              </a:rPr>
              <a:t>Focus on relationship</a:t>
            </a:r>
          </a:p>
          <a:p>
            <a:pPr algn="r">
              <a:lnSpc>
                <a:spcPct val="85000"/>
              </a:lnSpc>
            </a:pPr>
            <a:r>
              <a:rPr lang="en-US" dirty="0">
                <a:solidFill>
                  <a:schemeClr val="tx2"/>
                </a:solidFill>
              </a:rPr>
              <a:t>Casual &amp; informal approach</a:t>
            </a:r>
          </a:p>
          <a:p>
            <a:pPr>
              <a:lnSpc>
                <a:spcPct val="85000"/>
              </a:lnSpc>
            </a:pPr>
            <a:endParaRPr lang="en-US"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4354918" y="1942493"/>
            <a:ext cx="271183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dirty="0">
                <a:solidFill>
                  <a:schemeClr val="tx2"/>
                </a:solidFill>
                <a:latin typeface="Arial Black" panose="020B0A04020102020204" pitchFamily="34" charset="0"/>
              </a:rPr>
              <a:t>Driving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rPr>
              <a:t>Faster-paced</a:t>
            </a:r>
          </a:p>
          <a:p>
            <a:pPr>
              <a:lnSpc>
                <a:spcPct val="85000"/>
              </a:lnSpc>
            </a:pPr>
            <a:r>
              <a:rPr lang="en-US" dirty="0">
                <a:solidFill>
                  <a:schemeClr val="tx2"/>
                </a:solidFill>
              </a:rPr>
              <a:t>Focus on goal</a:t>
            </a:r>
          </a:p>
          <a:p>
            <a:pPr>
              <a:lnSpc>
                <a:spcPct val="85000"/>
              </a:lnSpc>
            </a:pPr>
            <a:r>
              <a:rPr lang="en-US" dirty="0">
                <a:solidFill>
                  <a:schemeClr val="tx2"/>
                </a:solidFill>
              </a:rPr>
              <a:t>Serious &amp; formal approach</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4354918" y="4238902"/>
            <a:ext cx="27118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nSpc>
                <a:spcPct val="85000"/>
              </a:lnSpc>
            </a:pPr>
            <a:r>
              <a:rPr lang="en-US" dirty="0">
                <a:solidFill>
                  <a:schemeClr val="tx2"/>
                </a:solidFill>
                <a:latin typeface="Arial Black" panose="020B0A04020102020204" pitchFamily="34" charset="0"/>
              </a:rPr>
              <a:t>Expressive</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rPr>
              <a:t>Faster-paced</a:t>
            </a:r>
          </a:p>
          <a:p>
            <a:pPr>
              <a:lnSpc>
                <a:spcPct val="85000"/>
              </a:lnSpc>
            </a:pPr>
            <a:r>
              <a:rPr lang="en-US" dirty="0">
                <a:solidFill>
                  <a:schemeClr val="tx2"/>
                </a:solidFill>
              </a:rPr>
              <a:t>Focus on generalities</a:t>
            </a:r>
          </a:p>
          <a:p>
            <a:pPr>
              <a:lnSpc>
                <a:spcPct val="85000"/>
              </a:lnSpc>
            </a:pPr>
            <a:r>
              <a:rPr lang="en-US" dirty="0">
                <a:solidFill>
                  <a:schemeClr val="tx2"/>
                </a:solidFill>
              </a:rPr>
              <a:t>Casual &amp; informal approach</a:t>
            </a:r>
          </a:p>
        </p:txBody>
      </p:sp>
    </p:spTree>
    <p:extLst>
      <p:ext uri="{BB962C8B-B14F-4D97-AF65-F5344CB8AC3E}">
        <p14:creationId xmlns:p14="http://schemas.microsoft.com/office/powerpoint/2010/main" val="1454488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par>
                                <p:cTn id="41" presetID="9" presetClass="emph" presetSubtype="0" nodeType="withEffect">
                                  <p:stCondLst>
                                    <p:cond delay="0"/>
                                  </p:stCondLst>
                                  <p:childTnLst>
                                    <p:set>
                                      <p:cBhvr>
                                        <p:cTn id="42" dur="indefinite"/>
                                        <p:tgtEl>
                                          <p:spTgt spid="18">
                                            <p:txEl>
                                              <p:pRg st="4" end="4"/>
                                            </p:txEl>
                                          </p:spTgt>
                                        </p:tgtEl>
                                        <p:attrNameLst>
                                          <p:attrName>style.opacity</p:attrName>
                                        </p:attrNameLst>
                                      </p:cBhvr>
                                      <p:to>
                                        <p:strVal val="0.25"/>
                                      </p:to>
                                    </p:set>
                                    <p:animEffect filter="image" prLst="opacity: 0.25">
                                      <p:cBhvr rctx="IE">
                                        <p:cTn id="43" dur="indefinite"/>
                                        <p:tgtEl>
                                          <p:spTgt spid="1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2">
                                            <p:txEl>
                                              <p:pRg st="2" end="2"/>
                                            </p:txEl>
                                          </p:spTgt>
                                        </p:tgtEl>
                                        <p:attrNameLst>
                                          <p:attrName>style.opacity</p:attrName>
                                        </p:attrNameLst>
                                      </p:cBhvr>
                                      <p:to>
                                        <p:strVal val="1"/>
                                      </p:to>
                                    </p:set>
                                    <p:animEffect filter="image" prLst="opacity: 1">
                                      <p:cBhvr rctx="IE">
                                        <p:cTn id="48" dur="indefinite"/>
                                        <p:tgtEl>
                                          <p:spTgt spid="32">
                                            <p:txEl>
                                              <p:pRg st="2" end="2"/>
                                            </p:txEl>
                                          </p:spTgt>
                                        </p:tgtEl>
                                      </p:cBhvr>
                                    </p:animEffect>
                                  </p:childTnLst>
                                </p:cTn>
                              </p:par>
                              <p:par>
                                <p:cTn id="49" presetID="9" presetClass="emph" presetSubtype="0" nodeType="withEffect">
                                  <p:stCondLst>
                                    <p:cond delay="0"/>
                                  </p:stCondLst>
                                  <p:childTnLst>
                                    <p:set>
                                      <p:cBhvr>
                                        <p:cTn id="50" dur="indefinite"/>
                                        <p:tgtEl>
                                          <p:spTgt spid="32">
                                            <p:txEl>
                                              <p:pRg st="3" end="3"/>
                                            </p:txEl>
                                          </p:spTgt>
                                        </p:tgtEl>
                                        <p:attrNameLst>
                                          <p:attrName>style.opacity</p:attrName>
                                        </p:attrNameLst>
                                      </p:cBhvr>
                                      <p:to>
                                        <p:strVal val="1"/>
                                      </p:to>
                                    </p:set>
                                    <p:animEffect filter="image" prLst="opacity: 1">
                                      <p:cBhvr rctx="IE">
                                        <p:cTn id="51" dur="indefinite"/>
                                        <p:tgtEl>
                                          <p:spTgt spid="32">
                                            <p:txEl>
                                              <p:pRg st="3" end="3"/>
                                            </p:txEl>
                                          </p:spTgt>
                                        </p:tgtEl>
                                      </p:cBhvr>
                                    </p:animEffect>
                                  </p:childTnLst>
                                </p:cTn>
                              </p:par>
                              <p:par>
                                <p:cTn id="52" presetID="9" presetClass="emph" presetSubtype="0" nodeType="withEffect">
                                  <p:stCondLst>
                                    <p:cond delay="0"/>
                                  </p:stCondLst>
                                  <p:childTnLst>
                                    <p:set>
                                      <p:cBhvr>
                                        <p:cTn id="53" dur="indefinite"/>
                                        <p:tgtEl>
                                          <p:spTgt spid="32">
                                            <p:txEl>
                                              <p:pRg st="4" end="4"/>
                                            </p:txEl>
                                          </p:spTgt>
                                        </p:tgtEl>
                                        <p:attrNameLst>
                                          <p:attrName>style.opacity</p:attrName>
                                        </p:attrNameLst>
                                      </p:cBhvr>
                                      <p:to>
                                        <p:strVal val="1"/>
                                      </p:to>
                                    </p:set>
                                    <p:animEffect filter="image" prLst="opacity: 1">
                                      <p:cBhvr rctx="IE">
                                        <p:cTn id="54" dur="indefinite"/>
                                        <p:tgtEl>
                                          <p:spTgt spid="32">
                                            <p:txEl>
                                              <p:pRg st="4" end="4"/>
                                            </p:txEl>
                                          </p:spTgt>
                                        </p:tgtEl>
                                      </p:cBhvr>
                                    </p:animEffect>
                                  </p:childTnLst>
                                </p:cTn>
                              </p:par>
                              <p:par>
                                <p:cTn id="55" presetID="9" presetClass="emph" presetSubtype="0" nodeType="withEffect">
                                  <p:stCondLst>
                                    <p:cond delay="0"/>
                                  </p:stCondLst>
                                  <p:childTnLst>
                                    <p:set>
                                      <p:cBhvr>
                                        <p:cTn id="56" dur="indefinite"/>
                                        <p:tgtEl>
                                          <p:spTgt spid="31">
                                            <p:txEl>
                                              <p:pRg st="2" end="2"/>
                                            </p:txEl>
                                          </p:spTgt>
                                        </p:tgtEl>
                                        <p:attrNameLst>
                                          <p:attrName>style.opacity</p:attrName>
                                        </p:attrNameLst>
                                      </p:cBhvr>
                                      <p:to>
                                        <p:strVal val="1"/>
                                      </p:to>
                                    </p:set>
                                    <p:animEffect filter="image" prLst="opacity: 1">
                                      <p:cBhvr rctx="IE">
                                        <p:cTn id="57" dur="indefinite"/>
                                        <p:tgtEl>
                                          <p:spTgt spid="31">
                                            <p:txEl>
                                              <p:pRg st="2" end="2"/>
                                            </p:txEl>
                                          </p:spTgt>
                                        </p:tgtEl>
                                      </p:cBhvr>
                                    </p:animEffect>
                                  </p:childTnLst>
                                </p:cTn>
                              </p:par>
                              <p:par>
                                <p:cTn id="58" presetID="9" presetClass="emph" presetSubtype="0" nodeType="withEffect">
                                  <p:stCondLst>
                                    <p:cond delay="0"/>
                                  </p:stCondLst>
                                  <p:childTnLst>
                                    <p:set>
                                      <p:cBhvr>
                                        <p:cTn id="59" dur="indefinite"/>
                                        <p:tgtEl>
                                          <p:spTgt spid="31">
                                            <p:txEl>
                                              <p:pRg st="3" end="3"/>
                                            </p:txEl>
                                          </p:spTgt>
                                        </p:tgtEl>
                                        <p:attrNameLst>
                                          <p:attrName>style.opacity</p:attrName>
                                        </p:attrNameLst>
                                      </p:cBhvr>
                                      <p:to>
                                        <p:strVal val="1"/>
                                      </p:to>
                                    </p:set>
                                    <p:animEffect filter="image" prLst="opacity: 1">
                                      <p:cBhvr rctx="IE">
                                        <p:cTn id="60" dur="indefinite"/>
                                        <p:tgtEl>
                                          <p:spTgt spid="31">
                                            <p:txEl>
                                              <p:pRg st="3" end="3"/>
                                            </p:txEl>
                                          </p:spTgt>
                                        </p:tgtEl>
                                      </p:cBhvr>
                                    </p:animEffect>
                                  </p:childTnLst>
                                </p:cTn>
                              </p:par>
                              <p:par>
                                <p:cTn id="61" presetID="9" presetClass="emph" presetSubtype="0" nodeType="withEffect">
                                  <p:stCondLst>
                                    <p:cond delay="0"/>
                                  </p:stCondLst>
                                  <p:childTnLst>
                                    <p:set>
                                      <p:cBhvr>
                                        <p:cTn id="62" dur="indefinite"/>
                                        <p:tgtEl>
                                          <p:spTgt spid="31">
                                            <p:txEl>
                                              <p:pRg st="4" end="4"/>
                                            </p:txEl>
                                          </p:spTgt>
                                        </p:tgtEl>
                                        <p:attrNameLst>
                                          <p:attrName>style.opacity</p:attrName>
                                        </p:attrNameLst>
                                      </p:cBhvr>
                                      <p:to>
                                        <p:strVal val="1"/>
                                      </p:to>
                                    </p:set>
                                    <p:animEffect filter="image" prLst="opacity: 1">
                                      <p:cBhvr rctx="IE">
                                        <p:cTn id="63" dur="indefinite"/>
                                        <p:tgtEl>
                                          <p:spTgt spid="31">
                                            <p:txEl>
                                              <p:pRg st="4" end="4"/>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32">
                                            <p:txEl>
                                              <p:pRg st="0" end="0"/>
                                            </p:txEl>
                                          </p:spTgt>
                                        </p:tgtEl>
                                        <p:attrNameLst>
                                          <p:attrName>style.color</p:attrName>
                                        </p:attrNameLst>
                                      </p:cBhvr>
                                      <p:to>
                                        <a:srgbClr val="48C9F1"/>
                                      </p:to>
                                    </p:animClr>
                                  </p:childTnLst>
                                </p:cTn>
                              </p:par>
                              <p:par>
                                <p:cTn id="66" presetID="3" presetClass="emph" presetSubtype="2" fill="hold" nodeType="withEffect">
                                  <p:stCondLst>
                                    <p:cond delay="0"/>
                                  </p:stCondLst>
                                  <p:childTnLst>
                                    <p:animClr clrSpc="rgb" dir="cw">
                                      <p:cBhvr override="childStyle">
                                        <p:cTn id="67" dur="500" fill="hold"/>
                                        <p:tgtEl>
                                          <p:spTgt spid="31">
                                            <p:txEl>
                                              <p:pRg st="0" end="0"/>
                                            </p:txEl>
                                          </p:spTgt>
                                        </p:tgtEl>
                                        <p:attrNameLst>
                                          <p:attrName>style.color</p:attrName>
                                        </p:attrNameLst>
                                      </p:cBhvr>
                                      <p:to>
                                        <a:srgbClr val="48C9F1"/>
                                      </p:to>
                                    </p:animClr>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33">
                                            <p:txEl>
                                              <p:pRg st="2" end="2"/>
                                            </p:txEl>
                                          </p:spTgt>
                                        </p:tgtEl>
                                        <p:attrNameLst>
                                          <p:attrName>style.opacity</p:attrName>
                                        </p:attrNameLst>
                                      </p:cBhvr>
                                      <p:to>
                                        <p:strVal val="1"/>
                                      </p:to>
                                    </p:set>
                                    <p:animEffect filter="image" prLst="opacity: 1">
                                      <p:cBhvr rctx="IE">
                                        <p:cTn id="72" dur="indefinite"/>
                                        <p:tgtEl>
                                          <p:spTgt spid="33">
                                            <p:txEl>
                                              <p:pRg st="2" end="2"/>
                                            </p:txEl>
                                          </p:spTgt>
                                        </p:tgtEl>
                                      </p:cBhvr>
                                    </p:animEffect>
                                  </p:childTnLst>
                                </p:cTn>
                              </p:par>
                              <p:par>
                                <p:cTn id="73" presetID="9" presetClass="emph" presetSubtype="0" nodeType="withEffect">
                                  <p:stCondLst>
                                    <p:cond delay="0"/>
                                  </p:stCondLst>
                                  <p:childTnLst>
                                    <p:set>
                                      <p:cBhvr>
                                        <p:cTn id="74" dur="indefinite"/>
                                        <p:tgtEl>
                                          <p:spTgt spid="33">
                                            <p:txEl>
                                              <p:pRg st="3" end="3"/>
                                            </p:txEl>
                                          </p:spTgt>
                                        </p:tgtEl>
                                        <p:attrNameLst>
                                          <p:attrName>style.opacity</p:attrName>
                                        </p:attrNameLst>
                                      </p:cBhvr>
                                      <p:to>
                                        <p:strVal val="1"/>
                                      </p:to>
                                    </p:set>
                                    <p:animEffect filter="image" prLst="opacity: 1">
                                      <p:cBhvr rctx="IE">
                                        <p:cTn id="75" dur="indefinite"/>
                                        <p:tgtEl>
                                          <p:spTgt spid="33">
                                            <p:txEl>
                                              <p:pRg st="3" end="3"/>
                                            </p:txEl>
                                          </p:spTgt>
                                        </p:tgtEl>
                                      </p:cBhvr>
                                    </p:animEffect>
                                  </p:childTnLst>
                                </p:cTn>
                              </p:par>
                              <p:par>
                                <p:cTn id="76" presetID="9" presetClass="emph" presetSubtype="0" nodeType="withEffect">
                                  <p:stCondLst>
                                    <p:cond delay="0"/>
                                  </p:stCondLst>
                                  <p:childTnLst>
                                    <p:set>
                                      <p:cBhvr>
                                        <p:cTn id="77" dur="indefinite"/>
                                        <p:tgtEl>
                                          <p:spTgt spid="33">
                                            <p:txEl>
                                              <p:pRg st="4" end="4"/>
                                            </p:txEl>
                                          </p:spTgt>
                                        </p:tgtEl>
                                        <p:attrNameLst>
                                          <p:attrName>style.opacity</p:attrName>
                                        </p:attrNameLst>
                                      </p:cBhvr>
                                      <p:to>
                                        <p:strVal val="1"/>
                                      </p:to>
                                    </p:set>
                                    <p:animEffect filter="image" prLst="opacity: 1">
                                      <p:cBhvr rctx="IE">
                                        <p:cTn id="78" dur="indefinite"/>
                                        <p:tgtEl>
                                          <p:spTgt spid="33">
                                            <p:txEl>
                                              <p:pRg st="4" end="4"/>
                                            </p:txEl>
                                          </p:spTgt>
                                        </p:tgtEl>
                                      </p:cBhvr>
                                    </p:animEffect>
                                  </p:childTnLst>
                                </p:cTn>
                              </p:par>
                              <p:par>
                                <p:cTn id="79" presetID="9" presetClass="emph" presetSubtype="0" nodeType="withEffect">
                                  <p:stCondLst>
                                    <p:cond delay="0"/>
                                  </p:stCondLst>
                                  <p:childTnLst>
                                    <p:set>
                                      <p:cBhvr>
                                        <p:cTn id="80" dur="indefinite"/>
                                        <p:tgtEl>
                                          <p:spTgt spid="18">
                                            <p:txEl>
                                              <p:pRg st="0" end="0"/>
                                            </p:txEl>
                                          </p:spTgt>
                                        </p:tgtEl>
                                        <p:attrNameLst>
                                          <p:attrName>style.opacity</p:attrName>
                                        </p:attrNameLst>
                                      </p:cBhvr>
                                      <p:to>
                                        <p:strVal val="1"/>
                                      </p:to>
                                    </p:set>
                                    <p:animEffect filter="image" prLst="opacity: 1">
                                      <p:cBhvr rctx="IE">
                                        <p:cTn id="81" dur="indefinite"/>
                                        <p:tgtEl>
                                          <p:spTgt spid="18">
                                            <p:txEl>
                                              <p:pRg st="0" end="0"/>
                                            </p:txEl>
                                          </p:spTgt>
                                        </p:tgtEl>
                                      </p:cBhvr>
                                    </p:animEffect>
                                  </p:childTnLst>
                                </p:cTn>
                              </p:par>
                              <p:par>
                                <p:cTn id="82" presetID="9" presetClass="emph" presetSubtype="0" nodeType="withEffect">
                                  <p:stCondLst>
                                    <p:cond delay="0"/>
                                  </p:stCondLst>
                                  <p:childTnLst>
                                    <p:set>
                                      <p:cBhvr>
                                        <p:cTn id="83" dur="indefinite"/>
                                        <p:tgtEl>
                                          <p:spTgt spid="18">
                                            <p:txEl>
                                              <p:pRg st="1" end="1"/>
                                            </p:txEl>
                                          </p:spTgt>
                                        </p:tgtEl>
                                        <p:attrNameLst>
                                          <p:attrName>style.opacity</p:attrName>
                                        </p:attrNameLst>
                                      </p:cBhvr>
                                      <p:to>
                                        <p:strVal val="1"/>
                                      </p:to>
                                    </p:set>
                                    <p:animEffect filter="image" prLst="opacity: 1">
                                      <p:cBhvr rctx="IE">
                                        <p:cTn id="84" dur="indefinite"/>
                                        <p:tgtEl>
                                          <p:spTgt spid="18">
                                            <p:txEl>
                                              <p:pRg st="1" end="1"/>
                                            </p:txEl>
                                          </p:spTgt>
                                        </p:tgtEl>
                                      </p:cBhvr>
                                    </p:animEffect>
                                  </p:childTnLst>
                                </p:cTn>
                              </p:par>
                              <p:par>
                                <p:cTn id="85" presetID="9" presetClass="emph" presetSubtype="0" nodeType="withEffect">
                                  <p:stCondLst>
                                    <p:cond delay="0"/>
                                  </p:stCondLst>
                                  <p:childTnLst>
                                    <p:set>
                                      <p:cBhvr>
                                        <p:cTn id="86" dur="indefinite"/>
                                        <p:tgtEl>
                                          <p:spTgt spid="18">
                                            <p:txEl>
                                              <p:pRg st="2" end="2"/>
                                            </p:txEl>
                                          </p:spTgt>
                                        </p:tgtEl>
                                        <p:attrNameLst>
                                          <p:attrName>style.opacity</p:attrName>
                                        </p:attrNameLst>
                                      </p:cBhvr>
                                      <p:to>
                                        <p:strVal val="1"/>
                                      </p:to>
                                    </p:set>
                                    <p:animEffect filter="image" prLst="opacity: 1">
                                      <p:cBhvr rctx="IE">
                                        <p:cTn id="87" dur="indefinite"/>
                                        <p:tgtEl>
                                          <p:spTgt spid="18">
                                            <p:txEl>
                                              <p:pRg st="2" end="2"/>
                                            </p:txEl>
                                          </p:spTgt>
                                        </p:tgtEl>
                                      </p:cBhvr>
                                    </p:animEffect>
                                  </p:childTnLst>
                                </p:cTn>
                              </p:par>
                              <p:par>
                                <p:cTn id="88" presetID="9" presetClass="emph" presetSubtype="0" nodeType="withEffect">
                                  <p:stCondLst>
                                    <p:cond delay="0"/>
                                  </p:stCondLst>
                                  <p:childTnLst>
                                    <p:set>
                                      <p:cBhvr>
                                        <p:cTn id="89" dur="indefinite"/>
                                        <p:tgtEl>
                                          <p:spTgt spid="18">
                                            <p:txEl>
                                              <p:pRg st="3" end="3"/>
                                            </p:txEl>
                                          </p:spTgt>
                                        </p:tgtEl>
                                        <p:attrNameLst>
                                          <p:attrName>style.opacity</p:attrName>
                                        </p:attrNameLst>
                                      </p:cBhvr>
                                      <p:to>
                                        <p:strVal val="1"/>
                                      </p:to>
                                    </p:set>
                                    <p:animEffect filter="image" prLst="opacity: 1">
                                      <p:cBhvr rctx="IE">
                                        <p:cTn id="90" dur="indefinite"/>
                                        <p:tgtEl>
                                          <p:spTgt spid="18">
                                            <p:txEl>
                                              <p:pRg st="3" end="3"/>
                                            </p:txEl>
                                          </p:spTgt>
                                        </p:tgtEl>
                                      </p:cBhvr>
                                    </p:animEffect>
                                  </p:childTnLst>
                                </p:cTn>
                              </p:par>
                              <p:par>
                                <p:cTn id="91" presetID="3" presetClass="emph" presetSubtype="2" fill="hold" nodeType="withEffect">
                                  <p:stCondLst>
                                    <p:cond delay="0"/>
                                  </p:stCondLst>
                                  <p:childTnLst>
                                    <p:animClr clrSpc="rgb" dir="cw">
                                      <p:cBhvr override="childStyle">
                                        <p:cTn id="92" dur="500" fill="hold"/>
                                        <p:tgtEl>
                                          <p:spTgt spid="33">
                                            <p:txEl>
                                              <p:pRg st="0" end="0"/>
                                            </p:txEl>
                                          </p:spTgt>
                                        </p:tgtEl>
                                        <p:attrNameLst>
                                          <p:attrName>style.color</p:attrName>
                                        </p:attrNameLst>
                                      </p:cBhvr>
                                      <p:to>
                                        <a:srgbClr val="48C9F1"/>
                                      </p:to>
                                    </p:animClr>
                                  </p:childTnLst>
                                </p:cTn>
                              </p:par>
                              <p:par>
                                <p:cTn id="93" presetID="3" presetClass="emph" presetSubtype="2" fill="hold" nodeType="withEffect">
                                  <p:stCondLst>
                                    <p:cond delay="0"/>
                                  </p:stCondLst>
                                  <p:childTnLst>
                                    <p:animClr clrSpc="rgb" dir="cw">
                                      <p:cBhvr override="childStyle">
                                        <p:cTn id="94" dur="500" fill="hold"/>
                                        <p:tgtEl>
                                          <p:spTgt spid="18">
                                            <p:txEl>
                                              <p:pRg st="0" end="0"/>
                                            </p:txEl>
                                          </p:spTgt>
                                        </p:tgtEl>
                                        <p:attrNameLst>
                                          <p:attrName>style.color</p:attrName>
                                        </p:attrNameLst>
                                      </p:cBhvr>
                                      <p:to>
                                        <a:srgbClr val="48C9F1"/>
                                      </p:to>
                                    </p:animClr>
                                  </p:childTnLst>
                                </p:cTn>
                              </p:par>
                              <p:par>
                                <p:cTn id="95" presetID="3" presetClass="emph" presetSubtype="2" fill="hold" nodeType="withEffect">
                                  <p:stCondLst>
                                    <p:cond delay="0"/>
                                  </p:stCondLst>
                                  <p:childTnLst>
                                    <p:animClr clrSpc="rgb" dir="cw">
                                      <p:cBhvr override="childStyle">
                                        <p:cTn id="96" dur="500" fill="hold"/>
                                        <p:tgtEl>
                                          <p:spTgt spid="32">
                                            <p:txEl>
                                              <p:pRg st="0" end="0"/>
                                            </p:txEl>
                                          </p:spTgt>
                                        </p:tgtEl>
                                        <p:attrNameLst>
                                          <p:attrName>style.color</p:attrName>
                                        </p:attrNameLst>
                                      </p:cBhvr>
                                      <p:to>
                                        <a:srgbClr val="444A4A"/>
                                      </p:to>
                                    </p:animClr>
                                  </p:childTnLst>
                                </p:cTn>
                              </p:par>
                              <p:par>
                                <p:cTn id="97" presetID="3" presetClass="emph" presetSubtype="2" fill="hold" nodeType="withEffect">
                                  <p:stCondLst>
                                    <p:cond delay="0"/>
                                  </p:stCondLst>
                                  <p:childTnLst>
                                    <p:animClr clrSpc="rgb" dir="cw">
                                      <p:cBhvr override="childStyle">
                                        <p:cTn id="98" dur="500" fill="hold"/>
                                        <p:tgtEl>
                                          <p:spTgt spid="31">
                                            <p:txEl>
                                              <p:pRg st="0" end="0"/>
                                            </p:txEl>
                                          </p:spTgt>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a:lstStyle/>
          <a:p>
            <a:r>
              <a:rPr lang="en-US" dirty="0"/>
              <a:t>Style Forum</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477904" cy="4142967"/>
          </a:xfrm>
        </p:spPr>
        <p:txBody>
          <a:bodyPr/>
          <a:lstStyle/>
          <a:p>
            <a:pPr eaLnBrk="1" hangingPunct="1"/>
            <a:r>
              <a:rPr lang="en-US" b="1" dirty="0">
                <a:ea typeface="ヒラギノ角ゴ Pro W3" pitchFamily="4" charset="-128"/>
                <a:cs typeface="ヒラギノ角ゴ Pro W3" pitchFamily="4" charset="-128"/>
              </a:rPr>
              <a:t>Purpose: </a:t>
            </a:r>
            <a:r>
              <a:rPr lang="en-US" dirty="0">
                <a:ea typeface="ヒラギノ角ゴ Pro W3" pitchFamily="4" charset="-128"/>
                <a:cs typeface="ヒラギノ角ゴ Pro W3" pitchFamily="4" charset="-128"/>
              </a:rPr>
              <a:t>To give you an opportunity to describe what it is about the opposite SOCIAL STYLE position that creates tension for you and to develop insights into how to be more productive with a customer who has that Style.</a:t>
            </a:r>
          </a:p>
          <a:p>
            <a:pPr eaLnBrk="1" hangingPunct="1"/>
            <a:r>
              <a:rPr lang="en-US" b="1" dirty="0">
                <a:ea typeface="ヒラギノ角ゴ Pro W3" pitchFamily="4" charset="-128"/>
                <a:cs typeface="ヒラギノ角ゴ Pro W3" pitchFamily="4" charset="-128"/>
              </a:rPr>
              <a:t>Directions:</a:t>
            </a:r>
            <a:endParaRPr lang="en-US" dirty="0">
              <a:ea typeface="ヒラギノ角ゴ Pro W3" pitchFamily="4" charset="-128"/>
              <a:cs typeface="ヒラギノ角ゴ Pro W3" pitchFamily="4" charset="-128"/>
            </a:endParaRPr>
          </a:p>
          <a:p>
            <a:pPr lvl="1" eaLnBrk="1" hangingPunct="1"/>
            <a:r>
              <a:rPr lang="en-US" dirty="0"/>
              <a:t>In your assigned group, discuss and develop a list of behaviors that the opposite SOCIAL STYLE exhibits that creates tension for you.</a:t>
            </a:r>
          </a:p>
          <a:p>
            <a:pPr lvl="1" eaLnBrk="1" hangingPunct="1"/>
            <a:r>
              <a:rPr lang="en-US" dirty="0"/>
              <a:t>Share your list with the group of the opposite Style.</a:t>
            </a:r>
          </a:p>
          <a:p>
            <a:pPr lvl="1" eaLnBrk="1" hangingPunct="1"/>
            <a:r>
              <a:rPr lang="en-US" dirty="0"/>
              <a:t>In your group, discuss what you can do to interact better with the opposite Style.</a:t>
            </a:r>
          </a:p>
          <a:p>
            <a:pPr lvl="1" eaLnBrk="1" hangingPunct="1"/>
            <a:r>
              <a:rPr lang="en-US" dirty="0"/>
              <a:t>Share your information with the opposite Style and the whole class.</a:t>
            </a:r>
          </a:p>
          <a:p>
            <a:endParaRPr lang="en-US"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a:lstStyle/>
          <a:p>
            <a:pPr algn="l"/>
            <a:r>
              <a:rPr lang="en-US" dirty="0"/>
              <a:t>© The TRACOM Corporation. All Rights Reserved.</a:t>
            </a:r>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a:lstStyle/>
          <a:p>
            <a:fld id="{1B1CF60C-C85D-47C0-8597-E3BF95F18FA3}" type="slidenum">
              <a:rPr lang="en-US" smtClean="0"/>
              <a:t>55</a:t>
            </a:fld>
            <a:endParaRPr lang="en-US" dirty="0"/>
          </a:p>
        </p:txBody>
      </p:sp>
      <p:pic>
        <p:nvPicPr>
          <p:cNvPr id="6" name="Picture 5" descr="A group of people in a meeting&#10;&#10;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8" name="Slide Number Placeholder 3">
            <a:extLst>
              <a:ext uri="{FF2B5EF4-FFF2-40B4-BE49-F238E27FC236}">
                <a16:creationId xmlns:a16="http://schemas.microsoft.com/office/drawing/2014/main" id="{6BA0FEA2-7261-4031-BA0D-F8863625AECD}"/>
              </a:ext>
            </a:extLst>
          </p:cNvPr>
          <p:cNvSpPr txBox="1">
            <a:spLocks/>
          </p:cNvSpPr>
          <p:nvPr/>
        </p:nvSpPr>
        <p:spPr>
          <a:xfrm>
            <a:off x="9372600" y="6395352"/>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55</a:t>
            </a:fld>
            <a:endParaRPr lang="en-US" sz="1000" dirty="0">
              <a:solidFill>
                <a:srgbClr val="898989"/>
              </a:solidFill>
            </a:endParaRPr>
          </a:p>
        </p:txBody>
      </p:sp>
    </p:spTree>
    <p:extLst>
      <p:ext uri="{BB962C8B-B14F-4D97-AF65-F5344CB8AC3E}">
        <p14:creationId xmlns:p14="http://schemas.microsoft.com/office/powerpoint/2010/main" val="84023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a:lstStyle/>
          <a:p>
            <a:r>
              <a:rPr lang="en-US" dirty="0"/>
              <a:t>Versatility Forum</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563437"/>
            <a:ext cx="7596106" cy="3628308"/>
          </a:xfrm>
        </p:spPr>
        <p:txBody>
          <a:bodyPr/>
          <a:lstStyle/>
          <a:p>
            <a:r>
              <a:rPr lang="en-US" sz="2000" b="1" dirty="0">
                <a:ea typeface="ヒラギノ角ゴ Pro W3" pitchFamily="4" charset="-128"/>
                <a:cs typeface="ヒラギノ角ゴ Pro W3" pitchFamily="4" charset="-128"/>
              </a:rPr>
              <a:t>Purpose: </a:t>
            </a:r>
            <a:r>
              <a:rPr lang="en-US" sz="2000" dirty="0">
                <a:ea typeface="ヒラギノ角ゴ Pro W3" pitchFamily="4" charset="-128"/>
                <a:cs typeface="ヒラギノ角ゴ Pro W3" pitchFamily="4" charset="-128"/>
              </a:rPr>
              <a:t>To give you an opportunity to describe a challenging relationship and work as a group to identify specific steps you can take to show more Versatility with that customer.</a:t>
            </a:r>
          </a:p>
          <a:p>
            <a:r>
              <a:rPr lang="en-US" sz="2000" b="1" dirty="0">
                <a:ea typeface="ヒラギノ角ゴ Pro W3" pitchFamily="4" charset="-128"/>
                <a:cs typeface="ヒラギノ角ゴ Pro W3" pitchFamily="4" charset="-128"/>
              </a:rPr>
              <a:t>Directions:</a:t>
            </a:r>
            <a:endParaRPr lang="en-US" sz="2000" dirty="0">
              <a:ea typeface="ヒラギノ角ゴ Pro W3" pitchFamily="4" charset="-128"/>
              <a:cs typeface="ヒラギノ角ゴ Pro W3" pitchFamily="4" charset="-128"/>
            </a:endParaRPr>
          </a:p>
          <a:p>
            <a:pPr marL="342900" indent="-342900">
              <a:buFont typeface="Wingdings" panose="05000000000000000000" pitchFamily="2" charset="2"/>
              <a:buChar char="§"/>
            </a:pPr>
            <a:r>
              <a:rPr lang="en-US" altLang="en-US" sz="2000" dirty="0"/>
              <a:t>Divide into four Style groups.</a:t>
            </a:r>
          </a:p>
          <a:p>
            <a:r>
              <a:rPr lang="en-US" altLang="en-US" sz="2000" dirty="0"/>
              <a:t>One at a time, each person:</a:t>
            </a:r>
          </a:p>
          <a:p>
            <a:pPr lvl="1">
              <a:buFont typeface="Wingdings" panose="05000000000000000000" pitchFamily="2" charset="2"/>
              <a:buChar char="§"/>
            </a:pPr>
            <a:r>
              <a:rPr lang="en-US" altLang="en-US" sz="2000" dirty="0"/>
              <a:t>Describes a customer they have a difficult relationship with and tries to identify their Style.</a:t>
            </a:r>
          </a:p>
          <a:p>
            <a:pPr lvl="1">
              <a:buFont typeface="Wingdings" panose="05000000000000000000" pitchFamily="2" charset="2"/>
              <a:buChar char="§"/>
            </a:pPr>
            <a:r>
              <a:rPr lang="en-US" altLang="en-US" sz="2000" dirty="0"/>
              <a:t>Shares what the customer does that frustrates them.</a:t>
            </a:r>
          </a:p>
          <a:p>
            <a:pPr lvl="1">
              <a:buFont typeface="Wingdings" panose="05000000000000000000" pitchFamily="2" charset="2"/>
              <a:buChar char="§"/>
            </a:pPr>
            <a:r>
              <a:rPr lang="en-US" altLang="en-US" sz="2000" dirty="0"/>
              <a:t>As a group, help the person identify specific actions to show more Versatility to their customer.</a:t>
            </a:r>
          </a:p>
          <a:p>
            <a:pPr lvl="1">
              <a:buFont typeface="Wingdings" panose="05000000000000000000" pitchFamily="2" charset="2"/>
              <a:buChar char="§"/>
            </a:pPr>
            <a:r>
              <a:rPr lang="en-US" altLang="en-US" sz="2000" dirty="0"/>
              <a:t>Nominate a spokesperson: is there anything unique or      insightful that you want to share with the whole group?</a:t>
            </a:r>
          </a:p>
          <a:p>
            <a:endParaRPr lang="en-US" sz="2000"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56</a:t>
            </a:fld>
            <a:endParaRPr lang="en-US"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a:xfrm>
            <a:off x="557294" y="6488112"/>
            <a:ext cx="7924800" cy="282575"/>
          </a:xfrm>
        </p:spPr>
        <p:txBody>
          <a:bodyPr/>
          <a:lstStyle/>
          <a:p>
            <a:pPr algn="l"/>
            <a:r>
              <a:rPr lang="en-US" dirty="0"/>
              <a:t>© The TRACOM Corporation. All Rights Reserved.</a:t>
            </a:r>
          </a:p>
        </p:txBody>
      </p:sp>
      <p:pic>
        <p:nvPicPr>
          <p:cNvPr id="6" name="Picture 5" descr="A group of people in a meeting&#10;&#10;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DF3BA9A0-AACF-4A33-B719-D3A7719D28DA}"/>
              </a:ext>
            </a:extLst>
          </p:cNvPr>
          <p:cNvSpPr txBox="1">
            <a:spLocks/>
          </p:cNvSpPr>
          <p:nvPr/>
        </p:nvSpPr>
        <p:spPr>
          <a:xfrm>
            <a:off x="9348705" y="6372225"/>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56</a:t>
            </a:fld>
            <a:endParaRPr lang="en-US" sz="1000" dirty="0">
              <a:solidFill>
                <a:srgbClr val="898989"/>
              </a:solidFill>
            </a:endParaRPr>
          </a:p>
        </p:txBody>
      </p:sp>
    </p:spTree>
    <p:extLst>
      <p:ext uri="{BB962C8B-B14F-4D97-AF65-F5344CB8AC3E}">
        <p14:creationId xmlns:p14="http://schemas.microsoft.com/office/powerpoint/2010/main" val="917819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a:lstStyle/>
          <a:p>
            <a:r>
              <a:rPr lang="en-US" sz="3200" dirty="0">
                <a:ea typeface="ヒラギノ角ゴ Pro W3" pitchFamily="4" charset="-128"/>
                <a:cs typeface="ヒラギノ角ゴ Pro W3" pitchFamily="4" charset="-128"/>
              </a:rPr>
              <a:t>SOCIAL STYLE Navigator</a:t>
            </a:r>
            <a:endParaRPr lang="en-US" dirty="0"/>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864659"/>
            <a:ext cx="7459973" cy="4079812"/>
          </a:xfrm>
        </p:spPr>
        <p:txBody>
          <a:bodyPr/>
          <a:lstStyle/>
          <a:p>
            <a:pPr eaLnBrk="1" hangingPunct="1"/>
            <a:r>
              <a:rPr lang="en-US" sz="2000" b="1" dirty="0">
                <a:ea typeface="ヒラギノ角ゴ Pro W3" pitchFamily="4" charset="-128"/>
                <a:cs typeface="ヒラギノ角ゴ Pro W3" pitchFamily="4" charset="-128"/>
              </a:rPr>
              <a:t>Purpose: </a:t>
            </a:r>
            <a:r>
              <a:rPr lang="en-US" sz="2000" dirty="0">
                <a:ea typeface="ヒラギノ角ゴ Pro W3" pitchFamily="4" charset="-128"/>
                <a:cs typeface="ヒラギノ角ゴ Pro W3" pitchFamily="4" charset="-128"/>
              </a:rPr>
              <a:t>To use Navigator to improve your effectiveness.</a:t>
            </a:r>
          </a:p>
          <a:p>
            <a:pPr eaLnBrk="1" hangingPunct="1"/>
            <a:r>
              <a:rPr lang="en-US" sz="2000" b="1" dirty="0">
                <a:ea typeface="ヒラギノ角ゴ Pro W3" pitchFamily="4" charset="-128"/>
                <a:cs typeface="ヒラギノ角ゴ Pro W3" pitchFamily="4" charset="-128"/>
              </a:rPr>
              <a:t>Directions</a:t>
            </a:r>
            <a:endParaRPr lang="en-US" sz="2000" dirty="0">
              <a:ea typeface="ヒラギノ角ゴ Pro W3" pitchFamily="4" charset="-128"/>
              <a:cs typeface="ヒラギノ角ゴ Pro W3" pitchFamily="4" charset="-128"/>
            </a:endParaRPr>
          </a:p>
          <a:p>
            <a:pPr lvl="1" eaLnBrk="1" hangingPunct="1"/>
            <a:r>
              <a:rPr lang="en-US" sz="2000" dirty="0"/>
              <a:t>Determine a customer or situation (such as meetings) where you want to improve your effectiveness.</a:t>
            </a:r>
          </a:p>
          <a:p>
            <a:pPr lvl="1" eaLnBrk="1" hangingPunct="1"/>
            <a:r>
              <a:rPr lang="en-US" sz="2000" dirty="0"/>
              <a:t>Login to tracomlearning.com and select SOCIAL STYLE Navigator from the Tools tab.</a:t>
            </a:r>
          </a:p>
          <a:p>
            <a:pPr lvl="1" eaLnBrk="1" hangingPunct="1"/>
            <a:r>
              <a:rPr lang="en-US" sz="2000" dirty="0"/>
              <a:t>Use the “Estimator” to estimate the Style of the person you identified. If multiple people are involved, do this for each person or skip this step for now.</a:t>
            </a:r>
          </a:p>
          <a:p>
            <a:pPr lvl="1" eaLnBrk="1" hangingPunct="1"/>
            <a:r>
              <a:rPr lang="en-US" sz="2000" dirty="0"/>
              <a:t>Examine the list of topics under the “Advisor” tab to find the relevant advice area and click on it.</a:t>
            </a:r>
          </a:p>
          <a:p>
            <a:pPr lvl="1" eaLnBrk="1" hangingPunct="1"/>
            <a:r>
              <a:rPr lang="en-US" sz="2000" dirty="0"/>
              <a:t>Read the advice and print the page if needed to keep with you.</a:t>
            </a:r>
          </a:p>
          <a:p>
            <a:pPr lvl="1" eaLnBrk="1" hangingPunct="1"/>
            <a:r>
              <a:rPr lang="en-US" sz="2000" dirty="0"/>
              <a:t>As a group, discuss any insights that were learned.</a:t>
            </a:r>
          </a:p>
          <a:p>
            <a:pPr lvl="1" eaLnBrk="1" hangingPunct="1"/>
            <a:endParaRPr lang="en-US" sz="2000" dirty="0"/>
          </a:p>
          <a:p>
            <a:endParaRPr lang="en-US" dirty="0"/>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a:lstStyle/>
          <a:p>
            <a:fld id="{1B1CF60C-C85D-47C0-8597-E3BF95F18FA3}" type="slidenum">
              <a:rPr lang="en-US" smtClean="0"/>
              <a:t>57</a:t>
            </a:fld>
            <a:endParaRPr lang="en-US"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a:lstStyle/>
          <a:p>
            <a:pPr algn="l"/>
            <a:r>
              <a:rPr lang="en-US" dirty="0"/>
              <a:t>© The TRACOM Corporation. All Rights Reserved.</a:t>
            </a:r>
          </a:p>
        </p:txBody>
      </p:sp>
      <p:pic>
        <p:nvPicPr>
          <p:cNvPr id="6" name="Picture 5" descr="A group of people in a meeting&#10;&#10;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246A6149-1D2D-4791-8FFD-0C4E1B7C7708}"/>
              </a:ext>
            </a:extLst>
          </p:cNvPr>
          <p:cNvSpPr txBox="1">
            <a:spLocks/>
          </p:cNvSpPr>
          <p:nvPr/>
        </p:nvSpPr>
        <p:spPr>
          <a:xfrm>
            <a:off x="9336339" y="6390369"/>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57</a:t>
            </a:fld>
            <a:endParaRPr lang="en-US" sz="1000" dirty="0">
              <a:solidFill>
                <a:srgbClr val="898989"/>
              </a:solidFill>
            </a:endParaRPr>
          </a:p>
        </p:txBody>
      </p:sp>
    </p:spTree>
    <p:extLst>
      <p:ext uri="{BB962C8B-B14F-4D97-AF65-F5344CB8AC3E}">
        <p14:creationId xmlns:p14="http://schemas.microsoft.com/office/powerpoint/2010/main" val="854900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a:lstStyle/>
          <a:p>
            <a:r>
              <a:rPr lang="en-US" sz="3200" dirty="0">
                <a:ea typeface="ヒラギノ角ゴ Pro W3" pitchFamily="4" charset="-128"/>
                <a:cs typeface="ヒラギノ角ゴ Pro W3" pitchFamily="4" charset="-128"/>
              </a:rPr>
              <a:t>Versatility Action Plan</a:t>
            </a:r>
            <a:endParaRPr lang="en-US" dirty="0"/>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5" y="1936376"/>
            <a:ext cx="7495832" cy="4008095"/>
          </a:xfrm>
        </p:spPr>
        <p:txBody>
          <a:bodyPr/>
          <a:lstStyle/>
          <a:p>
            <a:pPr eaLnBrk="1" hangingPunct="1"/>
            <a:r>
              <a:rPr lang="en-US" sz="2000" b="1" dirty="0">
                <a:ea typeface="ヒラギノ角ゴ Pro W3" pitchFamily="4" charset="-128"/>
                <a:cs typeface="ヒラギノ角ゴ Pro W3" pitchFamily="4" charset="-128"/>
              </a:rPr>
              <a:t>Purpose: </a:t>
            </a:r>
            <a:r>
              <a:rPr lang="en-US" sz="2000" dirty="0">
                <a:ea typeface="ヒラギノ角ゴ Pro W3" pitchFamily="4" charset="-128"/>
                <a:cs typeface="ヒラギノ角ゴ Pro W3" pitchFamily="4" charset="-128"/>
              </a:rPr>
              <a:t>To develop an action plan for increasing your Versatility.</a:t>
            </a:r>
          </a:p>
          <a:p>
            <a:pPr eaLnBrk="1" hangingPunct="1"/>
            <a:r>
              <a:rPr lang="en-US" sz="2000" b="1" dirty="0">
                <a:ea typeface="ヒラギノ角ゴ Pro W3" pitchFamily="4" charset="-128"/>
                <a:cs typeface="ヒラギノ角ゴ Pro W3" pitchFamily="4" charset="-128"/>
              </a:rPr>
              <a:t>Directions</a:t>
            </a:r>
            <a:endParaRPr lang="en-US" sz="2000" dirty="0">
              <a:ea typeface="ヒラギノ角ゴ Pro W3" pitchFamily="4" charset="-128"/>
              <a:cs typeface="ヒラギノ角ゴ Pro W3" pitchFamily="4" charset="-128"/>
            </a:endParaRPr>
          </a:p>
          <a:p>
            <a:pPr marL="342900" indent="-342900">
              <a:buFont typeface="Wingdings" panose="05000000000000000000" pitchFamily="2" charset="2"/>
              <a:buChar char="§"/>
            </a:pPr>
            <a:r>
              <a:rPr lang="en-US" sz="2000" dirty="0"/>
              <a:t>Read your Versatility profile to understand your behavior. </a:t>
            </a:r>
            <a:r>
              <a:rPr lang="en-US" sz="1400" i="1" dirty="0"/>
              <a:t>(online profile only)</a:t>
            </a:r>
            <a:endParaRPr lang="en-US" sz="1400" dirty="0"/>
          </a:p>
          <a:p>
            <a:pPr marL="342900" indent="-342900">
              <a:buFont typeface="Wingdings" panose="05000000000000000000" pitchFamily="2" charset="2"/>
              <a:buChar char="§"/>
            </a:pPr>
            <a:r>
              <a:rPr lang="en-US" sz="2000" dirty="0"/>
              <a:t>Review the strategies provided in the three sections: </a:t>
            </a:r>
            <a:r>
              <a:rPr lang="en-US" sz="2000" i="1" dirty="0"/>
              <a:t>Ways to Improve Presentation, Ways to Improve Competence, and Ways to Improve Feedback</a:t>
            </a:r>
            <a:r>
              <a:rPr lang="en-US" sz="2000" dirty="0"/>
              <a:t>. </a:t>
            </a:r>
            <a:r>
              <a:rPr lang="en-US" sz="1400" i="1" dirty="0"/>
              <a:t>(online profile only)</a:t>
            </a:r>
            <a:endParaRPr lang="en-US" sz="1400" dirty="0"/>
          </a:p>
          <a:p>
            <a:pPr marL="342900" indent="-342900">
              <a:buFont typeface="Wingdings" panose="05000000000000000000" pitchFamily="2" charset="2"/>
              <a:buChar char="§"/>
            </a:pPr>
            <a:r>
              <a:rPr lang="en-US" sz="2000" dirty="0"/>
              <a:t>Within each area, decide on one or two specific actions that you will take, and write these down.</a:t>
            </a:r>
          </a:p>
          <a:p>
            <a:pPr marL="342900" indent="-342900">
              <a:buFont typeface="Wingdings" panose="05000000000000000000" pitchFamily="2" charset="2"/>
              <a:buChar char="§"/>
            </a:pPr>
            <a:r>
              <a:rPr lang="en-US" sz="2000" dirty="0"/>
              <a:t>Pair up with another person (or small group) and discuss your plan.</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a:lstStyle/>
          <a:p>
            <a:fld id="{1B1CF60C-C85D-47C0-8597-E3BF95F18FA3}" type="slidenum">
              <a:rPr lang="en-US" smtClean="0"/>
              <a:t>58</a:t>
            </a:fld>
            <a:endParaRPr lang="en-US"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a:lstStyle/>
          <a:p>
            <a:pPr algn="l"/>
            <a:r>
              <a:rPr lang="en-US" dirty="0"/>
              <a:t>© The TRACOM Corporation. All Rights Reserved.</a:t>
            </a:r>
          </a:p>
        </p:txBody>
      </p:sp>
      <p:pic>
        <p:nvPicPr>
          <p:cNvPr id="6" name="Picture 5" descr="A group of people in a meeting&#10;&#10;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8C14ADE2-B66E-4DB5-BFE0-EB97C361DD6A}"/>
              </a:ext>
            </a:extLst>
          </p:cNvPr>
          <p:cNvSpPr txBox="1">
            <a:spLocks/>
          </p:cNvSpPr>
          <p:nvPr/>
        </p:nvSpPr>
        <p:spPr>
          <a:xfrm>
            <a:off x="9331325" y="6354991"/>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58</a:t>
            </a:fld>
            <a:endParaRPr lang="en-US" sz="1000" dirty="0">
              <a:solidFill>
                <a:srgbClr val="898989"/>
              </a:solidFill>
            </a:endParaRPr>
          </a:p>
        </p:txBody>
      </p:sp>
    </p:spTree>
    <p:extLst>
      <p:ext uri="{BB962C8B-B14F-4D97-AF65-F5344CB8AC3E}">
        <p14:creationId xmlns:p14="http://schemas.microsoft.com/office/powerpoint/2010/main" val="3252302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505398" y="521208"/>
            <a:ext cx="11476290" cy="684929"/>
          </a:xfrm>
        </p:spPr>
        <p:txBody>
          <a:bodyPr anchor="ctr"/>
          <a:lstStyle/>
          <a:p>
            <a:r>
              <a:rPr lang="en-US" dirty="0"/>
              <a:t>Guidelines for Observing Style</a:t>
            </a: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194500" y="1840675"/>
            <a:ext cx="11476291" cy="3628308"/>
          </a:xfrm>
        </p:spPr>
        <p:txBody>
          <a:bodyPr lIns="1280160" anchor="ctr"/>
          <a:lstStyle/>
          <a:p>
            <a:pPr>
              <a:spcBef>
                <a:spcPts val="1500"/>
              </a:spcBef>
              <a:spcAft>
                <a:spcPts val="1000"/>
              </a:spcAft>
            </a:pPr>
            <a:r>
              <a:rPr lang="en-US" altLang="en-US" sz="2000" dirty="0"/>
              <a:t>Don’t jump to conclusions</a:t>
            </a:r>
          </a:p>
          <a:p>
            <a:pPr>
              <a:spcBef>
                <a:spcPts val="1500"/>
              </a:spcBef>
              <a:spcAft>
                <a:spcPts val="1000"/>
              </a:spcAft>
            </a:pPr>
            <a:r>
              <a:rPr lang="en-US" altLang="en-US" sz="2000" dirty="0"/>
              <a:t>Remain objective</a:t>
            </a:r>
          </a:p>
          <a:p>
            <a:pPr>
              <a:spcBef>
                <a:spcPts val="1500"/>
              </a:spcBef>
              <a:spcAft>
                <a:spcPts val="1000"/>
              </a:spcAft>
            </a:pPr>
            <a:r>
              <a:rPr lang="en-US" altLang="en-US" sz="2000" dirty="0"/>
              <a:t>Separate Style behavior from someone’s role or position</a:t>
            </a:r>
          </a:p>
          <a:p>
            <a:pPr>
              <a:spcBef>
                <a:spcPts val="1500"/>
              </a:spcBef>
              <a:spcAft>
                <a:spcPts val="1000"/>
              </a:spcAft>
            </a:pPr>
            <a:r>
              <a:rPr lang="en-US" altLang="en-US" sz="2000" dirty="0"/>
              <a:t>A moderate amount of stress can clarify someone’s Style</a:t>
            </a:r>
          </a:p>
          <a:p>
            <a:pPr>
              <a:spcBef>
                <a:spcPts val="1500"/>
              </a:spcBef>
              <a:spcAft>
                <a:spcPts val="1000"/>
              </a:spcAft>
            </a:pPr>
            <a:r>
              <a:rPr lang="en-US" altLang="en-US" sz="2000" dirty="0"/>
              <a:t>Get out of the way (be an observer)</a:t>
            </a:r>
          </a:p>
          <a:p>
            <a:pPr>
              <a:spcBef>
                <a:spcPts val="1500"/>
              </a:spcBef>
              <a:spcAft>
                <a:spcPts val="1000"/>
              </a:spcAft>
            </a:pPr>
            <a:endParaRPr lang="en-US" altLang="en-US" sz="2000" dirty="0"/>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a:lstStyle/>
          <a:p>
            <a:fld id="{1B1CF60C-C85D-47C0-8597-E3BF95F18FA3}" type="slidenum">
              <a:rPr lang="en-US" smtClean="0"/>
              <a:pPr/>
              <a:t>59</a:t>
            </a:fld>
            <a:endParaRPr lang="en-US"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3"/>
          </p:nvPr>
        </p:nvSpPr>
        <p:spPr/>
        <p:txBody>
          <a:bodyPr/>
          <a:lstStyle/>
          <a:p>
            <a:pPr algn="l"/>
            <a:r>
              <a:rPr lang="en-US" dirty="0"/>
              <a:t>© The TRACOM Corporation. All Rights Reserved.</a:t>
            </a:r>
          </a:p>
        </p:txBody>
      </p:sp>
      <p:sp>
        <p:nvSpPr>
          <p:cNvPr id="8" name="Oval 7">
            <a:extLst>
              <a:ext uri="{FF2B5EF4-FFF2-40B4-BE49-F238E27FC236}">
                <a16:creationId xmlns:a16="http://schemas.microsoft.com/office/drawing/2014/main" id="{CD7D84E8-073C-4DFD-99F5-BFE15F778DFC}"/>
              </a:ext>
            </a:extLst>
          </p:cNvPr>
          <p:cNvSpPr/>
          <p:nvPr/>
        </p:nvSpPr>
        <p:spPr bwMode="gray">
          <a:xfrm>
            <a:off x="866720" y="1899276"/>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1</a:t>
            </a:r>
          </a:p>
        </p:txBody>
      </p:sp>
      <p:sp>
        <p:nvSpPr>
          <p:cNvPr id="9" name="Oval 8">
            <a:extLst>
              <a:ext uri="{FF2B5EF4-FFF2-40B4-BE49-F238E27FC236}">
                <a16:creationId xmlns:a16="http://schemas.microsoft.com/office/drawing/2014/main" id="{555B454E-9216-477B-9A64-9DD8271FF53A}"/>
              </a:ext>
            </a:extLst>
          </p:cNvPr>
          <p:cNvSpPr/>
          <p:nvPr/>
        </p:nvSpPr>
        <p:spPr bwMode="gray">
          <a:xfrm>
            <a:off x="866720" y="250428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2</a:t>
            </a:r>
          </a:p>
        </p:txBody>
      </p:sp>
      <p:sp>
        <p:nvSpPr>
          <p:cNvPr id="10" name="Oval 9">
            <a:extLst>
              <a:ext uri="{FF2B5EF4-FFF2-40B4-BE49-F238E27FC236}">
                <a16:creationId xmlns:a16="http://schemas.microsoft.com/office/drawing/2014/main" id="{7B59682E-52EB-4DFB-AF2F-EB3BB439EF73}"/>
              </a:ext>
            </a:extLst>
          </p:cNvPr>
          <p:cNvSpPr/>
          <p:nvPr/>
        </p:nvSpPr>
        <p:spPr bwMode="gray">
          <a:xfrm>
            <a:off x="866720" y="3109294"/>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3</a:t>
            </a:r>
          </a:p>
        </p:txBody>
      </p:sp>
      <p:sp>
        <p:nvSpPr>
          <p:cNvPr id="11" name="Oval 10">
            <a:extLst>
              <a:ext uri="{FF2B5EF4-FFF2-40B4-BE49-F238E27FC236}">
                <a16:creationId xmlns:a16="http://schemas.microsoft.com/office/drawing/2014/main" id="{4D6313DE-7760-4922-80A7-10EA28D1930F}"/>
              </a:ext>
            </a:extLst>
          </p:cNvPr>
          <p:cNvSpPr/>
          <p:nvPr/>
        </p:nvSpPr>
        <p:spPr bwMode="gray">
          <a:xfrm>
            <a:off x="866719" y="371430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4</a:t>
            </a:r>
          </a:p>
        </p:txBody>
      </p:sp>
      <p:sp>
        <p:nvSpPr>
          <p:cNvPr id="12" name="Oval 11">
            <a:extLst>
              <a:ext uri="{FF2B5EF4-FFF2-40B4-BE49-F238E27FC236}">
                <a16:creationId xmlns:a16="http://schemas.microsoft.com/office/drawing/2014/main" id="{07432474-4610-4E54-835A-DEAC0A7CA51E}"/>
              </a:ext>
            </a:extLst>
          </p:cNvPr>
          <p:cNvSpPr/>
          <p:nvPr/>
        </p:nvSpPr>
        <p:spPr bwMode="gray">
          <a:xfrm>
            <a:off x="866720" y="431931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5</a:t>
            </a:r>
          </a:p>
        </p:txBody>
      </p:sp>
      <p:pic>
        <p:nvPicPr>
          <p:cNvPr id="13" name="Picture 12" descr="A group of people in a meeting&#10;&#10;Description automatically generated">
            <a:extLst>
              <a:ext uri="{FF2B5EF4-FFF2-40B4-BE49-F238E27FC236}">
                <a16:creationId xmlns:a16="http://schemas.microsoft.com/office/drawing/2014/main" id="{4AEE9290-7879-4B98-A256-F44048CD01A2}"/>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14" name="Slide Number Placeholder 3">
            <a:extLst>
              <a:ext uri="{FF2B5EF4-FFF2-40B4-BE49-F238E27FC236}">
                <a16:creationId xmlns:a16="http://schemas.microsoft.com/office/drawing/2014/main" id="{528F9CEA-2561-4D7F-8BF7-7E3BBCAFAFDD}"/>
              </a:ext>
            </a:extLst>
          </p:cNvPr>
          <p:cNvSpPr txBox="1">
            <a:spLocks/>
          </p:cNvSpPr>
          <p:nvPr/>
        </p:nvSpPr>
        <p:spPr>
          <a:xfrm>
            <a:off x="9344112" y="6372225"/>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59</a:t>
            </a:fld>
            <a:endParaRPr lang="en-US" sz="1000" dirty="0">
              <a:solidFill>
                <a:srgbClr val="898989"/>
              </a:solidFill>
            </a:endParaRPr>
          </a:p>
        </p:txBody>
      </p:sp>
    </p:spTree>
    <p:extLst>
      <p:ext uri="{BB962C8B-B14F-4D97-AF65-F5344CB8AC3E}">
        <p14:creationId xmlns:p14="http://schemas.microsoft.com/office/powerpoint/2010/main" val="2367945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lstStyle/>
          <a:p>
            <a:pPr algn="ctr"/>
            <a:r>
              <a:rPr lang="en-US" sz="5400" dirty="0">
                <a:solidFill>
                  <a:schemeClr val="accent2"/>
                </a:solidFill>
              </a:rPr>
              <a:t>Assertiveness </a:t>
            </a:r>
            <a:br>
              <a:rPr lang="en-US" sz="5400" dirty="0">
                <a:solidFill>
                  <a:schemeClr val="accent2"/>
                </a:solidFill>
              </a:rPr>
            </a:br>
            <a:r>
              <a:rPr lang="en-US" sz="5400" dirty="0">
                <a:solidFill>
                  <a:schemeClr val="accent2"/>
                </a:solidFill>
              </a:rPr>
              <a:t>and</a:t>
            </a:r>
            <a:br>
              <a:rPr lang="en-US" sz="5400" dirty="0">
                <a:solidFill>
                  <a:schemeClr val="accent2"/>
                </a:solidFill>
              </a:rPr>
            </a:br>
            <a:r>
              <a:rPr lang="en-US" sz="5400" dirty="0">
                <a:solidFill>
                  <a:schemeClr val="accent2"/>
                </a:solidFill>
              </a:rPr>
              <a:t>Responsiveness</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smtClean="0"/>
              <a:pPr/>
              <a:t>6</a:t>
            </a:fld>
            <a:endParaRPr lang="en-US"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7E28-1313-4400-94B7-3A8DDD30A17E}"/>
              </a:ext>
            </a:extLst>
          </p:cNvPr>
          <p:cNvSpPr>
            <a:spLocks noGrp="1"/>
          </p:cNvSpPr>
          <p:nvPr>
            <p:ph type="title"/>
          </p:nvPr>
        </p:nvSpPr>
        <p:spPr/>
        <p:txBody>
          <a:bodyPr/>
          <a:lstStyle/>
          <a:p>
            <a:r>
              <a:rPr lang="en-US" sz="3200" dirty="0">
                <a:ea typeface="ヒラギノ角ゴ Pro W3" pitchFamily="4" charset="-128"/>
                <a:cs typeface="ヒラギノ角ゴ Pro W3" pitchFamily="4" charset="-128"/>
              </a:rPr>
              <a:t>Taking My Growth Action</a:t>
            </a:r>
            <a:endParaRPr lang="en-US" dirty="0"/>
          </a:p>
        </p:txBody>
      </p:sp>
      <p:sp>
        <p:nvSpPr>
          <p:cNvPr id="3" name="Content Placeholder 2">
            <a:extLst>
              <a:ext uri="{FF2B5EF4-FFF2-40B4-BE49-F238E27FC236}">
                <a16:creationId xmlns:a16="http://schemas.microsoft.com/office/drawing/2014/main" id="{7880FBB5-3678-4CE2-8BF8-4E995EC1C5E9}"/>
              </a:ext>
            </a:extLst>
          </p:cNvPr>
          <p:cNvSpPr>
            <a:spLocks noGrp="1"/>
          </p:cNvSpPr>
          <p:nvPr>
            <p:ph idx="1"/>
          </p:nvPr>
        </p:nvSpPr>
        <p:spPr>
          <a:xfrm>
            <a:off x="487108" y="1814871"/>
            <a:ext cx="7666292" cy="3628308"/>
          </a:xfrm>
        </p:spPr>
        <p:txBody>
          <a:bodyPr/>
          <a:lstStyle/>
          <a:p>
            <a:pPr marL="0" indent="0" eaLnBrk="1" hangingPunct="1">
              <a:buFontTx/>
              <a:buNone/>
              <a:defRPr/>
            </a:pPr>
            <a:r>
              <a:rPr lang="en-US" altLang="en-US" sz="2000" b="1" dirty="0"/>
              <a:t>Purpose: </a:t>
            </a:r>
            <a:r>
              <a:rPr lang="en-US" altLang="en-US" sz="2000" dirty="0"/>
              <a:t>To identify specific ways you can take your Growth Action in order to enhance your effectiveness with customers.</a:t>
            </a:r>
          </a:p>
          <a:p>
            <a:pPr eaLnBrk="1" hangingPunct="1">
              <a:buFontTx/>
              <a:buNone/>
              <a:defRPr/>
            </a:pPr>
            <a:r>
              <a:rPr lang="en-US" altLang="en-US" sz="2000" b="1" dirty="0"/>
              <a:t>Directions:</a:t>
            </a:r>
            <a:endParaRPr lang="en-US" altLang="en-US" sz="2000" dirty="0"/>
          </a:p>
          <a:p>
            <a:pPr marL="855663" lvl="1" indent="-398463" eaLnBrk="1" hangingPunct="1">
              <a:defRPr/>
            </a:pPr>
            <a:r>
              <a:rPr lang="en-US" altLang="en-US" sz="1800" dirty="0"/>
              <a:t>Estimate the Style of one of your </a:t>
            </a:r>
            <a:r>
              <a:rPr lang="en-US" sz="1800" dirty="0"/>
              <a:t>customers </a:t>
            </a:r>
            <a:r>
              <a:rPr lang="en-US" altLang="en-US" sz="1800" dirty="0"/>
              <a:t>(using the “Style Estimator” within SOCIAL STYLE Navigator, if available).</a:t>
            </a:r>
          </a:p>
          <a:p>
            <a:pPr marL="855663" lvl="1" indent="-398463" eaLnBrk="1" hangingPunct="1">
              <a:defRPr/>
            </a:pPr>
            <a:r>
              <a:rPr lang="en-US" altLang="en-US" sz="1800" dirty="0"/>
              <a:t>Record the Style Need and Orientation of the </a:t>
            </a:r>
            <a:r>
              <a:rPr lang="en-US" sz="1800" dirty="0"/>
              <a:t>customer.</a:t>
            </a:r>
            <a:endParaRPr lang="en-US" altLang="en-US" sz="1800" dirty="0"/>
          </a:p>
          <a:p>
            <a:pPr marL="855663" lvl="1" indent="-398463" eaLnBrk="1" hangingPunct="1">
              <a:defRPr/>
            </a:pPr>
            <a:r>
              <a:rPr lang="en-US" altLang="en-US" sz="1800" dirty="0"/>
              <a:t>Identify specifically how you can take your Growth Action with the </a:t>
            </a:r>
            <a:r>
              <a:rPr lang="en-US" sz="1800" dirty="0"/>
              <a:t>customer</a:t>
            </a:r>
            <a:r>
              <a:rPr lang="en-US" altLang="en-US" sz="1800" dirty="0"/>
              <a:t>.</a:t>
            </a:r>
          </a:p>
          <a:p>
            <a:pPr marL="855663" lvl="1" indent="-398463" eaLnBrk="1" hangingPunct="1">
              <a:defRPr/>
            </a:pPr>
            <a:r>
              <a:rPr lang="en-US" altLang="en-US" sz="1800" dirty="0"/>
              <a:t>Tell why taking the Growth Action you identified will be particularly effective with this </a:t>
            </a:r>
            <a:r>
              <a:rPr lang="en-US" sz="1800" dirty="0"/>
              <a:t>customer</a:t>
            </a:r>
            <a:r>
              <a:rPr lang="en-US" altLang="en-US" sz="1800" dirty="0"/>
              <a:t>.</a:t>
            </a:r>
          </a:p>
        </p:txBody>
      </p:sp>
      <p:sp>
        <p:nvSpPr>
          <p:cNvPr id="4" name="Slide Number Placeholder 3">
            <a:extLst>
              <a:ext uri="{FF2B5EF4-FFF2-40B4-BE49-F238E27FC236}">
                <a16:creationId xmlns:a16="http://schemas.microsoft.com/office/drawing/2014/main" id="{FEB930D0-5B61-4D38-976D-221AC58703E4}"/>
              </a:ext>
            </a:extLst>
          </p:cNvPr>
          <p:cNvSpPr>
            <a:spLocks noGrp="1"/>
          </p:cNvSpPr>
          <p:nvPr>
            <p:ph type="sldNum" sz="quarter" idx="12"/>
          </p:nvPr>
        </p:nvSpPr>
        <p:spPr/>
        <p:txBody>
          <a:bodyPr/>
          <a:lstStyle/>
          <a:p>
            <a:fld id="{1B1CF60C-C85D-47C0-8597-E3BF95F18FA3}" type="slidenum">
              <a:rPr lang="en-US" smtClean="0"/>
              <a:t>60</a:t>
            </a:fld>
            <a:endParaRPr lang="en-US" dirty="0"/>
          </a:p>
        </p:txBody>
      </p:sp>
      <p:sp>
        <p:nvSpPr>
          <p:cNvPr id="5" name="Footer Placeholder 4">
            <a:extLst>
              <a:ext uri="{FF2B5EF4-FFF2-40B4-BE49-F238E27FC236}">
                <a16:creationId xmlns:a16="http://schemas.microsoft.com/office/drawing/2014/main" id="{A9369A88-8C25-4964-BFCD-DDADCB435020}"/>
              </a:ext>
            </a:extLst>
          </p:cNvPr>
          <p:cNvSpPr>
            <a:spLocks noGrp="1"/>
          </p:cNvSpPr>
          <p:nvPr>
            <p:ph type="ftr" sz="quarter" idx="13"/>
          </p:nvPr>
        </p:nvSpPr>
        <p:spPr/>
        <p:txBody>
          <a:bodyPr/>
          <a:lstStyle/>
          <a:p>
            <a:pPr algn="l"/>
            <a:r>
              <a:rPr lang="en-US" dirty="0"/>
              <a:t>© The TRACOM Corporation. All Rights Reserved.</a:t>
            </a:r>
          </a:p>
        </p:txBody>
      </p:sp>
      <p:pic>
        <p:nvPicPr>
          <p:cNvPr id="6" name="Picture 5" descr="A group of people in a meeting&#10;&#10;Description automatically generated">
            <a:extLst>
              <a:ext uri="{FF2B5EF4-FFF2-40B4-BE49-F238E27FC236}">
                <a16:creationId xmlns:a16="http://schemas.microsoft.com/office/drawing/2014/main" id="{60973E2D-B69A-4A2C-B2B6-85F4F43E7964}"/>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D7FB5F59-0FD7-47E4-9BA5-83F8DB873F08}"/>
              </a:ext>
            </a:extLst>
          </p:cNvPr>
          <p:cNvSpPr txBox="1">
            <a:spLocks/>
          </p:cNvSpPr>
          <p:nvPr/>
        </p:nvSpPr>
        <p:spPr>
          <a:xfrm>
            <a:off x="9345556" y="6372225"/>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60</a:t>
            </a:fld>
            <a:endParaRPr lang="en-US" sz="1000" dirty="0">
              <a:solidFill>
                <a:srgbClr val="898989"/>
              </a:solidFill>
            </a:endParaRPr>
          </a:p>
        </p:txBody>
      </p:sp>
    </p:spTree>
    <p:extLst>
      <p:ext uri="{BB962C8B-B14F-4D97-AF65-F5344CB8AC3E}">
        <p14:creationId xmlns:p14="http://schemas.microsoft.com/office/powerpoint/2010/main" val="1135348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4" name="Slide Number Placeholder 3">
            <a:extLst>
              <a:ext uri="{FF2B5EF4-FFF2-40B4-BE49-F238E27FC236}">
                <a16:creationId xmlns:a16="http://schemas.microsoft.com/office/drawing/2014/main" id="{229E8EF2-BAE6-43B4-95CB-36EBC21CC6DF}"/>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61</a:t>
            </a:fld>
            <a:endParaRPr lang="en-US" sz="1000" dirty="0">
              <a:solidFill>
                <a:srgbClr val="898989"/>
              </a:solidFill>
            </a:endParaRPr>
          </a:p>
        </p:txBody>
      </p:sp>
      <p:sp>
        <p:nvSpPr>
          <p:cNvPr id="8" name="Title 4">
            <a:extLst>
              <a:ext uri="{FF2B5EF4-FFF2-40B4-BE49-F238E27FC236}">
                <a16:creationId xmlns:a16="http://schemas.microsoft.com/office/drawing/2014/main" id="{5C17DDBD-F43C-4DE1-9EE9-6002CE77B097}"/>
              </a:ext>
            </a:extLst>
          </p:cNvPr>
          <p:cNvSpPr>
            <a:spLocks noGrp="1"/>
          </p:cNvSpPr>
          <p:nvPr>
            <p:ph type="ctrTitle"/>
          </p:nvPr>
        </p:nvSpPr>
        <p:spPr>
          <a:xfrm>
            <a:off x="1181099" y="2316162"/>
            <a:ext cx="7026730" cy="1557337"/>
          </a:xfrm>
        </p:spPr>
        <p:txBody>
          <a:bodyPr>
            <a:noAutofit/>
          </a:bodyPr>
          <a:lstStyle/>
          <a:p>
            <a:r>
              <a:rPr lang="en-US" sz="4000" dirty="0"/>
              <a:t>Improving Sales Effectiveness with Versatility™</a:t>
            </a:r>
            <a:endParaRPr lang="en-US" sz="2800" b="0" baseline="40000" dirty="0"/>
          </a:p>
        </p:txBody>
      </p:sp>
    </p:spTree>
    <p:extLst>
      <p:ext uri="{BB962C8B-B14F-4D97-AF65-F5344CB8AC3E}">
        <p14:creationId xmlns:p14="http://schemas.microsoft.com/office/powerpoint/2010/main" val="370754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447472" y="228600"/>
            <a:ext cx="11515928" cy="1009650"/>
          </a:xfrm>
        </p:spPr>
        <p:txBody>
          <a:bodyPr/>
          <a:lstStyle/>
          <a:p>
            <a:r>
              <a:rPr lang="en-US" dirty="0"/>
              <a:t>Assertiveness</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a:lstStyle/>
          <a:p>
            <a:fld id="{1B1CF60C-C85D-47C0-8597-E3BF95F18FA3}" type="slidenum">
              <a:rPr lang="en-US" smtClean="0"/>
              <a:pPr/>
              <a:t>7</a:t>
            </a:fld>
            <a:endParaRPr lang="en-US"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a:lstStyle/>
          <a:p>
            <a:r>
              <a:rPr lang="en-US" dirty="0"/>
              <a:t>The degree to which we “ask” or “tell” when interacting with others</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spc="-20" dirty="0">
                    <a:solidFill>
                      <a:schemeClr val="tx2"/>
                    </a:solidFill>
                  </a:rPr>
                  <a:t>More</a:t>
                </a:r>
                <a:br>
                  <a:rPr lang="en-US" spc="-20" dirty="0">
                    <a:solidFill>
                      <a:schemeClr val="tx2"/>
                    </a:solidFill>
                  </a:rPr>
                </a:br>
                <a:r>
                  <a:rPr lang="en-US" spc="-20" dirty="0">
                    <a:solidFill>
                      <a:schemeClr val="accent2"/>
                    </a:solidFill>
                    <a:latin typeface="Arial Black" panose="020B0A04020102020204" pitchFamily="34" charset="0"/>
                  </a:rPr>
                  <a:t>Asking</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spc="-20" dirty="0">
                    <a:solidFill>
                      <a:schemeClr val="accent2"/>
                    </a:solidFill>
                    <a:latin typeface="Arial Black" panose="020B0A04020102020204" pitchFamily="34" charset="0"/>
                  </a:rPr>
                  <a:t>Asking</a:t>
                </a:r>
                <a:br>
                  <a:rPr lang="en-US" spc="-20" dirty="0">
                    <a:solidFill>
                      <a:schemeClr val="accent2"/>
                    </a:solidFill>
                  </a:rPr>
                </a:br>
                <a:r>
                  <a:rPr lang="en-US" spc="-20" dirty="0">
                    <a:solidFill>
                      <a:schemeClr val="tx2"/>
                    </a:solidFill>
                  </a:rPr>
                  <a:t>with some</a:t>
                </a:r>
                <a:br>
                  <a:rPr lang="en-US" spc="-20" dirty="0">
                    <a:solidFill>
                      <a:schemeClr val="tx2"/>
                    </a:solidFill>
                  </a:rPr>
                </a:br>
                <a:r>
                  <a:rPr lang="en-US" spc="-20" dirty="0">
                    <a:solidFill>
                      <a:schemeClr val="accent2"/>
                    </a:solidFill>
                    <a:latin typeface="Arial Black" panose="020B0A04020102020204" pitchFamily="34" charset="0"/>
                  </a:rPr>
                  <a:t>Telling</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spc="-20" dirty="0">
                    <a:solidFill>
                      <a:schemeClr val="accent2"/>
                    </a:solidFill>
                    <a:latin typeface="Arial Black" panose="020B0A04020102020204" pitchFamily="34" charset="0"/>
                  </a:rPr>
                  <a:t>Telling</a:t>
                </a:r>
                <a:br>
                  <a:rPr lang="en-US" spc="-20" dirty="0">
                    <a:solidFill>
                      <a:schemeClr val="accent2"/>
                    </a:solidFill>
                  </a:rPr>
                </a:br>
                <a:r>
                  <a:rPr lang="en-US" spc="-20" dirty="0">
                    <a:solidFill>
                      <a:schemeClr val="tx2"/>
                    </a:solidFill>
                  </a:rPr>
                  <a:t>with some</a:t>
                </a:r>
                <a:br>
                  <a:rPr lang="en-US" spc="-20" dirty="0">
                    <a:solidFill>
                      <a:schemeClr val="tx2"/>
                    </a:solidFill>
                  </a:rPr>
                </a:br>
                <a:r>
                  <a:rPr lang="en-US" spc="-20" dirty="0">
                    <a:solidFill>
                      <a:schemeClr val="accent2"/>
                    </a:solidFill>
                    <a:latin typeface="Arial Black" panose="020B0A04020102020204" pitchFamily="34" charset="0"/>
                  </a:rPr>
                  <a:t>Asking</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spc="-20" dirty="0">
                    <a:solidFill>
                      <a:schemeClr val="tx2"/>
                    </a:solidFill>
                  </a:rPr>
                  <a:t>More</a:t>
                </a:r>
                <a:br>
                  <a:rPr lang="en-US" spc="-20" dirty="0">
                    <a:solidFill>
                      <a:schemeClr val="tx2"/>
                    </a:solidFill>
                  </a:rPr>
                </a:br>
                <a:r>
                  <a:rPr lang="en-US" spc="-20" dirty="0">
                    <a:solidFill>
                      <a:schemeClr val="accent2"/>
                    </a:solidFill>
                    <a:latin typeface="Arial Black" panose="020B0A04020102020204" pitchFamily="34" charset="0"/>
                  </a:rPr>
                  <a:t>Telling</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spTree>
    <p:extLst>
      <p:ext uri="{BB962C8B-B14F-4D97-AF65-F5344CB8AC3E}">
        <p14:creationId xmlns:p14="http://schemas.microsoft.com/office/powerpoint/2010/main" val="1730333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a:lstStyle/>
          <a:p>
            <a:r>
              <a:rPr lang="en-US" dirty="0"/>
              <a:t>Assertiveness Behaviors</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56117" y="228600"/>
            <a:ext cx="7707284" cy="5798126"/>
          </a:xfrm>
        </p:spPr>
        <p:txBody>
          <a:bodyPr/>
          <a:lstStyle/>
          <a:p>
            <a:r>
              <a:rPr lang="en-US" dirty="0"/>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n-US" smtClean="0"/>
              <a:t>8</a:t>
            </a:fld>
            <a:endParaRPr lang="en-US"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nvGraphicFramePr>
        <p:xfrm>
          <a:off x="6520125" y="5220646"/>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r>
                        <a:rPr lang="en-US" dirty="0">
                          <a:solidFill>
                            <a:schemeClr val="bg1"/>
                          </a:solidFill>
                        </a:rPr>
                        <a:t>DO</a:t>
                      </a:r>
                    </a:p>
                  </a:txBody>
                  <a:tcPr marL="0" marR="0" marT="0" marB="0" anchor="ctr">
                    <a:solidFill>
                      <a:schemeClr val="accent2"/>
                    </a:solidFill>
                  </a:tcPr>
                </a:tc>
                <a:tc>
                  <a:txBody>
                    <a:bodyPr/>
                    <a:lstStyle/>
                    <a:p>
                      <a:r>
                        <a:rPr lang="en-US" dirty="0">
                          <a:solidFill>
                            <a:schemeClr val="accent6"/>
                          </a:solidFill>
                        </a:rPr>
                        <a:t>Non-Verbal Behaviors</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nvGraphicFramePr>
        <p:xfrm>
          <a:off x="6507825" y="630239"/>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r>
                        <a:rPr lang="en-US" dirty="0">
                          <a:solidFill>
                            <a:schemeClr val="bg1"/>
                          </a:solidFill>
                        </a:rPr>
                        <a:t>SAY</a:t>
                      </a:r>
                    </a:p>
                  </a:txBody>
                  <a:tcPr marL="0" marR="0" marT="0" marB="0" anchor="ctr">
                    <a:solidFill>
                      <a:schemeClr val="accent2"/>
                    </a:solidFill>
                  </a:tcPr>
                </a:tc>
                <a:tc>
                  <a:txBody>
                    <a:bodyPr/>
                    <a:lstStyle/>
                    <a:p>
                      <a:r>
                        <a:rPr lang="en-US" dirty="0">
                          <a:solidFill>
                            <a:schemeClr val="accent6"/>
                          </a:solidFill>
                        </a:rPr>
                        <a:t>Verbal Behaviors</a:t>
                      </a:r>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532202" y="1304327"/>
            <a:ext cx="4948449" cy="417436"/>
            <a:chOff x="5532202" y="1271077"/>
            <a:chExt cx="4948449"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Pace of Speech</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532202" y="1341295"/>
              <a:ext cx="705321" cy="276999"/>
            </a:xfrm>
            <a:prstGeom prst="rect">
              <a:avLst/>
            </a:prstGeom>
            <a:noFill/>
          </p:spPr>
          <p:txBody>
            <a:bodyPr wrap="none" lIns="0" tIns="0" rIns="0" bIns="0" rtlCol="0">
              <a:spAutoFit/>
            </a:bodyPr>
            <a:lstStyle/>
            <a:p>
              <a:pPr algn="r"/>
              <a:r>
                <a:rPr lang="en-US" dirty="0">
                  <a:solidFill>
                    <a:schemeClr val="tx2"/>
                  </a:solidFill>
                </a:rPr>
                <a:t>Slower</a:t>
              </a:r>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654025" cy="276999"/>
            </a:xfrm>
            <a:prstGeom prst="rect">
              <a:avLst/>
            </a:prstGeom>
            <a:noFill/>
          </p:spPr>
          <p:txBody>
            <a:bodyPr wrap="none" lIns="0" tIns="0" rIns="0" bIns="0" rtlCol="0">
              <a:spAutoFit/>
            </a:bodyPr>
            <a:lstStyle/>
            <a:p>
              <a:r>
                <a:rPr lang="en-US" dirty="0">
                  <a:solidFill>
                    <a:schemeClr val="tx2"/>
                  </a:solidFill>
                </a:rPr>
                <a:t>Faster</a:t>
              </a: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739332" y="1797962"/>
            <a:ext cx="4799128" cy="417436"/>
            <a:chOff x="5739332" y="1764712"/>
            <a:chExt cx="4799128"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Quantity of Speech</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739332" y="1834931"/>
              <a:ext cx="498191" cy="276999"/>
            </a:xfrm>
            <a:prstGeom prst="rect">
              <a:avLst/>
            </a:prstGeom>
            <a:noFill/>
          </p:spPr>
          <p:txBody>
            <a:bodyPr wrap="square" lIns="0" tIns="0" rIns="0" bIns="0" rtlCol="0">
              <a:spAutoFit/>
            </a:bodyPr>
            <a:lstStyle/>
            <a:p>
              <a:pPr algn="r"/>
              <a:r>
                <a:rPr lang="en-US" dirty="0">
                  <a:solidFill>
                    <a:schemeClr val="tx2"/>
                  </a:solidFill>
                </a:rPr>
                <a:t>Less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rtlCol="0">
              <a:spAutoFit/>
            </a:bodyPr>
            <a:lstStyle/>
            <a:p>
              <a:r>
                <a:rPr lang="en-US" dirty="0">
                  <a:solidFill>
                    <a:schemeClr val="tx2"/>
                  </a:solidFill>
                </a:rPr>
                <a:t>More</a:t>
              </a:r>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Volume of Speech</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76999"/>
            </a:xfrm>
            <a:prstGeom prst="rect">
              <a:avLst/>
            </a:prstGeom>
            <a:noFill/>
          </p:spPr>
          <p:txBody>
            <a:bodyPr wrap="square" lIns="0" tIns="0" rIns="0" bIns="0" rtlCol="0">
              <a:spAutoFit/>
            </a:bodyPr>
            <a:lstStyle/>
            <a:p>
              <a:pPr algn="r"/>
              <a:r>
                <a:rPr lang="en-US" dirty="0">
                  <a:solidFill>
                    <a:schemeClr val="tx2"/>
                  </a:solidFill>
                </a:rPr>
                <a:t>Quieter</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76999"/>
            </a:xfrm>
            <a:prstGeom prst="rect">
              <a:avLst/>
            </a:prstGeom>
            <a:noFill/>
          </p:spPr>
          <p:txBody>
            <a:bodyPr wrap="square" lIns="0" tIns="0" rIns="0" bIns="0" rtlCol="0">
              <a:spAutoFit/>
            </a:bodyPr>
            <a:lstStyle/>
            <a:p>
              <a:r>
                <a:rPr lang="en-US" dirty="0">
                  <a:solidFill>
                    <a:schemeClr val="tx2"/>
                  </a:solidFill>
                </a:rPr>
                <a:t>Louder</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550069" y="3565857"/>
            <a:ext cx="5076689" cy="417436"/>
            <a:chOff x="5550069" y="3432857"/>
            <a:chExt cx="5076689"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Use of Hands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550069" y="3503075"/>
              <a:ext cx="718145" cy="276999"/>
            </a:xfrm>
            <a:prstGeom prst="rect">
              <a:avLst/>
            </a:prstGeom>
            <a:noFill/>
          </p:spPr>
          <p:txBody>
            <a:bodyPr wrap="none" lIns="0" tIns="0" rIns="0" bIns="0" rtlCol="0">
              <a:spAutoFit/>
            </a:bodyPr>
            <a:lstStyle/>
            <a:p>
              <a:pPr algn="r"/>
              <a:r>
                <a:rPr lang="en-US" dirty="0">
                  <a:solidFill>
                    <a:schemeClr val="tx2"/>
                  </a:solidFill>
                </a:rPr>
                <a:t>Relaxed</a:t>
              </a:r>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769441" cy="276999"/>
            </a:xfrm>
            <a:prstGeom prst="rect">
              <a:avLst/>
            </a:prstGeom>
            <a:noFill/>
          </p:spPr>
          <p:txBody>
            <a:bodyPr wrap="none" lIns="0" tIns="0" rIns="0" bIns="0" rtlCol="0">
              <a:spAutoFit/>
            </a:bodyPr>
            <a:lstStyle/>
            <a:p>
              <a:r>
                <a:rPr lang="en-US" dirty="0">
                  <a:solidFill>
                    <a:schemeClr val="tx2"/>
                  </a:solidFill>
                </a:rPr>
                <a:t>Directive</a:t>
              </a:r>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59492"/>
            <a:ext cx="6391274" cy="417436"/>
            <a:chOff x="5048251" y="3926492"/>
            <a:chExt cx="6391274" cy="41743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Body Posture</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96711"/>
              <a:ext cx="1219964" cy="276999"/>
            </a:xfrm>
            <a:prstGeom prst="rect">
              <a:avLst/>
            </a:prstGeom>
            <a:noFill/>
          </p:spPr>
          <p:txBody>
            <a:bodyPr wrap="square" lIns="0" tIns="0" rIns="0" bIns="0" rtlCol="0">
              <a:spAutoFit/>
            </a:bodyPr>
            <a:lstStyle/>
            <a:p>
              <a:pPr algn="r"/>
              <a:r>
                <a:rPr lang="en-US" dirty="0">
                  <a:solidFill>
                    <a:schemeClr val="tx2"/>
                  </a:solidFill>
                </a:rPr>
                <a:t>Lean Back</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76999"/>
            </a:xfrm>
            <a:prstGeom prst="rect">
              <a:avLst/>
            </a:prstGeom>
            <a:noFill/>
          </p:spPr>
          <p:txBody>
            <a:bodyPr wrap="square" lIns="0" tIns="0" rIns="0" bIns="0" rtlCol="0">
              <a:spAutoFit/>
            </a:bodyPr>
            <a:lstStyle/>
            <a:p>
              <a:r>
                <a:rPr lang="en-US" dirty="0">
                  <a:solidFill>
                    <a:schemeClr val="tx2"/>
                  </a:solidFill>
                </a:rPr>
                <a:t>Lean Forward</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Eye Contact</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rtlCol="0">
              <a:spAutoFit/>
            </a:bodyPr>
            <a:lstStyle/>
            <a:p>
              <a:pPr algn="r"/>
              <a:r>
                <a:rPr lang="en-US" dirty="0">
                  <a:solidFill>
                    <a:schemeClr val="tx2"/>
                  </a:solidFill>
                </a:rPr>
                <a:t>Less Direct</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rtlCol="0">
              <a:spAutoFit/>
            </a:bodyPr>
            <a:lstStyle/>
            <a:p>
              <a:r>
                <a:rPr lang="en-US" dirty="0">
                  <a:solidFill>
                    <a:schemeClr val="tx2"/>
                  </a:solidFill>
                </a:rPr>
                <a:t>More Direct</a:t>
              </a: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642030" y="2990377"/>
            <a:ext cx="6954520" cy="276999"/>
            <a:chOff x="4642030" y="2957127"/>
            <a:chExt cx="6954520"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642030" y="2957127"/>
              <a:ext cx="615554" cy="276999"/>
            </a:xfrm>
            <a:prstGeom prst="rect">
              <a:avLst/>
            </a:prstGeom>
            <a:noFill/>
          </p:spPr>
          <p:txBody>
            <a:bodyPr wrap="none" lIns="0" tIns="0" rIns="0" bIns="0" rtlCol="0">
              <a:spAutoFit/>
            </a:bodyPr>
            <a:lstStyle/>
            <a:p>
              <a:pPr algn="r"/>
              <a:r>
                <a:rPr lang="en-US" dirty="0">
                  <a:solidFill>
                    <a:schemeClr val="tx2"/>
                  </a:solidFill>
                </a:rPr>
                <a:t>ASKS</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705321" cy="276999"/>
            </a:xfrm>
            <a:prstGeom prst="rect">
              <a:avLst/>
            </a:prstGeom>
            <a:noFill/>
          </p:spPr>
          <p:txBody>
            <a:bodyPr wrap="none" lIns="0" tIns="0" rIns="0" bIns="0" rtlCol="0">
              <a:spAutoFit/>
            </a:bodyPr>
            <a:lstStyle/>
            <a:p>
              <a:r>
                <a:rPr lang="en-US" dirty="0">
                  <a:solidFill>
                    <a:schemeClr val="tx2"/>
                  </a:solidFill>
                </a:rPr>
                <a:t>TELLS</a:t>
              </a:r>
            </a:p>
          </p:txBody>
        </p:sp>
      </p:grpSp>
    </p:spTree>
    <p:extLst>
      <p:ext uri="{BB962C8B-B14F-4D97-AF65-F5344CB8AC3E}">
        <p14:creationId xmlns:p14="http://schemas.microsoft.com/office/powerpoint/2010/main" val="2771819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p14="http://schemas.microsoft.com/office/powerpoint/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a:lstStyle/>
          <a:p>
            <a:r>
              <a:rPr lang="en-US" dirty="0"/>
              <a:t>Responsiveness</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a:lstStyle/>
          <a:p>
            <a:r>
              <a:rPr lang="en-US" dirty="0"/>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a:lstStyle/>
          <a:p>
            <a:r>
              <a:rPr lang="en-US" sz="2200" dirty="0">
                <a:solidFill>
                  <a:schemeClr val="tx2"/>
                </a:solidFill>
              </a:rPr>
              <a:t>The degree to which we control or display emotions when interacting with others</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a:lstStyle/>
          <a:p>
            <a:pPr algn="l"/>
            <a:r>
              <a:rPr lang="en-US" dirty="0"/>
              <a:t>© The TRACOM Corporation. All Rights Reserved.</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a:lstStyle/>
          <a:p>
            <a:fld id="{1B1CF60C-C85D-47C0-8597-E3BF95F18FA3}" type="slidenum">
              <a:rPr lang="en-US" smtClean="0"/>
              <a:pPr/>
              <a:t>9</a:t>
            </a:fld>
            <a:endParaRPr lang="en-US"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lIns="91440" tIns="91440" rIns="91440" bIns="9144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dirty="0"/>
              <a:t> </a:t>
            </a:r>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z="1800" dirty="0">
                  <a:solidFill>
                    <a:schemeClr val="tx2"/>
                  </a:solidFill>
                </a:rPr>
                <a:t>More</a:t>
              </a:r>
              <a:br>
                <a:rPr lang="en-US" spc="-20" dirty="0">
                  <a:solidFill>
                    <a:schemeClr val="accent1"/>
                  </a:solidFill>
                  <a:latin typeface="Arial Black" panose="020B0A04020102020204" pitchFamily="34" charset="0"/>
                </a:rPr>
              </a:br>
              <a:r>
                <a:rPr lang="en-US" spc="-20" dirty="0">
                  <a:solidFill>
                    <a:schemeClr val="accent2"/>
                  </a:solidFill>
                  <a:latin typeface="Arial Black" panose="020B0A04020102020204" pitchFamily="34" charset="0"/>
                </a:rPr>
                <a:t>Controlling</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pc="-20" dirty="0">
                  <a:solidFill>
                    <a:schemeClr val="accent2"/>
                  </a:solidFill>
                  <a:latin typeface="Arial Black" panose="020B0A04020102020204" pitchFamily="34" charset="0"/>
                </a:rPr>
                <a:t>Controlling</a:t>
              </a:r>
            </a:p>
            <a:p>
              <a:pPr>
                <a:lnSpc>
                  <a:spcPct val="85000"/>
                </a:lnSpc>
              </a:pPr>
              <a:r>
                <a:rPr lang="en-US" dirty="0">
                  <a:solidFill>
                    <a:schemeClr val="tx2"/>
                  </a:solidFill>
                </a:rPr>
                <a:t>with some</a:t>
              </a:r>
              <a:br>
                <a:rPr lang="en-US" dirty="0">
                  <a:solidFill>
                    <a:schemeClr val="accent6"/>
                  </a:solidFill>
                </a:rPr>
              </a:br>
              <a:r>
                <a:rPr lang="en-US" spc="-20" dirty="0">
                  <a:solidFill>
                    <a:schemeClr val="accent2"/>
                  </a:solidFill>
                </a:rPr>
                <a:t>Emoting</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pc="-20" dirty="0">
                  <a:solidFill>
                    <a:schemeClr val="accent2"/>
                  </a:solidFill>
                  <a:latin typeface="Arial Black" panose="020B0A04020102020204" pitchFamily="34" charset="0"/>
                </a:rPr>
                <a:t>Emoting</a:t>
              </a:r>
            </a:p>
            <a:p>
              <a:pPr>
                <a:lnSpc>
                  <a:spcPct val="85000"/>
                </a:lnSpc>
              </a:pPr>
              <a:r>
                <a:rPr lang="en-US" dirty="0">
                  <a:solidFill>
                    <a:schemeClr val="tx2"/>
                  </a:solidFill>
                </a:rPr>
                <a:t>with some</a:t>
              </a:r>
              <a:br>
                <a:rPr lang="en-US" dirty="0">
                  <a:solidFill>
                    <a:schemeClr val="accent6"/>
                  </a:solidFill>
                </a:rPr>
              </a:br>
              <a:r>
                <a:rPr lang="en-US" spc="-20" dirty="0">
                  <a:solidFill>
                    <a:schemeClr val="accent2"/>
                  </a:solidFill>
                </a:rPr>
                <a:t>Controlling</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dirty="0">
                  <a:solidFill>
                    <a:schemeClr val="tx2"/>
                  </a:solidFill>
                </a:rPr>
                <a:t>More</a:t>
              </a:r>
              <a:br>
                <a:rPr lang="en-US" sz="1800" dirty="0">
                  <a:solidFill>
                    <a:schemeClr val="accent6"/>
                  </a:solidFill>
                </a:rPr>
              </a:br>
              <a:r>
                <a:rPr lang="en-US" spc="-20" dirty="0">
                  <a:solidFill>
                    <a:schemeClr val="accent2"/>
                  </a:solidFill>
                  <a:latin typeface="Arial Black" panose="020B0A04020102020204" pitchFamily="34" charset="0"/>
                </a:rPr>
                <a:t>Emoting</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dirty="0">
              <a:solidFill>
                <a:schemeClr val="bg1"/>
              </a:solidFill>
            </a:endParaRPr>
          </a:p>
        </p:txBody>
      </p:sp>
    </p:spTree>
    <p:extLst>
      <p:ext uri="{BB962C8B-B14F-4D97-AF65-F5344CB8AC3E}">
        <p14:creationId xmlns:p14="http://schemas.microsoft.com/office/powerpoint/2010/main" val="511130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p14="http://schemas.microsoft.com/office/powerpoint/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059841FC962847B7C466AE5C2C7D56" ma:contentTypeVersion="13" ma:contentTypeDescription="Create a new document." ma:contentTypeScope="" ma:versionID="a27b64975b2d9087dc604b0ec2ed7ea2">
  <xsd:schema xmlns:xsd="http://www.w3.org/2001/XMLSchema" xmlns:xs="http://www.w3.org/2001/XMLSchema" xmlns:p="http://schemas.microsoft.com/office/2006/metadata/properties" xmlns:ns3="e235ea6b-c107-43ab-9690-5f5415629e9a" xmlns:ns4="35082ab2-cacb-41e0-a710-15919c453589" targetNamespace="http://schemas.microsoft.com/office/2006/metadata/properties" ma:root="true" ma:fieldsID="f26a767aa3a214bc872dd9a02f220ba8" ns3:_="" ns4:_="">
    <xsd:import namespace="e235ea6b-c107-43ab-9690-5f5415629e9a"/>
    <xsd:import namespace="35082ab2-cacb-41e0-a710-15919c45358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35ea6b-c107-43ab-9690-5f5415629e9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082ab2-cacb-41e0-a710-15919c45358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901FAF-6647-4A7E-92BB-46E2F254C5C2}">
  <ds:schemaRefs>
    <ds:schemaRef ds:uri="http://purl.org/dc/dcmitype/"/>
    <ds:schemaRef ds:uri="e235ea6b-c107-43ab-9690-5f5415629e9a"/>
    <ds:schemaRef ds:uri="http://purl.org/dc/elements/1.1/"/>
    <ds:schemaRef ds:uri="http://schemas.microsoft.com/office/2006/metadata/properties"/>
    <ds:schemaRef ds:uri="http://schemas.microsoft.com/office/2006/documentManagement/types"/>
    <ds:schemaRef ds:uri="http://purl.org/dc/terms/"/>
    <ds:schemaRef ds:uri="35082ab2-cacb-41e0-a710-15919c453589"/>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48B4D90-903A-41F1-9D48-A784C1A18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35ea6b-c107-43ab-9690-5f5415629e9a"/>
    <ds:schemaRef ds:uri="35082ab2-cacb-41e0-a710-15919c4535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639EE7-FC73-4FDD-80D1-FD8641AB9F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16956</TotalTime>
  <Words>10553</Words>
  <Application>Microsoft Office PowerPoint</Application>
  <PresentationFormat>Widescreen</PresentationFormat>
  <Paragraphs>1418</Paragraphs>
  <Slides>61</Slides>
  <Notes>61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61</vt:i4>
      </vt:variant>
    </vt:vector>
  </HeadingPairs>
  <TitlesOfParts>
    <vt:vector size="82" baseType="lpstr">
      <vt:lpstr>Arial</vt:lpstr>
      <vt:lpstr>Arial Black</vt:lpstr>
      <vt:lpstr>Calibri</vt:lpstr>
      <vt:lpstr>Courier New</vt:lpstr>
      <vt:lpstr>Georgia</vt:lpstr>
      <vt:lpstr>Georgia Pro</vt:lpstr>
      <vt:lpstr>Museo</vt:lpstr>
      <vt:lpstr>Museo 700</vt:lpstr>
      <vt:lpstr>Museo Sans 300</vt:lpstr>
      <vt:lpstr>Museo-700</vt:lpstr>
      <vt:lpstr>MuseoSans-300</vt:lpstr>
      <vt:lpstr>MuseoSans-500</vt:lpstr>
      <vt:lpstr>MuseoSans-700</vt:lpstr>
      <vt:lpstr>MuseoSlab-700</vt:lpstr>
      <vt:lpstr>Open Sans</vt:lpstr>
      <vt:lpstr>Open Sans Extrabold</vt:lpstr>
      <vt:lpstr>Symbol</vt:lpstr>
      <vt:lpstr>Times New Roman</vt:lpstr>
      <vt:lpstr>TimesNewRomanPSMT</vt:lpstr>
      <vt:lpstr>Wingdings</vt:lpstr>
      <vt:lpstr>Tracom SOCIAL STYLE PowerPoint Template</vt:lpstr>
      <vt:lpstr>Improving Sales Effectiveness with Versatility™</vt:lpstr>
      <vt:lpstr>Learning Objectives</vt:lpstr>
      <vt:lpstr>PowerPoint Presentation</vt:lpstr>
      <vt:lpstr>Observable Behaviors vs. Personality</vt:lpstr>
      <vt:lpstr>Say &amp; Do Behaviors</vt:lpstr>
      <vt:lpstr>Assertiveness  and Responsiveness</vt:lpstr>
      <vt:lpstr>Assertiveness</vt:lpstr>
      <vt:lpstr>Assertiveness Behaviors</vt:lpstr>
      <vt:lpstr>Responsiveness</vt:lpstr>
      <vt:lpstr>Responsiveness Behaviors</vt:lpstr>
      <vt:lpstr>SOCIAL STYLE Model</vt:lpstr>
      <vt:lpstr>Online Profile</vt:lpstr>
      <vt:lpstr>PowerPoint Presentation</vt:lpstr>
      <vt:lpstr>PowerPoint Presentation</vt:lpstr>
      <vt:lpstr>PowerPoint Presentation</vt:lpstr>
      <vt:lpstr>PowerPoint Presentation</vt:lpstr>
      <vt:lpstr>PowerPoint Presentation</vt:lpstr>
      <vt:lpstr>Paper Profile</vt:lpstr>
      <vt:lpstr>Your SOCIAL STYLE Self-Perception</vt:lpstr>
      <vt:lpstr>Read About Your Style</vt:lpstr>
      <vt:lpstr>Need, Orientation, and Growth Action</vt:lpstr>
      <vt:lpstr>SOCIAL STYLE  Key Characteristics</vt:lpstr>
      <vt:lpstr>Tension and Productivity</vt:lpstr>
      <vt:lpstr>Backup Behavior</vt:lpstr>
      <vt:lpstr>Managing Backup Behavior</vt:lpstr>
      <vt:lpstr>Potentially Toxic Relationships</vt:lpstr>
      <vt:lpstr>Key Reminders</vt:lpstr>
      <vt:lpstr>Versatility</vt:lpstr>
      <vt:lpstr>Versatility is how well you adjust to the Style needs of others</vt:lpstr>
      <vt:lpstr>Versatility</vt:lpstr>
      <vt:lpstr>Four Sources of Versatility</vt:lpstr>
      <vt:lpstr>Online Profile</vt:lpstr>
      <vt:lpstr>Overall Versatility</vt:lpstr>
      <vt:lpstr>The Meaning of Versatility Positions</vt:lpstr>
      <vt:lpstr>PowerPoint Presentation</vt:lpstr>
      <vt:lpstr>PowerPoint Presentation</vt:lpstr>
      <vt:lpstr>PowerPoint Presentation</vt:lpstr>
      <vt:lpstr>PowerPoint Presentation</vt:lpstr>
      <vt:lpstr>Paper Profile</vt:lpstr>
      <vt:lpstr>Versatility</vt:lpstr>
      <vt:lpstr>Your Versatility Self-Perception</vt:lpstr>
      <vt:lpstr>Learning Objectives</vt:lpstr>
      <vt:lpstr>Next Steps and Key Learning</vt:lpstr>
      <vt:lpstr>SOCIAL STYLE Navigator®</vt:lpstr>
      <vt:lpstr>SOCIAL STYLE Navigator® Access (online profiles only)</vt:lpstr>
      <vt:lpstr>SOCIAL STYLE Navigator® Access (paper profiles only)</vt:lpstr>
      <vt:lpstr>PowerPoint Presentation</vt:lpstr>
      <vt:lpstr>PowerPoint Presentation</vt:lpstr>
      <vt:lpstr>PowerPoint Presentation</vt:lpstr>
      <vt:lpstr>PowerPoint Presentation</vt:lpstr>
      <vt:lpstr>SOCIAL STYLE Passport</vt:lpstr>
      <vt:lpstr>PowerPoint Presentation</vt:lpstr>
      <vt:lpstr>Optional Exercises</vt:lpstr>
      <vt:lpstr>Potentially Toxic Relationships</vt:lpstr>
      <vt:lpstr>Style Forum</vt:lpstr>
      <vt:lpstr>Versatility Forum</vt:lpstr>
      <vt:lpstr>SOCIAL STYLE Navigator</vt:lpstr>
      <vt:lpstr>Versatility Action Plan</vt:lpstr>
      <vt:lpstr>Guidelines for Observing Style</vt:lpstr>
      <vt:lpstr>Taking My Growth Action</vt:lpstr>
      <vt:lpstr>Improving Sales Effectiveness with Versatility™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 Johnson</dc:creator>
  <cp:lastModifiedBy>Karna Caldwell</cp:lastModifiedBy>
  <cp:revision>468</cp:revision>
  <dcterms:created xsi:type="dcterms:W3CDTF">2021-02-09T18:22:56Z</dcterms:created>
  <dcterms:modified xsi:type="dcterms:W3CDTF">2023-07-11T20:22:05Z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0x01010047059841FC962847B7C466AE5C2C7D56</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