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0"/>
  </p:notesMasterIdLst>
  <p:handoutMasterIdLst>
    <p:handoutMasterId r:id="rId61"/>
  </p:handoutMasterIdLst>
  <p:sldIdLst>
    <p:sldId id="257" r:id="rId5"/>
    <p:sldId id="934" r:id="rId6"/>
    <p:sldId id="1086" r:id="rId7"/>
    <p:sldId id="1014" r:id="rId8"/>
    <p:sldId id="1015" r:id="rId9"/>
    <p:sldId id="996" r:id="rId10"/>
    <p:sldId id="1016" r:id="rId11"/>
    <p:sldId id="305" r:id="rId12"/>
    <p:sldId id="1028" r:id="rId13"/>
    <p:sldId id="306" r:id="rId14"/>
    <p:sldId id="1017" r:id="rId15"/>
    <p:sldId id="938" r:id="rId16"/>
    <p:sldId id="312" r:id="rId17"/>
    <p:sldId id="1037" r:id="rId18"/>
    <p:sldId id="1058" r:id="rId19"/>
    <p:sldId id="1073" r:id="rId20"/>
    <p:sldId id="1075" r:id="rId21"/>
    <p:sldId id="1074" r:id="rId22"/>
    <p:sldId id="1076" r:id="rId23"/>
    <p:sldId id="1036" r:id="rId24"/>
    <p:sldId id="952" r:id="rId25"/>
    <p:sldId id="1079" r:id="rId26"/>
    <p:sldId id="939" r:id="rId27"/>
    <p:sldId id="1007" r:id="rId28"/>
    <p:sldId id="1008" r:id="rId29"/>
    <p:sldId id="321" r:id="rId30"/>
    <p:sldId id="1068" r:id="rId31"/>
    <p:sldId id="1018" r:id="rId32"/>
    <p:sldId id="1019" r:id="rId33"/>
    <p:sldId id="1063" r:id="rId34"/>
    <p:sldId id="1066" r:id="rId35"/>
    <p:sldId id="1070" r:id="rId36"/>
    <p:sldId id="1071" r:id="rId37"/>
    <p:sldId id="1072" r:id="rId38"/>
    <p:sldId id="1067" r:id="rId39"/>
    <p:sldId id="320" r:id="rId40"/>
    <p:sldId id="953" r:id="rId41"/>
    <p:sldId id="954" r:id="rId42"/>
    <p:sldId id="955" r:id="rId43"/>
    <p:sldId id="326" r:id="rId44"/>
    <p:sldId id="932" r:id="rId45"/>
    <p:sldId id="1090" r:id="rId46"/>
    <p:sldId id="1009" r:id="rId47"/>
    <p:sldId id="1035" r:id="rId48"/>
    <p:sldId id="1033" r:id="rId49"/>
    <p:sldId id="1012" r:id="rId50"/>
    <p:sldId id="1088" r:id="rId51"/>
    <p:sldId id="285" r:id="rId52"/>
    <p:sldId id="1029" r:id="rId53"/>
    <p:sldId id="1080" r:id="rId54"/>
    <p:sldId id="1030" r:id="rId55"/>
    <p:sldId id="1031" r:id="rId56"/>
    <p:sldId id="1069" r:id="rId57"/>
    <p:sldId id="963" r:id="rId58"/>
    <p:sldId id="1089" r:id="rId59"/>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1529DDF-0207-4C4E-98AB-160073D6C3DE}">
          <p14:sldIdLst>
            <p14:sldId id="257"/>
            <p14:sldId id="934"/>
            <p14:sldId id="1086"/>
            <p14:sldId id="1014"/>
            <p14:sldId id="1015"/>
            <p14:sldId id="996"/>
            <p14:sldId id="1016"/>
            <p14:sldId id="305"/>
            <p14:sldId id="1028"/>
            <p14:sldId id="306"/>
            <p14:sldId id="1017"/>
            <p14:sldId id="938"/>
            <p14:sldId id="312"/>
          </p14:sldIdLst>
        </p14:section>
        <p14:section name="Online Style Profile" id="{C8BD529A-D453-41CB-A514-54F33E3DFF06}">
          <p14:sldIdLst>
            <p14:sldId id="1037"/>
            <p14:sldId id="1058"/>
            <p14:sldId id="1073"/>
            <p14:sldId id="1075"/>
            <p14:sldId id="1074"/>
            <p14:sldId id="1076"/>
          </p14:sldIdLst>
        </p14:section>
        <p14:section name="Paper Style Profile" id="{E07396F4-6740-4999-A6AE-C73DB7A69C29}">
          <p14:sldIdLst>
            <p14:sldId id="1036"/>
            <p14:sldId id="952"/>
            <p14:sldId id="1079"/>
          </p14:sldIdLst>
        </p14:section>
        <p14:section name="Program" id="{CEF6BE69-A84D-4897-9B52-A90882D327D4}">
          <p14:sldIdLst>
            <p14:sldId id="939"/>
            <p14:sldId id="1007"/>
            <p14:sldId id="1008"/>
            <p14:sldId id="321"/>
          </p14:sldIdLst>
        </p14:section>
        <p14:section name="Online Versatility Profile" id="{B22A0F42-23B3-4867-AA14-70E5D2ADE22B}">
          <p14:sldIdLst>
            <p14:sldId id="1068"/>
            <p14:sldId id="1018"/>
            <p14:sldId id="1019"/>
            <p14:sldId id="1063"/>
            <p14:sldId id="1066"/>
            <p14:sldId id="1070"/>
            <p14:sldId id="1071"/>
            <p14:sldId id="1072"/>
          </p14:sldIdLst>
        </p14:section>
        <p14:section name="Paper Versatility Profile" id="{D6F6704E-7ABC-4EB1-8081-844B39E989D8}">
          <p14:sldIdLst>
            <p14:sldId id="1067"/>
            <p14:sldId id="320"/>
            <p14:sldId id="953"/>
          </p14:sldIdLst>
        </p14:section>
        <p14:section name="Program" id="{4CC18242-7ADD-4DAA-85E0-3A6E5208B50D}">
          <p14:sldIdLst>
            <p14:sldId id="954"/>
            <p14:sldId id="955"/>
            <p14:sldId id="326"/>
            <p14:sldId id="932"/>
            <p14:sldId id="1090"/>
            <p14:sldId id="1009"/>
            <p14:sldId id="1035"/>
            <p14:sldId id="1033"/>
            <p14:sldId id="1012"/>
            <p14:sldId id="1088"/>
            <p14:sldId id="285"/>
            <p14:sldId id="1029"/>
            <p14:sldId id="1080"/>
            <p14:sldId id="1030"/>
            <p14:sldId id="1031"/>
            <p14:sldId id="1069"/>
            <p14:sldId id="963"/>
            <p14:sldId id="1089"/>
          </p14:sldIdLst>
        </p14:section>
      </p14:sectionLst>
    </p:ext>
    <p:ext uri="{EFAFB233-063F-42B5-8137-9DF3F51BA10A}">
      <p15:sldGuideLst xmlns:p15="http://schemas.microsoft.com/office/powerpoint/2012/main">
        <p15:guide id="1" orient="horz" pos="232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ey Mulqueen" initials="CM" lastIdx="8" clrIdx="0">
    <p:extLst>
      <p:ext uri="{19B8F6BF-5375-455C-9EA6-DF929625EA0E}">
        <p15:presenceInfo xmlns:p15="http://schemas.microsoft.com/office/powerpoint/2012/main" userId="S::cmulqueen@tracom.com::6f6ebccc-cdb5-413a-ab9d-8663d0d1ee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005B92"/>
    <a:srgbClr val="07548B"/>
    <a:srgbClr val="ECECEC"/>
    <a:srgbClr val="E1E1E1"/>
    <a:srgbClr val="BDBEC0"/>
    <a:srgbClr val="A8D0E7"/>
    <a:srgbClr val="AED5EB"/>
    <a:srgbClr val="AFE7F8"/>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67879" autoAdjust="0"/>
  </p:normalViewPr>
  <p:slideViewPr>
    <p:cSldViewPr snapToGrid="0" showGuides="1">
      <p:cViewPr varScale="1">
        <p:scale>
          <a:sx n="73" d="100"/>
          <a:sy n="73" d="100"/>
        </p:scale>
        <p:origin x="1734" y="54"/>
      </p:cViewPr>
      <p:guideLst>
        <p:guide orient="horz" pos="2328"/>
        <p:guide pos="3840"/>
      </p:guideLst>
    </p:cSldViewPr>
  </p:slideViewPr>
  <p:notesTextViewPr>
    <p:cViewPr>
      <p:scale>
        <a:sx n="125" d="100"/>
        <a:sy n="125" d="100"/>
      </p:scale>
      <p:origin x="0" y="-636"/>
    </p:cViewPr>
  </p:notesTextViewPr>
  <p:sorterViewPr>
    <p:cViewPr>
      <p:scale>
        <a:sx n="100" d="100"/>
        <a:sy n="100" d="100"/>
      </p:scale>
      <p:origin x="0" y="-2910"/>
    </p:cViewPr>
  </p:sorterViewPr>
  <p:notesViewPr>
    <p:cSldViewPr snapToGrid="0" showGuides="1">
      <p:cViewPr>
        <p:scale>
          <a:sx n="75" d="100"/>
          <a:sy n="75" d="100"/>
        </p:scale>
        <p:origin x="4092" y="4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CA0A60-4272-43EA-9609-D2DEC7780AC7}" type="datetimeFigureOut">
              <a:rPr lang="en-US" smtClean="0"/>
              <a:t>7/11/2023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6211" y="1830817"/>
            <a:ext cx="6071532" cy="458788"/>
          </a:xfrm>
          <a:prstGeom prst="rect">
            <a:avLst/>
          </a:prstGeom>
        </p:spPr>
        <p:txBody>
          <a:bodyPr vert="horz" lIns="0" tIns="0" rIns="0" bIns="0" rtlCol="0" anchor="b"/>
          <a:lstStyle>
            <a:lvl1pPr algn="l">
              <a:defRPr sz="1600" b="1" spc="-30"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3922713" y="-509523"/>
            <a:ext cx="2971800" cy="458788"/>
          </a:xfrm>
          <a:prstGeom prst="rect">
            <a:avLst/>
          </a:prstGeom>
        </p:spPr>
        <p:txBody>
          <a:bodyPr vert="horz" lIns="0" tIns="0" rIns="0" bIns="0" rtlCol="0"/>
          <a:lstStyle>
            <a:lvl1pPr algn="r">
              <a:defRPr sz="1200"/>
            </a:lvl1pPr>
          </a:lstStyle>
          <a:p>
            <a:fld id="{62988393-0E3C-4976-AA48-59774D280CFC}" type="datetimeFigureOut">
              <a:rPr lang="en-US" smtClean="0"/>
              <a:t>7/11/2023</a:t>
            </a:fld>
            <a:endParaRPr lang="en-US" dirty="0"/>
          </a:p>
        </p:txBody>
      </p:sp>
      <p:sp>
        <p:nvSpPr>
          <p:cNvPr id="4" name="Slide Image Placeholder 3"/>
          <p:cNvSpPr>
            <a:spLocks noGrp="1" noRot="1" noChangeAspect="1"/>
          </p:cNvSpPr>
          <p:nvPr>
            <p:ph type="sldImg" idx="2"/>
          </p:nvPr>
        </p:nvSpPr>
        <p:spPr>
          <a:xfrm>
            <a:off x="486211" y="567895"/>
            <a:ext cx="2208184" cy="1242104"/>
          </a:xfrm>
          <a:prstGeom prst="rect">
            <a:avLst/>
          </a:prstGeom>
          <a:noFill/>
          <a:ln w="12700">
            <a:solidFill>
              <a:schemeClr val="bg2"/>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86211" y="2402317"/>
            <a:ext cx="6071532" cy="6173788"/>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486210" y="8850385"/>
            <a:ext cx="6071532" cy="293615"/>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792819" y="567895"/>
            <a:ext cx="3764923" cy="205218"/>
          </a:xfrm>
          <a:prstGeom prst="rect">
            <a:avLst/>
          </a:prstGeom>
        </p:spPr>
        <p:txBody>
          <a:bodyPr vert="horz" lIns="0" tIns="0" rIns="0" bIns="0" rtlCol="0" anchor="b"/>
          <a:lstStyle>
            <a:lvl1pPr algn="l">
              <a:defRPr sz="10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dt="0"/>
  <p:notesStyle>
    <a:lvl1pPr marL="0" indent="0" algn="l" defTabSz="914400" rtl="0" eaLnBrk="1" latinLnBrk="0" hangingPunct="1">
      <a:spcBef>
        <a:spcPts val="200"/>
      </a:spcBef>
      <a:spcAft>
        <a:spcPts val="200"/>
      </a:spcAft>
      <a:buFont typeface="Georgia Pro" panose="02040502050405020303" pitchFamily="18" charset="0"/>
      <a:buChar char="​"/>
      <a:defRPr sz="1100" kern="1200">
        <a:solidFill>
          <a:schemeClr val="tx1"/>
        </a:solidFill>
        <a:latin typeface="+mj-lt"/>
        <a:ea typeface="+mn-ea"/>
        <a:cs typeface="+mn-cs"/>
      </a:defRPr>
    </a:lvl1pPr>
    <a:lvl2pPr marL="0" indent="0" algn="l" defTabSz="914400" rtl="0" eaLnBrk="1" latinLnBrk="0" hangingPunct="1">
      <a:spcBef>
        <a:spcPts val="200"/>
      </a:spcBef>
      <a:spcAft>
        <a:spcPts val="200"/>
      </a:spcAft>
      <a:buFont typeface="Georgia Pro" panose="02040502050405020303" pitchFamily="18" charset="0"/>
      <a:buChar char="​"/>
      <a:defRPr sz="1100" b="1" kern="1200">
        <a:solidFill>
          <a:schemeClr val="tx1"/>
        </a:solidFill>
        <a:latin typeface="+mj-lt"/>
        <a:ea typeface="+mn-ea"/>
        <a:cs typeface="+mn-cs"/>
      </a:defRPr>
    </a:lvl2pPr>
    <a:lvl3pPr marL="0" indent="0" algn="l" defTabSz="914400" rtl="0" eaLnBrk="1" latinLnBrk="0" hangingPunct="1">
      <a:buFont typeface="Georgia Pro" panose="02040502050405020303" pitchFamily="18" charset="0"/>
      <a:buChar char="​"/>
      <a:defRPr sz="1100" i="1" kern="1200">
        <a:solidFill>
          <a:schemeClr val="tx1"/>
        </a:solidFill>
        <a:latin typeface="+mj-lt"/>
        <a:ea typeface="+mn-ea"/>
        <a:cs typeface="+mn-cs"/>
      </a:defRPr>
    </a:lvl3pPr>
    <a:lvl4pPr marL="112713" indent="-112713" algn="l" defTabSz="914400" rtl="0" eaLnBrk="1" latinLnBrk="0" hangingPunct="1">
      <a:buFont typeface="Arial" panose="020B0604020202020204" pitchFamily="34" charset="0"/>
      <a:buChar char="•"/>
      <a:defRPr sz="1100" kern="1200">
        <a:solidFill>
          <a:schemeClr val="tx1"/>
        </a:solidFill>
        <a:latin typeface="+mj-lt"/>
        <a:ea typeface="+mn-ea"/>
        <a:cs typeface="+mn-cs"/>
      </a:defRPr>
    </a:lvl4pPr>
    <a:lvl5pPr marL="285750" indent="-171450" algn="l" defTabSz="914400" rtl="0" eaLnBrk="1" latinLnBrk="0" hangingPunct="1">
      <a:buFont typeface="Symbol" panose="05050102010706020507" pitchFamily="18" charset="2"/>
      <a:buChar char="-"/>
      <a:defRPr sz="1100" kern="1200">
        <a:solidFill>
          <a:schemeClr val="tx1"/>
        </a:solidFill>
        <a:latin typeface="+mj-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140.pn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100" b="1" i="0" u="none" strike="noStrike" baseline="0" dirty="0">
                <a:latin typeface="+mj-lt"/>
              </a:rPr>
              <a:t>3 MINUTES (Participant Workbook, pages 1 and 2)</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REVIEW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widely-used and highly-regarded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co-workers’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others depends on developing good relationships. You can do this by understanding your own Style and, more importantly, other people’s Styles. This allows you to practice Versatility, adjusting your behavior to meet other people’s Style preferences. Research shows that people who consistently show Versatility are more effective in their jobs than people who don’t show Versatility.</a:t>
            </a:r>
            <a:endParaRPr lang="en-US" sz="1050" dirty="0"/>
          </a:p>
          <a:p>
            <a:pPr algn="l"/>
            <a:endParaRPr lang="en-US" sz="1100" b="1"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Pages 1 and 2 in the workbook to follow along.</a:t>
            </a:r>
          </a:p>
          <a:p>
            <a:pPr marL="285750" indent="-285750" algn="l">
              <a:buFont typeface="Wingdings" panose="05000000000000000000" pitchFamily="2" charset="2"/>
              <a:buChar char="§"/>
            </a:pPr>
            <a:r>
              <a:rPr lang="en-US" sz="1100" kern="1200" dirty="0">
                <a:solidFill>
                  <a:srgbClr val="000000"/>
                </a:solidFill>
                <a:latin typeface="Arial" panose="020B0604020202020204" pitchFamily="34" charset="0"/>
                <a:ea typeface="+mn-ea"/>
                <a:cs typeface="+mn-cs"/>
              </a:rPr>
              <a:t>Cite</a:t>
            </a:r>
            <a:r>
              <a:rPr lang="en-US" sz="1100" b="0" i="0" u="none" strike="noStrike" baseline="0" dirty="0">
                <a:latin typeface="+mj-lt"/>
              </a:rPr>
              <a:t> the proven effectiveness of increased Versatility (e.g., Sales and Management studies on page 2 of the IPEV Participant Workbook).</a:t>
            </a:r>
          </a:p>
          <a:p>
            <a:pPr marL="285750" indent="-285750" algn="l">
              <a:buFont typeface="Arial" panose="020B0604020202020204" pitchFamily="34" charset="0"/>
              <a:buChar char="•"/>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ASK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ASK participants to validate their self-assessments. Typically, “more emoting” individuals will be talking with one another more than the “less emoting” ones.</a:t>
            </a:r>
          </a:p>
          <a:p>
            <a:pPr algn="l"/>
            <a:r>
              <a:rPr lang="en-US" sz="1100" b="0" i="0" u="none" strike="noStrike" baseline="0" dirty="0">
                <a:latin typeface="+mj-lt"/>
              </a:rPr>
              <a:t>3. ASK if anyone feels as though they went to the wrong place.</a:t>
            </a:r>
          </a:p>
          <a:p>
            <a:pPr algn="l"/>
            <a:endParaRPr lang="en-US" sz="1100" b="0" i="0" u="none" strike="noStrike" baseline="0" dirty="0">
              <a:solidFill>
                <a:schemeClr val="tx2"/>
              </a:solidFill>
              <a:latin typeface="+mj-lt"/>
            </a:endParaRPr>
          </a:p>
          <a:p>
            <a:endParaRPr lang="en-US" sz="1100" dirty="0">
              <a:solidFill>
                <a:schemeClr val="tx2"/>
              </a:solidFill>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6)</a:t>
            </a:r>
          </a:p>
          <a:p>
            <a:pPr algn="l"/>
            <a:endParaRPr lang="en-US" sz="1100" b="0" i="0" u="none" strike="noStrike" baseline="0" dirty="0">
              <a:latin typeface="+mj-lt"/>
            </a:endParaRPr>
          </a:p>
          <a:p>
            <a:pPr lvl="1"/>
            <a:r>
              <a:rPr lang="en-US" sz="1100" b="1" i="0" u="none" strike="noStrike" baseline="0" dirty="0">
                <a:latin typeface="+mj-lt"/>
              </a:rPr>
              <a:t>ASK</a:t>
            </a:r>
            <a:r>
              <a:rPr lang="en-US" sz="1100" b="0" i="0" u="none" strike="noStrike" baseline="0" dirty="0">
                <a:latin typeface="+mj-lt"/>
              </a:rPr>
              <a:t> participants to turn to page 6 of the workbook.</a:t>
            </a:r>
            <a:endParaRPr lang="en-US" sz="1100" dirty="0">
              <a:latin typeface="+mj-lt"/>
            </a:endParaRP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Leader Tip: 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p>
          <a:p>
            <a:endParaRPr lang="en-US" sz="1100" dirty="0"/>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Remember that the Style descriptions are generalizations about each Style. While people with the same Style generally exhibit similar characteristics, each person is still unique.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We’ve used some adjectives to describe the Styles. In addition, each Style has a Need, an Orientation, and a Growth Action.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endParaRPr lang="en-US" dirty="0"/>
          </a:p>
          <a:p>
            <a:pPr defTabSz="966612">
              <a:spcBef>
                <a:spcPts val="211"/>
              </a:spcBef>
              <a:spcAft>
                <a:spcPts val="211"/>
              </a:spcAft>
              <a:defRPr/>
            </a:pPr>
            <a:endParaRPr lang="en-US" sz="1100" dirty="0"/>
          </a:p>
          <a:p>
            <a:pPr defTabSz="966612">
              <a:spcBef>
                <a:spcPts val="211"/>
              </a:spcBef>
              <a:spcAft>
                <a:spcPts val="211"/>
              </a:spcAft>
              <a:defRPr/>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32927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1767643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Style within your program.</a:t>
            </a:r>
          </a:p>
          <a:p>
            <a:endParaRPr lang="en-US" b="0" dirty="0"/>
          </a:p>
          <a:p>
            <a:r>
              <a:rPr lang="en-US" b="1" dirty="0"/>
              <a:t>FACILITATOR NOTE:  </a:t>
            </a:r>
            <a:r>
              <a:rPr lang="en-US" b="0" dirty="0"/>
              <a:t>By completing an online profile, Learners will immediately have free, unlimited access to SOCIAL STYLE Navigator through tracomlearning.com to help extend their learning beyond the classroom.  See Slide #41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TOTAL (Participant Workbook pages 1 and 2)</a:t>
            </a:r>
          </a:p>
          <a:p>
            <a:pPr algn="l"/>
            <a:endParaRPr lang="en-US" sz="1100" b="0" i="0" u="none" strike="noStrike" baseline="0" dirty="0">
              <a:latin typeface="+mj-lt"/>
            </a:endParaRPr>
          </a:p>
          <a:p>
            <a:pPr algn="l"/>
            <a:r>
              <a:rPr lang="en-US" sz="1100" b="1" i="0" u="none" strike="noStrike" baseline="0" dirty="0">
                <a:latin typeface="+mj-lt"/>
              </a:rPr>
              <a:t>5 MINUTES </a:t>
            </a:r>
            <a:endParaRPr lang="en-US" sz="1100" b="0" i="0" u="none" strike="noStrike" baseline="0" dirty="0">
              <a:latin typeface="+mj-lt"/>
            </a:endParaRPr>
          </a:p>
          <a:p>
            <a:r>
              <a:rPr lang="en-US" sz="1100" dirty="0">
                <a:latin typeface="+mj-lt"/>
                <a:ea typeface="ヒラギノ角ゴ Pro W3" pitchFamily="4" charset="-128"/>
                <a:cs typeface="ヒラギノ角ゴ Pro W3" pitchFamily="4" charset="-128"/>
              </a:rPr>
              <a:t>Going through this session you will:</a:t>
            </a:r>
          </a:p>
          <a:p>
            <a:r>
              <a:rPr lang="en-US" sz="1100" dirty="0">
                <a:latin typeface="+mj-lt"/>
                <a:ea typeface="ヒラギノ角ゴ Pro W3" pitchFamily="4" charset="-128"/>
                <a:cs typeface="ヒラギノ角ゴ Pro W3" pitchFamily="4" charset="-128"/>
              </a:rPr>
              <a:t>• Gain an understanding of the SOCIAL STYLE Model.</a:t>
            </a:r>
          </a:p>
          <a:p>
            <a:r>
              <a:rPr lang="en-US" sz="1100" dirty="0">
                <a:latin typeface="+mj-lt"/>
                <a:ea typeface="ヒラギノ角ゴ Pro W3" pitchFamily="4" charset="-128"/>
                <a:cs typeface="ヒラギノ角ゴ Pro W3" pitchFamily="4" charset="-128"/>
              </a:rPr>
              <a:t>• Estimate your SOCIAL STYLE by completing a self-perception assessment.</a:t>
            </a:r>
          </a:p>
          <a:p>
            <a:r>
              <a:rPr lang="en-US" sz="1100" dirty="0">
                <a:latin typeface="+mj-lt"/>
                <a:ea typeface="ヒラギノ角ゴ Pro W3" pitchFamily="4" charset="-128"/>
                <a:cs typeface="ヒラギノ角ゴ Pro W3" pitchFamily="4" charset="-128"/>
              </a:rPr>
              <a:t>• Increase your understanding of your behavior and how others tend to view people with your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latin typeface="+mj-lt"/>
                <a:ea typeface="ヒラギノ角ゴ Pro W3" pitchFamily="4" charset="-128"/>
                <a:cs typeface="ヒラギノ角ゴ Pro W3" pitchFamily="4" charset="-128"/>
              </a:rPr>
              <a:t>• </a:t>
            </a:r>
            <a:r>
              <a:rPr lang="en-US" sz="1100" dirty="0">
                <a:ea typeface="ヒラギノ角ゴ Pro W3" pitchFamily="4" charset="-128"/>
                <a:cs typeface="ヒラギノ角ゴ Pro W3" pitchFamily="4" charset="-128"/>
              </a:rPr>
              <a:t>Increase your Versatility to become more effective with others.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None/>
              <a:tabLst/>
              <a:defRPr/>
            </a:pPr>
            <a:r>
              <a:rPr lang="en-US" sz="1100" b="1" dirty="0">
                <a:ea typeface="ヒラギノ角ゴ Pro W3" pitchFamily="4" charset="-128"/>
                <a:cs typeface="ヒラギノ角ゴ Pro W3" pitchFamily="4" charset="-128"/>
              </a:rPr>
              <a:t>SAY</a:t>
            </a:r>
            <a:r>
              <a:rPr lang="en-US" sz="1100" dirty="0">
                <a:ea typeface="ヒラギノ角ゴ Pro W3" pitchFamily="4" charset="-128"/>
                <a:cs typeface="ヒラギノ角ゴ Pro W3" pitchFamily="4" charset="-128"/>
              </a:rPr>
              <a:t> I want to emphasize the last point, number 4. While you’ll learn a lot about yourself, the goal of this program is to learn about the people you work with 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If your participants completed the Online Self-Perception assessment</a:t>
            </a:r>
            <a:r>
              <a:rPr lang="en-US" sz="1100" b="0" i="0" u="none" strike="noStrike" baseline="0" dirty="0">
                <a:latin typeface="+mj-lt"/>
              </a:rPr>
              <a:t>:</a:t>
            </a:r>
          </a:p>
          <a:p>
            <a:pPr marL="171450" indent="-171450" algn="l">
              <a:buFont typeface="Wingdings" panose="05000000000000000000" pitchFamily="2" charset="2"/>
              <a:buChar char="§"/>
            </a:pPr>
            <a:r>
              <a:rPr lang="en-US" sz="11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100" b="0" i="0" u="none" strike="noStrike" baseline="0" dirty="0">
                <a:latin typeface="+mj-lt"/>
              </a:rPr>
              <a:t>DO NOT pass out the profiles at this time.</a:t>
            </a:r>
          </a:p>
          <a:p>
            <a:pPr marL="171450" indent="-171450" algn="l">
              <a:buFont typeface="Wingdings" panose="05000000000000000000" pitchFamily="2" charset="2"/>
              <a:buChar char="§"/>
            </a:pPr>
            <a:r>
              <a:rPr lang="en-US" sz="1100" b="0" i="0" u="none" strike="noStrike" baseline="0" dirty="0">
                <a:latin typeface="+mj-lt"/>
              </a:rPr>
              <a:t>VIRTUAL: Participants should already have their profiles available.</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If you are using the Paper assessment</a:t>
            </a:r>
            <a:r>
              <a:rPr lang="en-US" sz="1100" b="0" i="0" u="none" strike="noStrike" baseline="0" dirty="0">
                <a:latin typeface="+mj-lt"/>
              </a:rPr>
              <a:t>:</a:t>
            </a: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100" dirty="0">
              <a:latin typeface="+mj-lt"/>
              <a:ea typeface="ヒラギノ角ゴ Pro W3" pitchFamily="4" charset="-128"/>
              <a:cs typeface="ヒラギノ角ゴ Pro W3" pitchFamily="4" charset="-128"/>
            </a:endParaRPr>
          </a:p>
          <a:p>
            <a:pPr algn="l"/>
            <a:r>
              <a:rPr lang="en-US" sz="1100" b="0" i="0" u="none" strike="noStrike" baseline="0" dirty="0">
                <a:latin typeface="+mj-lt"/>
              </a:rPr>
              <a:t>1. </a:t>
            </a:r>
            <a:r>
              <a:rPr lang="en-US" sz="1100" b="1" i="0" u="none" strike="noStrike" baseline="0" dirty="0">
                <a:latin typeface="+mj-lt"/>
              </a:rPr>
              <a:t>DISTRIBUTE</a:t>
            </a:r>
            <a:r>
              <a:rPr lang="en-US" sz="1100" b="0" i="0" u="none" strike="noStrike" baseline="0" dirty="0">
                <a:latin typeface="+mj-lt"/>
              </a:rPr>
              <a:t> questionnaires.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complete the SOCIAL STYLE and Versatility Questionnaires.</a:t>
            </a:r>
          </a:p>
          <a:p>
            <a:pPr algn="l"/>
            <a:r>
              <a:rPr lang="en-US" sz="1100" b="0" i="0" u="none" strike="noStrike" baseline="0" dirty="0">
                <a:latin typeface="+mj-lt"/>
              </a:rPr>
              <a:t>3. </a:t>
            </a:r>
            <a:r>
              <a:rPr lang="en-US" sz="1100" b="1" i="0" u="none" strike="noStrike" baseline="0" dirty="0">
                <a:latin typeface="+mj-lt"/>
              </a:rPr>
              <a:t>DO NOT </a:t>
            </a:r>
            <a:r>
              <a:rPr lang="en-US" sz="1100" b="0" i="0" u="none" strike="noStrike" baseline="0" dirty="0">
                <a:latin typeface="+mj-lt"/>
              </a:rPr>
              <a:t>ask participants to score their questionnaires at this time.</a:t>
            </a:r>
          </a:p>
          <a:p>
            <a:pPr algn="l"/>
            <a:endParaRPr lang="en-US" sz="1100" b="0" i="0" u="none" strike="noStrike" baseline="0" dirty="0">
              <a:latin typeface="+mj-lt"/>
            </a:endParaRPr>
          </a:p>
          <a:p>
            <a:pPr algn="l"/>
            <a:r>
              <a:rPr lang="en-US" sz="1100" b="1" i="0" u="none" strike="noStrike" baseline="0" dirty="0">
                <a:latin typeface="+mj-lt"/>
              </a:rPr>
              <a:t>VIRTUAL PROGRAM</a:t>
            </a:r>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latin typeface="+mj-lt"/>
              </a:rPr>
              <a:t>If delivering virtually, you will not be able to use paper questionnaires and will need to prepare ahead of time to deliver online profiles.</a:t>
            </a:r>
            <a:r>
              <a:rPr lang="en-US" sz="11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#42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0" i="0" u="none" strike="noStrike" baseline="0" dirty="0">
                <a:solidFill>
                  <a:srgbClr val="FFFFFF"/>
                </a:solidFill>
                <a:latin typeface="+mj-lt"/>
              </a:rPr>
              <a:t>Leader Tip: You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0" i="0" u="none" strike="noStrike" baseline="0" dirty="0">
                <a:solidFill>
                  <a:srgbClr val="FFFFFF"/>
                </a:solidFill>
                <a:latin typeface="+mj-lt"/>
              </a:rPr>
              <a:t>Answer: The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j-lt"/>
              </a:rPr>
              <a:t>15 MINUTES (Participant Workbook pages 8 to 15) – PAPER PROFILE ONLY</a:t>
            </a:r>
          </a:p>
          <a:p>
            <a:pPr algn="l"/>
            <a:endParaRPr lang="en-US" sz="1800" b="0" i="0" u="none" strike="noStrike" baseline="0" dirty="0">
              <a:latin typeface="+mj-lt"/>
            </a:endParaRPr>
          </a:p>
          <a:p>
            <a:pPr algn="l"/>
            <a:r>
              <a:rPr lang="en-US" sz="1800" b="0" i="0" u="none" strike="noStrike" baseline="0" dirty="0">
                <a:latin typeface="+mj-lt"/>
              </a:rPr>
              <a:t>Purpose</a:t>
            </a:r>
          </a:p>
          <a:p>
            <a:pPr marL="285750" indent="-285750" algn="l">
              <a:buFont typeface="Wingdings" panose="05000000000000000000" pitchFamily="2" charset="2"/>
              <a:buChar char="§"/>
            </a:pPr>
            <a:r>
              <a:rPr lang="en-US" sz="18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800" b="0" i="0" u="none" strike="noStrike" baseline="0" dirty="0">
              <a:latin typeface="+mj-lt"/>
            </a:endParaRPr>
          </a:p>
          <a:p>
            <a:pPr algn="l"/>
            <a:r>
              <a:rPr lang="en-US" sz="1800" b="0" i="0" u="none" strike="noStrike" baseline="0" dirty="0">
                <a:latin typeface="+mj-lt"/>
              </a:rPr>
              <a:t>Materials Needed</a:t>
            </a:r>
          </a:p>
          <a:p>
            <a:pPr marL="285750" indent="-285750" algn="l">
              <a:buFont typeface="Wingdings" panose="05000000000000000000" pitchFamily="2" charset="2"/>
              <a:buChar char="§"/>
            </a:pPr>
            <a:r>
              <a:rPr lang="en-US" sz="1800" b="0" i="0" u="none" strike="noStrike" baseline="0" dirty="0">
                <a:latin typeface="+mj-lt"/>
              </a:rPr>
              <a:t>Flip chart</a:t>
            </a:r>
          </a:p>
          <a:p>
            <a:pPr algn="l"/>
            <a:endParaRPr lang="en-US" sz="1800" b="0" i="0" u="none" strike="noStrike" baseline="0" dirty="0">
              <a:latin typeface="+mj-lt"/>
            </a:endParaRPr>
          </a:p>
          <a:p>
            <a:pPr algn="l"/>
            <a:r>
              <a:rPr lang="en-US" sz="1800" b="0" i="0" u="none" strike="noStrike" baseline="0" dirty="0">
                <a:latin typeface="+mj-lt"/>
              </a:rPr>
              <a:t>Directions</a:t>
            </a:r>
          </a:p>
          <a:p>
            <a:pPr marL="342900" indent="-342900" algn="l">
              <a:buFont typeface="+mj-lt"/>
              <a:buAutoNum type="arabicPeriod"/>
            </a:pPr>
            <a:r>
              <a:rPr lang="en-US" sz="1800" b="1" i="0" u="none" strike="noStrike" baseline="0" dirty="0">
                <a:latin typeface="+mj-lt"/>
              </a:rPr>
              <a:t>ASK</a:t>
            </a:r>
            <a:r>
              <a:rPr lang="en-US" sz="1800" b="0" i="0" u="none" strike="noStrike" baseline="0" dirty="0">
                <a:latin typeface="+mj-lt"/>
              </a:rPr>
              <a:t> participants to read more about their Style in the workbook and to complete the two questions contained in each section. (10 minutes)</a:t>
            </a:r>
          </a:p>
          <a:p>
            <a:pPr marL="0" indent="0" algn="l">
              <a:buFontTx/>
              <a:buNone/>
            </a:pPr>
            <a:r>
              <a:rPr lang="nn-NO" sz="1800" b="0" i="0" u="none" strike="noStrike" baseline="0" dirty="0">
                <a:latin typeface="+mj-lt"/>
              </a:rPr>
              <a:t> 	a. Driving Style, pages 8-9</a:t>
            </a:r>
          </a:p>
          <a:p>
            <a:pPr marL="0" indent="0" algn="l">
              <a:buFontTx/>
              <a:buNone/>
            </a:pPr>
            <a:r>
              <a:rPr lang="fr-FR" sz="1800" b="0" i="0" u="none" strike="noStrike" baseline="0" dirty="0">
                <a:latin typeface="+mj-lt"/>
              </a:rPr>
              <a:t>	b. Expressive Style, pages 10-11</a:t>
            </a:r>
          </a:p>
          <a:p>
            <a:pPr marL="0" indent="0" algn="l">
              <a:buFontTx/>
              <a:buNone/>
            </a:pPr>
            <a:r>
              <a:rPr lang="fr-FR" sz="1800" b="0" i="0" u="none" strike="noStrike" baseline="0" dirty="0">
                <a:latin typeface="+mj-lt"/>
              </a:rPr>
              <a:t>	c. Amiable Style, pages 12-13</a:t>
            </a:r>
          </a:p>
          <a:p>
            <a:pPr marL="0" indent="0" algn="l">
              <a:buFontTx/>
              <a:buNone/>
            </a:pPr>
            <a:r>
              <a:rPr lang="fr-FR" sz="1800" b="0" i="0" u="none" strike="noStrike" baseline="0" dirty="0">
                <a:latin typeface="+mj-lt"/>
              </a:rPr>
              <a:t>	d. Analytical Style, pages 14-15</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if anyone has any questions about their Style regarding (a) strengths of their Style and (b) things they need to work on.</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participants to share what they learned about their Style. Draw Style quadrants on the flip chart and record their answers for all to see and consider.</a:t>
            </a:r>
          </a:p>
          <a:p>
            <a:pPr marL="0" indent="0" algn="l">
              <a:buFont typeface="+mj-lt"/>
              <a:buNone/>
            </a:pPr>
            <a:endParaRPr lang="en-US" sz="1800" b="0" i="0" u="none" strike="noStrike" baseline="0" dirty="0">
              <a:solidFill>
                <a:srgbClr val="000000"/>
              </a:solidFill>
              <a:latin typeface="+mj-lt"/>
            </a:endParaRPr>
          </a:p>
          <a:p>
            <a:pPr marL="0" indent="0" algn="l">
              <a:buFont typeface="+mj-lt"/>
              <a:buNone/>
            </a:pPr>
            <a:endParaRPr lang="en-US" sz="18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 Participant Workbook page 16)</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16 in the workbook.</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what has been covered so far, discussing Key Reminders.</a:t>
            </a:r>
            <a:endParaRPr lang="en-US" sz="1100" b="1" i="0" u="none" strike="noStrike" baseline="0" dirty="0">
              <a:solidFill>
                <a:srgbClr val="000000"/>
              </a:solidFill>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600234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spTree>
    <p:extLst>
      <p:ext uri="{BB962C8B-B14F-4D97-AF65-F5344CB8AC3E}">
        <p14:creationId xmlns:p14="http://schemas.microsoft.com/office/powerpoint/2010/main" val="1182684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Individuals who consistently show Versatility are rated more effective in their job performance than those who are inconsistent in their Versatility.</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772183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19)</a:t>
            </a: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 19 in the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People don’t always like answering questions about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spTree>
    <p:extLst>
      <p:ext uri="{BB962C8B-B14F-4D97-AF65-F5344CB8AC3E}">
        <p14:creationId xmlns:p14="http://schemas.microsoft.com/office/powerpoint/2010/main" val="2694614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IS USED ONLY WITH THE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2402304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IS USED ONLY WITH THE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1716151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co-workers and how they prefer to get work done.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co-workers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Versatility is a strong predictor of successful job performance. Individuals who consistently show Versatility are rated more effective in their job performance than those who are inconsistent in their Versatility.</a:t>
            </a:r>
          </a:p>
          <a:p>
            <a:pPr marL="0" indent="0">
              <a:buNone/>
            </a:pPr>
            <a:endParaRPr lang="en-US" sz="1200" b="0" i="0" u="none" strike="noStrike" baseline="0" dirty="0">
              <a:solidFill>
                <a:srgbClr val="000000"/>
              </a:solidFill>
              <a:latin typeface="Open Sans" panose="020B0606030504020204"/>
            </a:endParaRPr>
          </a:p>
          <a:p>
            <a:endParaRPr lang="en-US"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212559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344509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the Session objectives. </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Did we meet them?</a:t>
            </a:r>
          </a:p>
          <a:p>
            <a:pPr algn="l"/>
            <a:endParaRPr lang="en-US" sz="1100" b="0" i="0" u="none" strike="noStrike" baseline="0" dirty="0">
              <a:latin typeface="+mj-lt"/>
            </a:endParaRPr>
          </a:p>
          <a:p>
            <a:pPr algn="l"/>
            <a:r>
              <a:rPr lang="en-US" sz="1100" b="1" i="0" u="none" strike="noStrike" baseline="0" dirty="0">
                <a:latin typeface="+mj-lt"/>
              </a:rPr>
              <a:t>HIGHLIGHT</a:t>
            </a:r>
            <a:r>
              <a:rPr lang="en-US" sz="1100" b="0" i="0" u="none" strike="noStrike" baseline="0" dirty="0">
                <a:latin typeface="+mj-lt"/>
              </a:rPr>
              <a:t> key points learned.</a:t>
            </a:r>
          </a:p>
          <a:p>
            <a:pPr algn="l"/>
            <a:endParaRPr lang="en-US" sz="1100" b="0" i="0" u="none" strike="noStrike" baseline="0" dirty="0">
              <a:latin typeface="+mj-lt"/>
            </a:endParaRPr>
          </a:p>
          <a:p>
            <a:pPr algn="l"/>
            <a:r>
              <a:rPr lang="en-US" sz="1100" b="1" i="0" u="none" strike="noStrike" baseline="0" dirty="0">
                <a:latin typeface="+mj-lt"/>
              </a:rPr>
              <a:t>EMPHASIZE</a:t>
            </a:r>
            <a:r>
              <a:rPr lang="en-US" sz="1100" b="0" i="0" u="none" strike="noStrike" baseline="0" dirty="0">
                <a:latin typeface="+mj-lt"/>
              </a:rPr>
              <a:t> importance of verifying self-perception data and, if possible, comparing it to multi-rater feedback.</a:t>
            </a:r>
          </a:p>
          <a:p>
            <a:pPr algn="l"/>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88417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3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colleague’s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POINT OUT</a:t>
            </a:r>
            <a:r>
              <a:rPr lang="en-US" sz="1100" b="0" i="0" u="none" strike="noStrike" baseline="0" dirty="0">
                <a:latin typeface="+mj-lt"/>
              </a:rPr>
              <a:t> to participants that they can use the information in the workbook to help make their interactions with others more productive by following the guidelines for “Knowing Yourself, Controlling Yourself, Knowing Others, and Doing Something for Others.”</a:t>
            </a:r>
          </a:p>
          <a:p>
            <a:pPr marL="285750" indent="-285750" algn="l">
              <a:buFont typeface="Wingdings" panose="05000000000000000000" pitchFamily="2" charset="2"/>
              <a:buChar char="§"/>
            </a:pPr>
            <a:endParaRPr lang="en-US" sz="1100" b="0"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their colleagues is a powerful tool for interpersonal success. Participants now have valuable information to use in developing themselves into more effective individuals.</a:t>
            </a:r>
          </a:p>
          <a:p>
            <a:pPr marL="285750" indent="-285750" algn="l">
              <a:buFont typeface="Wingdings" panose="05000000000000000000" pitchFamily="2" charset="2"/>
              <a:buChar char="§"/>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3)</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3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latin typeface="+mj-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646415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ONLINE PROFILES ONLY</a:t>
            </a: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under the Tools menu</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Sans-700"/>
              </a:rPr>
              <a:t>IMPORTANT FACILITATOR NOTE REGARDING SUBSCRIPTION CODES:</a:t>
            </a:r>
          </a:p>
          <a:p>
            <a:pPr algn="l"/>
            <a:r>
              <a:rPr lang="en-US" sz="1800" b="0" i="1" u="none" strike="noStrike" baseline="0" dirty="0">
                <a:latin typeface="MuseoSans-30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Sans-300"/>
              </a:rPr>
              <a:t>xxxx-xxxx</a:t>
            </a:r>
            <a:r>
              <a:rPr lang="en-US" sz="1800" b="0" i="1" u="none" strike="noStrike" baseline="0" dirty="0">
                <a:latin typeface="MuseoSans-30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spTree>
    <p:extLst>
      <p:ext uri="{BB962C8B-B14F-4D97-AF65-F5344CB8AC3E}">
        <p14:creationId xmlns:p14="http://schemas.microsoft.com/office/powerpoint/2010/main" val="2818844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spTree>
    <p:extLst>
      <p:ext uri="{BB962C8B-B14F-4D97-AF65-F5344CB8AC3E}">
        <p14:creationId xmlns:p14="http://schemas.microsoft.com/office/powerpoint/2010/main" val="1196045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spTree>
    <p:extLst>
      <p:ext uri="{BB962C8B-B14F-4D97-AF65-F5344CB8AC3E}">
        <p14:creationId xmlns:p14="http://schemas.microsoft.com/office/powerpoint/2010/main" val="34220485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32010311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48699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lvl="1">
              <a:buNone/>
            </a:pPr>
            <a:r>
              <a:rPr lang="en-US" b="1" dirty="0"/>
              <a:t>SAY</a:t>
            </a:r>
            <a:r>
              <a:rPr lang="en-US" b="0" dirty="0"/>
              <a:t> Thank you. Do you have final questions?</a:t>
            </a:r>
          </a:p>
        </p:txBody>
      </p:sp>
      <p:sp>
        <p:nvSpPr>
          <p:cNvPr id="4" name="Header Placeholder 3"/>
          <p:cNvSpPr>
            <a:spLocks noGrp="1"/>
          </p:cNvSpPr>
          <p:nvPr>
            <p:ph type="hdr" sz="quarter"/>
          </p:nvPr>
        </p:nvSpPr>
        <p:spPr/>
        <p:txBody>
          <a:bodyPr/>
          <a:lstStyle/>
          <a:p>
            <a:r>
              <a:rPr lang="en-US" dirty="0"/>
              <a:t>Session Wrap Up</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611720" y="7651510"/>
              <a:ext cx="360" cy="360"/>
            </p14:xfrm>
          </p:contentPart>
        </mc:Choice>
        <mc:Fallback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602720" y="7642510"/>
                <a:ext cx="18000" cy="18000"/>
              </a:xfrm>
              <a:prstGeom prst="rect">
                <a:avLst/>
              </a:prstGeom>
            </p:spPr>
          </p:pic>
        </mc:Fallback>
      </mc:AlternateContent>
    </p:spTree>
    <p:extLst>
      <p:ext uri="{BB962C8B-B14F-4D97-AF65-F5344CB8AC3E}">
        <p14:creationId xmlns:p14="http://schemas.microsoft.com/office/powerpoint/2010/main" val="1621045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solidFill>
                  <a:srgbClr val="000000"/>
                </a:solidFill>
                <a:latin typeface="+mj-lt"/>
              </a:rPr>
              <a:t>You can use the following exercises to enhance the session to best meet the needs of your participants.</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4)</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4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rules for identifying another person's SOCIAL STYLE.</a:t>
            </a:r>
          </a:p>
          <a:p>
            <a:pPr marL="171450" indent="-171450">
              <a:lnSpc>
                <a:spcPct val="80000"/>
              </a:lnSpc>
              <a:buFont typeface="Wingdings" panose="05000000000000000000" pitchFamily="2" charset="2"/>
              <a:buChar char="§"/>
            </a:pPr>
            <a:endParaRPr lang="en-US" sz="1100"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display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800" b="0" i="0" u="none" strike="noStrike" baseline="0" dirty="0">
              <a:solidFill>
                <a:srgbClr val="000000"/>
              </a:solidFill>
              <a:latin typeface="Museo Sans 300"/>
            </a:endParaRPr>
          </a:p>
        </p:txBody>
      </p:sp>
      <p:sp>
        <p:nvSpPr>
          <p:cNvPr id="4" name="Header Placeholder 3"/>
          <p:cNvSpPr>
            <a:spLocks noGrp="1"/>
          </p:cNvSpPr>
          <p:nvPr>
            <p:ph type="hdr" sz="quarter"/>
          </p:nvPr>
        </p:nvSpPr>
        <p:spPr/>
        <p:txBody>
          <a:bodyPr/>
          <a:lstStyle/>
          <a:p>
            <a:r>
              <a:rPr lang="en-US" dirty="0"/>
              <a:t>Rules for Observing Style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graphicFrame>
        <p:nvGraphicFramePr>
          <p:cNvPr id="7" name="Table 7">
            <a:extLst>
              <a:ext uri="{FF2B5EF4-FFF2-40B4-BE49-F238E27FC236}">
                <a16:creationId xmlns:a16="http://schemas.microsoft.com/office/drawing/2014/main" id="{6D0F90D5-02FE-43AA-B95C-F82F309CA924}"/>
              </a:ext>
            </a:extLst>
          </p:cNvPr>
          <p:cNvGraphicFramePr>
            <a:graphicFrameLocks noGrp="1"/>
          </p:cNvGraphicFramePr>
          <p:nvPr>
            <p:extLst>
              <p:ext uri="{D42A27DB-BD31-4B8C-83A1-F6EECF244321}">
                <p14:modId xmlns:p14="http://schemas.microsoft.com/office/powerpoint/2010/main" val="658143635"/>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76107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people of that Style and to develop insights into how to be more productive with a person who has that Style. </a:t>
            </a:r>
          </a:p>
          <a:p>
            <a:pPr marL="171450" indent="-171450">
              <a:lnSpc>
                <a:spcPct val="80000"/>
              </a:lnSpc>
              <a:buFont typeface="Wingdings" panose="05000000000000000000" pitchFamily="2" charset="2"/>
              <a:buChar char="§"/>
            </a:pPr>
            <a:endParaRPr lang="en-US" sz="1100"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endParaRPr lang="en-US" sz="1100" b="1" dirty="0">
              <a:latin typeface="Times New Roman" pitchFamily="4" charset="0"/>
              <a:ea typeface="ヒラギノ角ゴ Pro W3" pitchFamily="4" charset="-128"/>
              <a:cs typeface="ヒラギノ角ゴ Pro W3" pitchFamily="4" charset="-128"/>
            </a:endParaRP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and navigate to the Tools tab</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person or situation (such as team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tab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575729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Arial" panose="020B0604020202020204" pitchFamily="34" charset="0"/>
              <a:buNone/>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528043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5 of the workbook.</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solidFill>
                <a:srgbClr val="000000"/>
              </a:solidFill>
              <a:latin typeface="Arial" panose="020B0604020202020204" pitchFamily="34" charset="0"/>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ASK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ASK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ASK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ASK if anyone feels as though they might have gone to the wrong place.</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0" i="0" u="none" strike="noStrike" baseline="0" dirty="0">
                <a:latin typeface="+mj-lt"/>
              </a:rPr>
              <a:t>Participants stay on page 5 of the workbook.</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10;&#10;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28BB5797-60DF-4DED-8D75-ECFAFBFF4363}" type="datetime1">
              <a:rPr lang="en-US" smtClean="0"/>
              <a:t>7/11/2023</a:t>
            </a:fld>
            <a:endParaRPr lang="en-US" dirty="0"/>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rPr lang="en-US" dirty="0"/>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rPr lang="en-US" dirty="0"/>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rPr lang="en-US" dirty="0"/>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pPr/>
              <a:t>‹#›</a:t>
            </a:fld>
            <a:endParaRPr lang="en-US" dirty="0"/>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rPr lang="en-US" dirty="0"/>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1CFC49BA-70FB-4B70-95B3-1C0729CF2BEC}" type="datetime1">
              <a:rPr lang="en-US" smtClean="0"/>
              <a:t>7/11/2023</a:t>
            </a:fld>
            <a:endParaRPr lang="en-US" dirty="0"/>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rPr lang="en-US" dirty="0"/>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rPr lang="en-US" dirty="0"/>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4CCE70AA-6E35-477D-8876-2EF1373E2E2A}" type="datetime1">
              <a:rPr lang="en-US" smtClean="0"/>
              <a:t>7/11/2023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C84B01E9-5AF8-4D5B-9DB4-4507D09E6864}" type="datetime1">
              <a:rPr lang="en-US" smtClean="0"/>
              <a:t>7/11/2023</a:t>
            </a:fld>
            <a:endParaRPr lang="en-US" dirty="0"/>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rPr lang="en-US" dirty="0"/>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9E143EA2-05C2-4C4E-8345-B2CB2C69666D}" type="datetime1">
              <a:rPr lang="en-US" smtClean="0"/>
              <a:t>7/11/2023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lang="en-US"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pPr/>
              <a:t>‹#›</a:t>
            </a:fld>
            <a:endParaRPr lang="en-US" dirty="0"/>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C9CF629-F165-4980-826A-987967E4327E}" type="datetime1">
              <a:rPr lang="en-US" smtClean="0"/>
              <a:t>7/11/2023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lang="en-US"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pPr/>
              <a:t>‹#›</a:t>
            </a:fld>
            <a:endParaRPr lang="en-US" dirty="0"/>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06D42B78-7FA5-4B36-ACB3-163C4A9E96A6}" type="datetime1">
              <a:rPr lang="en-US" smtClean="0"/>
              <a:t>7/11/2023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D2B7D416-A257-46C2-A587-809F9A3C069F}" type="datetime1">
              <a:rPr lang="en-US" smtClean="0"/>
              <a:t>7/11/2023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Georgia Pro" panose="02040502050405020303" pitchFamily="18"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58DC1332-FCCA-40D6-A672-F5219B4DFC16}" type="datetime1">
              <a:rPr lang="en-US" smtClean="0"/>
              <a:t>7/11/2023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C6F608E1-C74F-40CC-97A3-B48980C142CF}" type="datetime1">
              <a:rPr lang="en-US" smtClean="0"/>
              <a:t>7/11/2023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06ADE7F4-FD77-444E-A1EF-55EC50BBE71B}" type="datetime1">
              <a:rPr lang="en-US" smtClean="0"/>
              <a:t>7/11/2023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9" name="Picture 58" descr="A group of people in a meeting&#10;&#10;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10;&#10;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10;&#10;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1">
                    <a:lumMod val="75000"/>
                  </a:schemeClr>
                </a:solidFill>
              </a:defRPr>
            </a:lvl1pPr>
          </a:lstStyle>
          <a:p>
            <a:r>
              <a:rPr lang="en-US" dirty="0"/>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Type agenda item tab to place page #	</a:t>
            </a:r>
          </a:p>
          <a:p>
            <a:pPr lvl="0"/>
            <a:r>
              <a:rPr lang="en-US" dirty="0"/>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7683D78B-E91B-4448-96CB-C3AC24497B8C}" type="datetime1">
              <a:rPr lang="en-US" smtClean="0"/>
              <a:t>7/11/2023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F695E866-73A0-4855-B777-80CAB053B8F1}" type="datetime1">
              <a:rPr lang="en-US" smtClean="0"/>
              <a:t>7/11/2023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2021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4FAC40-B9DF-AD43-BBDF-9DFD811880C3}"/>
              </a:ext>
            </a:extLst>
          </p:cNvPr>
          <p:cNvSpPr>
            <a:spLocks noGrp="1"/>
          </p:cNvSpPr>
          <p:nvPr>
            <p:ph type="dt" sz="half" idx="10"/>
          </p:nvPr>
        </p:nvSpPr>
        <p:spPr/>
        <p:txBody>
          <a:bodyPr/>
          <a:lstStyle/>
          <a:p>
            <a:fld id="{259DC2FC-0192-144D-B2BB-F38D44FED3F9}" type="datetimeFigureOut">
              <a:rPr lang="en-US" smtClean="0"/>
              <a:t>7/11/2023</a:t>
            </a:fld>
            <a:endParaRPr lang="en-US" dirty="0"/>
          </a:p>
        </p:txBody>
      </p:sp>
      <p:sp>
        <p:nvSpPr>
          <p:cNvPr id="3" name="Footer Placeholder 2">
            <a:extLst>
              <a:ext uri="{FF2B5EF4-FFF2-40B4-BE49-F238E27FC236}">
                <a16:creationId xmlns:a16="http://schemas.microsoft.com/office/drawing/2014/main" id="{BD723FCB-359C-6C48-B8FF-B86C1E67C94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BBD03B2-858F-474C-BC00-8F983937B466}"/>
              </a:ext>
            </a:extLst>
          </p:cNvPr>
          <p:cNvSpPr>
            <a:spLocks noGrp="1"/>
          </p:cNvSpPr>
          <p:nvPr>
            <p:ph type="sldNum" sz="quarter" idx="12"/>
          </p:nvPr>
        </p:nvSpPr>
        <p:spPr/>
        <p:txBody>
          <a:bodyPr/>
          <a:lstStyle/>
          <a:p>
            <a:fld id="{14D00628-CEC0-CD44-8643-E9B8780AB89E}" type="slidenum">
              <a:rPr lang="en-US" smtClean="0"/>
              <a:t>‹#›</a:t>
            </a:fld>
            <a:endParaRPr lang="en-US" dirty="0"/>
          </a:p>
        </p:txBody>
      </p:sp>
    </p:spTree>
    <p:extLst>
      <p:ext uri="{BB962C8B-B14F-4D97-AF65-F5344CB8AC3E}">
        <p14:creationId xmlns:p14="http://schemas.microsoft.com/office/powerpoint/2010/main" val="2475215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40267" y="368301"/>
            <a:ext cx="6688667" cy="1663700"/>
          </a:xfr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642097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9" name="Picture 58" descr="A group of people in a meeting&#10;&#10;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10;&#10;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10;&#10;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rPr lang="en-US" dirty="0"/>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F157B83-B366-40C3-9666-192BD88C93FF}" type="datetime1">
              <a:rPr lang="en-US" smtClean="0"/>
              <a:t>7/11/2023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0C5D06-1A4E-4900-8154-78CE1ED06D20}" type="datetime1">
              <a:rPr lang="en-US" smtClean="0"/>
              <a:t>7/11/2023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020E5A3B-B1EA-40C0-A25B-F79144C6C525}" type="datetime1">
              <a:rPr lang="en-US" smtClean="0"/>
              <a:t>7/11/2023</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10;&#10;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10;&#10;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10;&#10;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lvl1pPr>
              <a:defRPr/>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lvl1pPr>
              <a:defRPr/>
            </a:lvl1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CB78EEF2-2F36-404E-8834-2660085AEBA5}" type="datetime1">
              <a:rPr lang="en-US" smtClean="0"/>
              <a:t>7/11/2023</a:t>
            </a:fld>
            <a:endParaRPr lang="en-US" dirty="0"/>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lvl1pPr>
              <a:defRPr/>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lvl1pPr>
              <a:defRPr/>
            </a:lvl1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260A5027-A884-483C-A75E-36BA621F75F4}" type="datetime1">
              <a:rPr lang="en-US" smtClean="0"/>
              <a:t>7/11/2023</a:t>
            </a:fld>
            <a:endParaRPr lang="en-US" dirty="0"/>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defRPr/>
            </a:lvl1pPr>
          </a:lstStyle>
          <a:p>
            <a:r>
              <a:rPr lang="en-US" dirty="0"/>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lvl1pPr>
              <a:defRPr/>
            </a:lvl1pPr>
          </a:lstStyle>
          <a:p>
            <a:pPr lvl="0"/>
            <a:r>
              <a:rPr lang="en-US" dirty="0"/>
              <a:t>Start typing for paragraph formatting (no bullet point). To add bullet point, place cursor at front of sentence, then hit Tab.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lvl1pPr>
              <a:defRPr/>
            </a:lvl1pPr>
          </a:lstStyle>
          <a:p>
            <a:pPr lvl="0"/>
            <a:r>
              <a:rPr lang="en-US" dirty="0"/>
              <a:t>Start typing for paragraph formatting (no bullet point). To add bullet point, place cursor at front of sentence, then his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9B9479B5-58B1-4F46-A2C5-04AB6B596618}" type="datetime1">
              <a:rPr lang="en-US" smtClean="0"/>
              <a:t>7/11/2023</a:t>
            </a:fld>
            <a:endParaRPr lang="en-US" dirty="0"/>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lang="en-US" dirty="0"/>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lvl1pPr>
              <a:defRPr/>
            </a:lvl1pPr>
          </a:lstStyle>
          <a:p>
            <a:pPr lvl="0"/>
            <a:r>
              <a:rPr lang="en-US" dirty="0"/>
              <a:t>Start typing for paragraph formatting (no bullet point). To add bullet point, place cursor at front of sentence, then hit Tab.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lvl1pPr>
              <a:defRPr/>
            </a:lvl1pPr>
          </a:lstStyle>
          <a:p>
            <a:pPr lvl="0"/>
            <a:r>
              <a:rPr lang="en-US" dirty="0"/>
              <a:t>Start typing for paragraph formatting (no bullet point). To add bullet point, place cursor at front of sentence, then his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2DBE4E59-DB10-4577-AEC4-E81ADA5808DE}" type="datetime1">
              <a:rPr lang="en-US" smtClean="0"/>
              <a:t>7/11/2023</a:t>
            </a:fld>
            <a:endParaRPr lang="en-US" dirty="0"/>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rtlCol="0" anchor="ctr">
            <a:noAutofit/>
          </a:bodyPr>
          <a:lstStyle/>
          <a:p>
            <a:endParaRPr lang="en-US" dirty="0"/>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rtlCol="0" anchor="ctr">
            <a:noAutofit/>
          </a:bodyPr>
          <a:lstStyle/>
          <a:p>
            <a:endParaRPr lang="en-US" dirty="0"/>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rtlCol="0" anchor="ctr">
            <a:noAutofit/>
          </a:bodyPr>
          <a:lstStyle/>
          <a:p>
            <a:endParaRPr lang="en-US" dirty="0"/>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rtlCol="0" anchor="ctr"/>
              <a:lstStyle/>
              <a:p>
                <a:pPr lvl="0"/>
                <a:endParaRPr lang="en-US" dirty="0"/>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rtlCol="0" anchor="ctr">
              <a:noAutofit/>
            </a:bodyPr>
            <a:lstStyle/>
            <a:p>
              <a:pPr lvl="0"/>
              <a:endParaRPr lang="en-US" dirty="0"/>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rtlCol="0" anchor="ctr">
            <a:noAutofit/>
          </a:bodyPr>
          <a:lstStyle/>
          <a:p>
            <a:endParaRPr lang="en-US" dirty="0"/>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rtlCol="0" anchor="ctr">
            <a:noAutofit/>
          </a:bodyPr>
          <a:lstStyle/>
          <a:p>
            <a:endParaRPr lang="en-US" dirty="0"/>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rtlCol="0" anchor="ctr">
            <a:noAutofit/>
          </a:bodyPr>
          <a:lstStyle/>
          <a:p>
            <a:pPr lvl="0"/>
            <a:endParaRPr lang="en-US" dirty="0"/>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rtlCol="0" anchor="ctr">
            <a:noAutofit/>
          </a:bodyPr>
          <a:lstStyle/>
          <a:p>
            <a:endParaRPr lang="en-US" dirty="0"/>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rtlCol="0" anchor="b">
            <a:noAutofit/>
          </a:bodyPr>
          <a:lstStyle/>
          <a:p>
            <a:r>
              <a:rPr lang="en-US" dirty="0"/>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00AAB4C7-43FE-4803-BAA9-45353E8DB54E}" type="datetime1">
              <a:rPr lang="en-US" smtClean="0"/>
              <a:t>7/11/2023</a:t>
            </a:fld>
            <a:endParaRPr lang="en-US" dirty="0"/>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rtlCol="0" anchor="t" anchorCtr="0"/>
          <a:lstStyle>
            <a:lvl1pPr algn="ctr">
              <a:defRPr sz="1000">
                <a:solidFill>
                  <a:schemeClr val="tx1">
                    <a:tint val="75000"/>
                  </a:schemeClr>
                </a:solidFill>
              </a:defRPr>
            </a:lvl1pPr>
          </a:lstStyle>
          <a:p>
            <a:pPr algn="l"/>
            <a:r>
              <a:rPr lang="en-US" dirty="0"/>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rtlCol="0" anchor="t" anchorCtr="0"/>
          <a:lstStyle>
            <a:lvl1pPr algn="r">
              <a:defRPr sz="1000">
                <a:solidFill>
                  <a:schemeClr val="tx1">
                    <a:tint val="75000"/>
                  </a:schemeClr>
                </a:solidFill>
              </a:defRPr>
            </a:lvl1pPr>
          </a:lstStyle>
          <a:p>
            <a:fld id="{1B1CF60C-C85D-47C0-8597-E3BF95F18FA3}" type="slidenum">
              <a:rPr lang="en-US" smtClean="0"/>
              <a:pPr/>
              <a:t>‹#›</a:t>
            </a:fld>
            <a:endParaRPr lang="en-US" dirty="0"/>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 id="2147483692" r:id="rId2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3200" b="1" kern="1200" spc="-9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microsoft.com/office/2007/relationships/hdphoto" Target="../media/hdphoto4.wdp"/></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222672" cy="1557337"/>
          </a:xfrm>
        </p:spPr>
        <p:txBody>
          <a:bodyPr>
            <a:noAutofit/>
          </a:bodyPr>
          <a:lstStyle/>
          <a:p>
            <a:r>
              <a:rPr lang="en-US" sz="4000" dirty="0"/>
              <a:t>Improving Personal Effectiveness with Versatility</a:t>
            </a:r>
            <a:r>
              <a:rPr lang="en-US" sz="4000" baseline="30000" dirty="0"/>
              <a:t>TM</a:t>
            </a:r>
            <a:endParaRPr lang="en-US" sz="2800" b="0" baseline="30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1198652" y="6509658"/>
            <a:ext cx="1632857" cy="169277"/>
          </a:xfrm>
          <a:prstGeom prst="rect">
            <a:avLst/>
          </a:prstGeom>
          <a:noFill/>
        </p:spPr>
        <p:txBody>
          <a:bodyPr wrap="square" lIns="0" tIns="0" rIns="0" bIns="0" rtlCol="0">
            <a:spAutoFit/>
          </a:bodyPr>
          <a:lstStyle/>
          <a:p>
            <a:pPr algn="l"/>
            <a:r>
              <a:rPr lang="en-US" sz="1100" dirty="0"/>
              <a:t>Version 4.0</a:t>
            </a:r>
          </a:p>
        </p:txBody>
      </p:sp>
    </p:spTree>
    <p:extLst>
      <p:ext uri="{BB962C8B-B14F-4D97-AF65-F5344CB8AC3E}">
        <p14:creationId xmlns:p14="http://schemas.microsoft.com/office/powerpoint/2010/main" val="4249675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en-US" dirty="0"/>
              <a:t>Responsiveness Behaviors</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n-US" smtClean="0"/>
              <a:pPr/>
              <a:t>10</a:t>
            </a:fld>
            <a:endParaRPr lang="en-US"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n-US" dirty="0"/>
              <a:t>© The TRACOM Corporation. All Rights Reserved.</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DO</a:t>
                      </a:r>
                    </a:p>
                  </a:txBody>
                  <a:tcPr marL="0" marR="0" marT="0" marB="0" anchor="ctr">
                    <a:solidFill>
                      <a:schemeClr val="accent2"/>
                    </a:solidFill>
                  </a:tcPr>
                </a:tc>
                <a:tc>
                  <a:txBody>
                    <a:bodyPr/>
                    <a:lstStyle/>
                    <a:p>
                      <a:r>
                        <a:rPr lang="en-US" dirty="0">
                          <a:solidFill>
                            <a:schemeClr val="accent6"/>
                          </a:solidFill>
                        </a:rPr>
                        <a:t>Non-Verbal Behaviors</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3161986602"/>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SAY</a:t>
                      </a:r>
                    </a:p>
                  </a:txBody>
                  <a:tcPr marL="0" marR="0" marT="0" marB="0" anchor="ctr">
                    <a:solidFill>
                      <a:schemeClr val="accent2"/>
                    </a:solidFill>
                  </a:tcPr>
                </a:tc>
                <a:tc>
                  <a:txBody>
                    <a:bodyPr/>
                    <a:lstStyle/>
                    <a:p>
                      <a:r>
                        <a:rPr lang="en-US" dirty="0">
                          <a:solidFill>
                            <a:schemeClr val="accent6"/>
                          </a:solidFill>
                        </a:rPr>
                        <a:t>Verbal Behaviors</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80" dirty="0">
                <a:solidFill>
                  <a:schemeClr val="accent2"/>
                </a:solidFill>
                <a:latin typeface="Arial Black" panose="020B0A04020102020204" pitchFamily="34" charset="0"/>
              </a:rPr>
              <a:t>Controls</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80" dirty="0">
                <a:solidFill>
                  <a:schemeClr val="accent2"/>
                </a:solidFill>
                <a:latin typeface="Arial Black" panose="020B0A04020102020204" pitchFamily="34" charset="0"/>
              </a:rPr>
              <a:t>Emotes</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rtlCol="0" anchor="ctr"/>
            <a:lstStyle/>
            <a:p>
              <a:pPr algn="ctr">
                <a:lnSpc>
                  <a:spcPct val="85000"/>
                </a:lnSpc>
              </a:pPr>
              <a:r>
                <a:rPr lang="en-US" sz="1800" dirty="0">
                  <a:solidFill>
                    <a:schemeClr val="accent6"/>
                  </a:solidFill>
                </a:rPr>
                <a:t>Form of</a:t>
              </a:r>
              <a:br>
                <a:rPr lang="en-US" sz="1800" dirty="0">
                  <a:solidFill>
                    <a:schemeClr val="accent6"/>
                  </a:solidFill>
                </a:rPr>
              </a:br>
              <a:r>
                <a:rPr lang="en-US" sz="1800" dirty="0">
                  <a:solidFill>
                    <a:schemeClr val="accent6"/>
                  </a:solidFill>
                </a:rPr>
                <a:t>Descriptives</a:t>
              </a: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Facts / Data</a:t>
              </a: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Opinions / Stories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Subjects</a:t>
              </a:r>
              <a:br>
                <a:rPr lang="en-US" sz="1800" dirty="0">
                  <a:solidFill>
                    <a:schemeClr val="accent6"/>
                  </a:solidFill>
                </a:rPr>
              </a:br>
              <a:r>
                <a:rPr lang="en-US" sz="1800" dirty="0">
                  <a:solidFill>
                    <a:schemeClr val="accent6"/>
                  </a:solidFill>
                </a:rPr>
                <a:t>of Speech</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Task</a:t>
              </a: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People</a:t>
              </a: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Emotion</a:t>
              </a:r>
              <a:br>
                <a:rPr lang="en-US" sz="1800" dirty="0">
                  <a:solidFill>
                    <a:schemeClr val="accent6"/>
                  </a:solidFill>
                </a:rPr>
              </a:br>
              <a:r>
                <a:rPr lang="en-US" sz="1800" dirty="0">
                  <a:solidFill>
                    <a:schemeClr val="accent6"/>
                  </a:solidFill>
                </a:rPr>
                <a:t>in Voice</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Less Inflection</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More Inflection</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rtlCol="0" anchor="ctr"/>
            <a:lstStyle/>
            <a:p>
              <a:pPr algn="ctr">
                <a:lnSpc>
                  <a:spcPct val="85000"/>
                </a:lnSpc>
              </a:pPr>
              <a:r>
                <a:rPr lang="en-US" sz="1800" dirty="0">
                  <a:solidFill>
                    <a:schemeClr val="accent6"/>
                  </a:solidFill>
                </a:rPr>
                <a:t>Facial Expression</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Controlled</a:t>
              </a: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Animated</a:t>
              </a: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Body</a:t>
              </a:r>
              <a:br>
                <a:rPr lang="en-US" sz="1800" dirty="0">
                  <a:solidFill>
                    <a:schemeClr val="accent6"/>
                  </a:solidFill>
                </a:rPr>
              </a:br>
              <a:r>
                <a:rPr lang="en-US" sz="1800" dirty="0">
                  <a:solidFill>
                    <a:schemeClr val="accent6"/>
                  </a:solidFill>
                </a:rPr>
                <a:t>Posture</a:t>
              </a: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Rigid</a:t>
              </a: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Casual</a:t>
              </a: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Use</a:t>
              </a:r>
              <a:br>
                <a:rPr lang="en-US" sz="1800" dirty="0">
                  <a:solidFill>
                    <a:schemeClr val="accent6"/>
                  </a:solidFill>
                </a:rPr>
              </a:br>
              <a:r>
                <a:rPr lang="en-US" sz="1800" dirty="0">
                  <a:solidFill>
                    <a:schemeClr val="accent6"/>
                  </a:solidFill>
                </a:rPr>
                <a:t>of Hands</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Less</a:t>
              </a: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More</a:t>
              </a:r>
            </a:p>
          </p:txBody>
        </p:sp>
      </p:grpSp>
    </p:spTree>
    <p:extLst>
      <p:ext uri="{BB962C8B-B14F-4D97-AF65-F5344CB8AC3E}">
        <p14:creationId xmlns:p14="http://schemas.microsoft.com/office/powerpoint/2010/main" val="165613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6="http://schemas.microsoft.com/office/drawing/2014/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a:lstStyle/>
          <a:p>
            <a:r>
              <a:rPr lang="en-US" dirty="0"/>
              <a:t>SOCIAL STYLE </a:t>
            </a:r>
            <a:r>
              <a:rPr lang="en-US" dirty="0" err="1"/>
              <a:t>Model</a:t>
            </a:r>
            <a:r>
              <a:rPr lang="en-US" baseline="30000" dirty="0" err="1"/>
              <a:t>TM</a:t>
            </a:r>
            <a:endParaRPr lang="en-US"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11</a:t>
            </a:fld>
            <a:endParaRPr lang="en-US"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854099" y="2927667"/>
            <a:ext cx="71564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59166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Driving</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Amiable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Expressive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862622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90526" y="228600"/>
            <a:ext cx="11572874" cy="1009650"/>
          </a:xfrm>
        </p:spPr>
        <p:txBody>
          <a:bodyPr/>
          <a:lstStyle/>
          <a:p>
            <a:r>
              <a:rPr lang="en-US" dirty="0"/>
              <a:t>Need, Orientation, and Growth Action</a:t>
            </a:r>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a:lstStyle/>
          <a:p>
            <a:fld id="{1B1CF60C-C85D-47C0-8597-E3BF95F18FA3}" type="slidenum">
              <a:rPr lang="en-US" smtClean="0"/>
              <a:t>12</a:t>
            </a:fld>
            <a:endParaRPr lang="en-US"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a:lstStyle/>
          <a:p>
            <a:pPr algn="l"/>
            <a:r>
              <a:rPr lang="en-US" dirty="0"/>
              <a:t>© The TRACOM Corporation. All Rights Reserved.</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Growth Action</a:t>
              </a:r>
            </a:p>
            <a:p>
              <a:pPr>
                <a:lnSpc>
                  <a:spcPct val="85000"/>
                </a:lnSpc>
              </a:pPr>
              <a:r>
                <a:rPr lang="en-US" sz="1600" dirty="0">
                  <a:solidFill>
                    <a:schemeClr val="tx2"/>
                  </a:solidFill>
                </a:rPr>
                <a:t>Behavior that is rarely used by each Style. Using this behavior more often would increase this Style’s effectiveness</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Need</a:t>
              </a:r>
            </a:p>
            <a:p>
              <a:pPr>
                <a:lnSpc>
                  <a:spcPct val="85000"/>
                </a:lnSpc>
              </a:pPr>
              <a:r>
                <a:rPr lang="en-US" sz="1600" dirty="0">
                  <a:solidFill>
                    <a:schemeClr val="tx2"/>
                  </a:solidFill>
                </a:rPr>
                <a:t>The goal of each Style</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45720" rtlCol="0" anchor="ctr"/>
            <a:lstStyle/>
            <a:p>
              <a:pPr>
                <a:lnSpc>
                  <a:spcPct val="85000"/>
                </a:lnSpc>
              </a:pPr>
              <a:r>
                <a:rPr lang="en-US" sz="2000" dirty="0">
                  <a:solidFill>
                    <a:schemeClr val="tx2"/>
                  </a:solidFill>
                </a:rPr>
                <a:t>Orientation</a:t>
              </a:r>
              <a:br>
                <a:rPr lang="en-US" sz="2000" dirty="0">
                  <a:solidFill>
                    <a:schemeClr val="tx2"/>
                  </a:solidFill>
                </a:rPr>
              </a:br>
              <a:r>
                <a:rPr lang="en-US" sz="1600" dirty="0">
                  <a:solidFill>
                    <a:schemeClr val="tx2"/>
                  </a:solidFill>
                </a:rPr>
                <a:t>The common behavior used to achieve the need</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pic>
        <p:nvPicPr>
          <p:cNvPr id="6" name="Picture 5" descr="Icon&#10;&#10;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10;&#10;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10;&#10;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184080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a:lstStyle/>
          <a:p>
            <a:r>
              <a:rPr lang="en-US" dirty="0"/>
              <a:t>SOCIAL STYLE </a:t>
            </a:r>
            <a:br>
              <a:rPr lang="en-US" dirty="0"/>
            </a:br>
            <a:r>
              <a:rPr lang="en-US" dirty="0"/>
              <a:t>Key Characteristics</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13</a:t>
            </a:fld>
            <a:endParaRPr lang="en-US"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942390" y="1352344"/>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endParaRPr lang="en-US" dirty="0">
              <a:solidFill>
                <a:schemeClr val="tx2"/>
              </a:solidFill>
              <a:latin typeface="Arial Black" panose="020B0A04020102020204" pitchFamily="34" charset="0"/>
            </a:endParaRPr>
          </a:p>
          <a:p>
            <a:pPr algn="r">
              <a:lnSpc>
                <a:spcPct val="85000"/>
              </a:lnSpc>
            </a:pPr>
            <a:r>
              <a:rPr lang="en-US" b="1" dirty="0">
                <a:solidFill>
                  <a:schemeClr val="accent6"/>
                </a:solidFill>
              </a:rPr>
              <a:t>Need: </a:t>
            </a:r>
            <a:r>
              <a:rPr lang="en-US" dirty="0">
                <a:solidFill>
                  <a:schemeClr val="tx2"/>
                </a:solidFill>
              </a:rPr>
              <a:t>To be right</a:t>
            </a:r>
            <a:endParaRPr lang="en-US" b="1" dirty="0">
              <a:solidFill>
                <a:schemeClr val="tx2"/>
              </a:solidFill>
            </a:endParaRPr>
          </a:p>
          <a:p>
            <a:pPr algn="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Thinking</a:t>
            </a:r>
          </a:p>
          <a:p>
            <a:pPr algn="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declare</a:t>
            </a:r>
          </a:p>
          <a:p>
            <a:pPr algn="r">
              <a:lnSpc>
                <a:spcPct val="85000"/>
              </a:lnSpc>
            </a:pPr>
            <a:r>
              <a:rPr lang="en-US" sz="1600" dirty="0">
                <a:solidFill>
                  <a:schemeClr val="tx2"/>
                </a:solidFill>
              </a:rPr>
              <a:t>  </a:t>
            </a:r>
          </a:p>
          <a:p>
            <a:pPr>
              <a:lnSpc>
                <a:spcPct val="85000"/>
              </a:lnSpc>
            </a:pPr>
            <a:endParaRPr lang="en-US"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942390" y="3598822"/>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dirty="0">
                <a:solidFill>
                  <a:schemeClr val="tx2"/>
                </a:solidFill>
                <a:latin typeface="Arial Black" panose="020B0A04020102020204" pitchFamily="34" charset="0"/>
              </a:rPr>
              <a:t>Amiable</a:t>
            </a:r>
          </a:p>
          <a:p>
            <a:pPr algn="r">
              <a:lnSpc>
                <a:spcPct val="85000"/>
              </a:lnSpc>
            </a:pPr>
            <a:endParaRPr lang="en-US" dirty="0">
              <a:solidFill>
                <a:schemeClr val="tx2"/>
              </a:solidFill>
              <a:latin typeface="Arial Black" panose="020B0A04020102020204" pitchFamily="34" charset="0"/>
            </a:endParaRPr>
          </a:p>
          <a:p>
            <a:pPr algn="r">
              <a:lnSpc>
                <a:spcPct val="85000"/>
              </a:lnSpc>
            </a:pPr>
            <a:r>
              <a:rPr lang="en-US" b="1" dirty="0">
                <a:solidFill>
                  <a:schemeClr val="accent6"/>
                </a:solidFill>
              </a:rPr>
              <a:t>Need:</a:t>
            </a:r>
            <a:r>
              <a:rPr lang="en-US" dirty="0">
                <a:solidFill>
                  <a:schemeClr val="accent6"/>
                </a:solidFill>
              </a:rPr>
              <a:t> </a:t>
            </a:r>
            <a:r>
              <a:rPr lang="en-US" dirty="0">
                <a:solidFill>
                  <a:schemeClr val="tx2"/>
                </a:solidFill>
              </a:rPr>
              <a:t>Personal security</a:t>
            </a:r>
          </a:p>
          <a:p>
            <a:pPr algn="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Relationships</a:t>
            </a:r>
          </a:p>
          <a:p>
            <a:pPr algn="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initiate</a:t>
            </a:r>
          </a:p>
          <a:p>
            <a:pPr>
              <a:lnSpc>
                <a:spcPct val="85000"/>
              </a:lnSpc>
            </a:pPr>
            <a:endParaRPr lang="en-US"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nSpc>
                <a:spcPct val="85000"/>
              </a:lnSpc>
            </a:pPr>
            <a:r>
              <a:rPr lang="en-US" dirty="0">
                <a:solidFill>
                  <a:schemeClr val="tx2"/>
                </a:solidFill>
                <a:latin typeface="Arial Black" panose="020B0A04020102020204" pitchFamily="34" charset="0"/>
              </a:rPr>
              <a:t>Driving</a:t>
            </a:r>
          </a:p>
          <a:p>
            <a:pPr>
              <a:lnSpc>
                <a:spcPct val="85000"/>
              </a:lnSpc>
            </a:pPr>
            <a:endParaRPr lang="en-US" dirty="0">
              <a:solidFill>
                <a:schemeClr val="tx2"/>
              </a:solidFill>
              <a:latin typeface="Arial Black" panose="020B0A04020102020204" pitchFamily="34" charset="0"/>
            </a:endParaRPr>
          </a:p>
          <a:p>
            <a:pPr>
              <a:lnSpc>
                <a:spcPct val="85000"/>
              </a:lnSpc>
            </a:pPr>
            <a:r>
              <a:rPr lang="en-US" b="1" dirty="0">
                <a:solidFill>
                  <a:schemeClr val="accent6"/>
                </a:solidFill>
              </a:rPr>
              <a:t>Need:</a:t>
            </a:r>
            <a:r>
              <a:rPr lang="en-US" dirty="0">
                <a:solidFill>
                  <a:schemeClr val="accent6"/>
                </a:solidFill>
              </a:rPr>
              <a:t> </a:t>
            </a:r>
            <a:r>
              <a:rPr lang="en-US" dirty="0">
                <a:solidFill>
                  <a:schemeClr val="tx2"/>
                </a:solidFill>
              </a:rPr>
              <a:t>Results</a:t>
            </a:r>
          </a:p>
          <a:p>
            <a:pP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Action</a:t>
            </a:r>
            <a:endParaRPr lang="en-US" b="1" dirty="0">
              <a:solidFill>
                <a:schemeClr val="tx2"/>
              </a:solidFill>
            </a:endParaRPr>
          </a:p>
          <a:p>
            <a:pP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listen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598822"/>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nSpc>
                <a:spcPct val="85000"/>
              </a:lnSpc>
            </a:pPr>
            <a:r>
              <a:rPr lang="en-US" dirty="0">
                <a:solidFill>
                  <a:schemeClr val="tx2"/>
                </a:solidFill>
                <a:latin typeface="Arial Black" panose="020B0A04020102020204" pitchFamily="34" charset="0"/>
              </a:rPr>
              <a:t>Expressive</a:t>
            </a:r>
          </a:p>
          <a:p>
            <a:pPr>
              <a:lnSpc>
                <a:spcPct val="85000"/>
              </a:lnSpc>
            </a:pPr>
            <a:endParaRPr lang="en-US" dirty="0">
              <a:solidFill>
                <a:schemeClr val="tx2"/>
              </a:solidFill>
              <a:latin typeface="Arial Black" panose="020B0A04020102020204" pitchFamily="34" charset="0"/>
            </a:endParaRPr>
          </a:p>
          <a:p>
            <a:pPr>
              <a:lnSpc>
                <a:spcPct val="85000"/>
              </a:lnSpc>
            </a:pPr>
            <a:r>
              <a:rPr lang="en-US" b="1" dirty="0">
                <a:solidFill>
                  <a:schemeClr val="accent6"/>
                </a:solidFill>
              </a:rPr>
              <a:t>Need:</a:t>
            </a:r>
            <a:r>
              <a:rPr lang="en-US" dirty="0">
                <a:solidFill>
                  <a:schemeClr val="accent6"/>
                </a:solidFill>
              </a:rPr>
              <a:t> </a:t>
            </a:r>
            <a:r>
              <a:rPr lang="en-US" dirty="0">
                <a:solidFill>
                  <a:schemeClr val="tx2"/>
                </a:solidFill>
              </a:rPr>
              <a:t>Personal approval</a:t>
            </a:r>
          </a:p>
          <a:p>
            <a:pP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Spontaneity</a:t>
            </a:r>
          </a:p>
          <a:p>
            <a:pP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check</a:t>
            </a:r>
          </a:p>
        </p:txBody>
      </p:sp>
    </p:spTree>
    <p:extLst>
      <p:ext uri="{BB962C8B-B14F-4D97-AF65-F5344CB8AC3E}">
        <p14:creationId xmlns:p14="http://schemas.microsoft.com/office/powerpoint/2010/main" val="374572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r>
              <a:rPr lang="en-US" sz="5400" dirty="0">
                <a:solidFill>
                  <a:schemeClr val="accent2"/>
                </a:solidFill>
              </a:rPr>
              <a:t>Online Profile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smtClean="0">
                <a:solidFill>
                  <a:srgbClr val="898989"/>
                </a:solidFill>
              </a:rPr>
              <a:pPr/>
              <a:t>14</a:t>
            </a:fld>
            <a:endParaRPr lang="en-US"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en-US" dirty="0"/>
              <a:t>© The TRACOM Corporation. All Rights Reserved.</a:t>
            </a:r>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pic>
        <p:nvPicPr>
          <p:cNvPr id="19" name="Picture 18">
            <a:extLst>
              <a:ext uri="{FF2B5EF4-FFF2-40B4-BE49-F238E27FC236}">
                <a16:creationId xmlns:a16="http://schemas.microsoft.com/office/drawing/2014/main" id="{F36F0964-E0AF-7341-A73A-7DF5634FA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977" y="442393"/>
            <a:ext cx="4298060" cy="5552629"/>
          </a:xfrm>
          <a:prstGeom prst="rect">
            <a:avLst/>
          </a:prstGeom>
          <a:ln>
            <a:solidFill>
              <a:schemeClr val="tx1"/>
            </a:solidFill>
          </a:ln>
        </p:spPr>
      </p:pic>
      <p:pic>
        <p:nvPicPr>
          <p:cNvPr id="23" name="Picture 22" descr="Text&#10;&#10;Description automatically generated with medium confidence">
            <a:extLst>
              <a:ext uri="{FF2B5EF4-FFF2-40B4-BE49-F238E27FC236}">
                <a16:creationId xmlns:a16="http://schemas.microsoft.com/office/drawing/2014/main" id="{1B1194DE-553A-B644-8D8A-2182F37F1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2393"/>
            <a:ext cx="4274215" cy="5552629"/>
          </a:xfrm>
          <a:prstGeom prst="rect">
            <a:avLst/>
          </a:prstGeom>
          <a:ln>
            <a:solidFill>
              <a:schemeClr val="tx1"/>
            </a:solidFill>
          </a:ln>
        </p:spPr>
      </p:pic>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15</a:t>
            </a:fld>
            <a:endParaRPr lang="en-US" sz="1000" dirty="0">
              <a:solidFill>
                <a:srgbClr val="898989"/>
              </a:solidFill>
            </a:endParaRPr>
          </a:p>
        </p:txBody>
      </p:sp>
    </p:spTree>
    <p:extLst>
      <p:ext uri="{BB962C8B-B14F-4D97-AF65-F5344CB8AC3E}">
        <p14:creationId xmlns:p14="http://schemas.microsoft.com/office/powerpoint/2010/main" val="42109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4251406-F829-3141-95F2-059A0CFA6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974" y="465882"/>
            <a:ext cx="4378672" cy="5670223"/>
          </a:xfrm>
          <a:prstGeom prst="rect">
            <a:avLst/>
          </a:prstGeom>
          <a:ln>
            <a:solidFill>
              <a:schemeClr val="tx1"/>
            </a:solidFill>
          </a:ln>
        </p:spPr>
      </p:pic>
      <p:pic>
        <p:nvPicPr>
          <p:cNvPr id="7" name="Picture 6" descr="Diagram&#10;&#10;Description automatically generated">
            <a:extLst>
              <a:ext uri="{FF2B5EF4-FFF2-40B4-BE49-F238E27FC236}">
                <a16:creationId xmlns:a16="http://schemas.microsoft.com/office/drawing/2014/main" id="{D95CBE9D-5CA7-3F40-B5AC-E4CF156DD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051" y="465881"/>
            <a:ext cx="4358690" cy="5670223"/>
          </a:xfrm>
          <a:prstGeom prst="rect">
            <a:avLst/>
          </a:prstGeom>
          <a:ln>
            <a:solidFill>
              <a:schemeClr val="tx1"/>
            </a:solidFill>
          </a:ln>
        </p:spPr>
      </p:pic>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16</a:t>
            </a:fld>
            <a:endParaRPr lang="en-US"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360568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timeline&#10;&#10;Description automatically generated">
            <a:extLst>
              <a:ext uri="{FF2B5EF4-FFF2-40B4-BE49-F238E27FC236}">
                <a16:creationId xmlns:a16="http://schemas.microsoft.com/office/drawing/2014/main" id="{466A6051-336E-554B-9270-EACC185D9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716" y="409303"/>
            <a:ext cx="4376159" cy="5692950"/>
          </a:xfrm>
          <a:prstGeom prst="rect">
            <a:avLst/>
          </a:prstGeom>
          <a:ln>
            <a:solidFill>
              <a:schemeClr val="tx1"/>
            </a:solidFill>
          </a:ln>
        </p:spPr>
      </p:pic>
      <p:pic>
        <p:nvPicPr>
          <p:cNvPr id="7" name="Picture 6" descr="Timeline&#10;&#10;Description automatically generated">
            <a:extLst>
              <a:ext uri="{FF2B5EF4-FFF2-40B4-BE49-F238E27FC236}">
                <a16:creationId xmlns:a16="http://schemas.microsoft.com/office/drawing/2014/main" id="{35E1DCB6-926D-084F-AE66-F739033CA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456" y="409303"/>
            <a:ext cx="4402337" cy="5692950"/>
          </a:xfrm>
          <a:prstGeom prst="rect">
            <a:avLst/>
          </a:prstGeom>
          <a:ln>
            <a:solidFill>
              <a:schemeClr val="tx1"/>
            </a:solidFill>
          </a:ln>
        </p:spPr>
      </p:pic>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17</a:t>
            </a:fld>
            <a:endParaRPr lang="en-US"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80883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1F17889C-F938-1246-BC4E-FD48CBB44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973" y="371595"/>
            <a:ext cx="4290263" cy="5530357"/>
          </a:xfrm>
          <a:prstGeom prst="rect">
            <a:avLst/>
          </a:prstGeom>
          <a:ln>
            <a:solidFill>
              <a:schemeClr val="tx1"/>
            </a:solidFill>
          </a:ln>
        </p:spPr>
      </p:pic>
      <p:pic>
        <p:nvPicPr>
          <p:cNvPr id="7" name="Picture 6" descr="Text&#10;&#10;Description automatically generated">
            <a:extLst>
              <a:ext uri="{FF2B5EF4-FFF2-40B4-BE49-F238E27FC236}">
                <a16:creationId xmlns:a16="http://schemas.microsoft.com/office/drawing/2014/main" id="{B9BC837D-7457-5647-B3E1-14E3F9038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71595"/>
            <a:ext cx="4297965" cy="5530357"/>
          </a:xfrm>
          <a:prstGeom prst="rect">
            <a:avLst/>
          </a:prstGeom>
          <a:ln>
            <a:solidFill>
              <a:schemeClr val="tx1"/>
            </a:solidFill>
          </a:ln>
        </p:spPr>
      </p:pic>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18</a:t>
            </a:fld>
            <a:endParaRPr lang="en-US"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234627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7BCAE68C-C773-CA47-8F03-A34F14EC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469" y="299128"/>
            <a:ext cx="4442023" cy="5741933"/>
          </a:xfrm>
          <a:prstGeom prst="rect">
            <a:avLst/>
          </a:prstGeom>
          <a:ln>
            <a:solidFill>
              <a:schemeClr val="tx1"/>
            </a:solidFill>
          </a:ln>
        </p:spPr>
      </p:pic>
      <p:pic>
        <p:nvPicPr>
          <p:cNvPr id="7" name="Picture 6" descr="Graphical user interface, text, application, email&#10;&#10;Description automatically generated">
            <a:extLst>
              <a:ext uri="{FF2B5EF4-FFF2-40B4-BE49-F238E27FC236}">
                <a16:creationId xmlns:a16="http://schemas.microsoft.com/office/drawing/2014/main" id="{BEF786F8-DC79-AF4F-82E9-B345E11BA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76054"/>
            <a:ext cx="4442022" cy="5765007"/>
          </a:xfrm>
          <a:prstGeom prst="rect">
            <a:avLst/>
          </a:prstGeom>
          <a:ln>
            <a:solidFill>
              <a:schemeClr val="tx1"/>
            </a:solidFill>
          </a:ln>
        </p:spPr>
      </p:pic>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19</a:t>
            </a:fld>
            <a:endParaRPr lang="en-US" sz="1000" dirty="0">
              <a:solidFill>
                <a:srgbClr val="898989"/>
              </a:solidFill>
            </a:endParaRPr>
          </a:p>
        </p:txBody>
      </p:sp>
    </p:spTree>
    <p:extLst>
      <p:ext uri="{BB962C8B-B14F-4D97-AF65-F5344CB8AC3E}">
        <p14:creationId xmlns:p14="http://schemas.microsoft.com/office/powerpoint/2010/main" val="320739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n-US" dirty="0">
                <a:solidFill>
                  <a:schemeClr val="accent2"/>
                </a:solidFill>
              </a:rPr>
              <a:t>Learning Objectives</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a:normAutofit/>
          </a:bodyPr>
          <a:lstStyle/>
          <a:p>
            <a:pPr eaLnBrk="1" hangingPunct="1">
              <a:spcAft>
                <a:spcPts val="600"/>
              </a:spcAft>
            </a:pPr>
            <a:r>
              <a:rPr lang="en-US" sz="2400" dirty="0">
                <a:ea typeface="ヒラギノ角ゴ Pro W3" pitchFamily="4" charset="-128"/>
                <a:cs typeface="ヒラギノ角ゴ Pro W3" pitchFamily="4" charset="-128"/>
              </a:rPr>
              <a:t>Gain an understanding of the SOCIAL STYLE Model™.</a:t>
            </a:r>
          </a:p>
          <a:p>
            <a:pPr eaLnBrk="1" hangingPunct="1">
              <a:spcAft>
                <a:spcPts val="600"/>
              </a:spcAft>
            </a:pPr>
            <a:r>
              <a:rPr lang="en-US" sz="2400" dirty="0">
                <a:ea typeface="ヒラギノ角ゴ Pro W3" pitchFamily="4" charset="-128"/>
                <a:cs typeface="ヒラギノ角ゴ Pro W3" pitchFamily="4" charset="-128"/>
              </a:rPr>
              <a:t>Estimate your SOCIAL STYLE by completing a Self-Perception assessment.</a:t>
            </a:r>
          </a:p>
          <a:p>
            <a:pPr eaLnBrk="1" hangingPunct="1">
              <a:spcAft>
                <a:spcPts val="600"/>
              </a:spcAft>
            </a:pPr>
            <a:r>
              <a:rPr lang="en-US" sz="2400" dirty="0">
                <a:ea typeface="ヒラギノ角ゴ Pro W3" pitchFamily="4" charset="-128"/>
                <a:cs typeface="ヒラギノ角ゴ Pro W3" pitchFamily="4" charset="-128"/>
              </a:rPr>
              <a:t>Increase understanding of your behavior and how others view people with your Style.</a:t>
            </a:r>
          </a:p>
          <a:p>
            <a:pPr eaLnBrk="1" hangingPunct="1">
              <a:spcAft>
                <a:spcPts val="600"/>
              </a:spcAft>
            </a:pPr>
            <a:r>
              <a:rPr lang="en-US" sz="2400" dirty="0">
                <a:ea typeface="ヒラギノ角ゴ Pro W3" pitchFamily="4" charset="-128"/>
                <a:cs typeface="ヒラギノ角ゴ Pro W3" pitchFamily="4" charset="-128"/>
              </a:rPr>
              <a:t>Increase your Versatility to become more effective with others.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2</a:t>
            </a:fld>
            <a:endParaRPr lang="en-US"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19122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r>
              <a:rPr lang="en-US" sz="5400" dirty="0">
                <a:solidFill>
                  <a:schemeClr val="accent2"/>
                </a:solidFill>
              </a:rPr>
              <a:t>Paper Profile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smtClean="0"/>
              <a:pPr/>
              <a:t>20</a:t>
            </a:fld>
            <a:endParaRPr lang="en-US"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a:lstStyle/>
          <a:p>
            <a:r>
              <a:rPr lang="en-US" sz="3200" dirty="0">
                <a:ea typeface="ヒラギノ角ゴ Pro W3" pitchFamily="4" charset="-128"/>
                <a:cs typeface="ヒラギノ角ゴ Pro W3" pitchFamily="4" charset="-128"/>
              </a:rPr>
              <a:t>Your SOCIAL STYLE Self-Perception</a:t>
            </a:r>
            <a:endParaRPr lang="en-US"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5654914" cy="3607271"/>
          </a:xfrm>
        </p:spPr>
        <p:txBody>
          <a:bodyPr/>
          <a:lstStyle/>
          <a:p>
            <a:pPr marL="457200" indent="-457200" eaLnBrk="1" hangingPunct="1">
              <a:spcAft>
                <a:spcPts val="600"/>
              </a:spcAft>
              <a:buFont typeface="+mj-lt"/>
              <a:buAutoNum type="arabicPeriod"/>
            </a:pPr>
            <a:r>
              <a:rPr lang="en-US" sz="2400" dirty="0">
                <a:ea typeface="ヒラギノ角ゴ Pro W3" pitchFamily="4" charset="-128"/>
                <a:cs typeface="ヒラギノ角ゴ Pro W3" pitchFamily="4" charset="-128"/>
              </a:rPr>
              <a:t>Tear open the perforation</a:t>
            </a:r>
          </a:p>
          <a:p>
            <a:pPr marL="457200" indent="-457200" eaLnBrk="1" hangingPunct="1">
              <a:spcAft>
                <a:spcPts val="600"/>
              </a:spcAft>
              <a:buFont typeface="+mj-lt"/>
              <a:buAutoNum type="arabicPeriod"/>
            </a:pPr>
            <a:r>
              <a:rPr lang="en-US" sz="2400" dirty="0">
                <a:ea typeface="ヒラギノ角ゴ Pro W3" pitchFamily="4" charset="-128"/>
                <a:cs typeface="ヒラギノ角ゴ Pro W3" pitchFamily="4" charset="-128"/>
              </a:rPr>
              <a:t>Transfer response for each question</a:t>
            </a:r>
          </a:p>
          <a:p>
            <a:pPr marL="457200" indent="-457200" eaLnBrk="1" hangingPunct="1">
              <a:spcAft>
                <a:spcPts val="600"/>
              </a:spcAft>
              <a:buFont typeface="+mj-lt"/>
              <a:buAutoNum type="arabicPeriod"/>
            </a:pPr>
            <a:r>
              <a:rPr lang="en-US" sz="2400" dirty="0">
                <a:ea typeface="ヒラギノ角ゴ Pro W3" pitchFamily="4" charset="-128"/>
                <a:cs typeface="ヒラギノ角ゴ Pro W3" pitchFamily="4" charset="-128"/>
              </a:rPr>
              <a:t>Add up column totals </a:t>
            </a:r>
          </a:p>
          <a:p>
            <a:pPr marL="457200" indent="-457200" eaLnBrk="1" hangingPunct="1">
              <a:spcAft>
                <a:spcPts val="600"/>
              </a:spcAft>
              <a:buFont typeface="+mj-lt"/>
              <a:buAutoNum type="arabicPeriod"/>
            </a:pPr>
            <a:r>
              <a:rPr lang="en-US" sz="2400" dirty="0">
                <a:ea typeface="ヒラギノ角ゴ Pro W3" pitchFamily="4" charset="-128"/>
                <a:cs typeface="ヒラギノ角ゴ Pro W3" pitchFamily="4" charset="-128"/>
              </a:rPr>
              <a:t>Plot your SOCIAL STYLE</a:t>
            </a:r>
          </a:p>
          <a:p>
            <a:endParaRPr lang="en-US"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n-US" smtClean="0"/>
              <a:t>21</a:t>
            </a:fld>
            <a:endParaRPr lang="en-US"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a:lstStyle/>
          <a:p>
            <a:pPr algn="l"/>
            <a:r>
              <a:rPr lang="en-US" dirty="0"/>
              <a:t>© The TRACOM Corporation. All Rights Reserved.</a:t>
            </a: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a:prstTxWarp prst="textNoShape">
              <a:avLst/>
            </a:prstTxWarp>
          </a:bodyPr>
          <a:lstStyle/>
          <a:p>
            <a:pPr>
              <a:spcBef>
                <a:spcPct val="0"/>
              </a:spcBef>
              <a:buFontTx/>
              <a:buNone/>
            </a:pPr>
            <a:endParaRPr lang="en-US"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3" y="2986903"/>
            <a:ext cx="1163638" cy="276225"/>
          </a:xfrm>
          <a:prstGeom prst="rect">
            <a:avLst/>
          </a:prstGeom>
          <a:noFill/>
          <a:ln w="9525">
            <a:noFill/>
            <a:miter lim="800000"/>
            <a:headEnd/>
            <a:tailEnd/>
          </a:ln>
        </p:spPr>
        <p:txBody>
          <a:bodyPr wrap="none">
            <a:prstTxWarp prst="textNoShape">
              <a:avLst/>
            </a:prstTxWarp>
            <a:spAutoFit/>
          </a:bodyPr>
          <a:lstStyle/>
          <a:p>
            <a:pPr>
              <a:buFontTx/>
              <a:buNone/>
              <a:defRPr/>
            </a:pPr>
            <a:r>
              <a:rPr lang="en-US" sz="1200" b="1" cap="all" dirty="0">
                <a:solidFill>
                  <a:srgbClr val="0C4176"/>
                </a:solidFill>
                <a:latin typeface="Arial"/>
                <a:cs typeface="Arial"/>
              </a:rPr>
              <a:t>Analytical</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9118911" y="2986903"/>
            <a:ext cx="825500" cy="276225"/>
          </a:xfrm>
          <a:prstGeom prst="rect">
            <a:avLst/>
          </a:prstGeom>
          <a:noFill/>
          <a:ln w="9525">
            <a:noFill/>
            <a:miter lim="800000"/>
            <a:headEnd/>
            <a:tailEnd/>
          </a:ln>
        </p:spPr>
        <p:txBody>
          <a:bodyPr wrap="none">
            <a:prstTxWarp prst="textNoShape">
              <a:avLst/>
            </a:prstTxWarp>
            <a:spAutoFit/>
          </a:bodyPr>
          <a:lstStyle/>
          <a:p>
            <a:pPr>
              <a:buFontTx/>
              <a:buNone/>
              <a:defRPr/>
            </a:pPr>
            <a:r>
              <a:rPr lang="en-US" sz="1200" b="1" cap="all" dirty="0">
                <a:solidFill>
                  <a:srgbClr val="0C4176"/>
                </a:solidFill>
                <a:latin typeface="Arial"/>
                <a:cs typeface="Arial"/>
              </a:rPr>
              <a:t>Driving</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3" y="4131490"/>
            <a:ext cx="1160463" cy="276225"/>
          </a:xfrm>
          <a:prstGeom prst="rect">
            <a:avLst/>
          </a:prstGeom>
          <a:noFill/>
          <a:ln w="9525">
            <a:noFill/>
            <a:miter lim="800000"/>
            <a:headEnd/>
            <a:tailEnd/>
          </a:ln>
        </p:spPr>
        <p:txBody>
          <a:bodyPr wrap="none">
            <a:prstTxWarp prst="textNoShape">
              <a:avLst/>
            </a:prstTxWarp>
            <a:spAutoFit/>
          </a:bodyPr>
          <a:lstStyle/>
          <a:p>
            <a:pPr>
              <a:buFontTx/>
              <a:buNone/>
              <a:defRPr/>
            </a:pPr>
            <a:r>
              <a:rPr lang="en-US" sz="1200" b="1" cap="all" dirty="0">
                <a:solidFill>
                  <a:srgbClr val="0C4176"/>
                </a:solidFill>
                <a:latin typeface="Arial"/>
                <a:cs typeface="Arial"/>
              </a:rPr>
              <a:t>Expressive</a:t>
            </a: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898525" cy="276225"/>
          </a:xfrm>
          <a:prstGeom prst="rect">
            <a:avLst/>
          </a:prstGeom>
          <a:noFill/>
          <a:ln w="9525">
            <a:noFill/>
            <a:miter lim="800000"/>
            <a:headEnd/>
            <a:tailEnd/>
          </a:ln>
        </p:spPr>
        <p:txBody>
          <a:bodyPr wrap="none">
            <a:prstTxWarp prst="textNoShape">
              <a:avLst/>
            </a:prstTxWarp>
            <a:spAutoFit/>
          </a:bodyPr>
          <a:lstStyle/>
          <a:p>
            <a:pPr>
              <a:buFontTx/>
              <a:buNone/>
              <a:defRPr/>
            </a:pPr>
            <a:r>
              <a:rPr lang="en-US" sz="1200" b="1" cap="all" dirty="0">
                <a:solidFill>
                  <a:srgbClr val="0C4176"/>
                </a:solidFill>
                <a:latin typeface="Arial"/>
                <a:cs typeface="Arial"/>
              </a:rPr>
              <a:t>Amiable</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19048" y="3510778"/>
            <a:ext cx="454025" cy="369887"/>
          </a:xfrm>
          <a:prstGeom prst="rect">
            <a:avLst/>
          </a:prstGeom>
          <a:noFill/>
          <a:ln w="9525">
            <a:noFill/>
            <a:miter lim="800000"/>
            <a:headEnd/>
            <a:tailEnd/>
          </a:ln>
        </p:spPr>
        <p:txBody>
          <a:bodyPr wrap="none">
            <a:prstTxWarp prst="textNoShape">
              <a:avLst/>
            </a:prstTxWarp>
            <a:spAutoFit/>
          </a:bodyPr>
          <a:lstStyle/>
          <a:p>
            <a:pPr>
              <a:buFontTx/>
              <a:buNone/>
            </a:pPr>
            <a:r>
              <a:rPr lang="en-US" sz="1800" b="1" dirty="0">
                <a:solidFill>
                  <a:schemeClr val="tx1"/>
                </a:solidFill>
                <a:latin typeface="Arial" pitchFamily="4" charset="0"/>
                <a:ea typeface="Arial" pitchFamily="4" charset="0"/>
                <a:cs typeface="Arial" pitchFamily="4" charset="0"/>
              </a:rPr>
              <a:t>  T</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none">
            <a:prstTxWarp prst="textNoShape">
              <a:avLst/>
            </a:prstTxWarp>
            <a:spAutoFit/>
          </a:bodyPr>
          <a:lstStyle/>
          <a:p>
            <a:pPr>
              <a:buFontTx/>
              <a:buNone/>
            </a:pPr>
            <a:r>
              <a:rPr lang="en-US" sz="1800" b="1" dirty="0">
                <a:solidFill>
                  <a:schemeClr val="tx1"/>
                </a:solidFill>
                <a:latin typeface="Arial" pitchFamily="4" charset="0"/>
                <a:ea typeface="Arial" pitchFamily="4" charset="0"/>
                <a:cs typeface="Arial" pitchFamily="4" charset="0"/>
              </a:rPr>
              <a:t>E</a:t>
            </a:r>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none">
            <a:prstTxWarp prst="textNoShape">
              <a:avLst/>
            </a:prstTxWarp>
            <a:spAutoFit/>
          </a:bodyPr>
          <a:lstStyle/>
          <a:p>
            <a:pPr>
              <a:buFontTx/>
              <a:buNone/>
            </a:pPr>
            <a:r>
              <a:rPr lang="en-US" sz="1800" b="1" dirty="0">
                <a:solidFill>
                  <a:schemeClr val="tx1"/>
                </a:solidFill>
                <a:latin typeface="Arial" pitchFamily="4" charset="0"/>
                <a:ea typeface="Arial" pitchFamily="4" charset="0"/>
                <a:cs typeface="Arial" pitchFamily="4" charset="0"/>
              </a:rPr>
              <a:t>A</a:t>
            </a: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a:prstTxWarp prst="textNoShape">
              <a:avLst/>
            </a:prstTxWarp>
          </a:bodyPr>
          <a:lstStyle/>
          <a:p>
            <a:endParaRPr lang="en-US"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pPr>
            <a:r>
              <a:rPr lang="en-US" sz="1800" b="1" dirty="0">
                <a:solidFill>
                  <a:schemeClr val="tx1"/>
                </a:solidFill>
                <a:latin typeface="Arial" pitchFamily="4" charset="0"/>
              </a:rPr>
              <a:t>EXAMPLE</a:t>
            </a:r>
            <a:r>
              <a:rPr lang="en-US" sz="1800" dirty="0">
                <a:solidFill>
                  <a:schemeClr val="tx1"/>
                </a:solidFill>
                <a:latin typeface="Arial" pitchFamily="4" charset="0"/>
              </a:rPr>
              <a:t>:</a:t>
            </a:r>
          </a:p>
          <a:p>
            <a:pPr marL="342900" indent="-342900">
              <a:lnSpc>
                <a:spcPct val="80000"/>
              </a:lnSpc>
            </a:pPr>
            <a:endParaRPr lang="en-US"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none" anchor="ctr">
            <a:prstTxWarp prst="textNoShape">
              <a:avLst/>
            </a:prstTxWarp>
          </a:bodyPr>
          <a:lstStyle/>
          <a:p>
            <a:endParaRPr lang="en-US"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62991" y="2124340"/>
            <a:ext cx="683239" cy="369887"/>
          </a:xfrm>
          <a:prstGeom prst="rect">
            <a:avLst/>
          </a:prstGeom>
          <a:noFill/>
          <a:ln w="9525">
            <a:noFill/>
            <a:miter lim="800000"/>
            <a:headEnd/>
            <a:tailEnd/>
          </a:ln>
        </p:spPr>
        <p:txBody>
          <a:bodyPr wrap="square">
            <a:prstTxWarp prst="textNoShape">
              <a:avLst/>
            </a:prstTxWarp>
            <a:spAutoFit/>
          </a:bodyPr>
          <a:lstStyle/>
          <a:p>
            <a:pPr>
              <a:buFontTx/>
              <a:buNone/>
            </a:pPr>
            <a:r>
              <a:rPr lang="en-US" sz="1800" b="1" dirty="0">
                <a:solidFill>
                  <a:schemeClr val="tx1"/>
                </a:solidFill>
                <a:latin typeface="Arial" pitchFamily="4" charset="0"/>
                <a:ea typeface="Arial" pitchFamily="4" charset="0"/>
                <a:cs typeface="Arial" pitchFamily="4" charset="0"/>
              </a:rPr>
              <a:t>  C</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a:prstTxWarp prst="textNoShape">
              <a:avLst/>
            </a:prstTxWarp>
          </a:bodyPr>
          <a:lstStyle/>
          <a:p>
            <a:endParaRPr lang="en-US"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a:prstTxWarp prst="textNoShape">
              <a:avLst/>
            </a:prstTxWarp>
          </a:bodyPr>
          <a:lstStyle/>
          <a:p>
            <a:endParaRPr lang="en-US"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7342188"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pPr>
            <a:r>
              <a:rPr lang="en-US" sz="2000" b="1" dirty="0">
                <a:solidFill>
                  <a:srgbClr val="010000"/>
                </a:solidFill>
                <a:latin typeface="Arial" pitchFamily="4" charset="0"/>
              </a:rPr>
              <a:t>Your self-perception may differ from others’ views!</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none" anchor="ctr">
            <a:prstTxWarp prst="textNoShape">
              <a:avLst/>
            </a:prstTxWarp>
          </a:bodyPr>
          <a:lstStyle/>
          <a:p>
            <a:endParaRPr lang="en-US" b="1" dirty="0">
              <a:solidFill>
                <a:schemeClr val="tx1"/>
              </a:solidFill>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a:lstStyle/>
          <a:p>
            <a:r>
              <a:rPr lang="en-US" dirty="0"/>
              <a:t>Read About Your Style</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22</a:t>
            </a:fld>
            <a:endParaRPr lang="en-US"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rtlCol="0">
            <a:spAutoFit/>
          </a:bodyPr>
          <a:lstStyle/>
          <a:p>
            <a:pPr>
              <a:lnSpc>
                <a:spcPct val="85000"/>
              </a:lnSpc>
            </a:pPr>
            <a:r>
              <a:rPr lang="en-US" dirty="0">
                <a:solidFill>
                  <a:schemeClr val="accent6"/>
                </a:solidFill>
                <a:latin typeface="Arial Black" panose="020B0A04020102020204" pitchFamily="34" charset="0"/>
              </a:rPr>
              <a:t>Analytical Style</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latin typeface="Arial Black" panose="020B0A04020102020204" pitchFamily="34" charset="0"/>
              </a:rPr>
              <a:t>Pages 14-15</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rtlCol="0">
            <a:spAutoFit/>
          </a:bodyPr>
          <a:lstStyle/>
          <a:p>
            <a:pPr>
              <a:lnSpc>
                <a:spcPct val="85000"/>
              </a:lnSpc>
            </a:pPr>
            <a:r>
              <a:rPr lang="en-US" dirty="0">
                <a:solidFill>
                  <a:schemeClr val="accent6"/>
                </a:solidFill>
                <a:latin typeface="Arial Black" panose="020B0A04020102020204" pitchFamily="34" charset="0"/>
              </a:rPr>
              <a:t>Driving Style</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latin typeface="Arial Black" panose="020B0A04020102020204" pitchFamily="34" charset="0"/>
              </a:rPr>
              <a:t>Pages 8-9</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rtlCol="0">
            <a:spAutoFit/>
          </a:bodyPr>
          <a:lstStyle/>
          <a:p>
            <a:pPr>
              <a:lnSpc>
                <a:spcPct val="85000"/>
              </a:lnSpc>
            </a:pPr>
            <a:r>
              <a:rPr lang="en-US" dirty="0">
                <a:solidFill>
                  <a:schemeClr val="accent6"/>
                </a:solidFill>
                <a:latin typeface="Arial Black" panose="020B0A04020102020204" pitchFamily="34" charset="0"/>
              </a:rPr>
              <a:t>Amiable Style</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latin typeface="Arial Black" panose="020B0A04020102020204" pitchFamily="34" charset="0"/>
              </a:rPr>
              <a:t>Pages 12-13</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rtlCol="0">
            <a:spAutoFit/>
          </a:bodyPr>
          <a:lstStyle/>
          <a:p>
            <a:pPr>
              <a:lnSpc>
                <a:spcPct val="85000"/>
              </a:lnSpc>
            </a:pPr>
            <a:r>
              <a:rPr lang="en-US" dirty="0">
                <a:solidFill>
                  <a:schemeClr val="accent6"/>
                </a:solidFill>
                <a:latin typeface="Arial Black" panose="020B0A04020102020204" pitchFamily="34" charset="0"/>
              </a:rPr>
              <a:t>Expressive Style</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latin typeface="Arial Black" panose="020B0A04020102020204" pitchFamily="34" charset="0"/>
              </a:rPr>
              <a:t>Pages 10-11</a:t>
            </a:r>
          </a:p>
        </p:txBody>
      </p:sp>
    </p:spTree>
    <p:extLst>
      <p:ext uri="{BB962C8B-B14F-4D97-AF65-F5344CB8AC3E}">
        <p14:creationId xmlns:p14="http://schemas.microsoft.com/office/powerpoint/2010/main" val="2767502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a:lstStyle/>
          <a:p>
            <a:r>
              <a:rPr lang="en-US" dirty="0">
                <a:solidFill>
                  <a:schemeClr val="accent2"/>
                </a:solidFill>
              </a:rPr>
              <a:t>Key Reminders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a:lstStyle/>
          <a:p>
            <a:pPr>
              <a:spcBef>
                <a:spcPct val="0"/>
              </a:spcBef>
              <a:spcAft>
                <a:spcPts val="1200"/>
              </a:spcAft>
            </a:pPr>
            <a:endParaRPr lang="en-US" altLang="en-US" sz="2400" dirty="0">
              <a:ea typeface="ヒラギノ角ゴ Pro W3" panose="020B0300000000000000" pitchFamily="6" charset="-128"/>
            </a:endParaRPr>
          </a:p>
          <a:p>
            <a:pPr>
              <a:spcBef>
                <a:spcPct val="0"/>
              </a:spcBef>
              <a:spcAft>
                <a:spcPts val="1200"/>
              </a:spcAft>
            </a:pPr>
            <a:r>
              <a:rPr lang="en-US" altLang="en-US" sz="2400" dirty="0">
                <a:ea typeface="ヒラギノ角ゴ Pro W3" panose="020B0300000000000000" pitchFamily="6" charset="-128"/>
                <a:cs typeface="Times New Roman" panose="02020603050405020304" pitchFamily="18" charset="0"/>
              </a:rPr>
              <a:t>There is no “best” Style.</a:t>
            </a:r>
          </a:p>
          <a:p>
            <a:pPr>
              <a:spcBef>
                <a:spcPct val="0"/>
              </a:spcBef>
              <a:spcAft>
                <a:spcPts val="1200"/>
              </a:spcAft>
            </a:pPr>
            <a:r>
              <a:rPr lang="en-US" altLang="en-US" sz="2400" dirty="0">
                <a:ea typeface="ヒラギノ角ゴ Pro W3" panose="020B0300000000000000" pitchFamily="6" charset="-128"/>
              </a:rPr>
              <a:t>Style </a:t>
            </a:r>
            <a:r>
              <a:rPr lang="en-US" altLang="en-US" sz="2400" dirty="0">
                <a:ea typeface="ヒラギノ角ゴ Pro W3" panose="020B0300000000000000" pitchFamily="6" charset="-128"/>
                <a:cs typeface="Times New Roman" panose="02020603050405020304" pitchFamily="18" charset="0"/>
              </a:rPr>
              <a:t>is not personality.</a:t>
            </a:r>
          </a:p>
          <a:p>
            <a:pPr>
              <a:spcBef>
                <a:spcPct val="0"/>
              </a:spcBef>
              <a:spcAft>
                <a:spcPts val="1200"/>
              </a:spcAft>
            </a:pPr>
            <a:r>
              <a:rPr lang="en-US" sz="2400" dirty="0">
                <a:ea typeface="ヒラギノ角ゴ Pro W3" pitchFamily="4" charset="-128"/>
                <a:cs typeface="ヒラギノ角ゴ Pro W3" pitchFamily="4" charset="-128"/>
              </a:rPr>
              <a:t>Your Style is a theme in your behavior.</a:t>
            </a:r>
          </a:p>
          <a:p>
            <a:pPr>
              <a:spcBef>
                <a:spcPct val="0"/>
              </a:spcBef>
              <a:spcAft>
                <a:spcPts val="1200"/>
              </a:spcAft>
            </a:pPr>
            <a:r>
              <a:rPr lang="en-US" altLang="en-US" sz="2400" dirty="0">
                <a:ea typeface="ヒラギノ角ゴ Pro W3" panose="020B0300000000000000" pitchFamily="6" charset="-128"/>
                <a:cs typeface="Times New Roman" panose="02020603050405020304" pitchFamily="18" charset="0"/>
              </a:rPr>
              <a:t>Your Style has growth actions. </a:t>
            </a:r>
          </a:p>
          <a:p>
            <a:pPr>
              <a:spcBef>
                <a:spcPct val="0"/>
              </a:spcBef>
              <a:spcAft>
                <a:spcPts val="1200"/>
              </a:spcAft>
            </a:pPr>
            <a:r>
              <a:rPr lang="en-US" sz="2400" dirty="0">
                <a:ea typeface="ヒラギノ角ゴ Pro W3" pitchFamily="4" charset="-128"/>
                <a:cs typeface="ヒラギノ角ゴ Pro W3" pitchFamily="4" charset="-128"/>
              </a:rPr>
              <a:t>Your challenge: Take the initiative to establish and build effective relationships with others.</a:t>
            </a:r>
          </a:p>
          <a:p>
            <a:pPr>
              <a:spcBef>
                <a:spcPct val="0"/>
              </a:spcBef>
              <a:spcAft>
                <a:spcPts val="1200"/>
              </a:spcAft>
            </a:pPr>
            <a:endParaRPr lang="en-US" altLang="en-US"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smtClean="0"/>
              <a:t>23</a:t>
            </a:fld>
            <a:endParaRPr lang="en-US"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3911300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n-US" dirty="0">
                <a:solidFill>
                  <a:schemeClr val="accent2"/>
                </a:solidFill>
              </a:rPr>
              <a:t>Versatility</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n-US" smtClean="0"/>
              <a:t>24</a:t>
            </a:fld>
            <a:endParaRPr lang="en-US"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651197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a:lstStyle/>
          <a:p>
            <a:r>
              <a:rPr lang="en-US" dirty="0">
                <a:solidFill>
                  <a:schemeClr val="accent2"/>
                </a:solidFill>
              </a:rPr>
              <a:t>Versatility is how well you adjust to the Style needs of others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smtClean="0"/>
              <a:t>25</a:t>
            </a:fld>
            <a:endParaRPr lang="en-US"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2849517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a:lstStyle/>
          <a:p>
            <a:r>
              <a:rPr lang="en-US" dirty="0"/>
              <a:t>Four Sources</a:t>
            </a:r>
            <a:br>
              <a:rPr lang="en-US" dirty="0"/>
            </a:br>
            <a:r>
              <a:rPr lang="en-US" dirty="0"/>
              <a:t>of Versatility</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en-US" dirty="0"/>
              <a:t> </a:t>
            </a:r>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n-US" smtClean="0"/>
              <a:t>26</a:t>
            </a:fld>
            <a:endParaRPr lang="en-US"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Image</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Presentation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Competence</a:t>
              </a: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Feedback</a:t>
              </a: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tx2"/>
                  </a:solidFill>
                </a:rPr>
                <a:t>The Appropriate Use of</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tx2"/>
                  </a:solidFill>
                </a:rPr>
                <a:t>Leads to</a:t>
              </a: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Higher Versatility</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1341308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r>
              <a:rPr lang="en-US" sz="5400" dirty="0">
                <a:solidFill>
                  <a:schemeClr val="accent2"/>
                </a:solidFill>
              </a:rPr>
              <a:t>Online Profile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smtClean="0"/>
              <a:pPr/>
              <a:t>27</a:t>
            </a:fld>
            <a:endParaRPr lang="en-US"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573206" y="228600"/>
            <a:ext cx="11390193" cy="1009650"/>
          </a:xfrm>
        </p:spPr>
        <p:txBody>
          <a:bodyPr/>
          <a:lstStyle/>
          <a:p>
            <a:r>
              <a:rPr lang="en-US" dirty="0"/>
              <a:t>Overall Versatility</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6164093"/>
              </p:ext>
            </p:extLst>
          </p:nvPr>
        </p:nvGraphicFramePr>
        <p:xfrm>
          <a:off x="573206" y="2316162"/>
          <a:ext cx="11390195" cy="1989138"/>
        </p:xfrm>
        <a:graphic>
          <a:graphicData uri="http://schemas.openxmlformats.org/drawingml/2006/table">
            <a:tbl>
              <a:tblPr>
                <a:tableStyleId>{5940675A-B579-460E-94D1-54222C63F5DA}</a:tableStyleId>
              </a:tblPr>
              <a:tblGrid>
                <a:gridCol w="869057">
                  <a:extLst>
                    <a:ext uri="{9D8B030D-6E8A-4147-A177-3AD203B41FA5}">
                      <a16:colId xmlns:a16="http://schemas.microsoft.com/office/drawing/2014/main" val="3131789450"/>
                    </a:ext>
                  </a:extLst>
                </a:gridCol>
                <a:gridCol w="1978492">
                  <a:extLst>
                    <a:ext uri="{9D8B030D-6E8A-4147-A177-3AD203B41FA5}">
                      <a16:colId xmlns:a16="http://schemas.microsoft.com/office/drawing/2014/main" val="1166947200"/>
                    </a:ext>
                  </a:extLst>
                </a:gridCol>
                <a:gridCol w="881384">
                  <a:extLst>
                    <a:ext uri="{9D8B030D-6E8A-4147-A177-3AD203B41FA5}">
                      <a16:colId xmlns:a16="http://schemas.microsoft.com/office/drawing/2014/main" val="2679774921"/>
                    </a:ext>
                  </a:extLst>
                </a:gridCol>
                <a:gridCol w="1966165">
                  <a:extLst>
                    <a:ext uri="{9D8B030D-6E8A-4147-A177-3AD203B41FA5}">
                      <a16:colId xmlns:a16="http://schemas.microsoft.com/office/drawing/2014/main" val="2831005349"/>
                    </a:ext>
                  </a:extLst>
                </a:gridCol>
                <a:gridCol w="918365">
                  <a:extLst>
                    <a:ext uri="{9D8B030D-6E8A-4147-A177-3AD203B41FA5}">
                      <a16:colId xmlns:a16="http://schemas.microsoft.com/office/drawing/2014/main" val="3231134171"/>
                    </a:ext>
                  </a:extLst>
                </a:gridCol>
                <a:gridCol w="1929184">
                  <a:extLst>
                    <a:ext uri="{9D8B030D-6E8A-4147-A177-3AD203B41FA5}">
                      <a16:colId xmlns:a16="http://schemas.microsoft.com/office/drawing/2014/main" val="163525089"/>
                    </a:ext>
                  </a:extLst>
                </a:gridCol>
                <a:gridCol w="856730">
                  <a:extLst>
                    <a:ext uri="{9D8B030D-6E8A-4147-A177-3AD203B41FA5}">
                      <a16:colId xmlns:a16="http://schemas.microsoft.com/office/drawing/2014/main" val="3840005315"/>
                    </a:ext>
                  </a:extLst>
                </a:gridCol>
                <a:gridCol w="1990818">
                  <a:extLst>
                    <a:ext uri="{9D8B030D-6E8A-4147-A177-3AD203B41FA5}">
                      <a16:colId xmlns:a16="http://schemas.microsoft.com/office/drawing/2014/main" val="2257131370"/>
                    </a:ext>
                  </a:extLst>
                </a:gridCol>
              </a:tblGrid>
              <a:tr h="994569">
                <a:tc>
                  <a:txBody>
                    <a:bodyPr/>
                    <a:lstStyle/>
                    <a:p>
                      <a:pPr algn="ctr"/>
                      <a:r>
                        <a:rPr lang="en-US" sz="2800" dirty="0">
                          <a:solidFill>
                            <a:schemeClr val="accent6"/>
                          </a:solidFill>
                          <a:latin typeface="+mn-lt"/>
                        </a:rP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Not</a:t>
                      </a:r>
                    </a:p>
                    <a:p>
                      <a:pPr algn="ctr"/>
                      <a:r>
                        <a:rPr lang="en-US" dirty="0">
                          <a:solidFill>
                            <a:schemeClr val="bg1"/>
                          </a:solidFill>
                          <a:latin typeface="+mn-lt"/>
                        </a:rPr>
                        <a:t>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mn-lt"/>
                          <a:ea typeface="+mn-ea"/>
                          <a:cs typeface="+mn-cs"/>
                        </a:rP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Somewhat 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mn-lt"/>
                          <a:ea typeface="+mn-ea"/>
                          <a:cs typeface="+mn-cs"/>
                        </a:rP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Usually 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mn-lt"/>
                          <a:ea typeface="+mn-ea"/>
                          <a:cs typeface="+mn-cs"/>
                        </a:rP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Very</a:t>
                      </a:r>
                    </a:p>
                    <a:p>
                      <a:pPr algn="ctr"/>
                      <a:r>
                        <a:rPr lang="en-US" dirty="0">
                          <a:solidFill>
                            <a:schemeClr val="bg1"/>
                          </a:solidFill>
                          <a:latin typeface="+mn-lt"/>
                        </a:rPr>
                        <a:t>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lang="en-US"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cap="all" baseline="0" dirty="0">
                          <a:solidFill>
                            <a:schemeClr val="accent6"/>
                          </a:solidFill>
                          <a:latin typeface="+mn-lt"/>
                          <a:ea typeface="+mn-ea"/>
                          <a:cs typeface="+mn-cs"/>
                        </a:rPr>
                        <a:t>OTHERS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algn="ctr" defTabSz="914400" rtl="0" eaLnBrk="1" latinLnBrk="0" hangingPunct="1"/>
                      <a:r>
                        <a:rPr lang="en-US" sz="1800" b="1" kern="1200" cap="all" baseline="0" dirty="0">
                          <a:solidFill>
                            <a:schemeClr val="accent6"/>
                          </a:solidFill>
                          <a:latin typeface="+mn-lt"/>
                          <a:ea typeface="+mn-ea"/>
                          <a:cs typeface="+mn-cs"/>
                        </a:rPr>
                        <a:t>SELF</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algn="ctr" defTabSz="914400" rtl="0" eaLnBrk="1" latinLnBrk="0" hangingPunct="1"/>
                      <a:endParaRPr lang="en-US"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smtClean="0"/>
              <a:t>28</a:t>
            </a:fld>
            <a:endParaRPr lang="en-US"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n-US" dirty="0"/>
              <a:t>© The TRACOM Corporation. All Rights Reserved.</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573206" y="1320800"/>
            <a:ext cx="11390194" cy="903288"/>
          </a:xfrm>
        </p:spPr>
        <p:txBody>
          <a:bodyPr/>
          <a:lstStyle/>
          <a:p>
            <a:r>
              <a:rPr lang="en-US" dirty="0"/>
              <a:t>Your consistency in displaying Versatility</a:t>
            </a:r>
          </a:p>
        </p:txBody>
      </p:sp>
      <p:sp>
        <p:nvSpPr>
          <p:cNvPr id="3" name="TextBox 2">
            <a:extLst>
              <a:ext uri="{FF2B5EF4-FFF2-40B4-BE49-F238E27FC236}">
                <a16:creationId xmlns:a16="http://schemas.microsoft.com/office/drawing/2014/main" id="{A044E723-E949-43D1-A202-B7CADD1E9E02}"/>
              </a:ext>
            </a:extLst>
          </p:cNvPr>
          <p:cNvSpPr txBox="1"/>
          <p:nvPr/>
        </p:nvSpPr>
        <p:spPr>
          <a:xfrm>
            <a:off x="3889612" y="3588602"/>
            <a:ext cx="1446663" cy="451135"/>
          </a:xfrm>
          <a:prstGeom prst="rect">
            <a:avLst/>
          </a:prstGeom>
          <a:solidFill>
            <a:schemeClr val="bg1"/>
          </a:solidFill>
        </p:spPr>
        <p:txBody>
          <a:bodyPr wrap="square" lIns="0" tIns="0" rIns="0" bIns="0" rtlCol="0">
            <a:spAutoFit/>
          </a:bodyPr>
          <a:lstStyle/>
          <a:p>
            <a:pPr algn="l"/>
            <a:endParaRPr lang="en-US" dirty="0"/>
          </a:p>
        </p:txBody>
      </p:sp>
    </p:spTree>
    <p:extLst>
      <p:ext uri="{BB962C8B-B14F-4D97-AF65-F5344CB8AC3E}">
        <p14:creationId xmlns:p14="http://schemas.microsoft.com/office/powerpoint/2010/main" val="2287559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504966" y="228600"/>
            <a:ext cx="11458433" cy="1009650"/>
          </a:xfrm>
        </p:spPr>
        <p:txBody>
          <a:bodyPr/>
          <a:lstStyle/>
          <a:p>
            <a:r>
              <a:rPr lang="en-US" dirty="0"/>
              <a:t>The Meaning of Versatility Positions</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n-US" smtClean="0"/>
              <a:t>29</a:t>
            </a:fld>
            <a:endParaRPr lang="en-US"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rtlCol="0" anchor="t" anchorCtr="0"/>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 The TRACOM Corporation. All Rights Reserved.</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nvPr>
        </p:nvGraphicFramePr>
        <p:xfrm>
          <a:off x="390524" y="2316163"/>
          <a:ext cx="11572877" cy="2173041"/>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lang="en-US" sz="1400" dirty="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Strongly Disagree</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Disagree</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Partly Agree</a:t>
                      </a:r>
                      <a:br>
                        <a:rPr lang="en-US" sz="1400" dirty="0"/>
                      </a:br>
                      <a:r>
                        <a:rPr lang="en-US" sz="1400" dirty="0"/>
                        <a:t>Partly Disagree</a:t>
                      </a:r>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Agree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Strongly Agree</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r>
                        <a:rPr lang="en-US" sz="1400" dirty="0"/>
                        <a:t>1. Approaches new situations with a positive outlook.</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chemeClr val="bg2">
                              <a:lumMod val="75000"/>
                            </a:schemeClr>
                          </a:solidFill>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r>
                        <a:rPr lang="en-US" sz="1400" dirty="0"/>
                        <a:t>2. Builds good relationships with co-workers.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r>
                        <a:rPr lang="en-US" sz="1400" dirty="0"/>
                        <a:t>3. Effectively presents ideas to groups.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r>
                <a:rPr lang="en-US" dirty="0">
                  <a:solidFill>
                    <a:schemeClr val="tx2"/>
                  </a:solidFill>
                </a:rPr>
                <a:t>Consistency</a:t>
              </a:r>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pPr>
                        <a:r>
                          <a:rPr lang="en-US" sz="1400" u="none" strike="noStrike" dirty="0">
                            <a:solidFill>
                              <a:schemeClr val="accent6"/>
                            </a:solidFill>
                            <a:effectLst/>
                            <a:latin typeface="Arial Black" panose="020B0A04020102020204" pitchFamily="34" charset="0"/>
                          </a:rPr>
                          <a:t>W</a:t>
                        </a:r>
                        <a:endParaRPr lang="en-US"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400" u="none" strike="noStrike" dirty="0">
                            <a:solidFill>
                              <a:schemeClr val="accent6"/>
                            </a:solidFill>
                            <a:effectLst/>
                            <a:latin typeface="Arial Black" panose="020B0A04020102020204" pitchFamily="34" charset="0"/>
                          </a:rPr>
                          <a:t>X             Y</a:t>
                        </a:r>
                        <a:endParaRPr lang="en-US"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400" u="none" strike="noStrike" dirty="0">
                            <a:solidFill>
                              <a:schemeClr val="accent6"/>
                            </a:solidFill>
                            <a:effectLst/>
                            <a:latin typeface="Arial Black" panose="020B0A04020102020204" pitchFamily="34" charset="0"/>
                          </a:rPr>
                          <a:t>Z</a:t>
                        </a:r>
                        <a:endParaRPr lang="en-US"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736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2BC9B-6A82-4E4F-8076-7D6D414473F2}"/>
              </a:ext>
            </a:extLst>
          </p:cNvPr>
          <p:cNvSpPr>
            <a:spLocks noGrp="1"/>
          </p:cNvSpPr>
          <p:nvPr>
            <p:ph type="sldNum" sz="quarter" idx="12"/>
          </p:nvPr>
        </p:nvSpPr>
        <p:spPr/>
        <p:txBody>
          <a:bodyPr/>
          <a:lstStyle/>
          <a:p>
            <a:fld id="{1B1CF60C-C85D-47C0-8597-E3BF95F18FA3}" type="slidenum">
              <a:rPr lang="en-US" smtClean="0"/>
              <a:t>3</a:t>
            </a:fld>
            <a:endParaRPr lang="en-US" dirty="0"/>
          </a:p>
        </p:txBody>
      </p:sp>
      <p:sp>
        <p:nvSpPr>
          <p:cNvPr id="5" name="Footer Placeholder 4">
            <a:extLst>
              <a:ext uri="{FF2B5EF4-FFF2-40B4-BE49-F238E27FC236}">
                <a16:creationId xmlns:a16="http://schemas.microsoft.com/office/drawing/2014/main" id="{94E6A5E7-B1FF-8E48-928A-6595B75E8B07}"/>
              </a:ext>
            </a:extLst>
          </p:cNvPr>
          <p:cNvSpPr>
            <a:spLocks noGrp="1"/>
          </p:cNvSpPr>
          <p:nvPr>
            <p:ph type="ftr" sz="quarter" idx="13"/>
          </p:nvPr>
        </p:nvSpPr>
        <p:spPr/>
        <p:txBody>
          <a:bodyPr/>
          <a:lstStyle/>
          <a:p>
            <a:pPr algn="l"/>
            <a:r>
              <a:rPr lang="en-US" dirty="0"/>
              <a:t>© The TRACOM Corporation. All Rights Reserved.</a:t>
            </a:r>
          </a:p>
        </p:txBody>
      </p:sp>
      <p:sp>
        <p:nvSpPr>
          <p:cNvPr id="6" name="Rectangle 5">
            <a:extLst>
              <a:ext uri="{FF2B5EF4-FFF2-40B4-BE49-F238E27FC236}">
                <a16:creationId xmlns:a16="http://schemas.microsoft.com/office/drawing/2014/main" id="{D8FC4009-CE4F-5140-A996-D8129642FE8E}"/>
              </a:ext>
            </a:extLst>
          </p:cNvPr>
          <p:cNvSpPr/>
          <p:nvPr/>
        </p:nvSpPr>
        <p:spPr bwMode="gray">
          <a:xfrm>
            <a:off x="634608" y="3204429"/>
            <a:ext cx="6849925"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7" name="TextBox 6">
            <a:extLst>
              <a:ext uri="{FF2B5EF4-FFF2-40B4-BE49-F238E27FC236}">
                <a16:creationId xmlns:a16="http://schemas.microsoft.com/office/drawing/2014/main" id="{9C9461D2-232D-8142-A3F7-84E6B3D8ADA0}"/>
              </a:ext>
            </a:extLst>
          </p:cNvPr>
          <p:cNvSpPr txBox="1"/>
          <p:nvPr/>
        </p:nvSpPr>
        <p:spPr>
          <a:xfrm>
            <a:off x="1463130" y="1991382"/>
            <a:ext cx="5361581" cy="430887"/>
          </a:xfrm>
          <a:prstGeom prst="rect">
            <a:avLst/>
          </a:prstGeom>
          <a:noFill/>
        </p:spPr>
        <p:txBody>
          <a:bodyPr wrap="square" lIns="0" tIns="0" rIns="0" bIns="0" rtlCol="0">
            <a:spAutoFit/>
          </a:bodyPr>
          <a:lstStyle/>
          <a:p>
            <a:pPr algn="l"/>
            <a:r>
              <a:rPr lang="en-US" sz="2800" b="1" dirty="0">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SOCIAL STYLE &amp; VERSATILITY</a:t>
            </a:r>
          </a:p>
        </p:txBody>
      </p:sp>
      <p:sp>
        <p:nvSpPr>
          <p:cNvPr id="8" name="TextBox 7">
            <a:extLst>
              <a:ext uri="{FF2B5EF4-FFF2-40B4-BE49-F238E27FC236}">
                <a16:creationId xmlns:a16="http://schemas.microsoft.com/office/drawing/2014/main" id="{AC9DC170-4BCE-DD40-8FBC-A39A3F32A9DC}"/>
              </a:ext>
            </a:extLst>
          </p:cNvPr>
          <p:cNvSpPr txBox="1"/>
          <p:nvPr/>
        </p:nvSpPr>
        <p:spPr>
          <a:xfrm>
            <a:off x="1335049" y="2472452"/>
            <a:ext cx="5361581" cy="307777"/>
          </a:xfrm>
          <a:prstGeom prst="rect">
            <a:avLst/>
          </a:prstGeom>
          <a:noFill/>
        </p:spPr>
        <p:txBody>
          <a:bodyPr wrap="square" lIns="0" tIns="0" rIns="0" bIns="0" rtlCol="0">
            <a:spAutoFit/>
          </a:bodyPr>
          <a:lstStyle/>
          <a:p>
            <a:pPr algn="ctr"/>
            <a:r>
              <a:rPr lang="en-US" sz="2000" b="1" dirty="0">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 KEY ELEMENT </a:t>
            </a:r>
            <a:r>
              <a:rPr lang="en-US"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OF SUCCESS</a:t>
            </a:r>
            <a:endParaRPr lang="en-US" sz="2000" b="1" dirty="0">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4EC9C782-973C-B740-9407-F8C4115FC6DB}"/>
              </a:ext>
            </a:extLst>
          </p:cNvPr>
          <p:cNvSpPr txBox="1"/>
          <p:nvPr/>
        </p:nvSpPr>
        <p:spPr>
          <a:xfrm>
            <a:off x="1200920" y="2868687"/>
            <a:ext cx="6055825" cy="184666"/>
          </a:xfrm>
          <a:prstGeom prst="rect">
            <a:avLst/>
          </a:prstGeom>
          <a:noFill/>
        </p:spPr>
        <p:txBody>
          <a:bodyPr wrap="square" lIns="0" tIns="0" rIns="0" bIns="0" rtlCol="0">
            <a:spAutoFit/>
          </a:bodyPr>
          <a:lstStyle/>
          <a:p>
            <a:r>
              <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As a result of SOCIAL STYLE and Versatility Training, participants report that:</a:t>
            </a:r>
            <a:endPar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B590B0D1-AD8A-A449-967B-975B0DBC315B}"/>
              </a:ext>
            </a:extLst>
          </p:cNvPr>
          <p:cNvSpPr txBox="1"/>
          <p:nvPr/>
        </p:nvSpPr>
        <p:spPr>
          <a:xfrm>
            <a:off x="1298394" y="3483393"/>
            <a:ext cx="1188351" cy="615553"/>
          </a:xfrm>
          <a:prstGeom prst="rect">
            <a:avLst/>
          </a:prstGeom>
          <a:noFill/>
        </p:spPr>
        <p:txBody>
          <a:bodyPr wrap="square" lIns="0" tIns="0" rIns="0" bIns="0" rtlCol="0">
            <a:spAutoFit/>
          </a:bodyPr>
          <a:lstStyle/>
          <a:p>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88%</a:t>
            </a:r>
            <a:endParaRPr lang="en-US"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B5C3C9E-227D-9B4F-A20C-4E4795D4580B}"/>
              </a:ext>
            </a:extLst>
          </p:cNvPr>
          <p:cNvSpPr txBox="1"/>
          <p:nvPr/>
        </p:nvSpPr>
        <p:spPr>
          <a:xfrm>
            <a:off x="3459526" y="3488770"/>
            <a:ext cx="1188351" cy="615553"/>
          </a:xfrm>
          <a:prstGeom prst="rect">
            <a:avLst/>
          </a:prstGeom>
          <a:noFill/>
        </p:spPr>
        <p:txBody>
          <a:bodyPr wrap="square" lIns="0" tIns="0" rIns="0" bIns="0" rtlCol="0">
            <a:spAutoFit/>
          </a:bodyPr>
          <a:lstStyle/>
          <a:p>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74%</a:t>
            </a:r>
            <a:endParaRPr lang="en-US"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A3583B2-1C7C-8246-B5D1-1B04360C30B2}"/>
              </a:ext>
            </a:extLst>
          </p:cNvPr>
          <p:cNvSpPr txBox="1"/>
          <p:nvPr/>
        </p:nvSpPr>
        <p:spPr>
          <a:xfrm>
            <a:off x="5637591" y="3477553"/>
            <a:ext cx="1188351" cy="615553"/>
          </a:xfrm>
          <a:prstGeom prst="rect">
            <a:avLst/>
          </a:prstGeom>
          <a:noFill/>
        </p:spPr>
        <p:txBody>
          <a:bodyPr wrap="square" lIns="0" tIns="0" rIns="0" bIns="0" rtlCol="0">
            <a:spAutoFit/>
          </a:bodyPr>
          <a:lstStyle/>
          <a:p>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71%</a:t>
            </a:r>
            <a:endParaRPr lang="en-US"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CA56525-44FE-0544-B1D9-C4ACB49AEDD9}"/>
              </a:ext>
            </a:extLst>
          </p:cNvPr>
          <p:cNvSpPr txBox="1"/>
          <p:nvPr/>
        </p:nvSpPr>
        <p:spPr>
          <a:xfrm>
            <a:off x="869864" y="4398710"/>
            <a:ext cx="1915264" cy="646331"/>
          </a:xfrm>
          <a:prstGeom prst="rect">
            <a:avLst/>
          </a:prstGeom>
          <a:noFill/>
        </p:spPr>
        <p:txBody>
          <a:bodyPr wrap="square" lIns="0" tIns="0" rIns="0" bIns="0" rtlCol="0">
            <a:spAutoFit/>
          </a:bodyPr>
          <a:lstStyle/>
          <a:p>
            <a:pPr algn="ct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MORE EFFECTIVE WORKING WITH OTHERS</a:t>
            </a:r>
          </a:p>
        </p:txBody>
      </p:sp>
      <p:sp>
        <p:nvSpPr>
          <p:cNvPr id="14" name="TextBox 13">
            <a:extLst>
              <a:ext uri="{FF2B5EF4-FFF2-40B4-BE49-F238E27FC236}">
                <a16:creationId xmlns:a16="http://schemas.microsoft.com/office/drawing/2014/main" id="{93FBE97B-62F9-9345-8837-7208B76D40BA}"/>
              </a:ext>
            </a:extLst>
          </p:cNvPr>
          <p:cNvSpPr txBox="1"/>
          <p:nvPr/>
        </p:nvSpPr>
        <p:spPr>
          <a:xfrm>
            <a:off x="2895814" y="4409858"/>
            <a:ext cx="2133943" cy="430887"/>
          </a:xfrm>
          <a:prstGeom prst="rect">
            <a:avLst/>
          </a:prstGeom>
          <a:noFill/>
        </p:spPr>
        <p:txBody>
          <a:bodyPr wrap="square" lIns="0" tIns="0" rIns="0" bIns="0" rtlCol="0">
            <a:spAutoFit/>
          </a:bodyPr>
          <a:lstStyle/>
          <a:p>
            <a:pPr algn="ct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CONFLICT SITUATIONS WOULD IMPROVE</a:t>
            </a:r>
          </a:p>
        </p:txBody>
      </p:sp>
      <p:sp>
        <p:nvSpPr>
          <p:cNvPr id="15" name="TextBox 14">
            <a:extLst>
              <a:ext uri="{FF2B5EF4-FFF2-40B4-BE49-F238E27FC236}">
                <a16:creationId xmlns:a16="http://schemas.microsoft.com/office/drawing/2014/main" id="{F8C9DC3D-4F51-D94E-9C5C-DA44C3C8C28B}"/>
              </a:ext>
            </a:extLst>
          </p:cNvPr>
          <p:cNvSpPr txBox="1"/>
          <p:nvPr/>
        </p:nvSpPr>
        <p:spPr>
          <a:xfrm>
            <a:off x="5114607" y="4409166"/>
            <a:ext cx="2115948" cy="646331"/>
          </a:xfrm>
          <a:prstGeom prst="rect">
            <a:avLst/>
          </a:prstGeom>
          <a:noFill/>
        </p:spPr>
        <p:txBody>
          <a:bodyPr wrap="square" lIns="0" tIns="0" rIns="0" bIns="0" rtlCol="0">
            <a:spAutoFit/>
          </a:bodyPr>
          <a:lstStyle/>
          <a:p>
            <a:pPr algn="ct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DIFFICULT WORKING RELATIONSHIPS WOULD IMPROVE</a:t>
            </a:r>
          </a:p>
        </p:txBody>
      </p:sp>
      <p:sp>
        <p:nvSpPr>
          <p:cNvPr id="16" name="TextBox 15">
            <a:extLst>
              <a:ext uri="{FF2B5EF4-FFF2-40B4-BE49-F238E27FC236}">
                <a16:creationId xmlns:a16="http://schemas.microsoft.com/office/drawing/2014/main" id="{618CF056-B922-7D4E-8065-190477C21094}"/>
              </a:ext>
            </a:extLst>
          </p:cNvPr>
          <p:cNvSpPr txBox="1"/>
          <p:nvPr/>
        </p:nvSpPr>
        <p:spPr>
          <a:xfrm>
            <a:off x="1995247" y="5548751"/>
            <a:ext cx="3955898" cy="184666"/>
          </a:xfrm>
          <a:prstGeom prst="rect">
            <a:avLst/>
          </a:prstGeom>
          <a:noFill/>
        </p:spPr>
        <p:txBody>
          <a:bodyPr wrap="square" lIns="0" tIns="0" rIns="0" bIns="0" rtlCol="0">
            <a:spAutoFit/>
          </a:bodyPr>
          <a:lstStyle/>
          <a:p>
            <a:r>
              <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As Versatility increases, so does work performance.</a:t>
            </a:r>
            <a:endPar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0B17BDEE-868E-1A44-9464-9DFA50CBDC51}"/>
              </a:ext>
            </a:extLst>
          </p:cNvPr>
          <p:cNvSpPr txBox="1"/>
          <p:nvPr/>
        </p:nvSpPr>
        <p:spPr>
          <a:xfrm>
            <a:off x="1200920" y="4093106"/>
            <a:ext cx="1560954" cy="215444"/>
          </a:xfrm>
          <a:prstGeom prst="rect">
            <a:avLst/>
          </a:prstGeom>
          <a:noFill/>
        </p:spPr>
        <p:txBody>
          <a:bodyPr wrap="square" lIns="0" tIns="0" rIns="0" bIns="0" rtlCol="0">
            <a:spAutoFit/>
          </a:bodyPr>
          <a:lstStyle/>
          <a:p>
            <a:r>
              <a:rPr lang="en-US" sz="14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said they will be</a:t>
            </a:r>
            <a:endParaRPr lang="en-US"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A00A6E1-0623-C648-80D6-BB65F66352A8}"/>
              </a:ext>
            </a:extLst>
          </p:cNvPr>
          <p:cNvSpPr txBox="1"/>
          <p:nvPr/>
        </p:nvSpPr>
        <p:spPr>
          <a:xfrm>
            <a:off x="3751392" y="4093106"/>
            <a:ext cx="494986" cy="215444"/>
          </a:xfrm>
          <a:prstGeom prst="rect">
            <a:avLst/>
          </a:prstGeom>
          <a:noFill/>
        </p:spPr>
        <p:txBody>
          <a:bodyPr wrap="square" lIns="0" tIns="0" rIns="0" bIns="0" rtlCol="0">
            <a:spAutoFit/>
          </a:bodyPr>
          <a:lstStyle/>
          <a:p>
            <a:r>
              <a:rPr lang="en-US" sz="14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said</a:t>
            </a:r>
            <a:endParaRPr lang="en-US"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7979600-F506-1748-BE77-E55512847129}"/>
              </a:ext>
            </a:extLst>
          </p:cNvPr>
          <p:cNvSpPr txBox="1"/>
          <p:nvPr/>
        </p:nvSpPr>
        <p:spPr>
          <a:xfrm>
            <a:off x="5912720" y="4093106"/>
            <a:ext cx="590211" cy="215444"/>
          </a:xfrm>
          <a:prstGeom prst="rect">
            <a:avLst/>
          </a:prstGeom>
          <a:noFill/>
        </p:spPr>
        <p:txBody>
          <a:bodyPr wrap="square" lIns="0" tIns="0" rIns="0" bIns="0" rtlCol="0">
            <a:spAutoFit/>
          </a:bodyPr>
          <a:lstStyle/>
          <a:p>
            <a:r>
              <a:rPr lang="en-US" sz="14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said</a:t>
            </a:r>
            <a:endParaRPr lang="en-US"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56136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pic>
        <p:nvPicPr>
          <p:cNvPr id="3" name="Picture 2" descr="Text&#10;&#10;Description automatically generated with medium confidence">
            <a:extLst>
              <a:ext uri="{FF2B5EF4-FFF2-40B4-BE49-F238E27FC236}">
                <a16:creationId xmlns:a16="http://schemas.microsoft.com/office/drawing/2014/main" id="{B210742F-ACF8-E94C-97A1-DF06E61DE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784" y="377070"/>
            <a:ext cx="4466357" cy="5765370"/>
          </a:xfrm>
          <a:prstGeom prst="rect">
            <a:avLst/>
          </a:prstGeom>
          <a:ln>
            <a:solidFill>
              <a:schemeClr val="tx1"/>
            </a:solidFill>
          </a:ln>
        </p:spPr>
      </p:pic>
      <p:pic>
        <p:nvPicPr>
          <p:cNvPr id="9" name="Picture 8" descr="Graphical user interface, website&#10;&#10;Description automatically generated">
            <a:extLst>
              <a:ext uri="{FF2B5EF4-FFF2-40B4-BE49-F238E27FC236}">
                <a16:creationId xmlns:a16="http://schemas.microsoft.com/office/drawing/2014/main" id="{CB9A03A9-341F-474D-B91B-7C56FE6F8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331" y="377070"/>
            <a:ext cx="4436132" cy="5765370"/>
          </a:xfrm>
          <a:prstGeom prst="rect">
            <a:avLst/>
          </a:prstGeom>
          <a:ln>
            <a:solidFill>
              <a:schemeClr val="tx1"/>
            </a:solidFill>
          </a:ln>
        </p:spPr>
      </p:pic>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30</a:t>
            </a:fld>
            <a:endParaRPr lang="en-US" sz="1000" dirty="0">
              <a:solidFill>
                <a:srgbClr val="898989"/>
              </a:solidFill>
            </a:endParaRPr>
          </a:p>
        </p:txBody>
      </p:sp>
    </p:spTree>
    <p:extLst>
      <p:ext uri="{BB962C8B-B14F-4D97-AF65-F5344CB8AC3E}">
        <p14:creationId xmlns:p14="http://schemas.microsoft.com/office/powerpoint/2010/main" val="207550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pic>
        <p:nvPicPr>
          <p:cNvPr id="3" name="Picture 2" descr="Graphical user interface, text, application, letter&#10;&#10;Description automatically generated">
            <a:extLst>
              <a:ext uri="{FF2B5EF4-FFF2-40B4-BE49-F238E27FC236}">
                <a16:creationId xmlns:a16="http://schemas.microsoft.com/office/drawing/2014/main" id="{9382EFB4-D3E0-E54D-8B58-A8A06E5FD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753" y="387864"/>
            <a:ext cx="4403247" cy="5707619"/>
          </a:xfrm>
          <a:prstGeom prst="rect">
            <a:avLst/>
          </a:prstGeom>
          <a:ln>
            <a:solidFill>
              <a:schemeClr val="tx1"/>
            </a:solidFill>
          </a:ln>
        </p:spPr>
      </p:pic>
      <p:pic>
        <p:nvPicPr>
          <p:cNvPr id="5" name="Picture 4" descr="Timeline&#10;&#10;Description automatically generated">
            <a:extLst>
              <a:ext uri="{FF2B5EF4-FFF2-40B4-BE49-F238E27FC236}">
                <a16:creationId xmlns:a16="http://schemas.microsoft.com/office/drawing/2014/main" id="{33419C18-F539-8542-855A-ADFF119CB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945" y="387864"/>
            <a:ext cx="4407549" cy="5707618"/>
          </a:xfrm>
          <a:prstGeom prst="rect">
            <a:avLst/>
          </a:prstGeom>
          <a:ln>
            <a:solidFill>
              <a:schemeClr val="tx1"/>
            </a:solidFill>
          </a:ln>
        </p:spPr>
      </p:pic>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31</a:t>
            </a:fld>
            <a:endParaRPr lang="en-US" sz="1000" dirty="0">
              <a:solidFill>
                <a:srgbClr val="898989"/>
              </a:solidFill>
            </a:endParaRPr>
          </a:p>
        </p:txBody>
      </p:sp>
    </p:spTree>
    <p:extLst>
      <p:ext uri="{BB962C8B-B14F-4D97-AF65-F5344CB8AC3E}">
        <p14:creationId xmlns:p14="http://schemas.microsoft.com/office/powerpoint/2010/main" val="278485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Word&#10;&#10;Description automatically generated">
            <a:extLst>
              <a:ext uri="{FF2B5EF4-FFF2-40B4-BE49-F238E27FC236}">
                <a16:creationId xmlns:a16="http://schemas.microsoft.com/office/drawing/2014/main" id="{BE84F846-A64E-3742-A45C-6383B54D3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730" y="288461"/>
            <a:ext cx="4523976" cy="5850249"/>
          </a:xfrm>
          <a:prstGeom prst="rect">
            <a:avLst/>
          </a:prstGeom>
          <a:ln>
            <a:solidFill>
              <a:schemeClr val="tx1"/>
            </a:solidFill>
          </a:ln>
        </p:spPr>
      </p:pic>
      <p:pic>
        <p:nvPicPr>
          <p:cNvPr id="7" name="Picture 6" descr="Graphical user interface, text, application&#10;&#10;Description automatically generated">
            <a:extLst>
              <a:ext uri="{FF2B5EF4-FFF2-40B4-BE49-F238E27FC236}">
                <a16:creationId xmlns:a16="http://schemas.microsoft.com/office/drawing/2014/main" id="{8D35E311-78E0-2844-9E30-951C11AD0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88461"/>
            <a:ext cx="4523974" cy="5872232"/>
          </a:xfrm>
          <a:prstGeom prst="rect">
            <a:avLst/>
          </a:prstGeom>
          <a:ln>
            <a:solidFill>
              <a:schemeClr val="tx1"/>
            </a:solidFill>
          </a:ln>
        </p:spPr>
      </p:pic>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32</a:t>
            </a:fld>
            <a:endParaRPr lang="en-US" sz="1000" dirty="0">
              <a:solidFill>
                <a:srgbClr val="898989"/>
              </a:solidFill>
            </a:endParaRPr>
          </a:p>
        </p:txBody>
      </p:sp>
    </p:spTree>
    <p:extLst>
      <p:ext uri="{BB962C8B-B14F-4D97-AF65-F5344CB8AC3E}">
        <p14:creationId xmlns:p14="http://schemas.microsoft.com/office/powerpoint/2010/main" val="273370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9CAC8E15-54E0-494E-9243-246D949CB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471" y="446353"/>
            <a:ext cx="4308832" cy="5584371"/>
          </a:xfrm>
          <a:prstGeom prst="rect">
            <a:avLst/>
          </a:prstGeom>
          <a:ln>
            <a:solidFill>
              <a:schemeClr val="tx1"/>
            </a:solidFill>
          </a:ln>
        </p:spPr>
      </p:pic>
      <p:pic>
        <p:nvPicPr>
          <p:cNvPr id="7" name="Picture 6" descr="Graphical user interface, text, application&#10;&#10;Description automatically generated">
            <a:extLst>
              <a:ext uri="{FF2B5EF4-FFF2-40B4-BE49-F238E27FC236}">
                <a16:creationId xmlns:a16="http://schemas.microsoft.com/office/drawing/2014/main" id="{6EF03420-8EA2-E149-8702-9123A084F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6352"/>
            <a:ext cx="4300430" cy="5584371"/>
          </a:xfrm>
          <a:prstGeom prst="rect">
            <a:avLst/>
          </a:prstGeom>
          <a:ln>
            <a:solidFill>
              <a:schemeClr val="tx1"/>
            </a:solidFill>
          </a:ln>
        </p:spPr>
      </p:pic>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33</a:t>
            </a:fld>
            <a:endParaRPr lang="en-US" sz="1000" dirty="0">
              <a:solidFill>
                <a:srgbClr val="898989"/>
              </a:solidFill>
            </a:endParaRPr>
          </a:p>
        </p:txBody>
      </p:sp>
    </p:spTree>
    <p:extLst>
      <p:ext uri="{BB962C8B-B14F-4D97-AF65-F5344CB8AC3E}">
        <p14:creationId xmlns:p14="http://schemas.microsoft.com/office/powerpoint/2010/main" val="362289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A2C435C4-3F75-A34F-BA90-2A3F89E56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064" y="277802"/>
            <a:ext cx="4402013" cy="5710720"/>
          </a:xfrm>
          <a:prstGeom prst="rect">
            <a:avLst/>
          </a:prstGeom>
          <a:ln>
            <a:solidFill>
              <a:schemeClr val="tx1"/>
            </a:solidFill>
          </a:ln>
        </p:spPr>
      </p:pic>
      <p:pic>
        <p:nvPicPr>
          <p:cNvPr id="7" name="Picture 6" descr="Graphical user interface, text, application&#10;&#10;Description automatically generated">
            <a:extLst>
              <a:ext uri="{FF2B5EF4-FFF2-40B4-BE49-F238E27FC236}">
                <a16:creationId xmlns:a16="http://schemas.microsoft.com/office/drawing/2014/main" id="{27D27A55-A333-D24F-AEB4-6FF74BEF5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433" y="277802"/>
            <a:ext cx="4402013" cy="5648462"/>
          </a:xfrm>
          <a:prstGeom prst="rect">
            <a:avLst/>
          </a:prstGeom>
          <a:ln>
            <a:solidFill>
              <a:schemeClr val="tx1"/>
            </a:solidFill>
          </a:ln>
        </p:spPr>
      </p:pic>
      <p:sp>
        <p:nvSpPr>
          <p:cNvPr id="4" name="Footer Placeholder 1">
            <a:extLst>
              <a:ext uri="{FF2B5EF4-FFF2-40B4-BE49-F238E27FC236}">
                <a16:creationId xmlns:a16="http://schemas.microsoft.com/office/drawing/2014/main" id="{0F7D0FCD-DC0E-4D8D-ACC0-D2B89B33574A}"/>
              </a:ext>
            </a:extLst>
          </p:cNvPr>
          <p:cNvSpPr txBox="1">
            <a:spLocks/>
          </p:cNvSpPr>
          <p:nvPr/>
        </p:nvSpPr>
        <p:spPr>
          <a:xfrm>
            <a:off x="228600" y="6438900"/>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
        <p:nvSpPr>
          <p:cNvPr id="6" name="Slide Number Placeholder 2">
            <a:extLst>
              <a:ext uri="{FF2B5EF4-FFF2-40B4-BE49-F238E27FC236}">
                <a16:creationId xmlns:a16="http://schemas.microsoft.com/office/drawing/2014/main" id="{E086AF5D-9CFE-45AD-81D8-2834ED151F85}"/>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34</a:t>
            </a:fld>
            <a:endParaRPr lang="en-US" sz="1000" dirty="0">
              <a:solidFill>
                <a:srgbClr val="898989"/>
              </a:solidFill>
            </a:endParaRPr>
          </a:p>
        </p:txBody>
      </p:sp>
    </p:spTree>
    <p:extLst>
      <p:ext uri="{BB962C8B-B14F-4D97-AF65-F5344CB8AC3E}">
        <p14:creationId xmlns:p14="http://schemas.microsoft.com/office/powerpoint/2010/main" val="127078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r>
              <a:rPr lang="en-US" sz="5400" dirty="0">
                <a:solidFill>
                  <a:schemeClr val="accent2"/>
                </a:solidFill>
              </a:rPr>
              <a:t>Paper Profile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smtClean="0"/>
              <a:pPr/>
              <a:t>35</a:t>
            </a:fld>
            <a:endParaRPr lang="en-US"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a:lstStyle/>
          <a:p>
            <a:r>
              <a:rPr lang="en-US" dirty="0"/>
              <a:t>Versatility</a:t>
            </a: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3489325" y="2584043"/>
            <a:ext cx="5213350" cy="566737"/>
          </a:xfrm>
        </p:spPr>
        <p:txBody>
          <a:bodyPr/>
          <a:lstStyle/>
          <a:p>
            <a:pPr algn="ctr"/>
            <a:r>
              <a:rPr lang="en-US" dirty="0"/>
              <a:t>Behavior seen as focusing on...</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a:lstStyle/>
          <a:p>
            <a:fld id="{1B1CF60C-C85D-47C0-8597-E3BF95F18FA3}" type="slidenum">
              <a:rPr lang="en-US" smtClean="0"/>
              <a:pPr/>
              <a:t>36</a:t>
            </a:fld>
            <a:endParaRPr lang="en-US" dirty="0"/>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a:lstStyle/>
          <a:p>
            <a:r>
              <a:rPr lang="en-US" dirty="0"/>
              <a:t>© The TRACOM Corporation. All Rights Reserved.</a:t>
            </a: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a:lstStyle/>
          <a:p>
            <a:r>
              <a:rPr lang="en-US" dirty="0"/>
              <a:t>A measure of interpersonal effectiveness when working with others</a:t>
            </a: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latin typeface="Arial Black" panose="020B0A04020102020204" pitchFamily="34" charset="0"/>
              </a:rPr>
              <a:t>Medium</a:t>
            </a:r>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latin typeface="Arial Black" panose="020B0A04020102020204" pitchFamily="34" charset="0"/>
              </a:rPr>
              <a:t>High</a:t>
            </a: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latin typeface="Arial Black" panose="020B0A04020102020204" pitchFamily="34" charset="0"/>
              </a:rPr>
              <a:t>Low</a:t>
            </a:r>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63295" y="349569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My Tension</a:t>
            </a: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510736"/>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Others’ Tension</a:t>
            </a: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r>
              <a:rPr lang="en-US" sz="3200" dirty="0">
                <a:ea typeface="ヒラギノ角ゴ Pro W3" pitchFamily="4" charset="-128"/>
                <a:cs typeface="ヒラギノ角ゴ Pro W3" pitchFamily="4" charset="-128"/>
              </a:rPr>
              <a:t>Your Versatility Self-Perception</a:t>
            </a:r>
            <a:endParaRPr lang="en-US"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312984" cy="3607271"/>
          </a:xfrm>
        </p:spPr>
        <p:txBody>
          <a:bodyPr/>
          <a:lstStyle/>
          <a:p>
            <a:pPr marL="457200" indent="-457200" eaLnBrk="1" hangingPunct="1">
              <a:spcAft>
                <a:spcPts val="600"/>
              </a:spcAft>
              <a:buFont typeface="+mj-lt"/>
              <a:buAutoNum type="arabicPeriod"/>
            </a:pPr>
            <a:r>
              <a:rPr lang="en-US" sz="2400" dirty="0">
                <a:ea typeface="ヒラギノ角ゴ Pro W3" pitchFamily="4" charset="-128"/>
                <a:cs typeface="ヒラギノ角ゴ Pro W3" pitchFamily="4" charset="-128"/>
              </a:rPr>
              <a:t>Tear open the perforation</a:t>
            </a:r>
          </a:p>
          <a:p>
            <a:pPr marL="457200" indent="-457200" eaLnBrk="1" hangingPunct="1">
              <a:lnSpc>
                <a:spcPct val="80000"/>
              </a:lnSpc>
              <a:spcAft>
                <a:spcPts val="1200"/>
              </a:spcAft>
              <a:buFont typeface="+mj-lt"/>
              <a:buAutoNum type="arabicPeriod"/>
            </a:pPr>
            <a:r>
              <a:rPr lang="en-US" sz="2400" dirty="0">
                <a:ea typeface="ヒラギノ角ゴ Pro W3" pitchFamily="4" charset="-128"/>
                <a:cs typeface="ヒラギノ角ゴ Pro W3" pitchFamily="4" charset="-128"/>
              </a:rPr>
              <a:t>Add up the check marks in the shaded column</a:t>
            </a:r>
          </a:p>
          <a:p>
            <a:pPr marL="457200" indent="-457200" eaLnBrk="1" hangingPunct="1">
              <a:lnSpc>
                <a:spcPct val="80000"/>
              </a:lnSpc>
              <a:spcAft>
                <a:spcPts val="1200"/>
              </a:spcAft>
              <a:buFont typeface="+mj-lt"/>
              <a:buAutoNum type="arabicPeriod"/>
            </a:pPr>
            <a:r>
              <a:rPr lang="en-US" sz="2400" dirty="0">
                <a:ea typeface="ヒラギノ角ゴ Pro W3" pitchFamily="4" charset="-128"/>
                <a:cs typeface="ヒラギノ角ゴ Pro W3" pitchFamily="4" charset="-128"/>
              </a:rPr>
              <a:t>Circle the letter of your Versatility score</a:t>
            </a:r>
          </a:p>
          <a:p>
            <a:endParaRPr lang="en-US"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n-US" smtClean="0"/>
              <a:t>37</a:t>
            </a:fld>
            <a:endParaRPr lang="en-US"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2168697"/>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pPr>
            <a:r>
              <a:rPr lang="en-US" sz="1800" b="1" dirty="0">
                <a:solidFill>
                  <a:schemeClr val="tx1"/>
                </a:solidFill>
                <a:latin typeface="Arial" pitchFamily="4" charset="0"/>
              </a:rPr>
              <a:t>EXAMPLE</a:t>
            </a:r>
            <a:r>
              <a:rPr lang="en-US" sz="1800" dirty="0">
                <a:solidFill>
                  <a:schemeClr val="tx1"/>
                </a:solidFill>
                <a:latin typeface="Arial" pitchFamily="4" charset="0"/>
              </a:rPr>
              <a:t>:</a:t>
            </a:r>
          </a:p>
          <a:p>
            <a:pPr marL="342900" indent="-342900">
              <a:lnSpc>
                <a:spcPct val="80000"/>
              </a:lnSpc>
            </a:pPr>
            <a:endParaRPr lang="en-US" sz="2800" dirty="0">
              <a:solidFill>
                <a:schemeClr val="tx1"/>
              </a:solidFill>
              <a:latin typeface="Arial" pitchFamily="4" charset="0"/>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7342188"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pPr>
            <a:r>
              <a:rPr lang="en-US" sz="2000" b="1" dirty="0">
                <a:solidFill>
                  <a:srgbClr val="010000"/>
                </a:solidFill>
                <a:latin typeface="Arial" pitchFamily="4" charset="0"/>
              </a:rPr>
              <a:t>Your self-perception may differ from others’ views!</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759320" y="2540195"/>
            <a:ext cx="3116559" cy="830997"/>
          </a:xfrm>
          <a:prstGeom prst="rect">
            <a:avLst/>
          </a:prstGeom>
          <a:noFill/>
          <a:ln w="9525">
            <a:noFill/>
            <a:miter lim="800000"/>
            <a:headEnd/>
            <a:tailEnd/>
          </a:ln>
        </p:spPr>
        <p:txBody>
          <a:bodyPr wrap="none">
            <a:prstTxWarp prst="textNoShape">
              <a:avLst/>
            </a:prstTxWarp>
            <a:spAutoFit/>
          </a:bodyPr>
          <a:lstStyle/>
          <a:p>
            <a:pPr>
              <a:buFontTx/>
              <a:buNone/>
            </a:pPr>
            <a:r>
              <a:rPr lang="en-US" sz="1600" dirty="0">
                <a:solidFill>
                  <a:srgbClr val="000000"/>
                </a:solidFill>
                <a:latin typeface="Arial" pitchFamily="4" charset="0"/>
              </a:rPr>
              <a:t>If 7 or less = Low (circle the “L”)</a:t>
            </a:r>
          </a:p>
          <a:p>
            <a:pPr>
              <a:buFontTx/>
              <a:buNone/>
            </a:pPr>
            <a:r>
              <a:rPr lang="en-US" sz="1600" dirty="0">
                <a:solidFill>
                  <a:srgbClr val="000000"/>
                </a:solidFill>
                <a:latin typeface="Arial" pitchFamily="4" charset="0"/>
              </a:rPr>
              <a:t>If 8-14 = Medium (circle the “M”)</a:t>
            </a:r>
          </a:p>
          <a:p>
            <a:pPr>
              <a:buFontTx/>
              <a:buNone/>
            </a:pPr>
            <a:r>
              <a:rPr lang="en-US" sz="1600" dirty="0">
                <a:solidFill>
                  <a:srgbClr val="000000"/>
                </a:solidFill>
                <a:latin typeface="Arial" pitchFamily="4" charset="0"/>
              </a:rPr>
              <a:t>If 15-21 = High (circle the “H”)</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nvGraphicFramePr>
        <p:xfrm>
          <a:off x="8308742" y="3781926"/>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2" charset="0"/>
                        </a:rPr>
                        <a:t>L</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2" charset="0"/>
                        </a:rP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2" charset="0"/>
                        </a:rPr>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257550" cy="2819400"/>
          </a:xfrm>
          <a:prstGeom prst="rect">
            <a:avLst/>
          </a:prstGeom>
          <a:noFill/>
          <a:ln w="9525">
            <a:solidFill>
              <a:schemeClr val="tx1"/>
            </a:solidFill>
            <a:round/>
            <a:headEnd/>
            <a:tailEnd/>
          </a:ln>
        </p:spPr>
        <p:txBody>
          <a:bodyPr>
            <a:prstTxWarp prst="textNoShape">
              <a:avLst/>
            </a:prstTxWarp>
          </a:bodyPr>
          <a:lstStyle/>
          <a:p>
            <a:pPr marL="342900" indent="-342900"/>
            <a:endParaRPr lang="en-US" dirty="0">
              <a:solidFill>
                <a:srgbClr val="22228B"/>
              </a:solidFill>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068179" y="3877590"/>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en-US" b="1" dirty="0">
              <a:solidFill>
                <a:schemeClr val="tx1"/>
              </a:solidFill>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rtlCol="0" anchor="t" anchorCtr="0"/>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 The TRACOM Corporation. All Rights Reserved.</a:t>
            </a:r>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n-US" dirty="0">
                <a:solidFill>
                  <a:schemeClr val="accent2"/>
                </a:solidFill>
              </a:rPr>
              <a:t>Learning Objectives</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a:normAutofit/>
          </a:bodyPr>
          <a:lstStyle/>
          <a:p>
            <a:pPr eaLnBrk="1" hangingPunct="1">
              <a:spcAft>
                <a:spcPts val="600"/>
              </a:spcAft>
            </a:pPr>
            <a:r>
              <a:rPr lang="en-US" sz="2400" dirty="0">
                <a:ea typeface="ヒラギノ角ゴ Pro W3" pitchFamily="4" charset="-128"/>
                <a:cs typeface="ヒラギノ角ゴ Pro W3" pitchFamily="4" charset="-128"/>
              </a:rPr>
              <a:t>Gain an understanding of the SOCIAL STYLE Model™.</a:t>
            </a:r>
          </a:p>
          <a:p>
            <a:pPr eaLnBrk="1" hangingPunct="1">
              <a:spcAft>
                <a:spcPts val="600"/>
              </a:spcAft>
            </a:pPr>
            <a:r>
              <a:rPr lang="en-US" sz="2400" dirty="0">
                <a:ea typeface="ヒラギノ角ゴ Pro W3" pitchFamily="4" charset="-128"/>
                <a:cs typeface="ヒラギノ角ゴ Pro W3" pitchFamily="4" charset="-128"/>
              </a:rPr>
              <a:t>Determine your SOCIAL STYLE by completing a Self-Perception assessment.</a:t>
            </a:r>
          </a:p>
          <a:p>
            <a:pPr eaLnBrk="1" hangingPunct="1">
              <a:spcAft>
                <a:spcPts val="600"/>
              </a:spcAft>
            </a:pPr>
            <a:r>
              <a:rPr lang="en-US" sz="2400" dirty="0">
                <a:ea typeface="ヒラギノ角ゴ Pro W3" pitchFamily="4" charset="-128"/>
                <a:cs typeface="ヒラギノ角ゴ Pro W3" pitchFamily="4" charset="-128"/>
              </a:rPr>
              <a:t>Increase understanding of your behavior and how others view people with your Style.</a:t>
            </a:r>
          </a:p>
          <a:p>
            <a:pPr eaLnBrk="1" hangingPunct="1">
              <a:spcAft>
                <a:spcPts val="600"/>
              </a:spcAft>
            </a:pPr>
            <a:r>
              <a:rPr lang="en-US" sz="2400" dirty="0">
                <a:ea typeface="ヒラギノ角ゴ Pro W3" pitchFamily="4" charset="-128"/>
                <a:cs typeface="ヒラギノ角ゴ Pro W3" pitchFamily="4" charset="-128"/>
              </a:rPr>
              <a:t>Increase your Versatility to become more effective with others.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38</a:t>
            </a:fld>
            <a:endParaRPr lang="en-US"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1091317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n-US" dirty="0">
                <a:solidFill>
                  <a:schemeClr val="accent2"/>
                </a:solidFill>
              </a:rPr>
              <a:t>Next Steps and Key Learning</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a:normAutofit lnSpcReduction="10000"/>
          </a:bodyPr>
          <a:lstStyle/>
          <a:p>
            <a:pPr>
              <a:lnSpc>
                <a:spcPct val="90000"/>
              </a:lnSpc>
              <a:spcAft>
                <a:spcPts val="1200"/>
              </a:spcAft>
              <a:defRPr/>
            </a:pPr>
            <a:r>
              <a:rPr lang="en-US" altLang="en-US" sz="2400" dirty="0"/>
              <a:t>Share your SOCIAL STYLE with your   colleagues and ask them for insights.</a:t>
            </a:r>
          </a:p>
          <a:p>
            <a:pPr>
              <a:lnSpc>
                <a:spcPct val="90000"/>
              </a:lnSpc>
              <a:spcAft>
                <a:spcPts val="1200"/>
              </a:spcAft>
              <a:defRPr/>
            </a:pPr>
            <a:r>
              <a:rPr lang="en-US" altLang="en-US" sz="2400" dirty="0"/>
              <a:t>Look for two behavioral dimensions:  Assertiveness and Responsiveness.</a:t>
            </a:r>
          </a:p>
          <a:p>
            <a:pPr>
              <a:lnSpc>
                <a:spcPct val="90000"/>
              </a:lnSpc>
              <a:spcAft>
                <a:spcPts val="1200"/>
              </a:spcAft>
              <a:defRPr/>
            </a:pPr>
            <a:r>
              <a:rPr lang="en-US" altLang="en-US" sz="2400" dirty="0"/>
              <a:t>Take steps to meet others’ SOCIAL STYLE needs as you interact with them.</a:t>
            </a:r>
          </a:p>
          <a:p>
            <a:pPr>
              <a:lnSpc>
                <a:spcPct val="90000"/>
              </a:lnSpc>
              <a:spcAft>
                <a:spcPts val="1200"/>
              </a:spcAft>
              <a:defRPr/>
            </a:pPr>
            <a:r>
              <a:rPr lang="en-US" altLang="en-US" sz="2400" dirty="0"/>
              <a:t>Predict probable future Style behaviors of others.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39</a:t>
            </a:fld>
            <a:endParaRPr lang="en-US"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2263608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90524" y="228600"/>
            <a:ext cx="11572875" cy="1009650"/>
          </a:xfrm>
        </p:spPr>
        <p:txBody>
          <a:bodyPr/>
          <a:lstStyle/>
          <a:p>
            <a:r>
              <a:rPr lang="en-US" dirty="0"/>
              <a:t>Observable Behaviors vs. Personality</a:t>
            </a: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a:lstStyle/>
          <a:p>
            <a:fld id="{1B1CF60C-C85D-47C0-8597-E3BF95F18FA3}" type="slidenum">
              <a:rPr lang="en-US" smtClean="0"/>
              <a:pPr/>
              <a:t>4</a:t>
            </a:fld>
            <a:endParaRPr lang="en-US"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a:lstStyle/>
          <a:p>
            <a:pPr algn="l"/>
            <a:r>
              <a:rPr lang="en-US" dirty="0"/>
              <a:t>© The TRACOM Corporation. All Rights Reserved.</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Interpersonal behavior</a:t>
              </a:r>
            </a:p>
            <a:p>
              <a:pPr>
                <a:lnSpc>
                  <a:spcPct val="85000"/>
                </a:lnSpc>
              </a:pPr>
              <a:r>
                <a:rPr lang="en-US" sz="1600" dirty="0">
                  <a:solidFill>
                    <a:schemeClr val="tx2"/>
                  </a:solidFill>
                </a:rPr>
                <a:t>What you say and do when interacting with other people</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Behavior</a:t>
              </a:r>
            </a:p>
            <a:p>
              <a:pPr>
                <a:lnSpc>
                  <a:spcPct val="85000"/>
                </a:lnSpc>
              </a:pPr>
              <a:r>
                <a:rPr lang="en-US" sz="1600" dirty="0">
                  <a:solidFill>
                    <a:schemeClr val="tx2"/>
                  </a:solidFill>
                </a:rPr>
                <a:t>What you say (verbal) and do (non-verbal)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45720" rtlCol="0" anchor="ctr"/>
            <a:lstStyle/>
            <a:p>
              <a:pPr>
                <a:lnSpc>
                  <a:spcPct val="85000"/>
                </a:lnSpc>
              </a:pPr>
              <a:r>
                <a:rPr lang="en-US" sz="2000" dirty="0">
                  <a:solidFill>
                    <a:schemeClr val="tx2"/>
                  </a:solidFill>
                </a:rPr>
                <a:t>SOCIAL STYLE</a:t>
              </a:r>
              <a:r>
                <a:rPr lang="en-US" sz="2000" baseline="30000" dirty="0">
                  <a:solidFill>
                    <a:schemeClr val="tx2"/>
                  </a:solidFill>
                </a:rPr>
                <a:t>®</a:t>
              </a:r>
              <a:br>
                <a:rPr lang="en-US" sz="2000" dirty="0">
                  <a:solidFill>
                    <a:schemeClr val="tx2"/>
                  </a:solidFill>
                </a:rPr>
              </a:br>
              <a:r>
                <a:rPr lang="en-US" sz="1600" dirty="0">
                  <a:solidFill>
                    <a:schemeClr val="tx2"/>
                  </a:solidFill>
                </a:rPr>
                <a:t>A pattern of actions others can observe and agree on for describing one’s behavior</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Personality</a:t>
              </a:r>
            </a:p>
            <a:p>
              <a:pPr>
                <a:lnSpc>
                  <a:spcPct val="85000"/>
                </a:lnSpc>
              </a:pPr>
              <a:r>
                <a:rPr lang="en-US" sz="1600" dirty="0">
                  <a:solidFill>
                    <a:schemeClr val="tx2"/>
                  </a:solidFill>
                </a:rPr>
                <a:t>Everything a person is: their ideas, values, hopes and dreams</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05180" y="3447343"/>
              <a:ext cx="1891543" cy="492443"/>
            </a:xfrm>
            <a:prstGeom prst="rect">
              <a:avLst/>
            </a:prstGeom>
            <a:noFill/>
          </p:spPr>
          <p:txBody>
            <a:bodyPr wrap="none" lIns="0" tIns="0" rIns="0" bIns="0" rtlCol="0">
              <a:spAutoFit/>
            </a:bodyPr>
            <a:lstStyle/>
            <a:p>
              <a:pPr algn="l"/>
              <a:r>
                <a:rPr lang="en-US" sz="1600" dirty="0"/>
                <a:t>Observable behavior</a:t>
              </a:r>
            </a:p>
            <a:p>
              <a:pPr algn="l"/>
              <a:r>
                <a:rPr lang="en-US" sz="1600" b="1" dirty="0">
                  <a:latin typeface="Arial Black" panose="020B0A04020102020204" pitchFamily="34" charset="0"/>
                </a:rPr>
                <a:t>Say / Do</a:t>
              </a:r>
            </a:p>
          </p:txBody>
        </p:sp>
        <p:sp>
          <p:nvSpPr>
            <p:cNvPr id="38" name="TextBox 37">
              <a:extLst>
                <a:ext uri="{FF2B5EF4-FFF2-40B4-BE49-F238E27FC236}">
                  <a16:creationId xmlns:a16="http://schemas.microsoft.com/office/drawing/2014/main" id="{0D5F11A8-8CFA-43D0-9FD8-8ABCB424DAD6}"/>
                </a:ext>
              </a:extLst>
            </p:cNvPr>
            <p:cNvSpPr txBox="1"/>
            <p:nvPr/>
          </p:nvSpPr>
          <p:spPr>
            <a:xfrm>
              <a:off x="3017298" y="3939786"/>
              <a:ext cx="1013098" cy="246221"/>
            </a:xfrm>
            <a:prstGeom prst="rect">
              <a:avLst/>
            </a:prstGeom>
            <a:solidFill>
              <a:srgbClr val="07548B"/>
            </a:solidFill>
          </p:spPr>
          <p:txBody>
            <a:bodyPr wrap="none" lIns="0" tIns="0" rIns="0" bIns="0" rtlCol="0">
              <a:spAutoFit/>
            </a:bodyPr>
            <a:lstStyle/>
            <a:p>
              <a:pPr algn="l"/>
              <a:r>
                <a:rPr lang="en-US" sz="1600" dirty="0">
                  <a:solidFill>
                    <a:schemeClr val="bg1"/>
                  </a:solidFill>
                </a:rPr>
                <a:t>Personality</a:t>
              </a:r>
              <a:endParaRPr lang="en-US"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3097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a:lstStyle/>
          <a:p>
            <a:r>
              <a:rPr lang="en-US" altLang="en-US" sz="3200" dirty="0">
                <a:solidFill>
                  <a:srgbClr val="00558C"/>
                </a:solidFill>
                <a:ea typeface="Arial" panose="020B0604020202020204" pitchFamily="34" charset="0"/>
              </a:rPr>
              <a:t>SOCIAL STYLE Navigator</a:t>
            </a:r>
            <a:r>
              <a:rPr lang="en-US" altLang="en-US" sz="2800" baseline="30000" dirty="0">
                <a:solidFill>
                  <a:srgbClr val="00558C"/>
                </a:solidFill>
                <a:ea typeface="Arial" panose="020B0604020202020204" pitchFamily="34" charset="0"/>
              </a:rPr>
              <a:t>®</a:t>
            </a:r>
            <a:endParaRPr lang="en-US"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a:lstStyle/>
          <a:p>
            <a:fld id="{1B1CF60C-C85D-47C0-8597-E3BF95F18FA3}" type="slidenum">
              <a:rPr lang="en-US" smtClean="0"/>
              <a:pPr/>
              <a:t>40</a:t>
            </a:fld>
            <a:endParaRPr lang="en-US"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a:lstStyle/>
          <a:p>
            <a:r>
              <a:rPr lang="en-US" dirty="0"/>
              <a:t>© The TRACOM Corporation. All Rights Reserved.</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a:lstStyle/>
          <a:p>
            <a:r>
              <a:rPr lang="en-US" dirty="0"/>
              <a:t>SOCIAL STYLE Navigator</a:t>
            </a:r>
            <a:r>
              <a:rPr lang="en-US" baseline="30000" dirty="0"/>
              <a:t>® </a:t>
            </a:r>
            <a:r>
              <a:rPr lang="en-US" dirty="0"/>
              <a:t>is a registered trademark of TRACOM Corporation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316163"/>
            <a:ext cx="6324599" cy="3628308"/>
          </a:xfrm>
        </p:spPr>
        <p:txBody>
          <a:bodyPr/>
          <a:lstStyle/>
          <a:p>
            <a:r>
              <a:rPr lang="en-US" b="1" dirty="0"/>
              <a:t>SOCIAL STYLE Estimator</a:t>
            </a:r>
            <a:br>
              <a:rPr lang="en-US" dirty="0"/>
            </a:br>
            <a:r>
              <a:rPr lang="en-US" dirty="0"/>
              <a:t>A brief survey that estimates the Style of others</a:t>
            </a:r>
          </a:p>
          <a:p>
            <a:r>
              <a:rPr lang="en-US" b="1" dirty="0"/>
              <a:t>SOCIAL STYLE Advisor </a:t>
            </a:r>
          </a:p>
          <a:p>
            <a:pPr lvl="1"/>
            <a:r>
              <a:rPr lang="en-US" dirty="0"/>
              <a:t>Prep for meetings, negotiations, presentations</a:t>
            </a:r>
          </a:p>
          <a:p>
            <a:pPr lvl="1"/>
            <a:r>
              <a:rPr lang="en-US" dirty="0"/>
              <a:t>Style &amp; Versatility best practices for many situations</a:t>
            </a:r>
          </a:p>
          <a:p>
            <a:pPr>
              <a:buNone/>
            </a:pPr>
            <a:r>
              <a:rPr lang="en-US" b="1" dirty="0"/>
              <a:t>eLearning Modules</a:t>
            </a:r>
            <a:br>
              <a:rPr lang="en-US" dirty="0"/>
            </a:br>
            <a:r>
              <a:rPr lang="en-US" dirty="0"/>
              <a:t>Apply Style concepts to teams, managing conflict and coaching </a:t>
            </a:r>
          </a:p>
        </p:txBody>
      </p:sp>
      <p:pic>
        <p:nvPicPr>
          <p:cNvPr id="7" name="Picture 6" descr="Graphical user interface, application&#10;&#10;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448010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524434"/>
            <a:ext cx="5146674" cy="1009650"/>
          </a:xfrm>
        </p:spPr>
        <p:txBody>
          <a:bodyPr/>
          <a:lstStyle/>
          <a:p>
            <a:r>
              <a:rPr lang="en-US" dirty="0"/>
              <a:t>SOCIAL STYLE</a:t>
            </a:r>
            <a:br>
              <a:rPr lang="en-US" dirty="0"/>
            </a:br>
            <a:r>
              <a:rPr lang="en-US" dirty="0"/>
              <a:t>Navigator</a:t>
            </a:r>
            <a:r>
              <a:rPr lang="en-US" altLang="en-US" baseline="30000" dirty="0"/>
              <a:t>®</a:t>
            </a:r>
            <a:r>
              <a:rPr lang="en-US" dirty="0"/>
              <a:t> Access</a:t>
            </a:r>
            <a:br>
              <a:rPr lang="en-US" dirty="0"/>
            </a:br>
            <a:r>
              <a:rPr lang="en-US" sz="2000" i="1" dirty="0"/>
              <a:t>(online profiles only)</a:t>
            </a:r>
            <a:endParaRPr lang="en-US"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a:lstStyle/>
          <a:p>
            <a:r>
              <a:rPr lang="en-US" dirty="0"/>
              <a:t>Available through tracomlearning.com</a:t>
            </a:r>
          </a:p>
          <a:p>
            <a:endParaRPr lang="en-US" dirty="0"/>
          </a:p>
          <a:p>
            <a:r>
              <a:rPr lang="en-US" dirty="0"/>
              <a:t>Log in with your Username and Password for FREE, UNLIMITED access to SOCIAL STYLE Navigator</a:t>
            </a:r>
          </a:p>
          <a:p>
            <a:endParaRPr lang="en-US"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41</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9" name="Picture 8" descr="Graphical user interface, text&#10;&#10;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8368" y="136525"/>
            <a:ext cx="9679910" cy="5807946"/>
          </a:xfrm>
          <a:prstGeom prst="rect">
            <a:avLst/>
          </a:prstGeom>
        </p:spPr>
      </p:pic>
    </p:spTree>
    <p:extLst>
      <p:ext uri="{BB962C8B-B14F-4D97-AF65-F5344CB8AC3E}">
        <p14:creationId xmlns:p14="http://schemas.microsoft.com/office/powerpoint/2010/main" val="3446298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524434"/>
            <a:ext cx="5146674" cy="1009650"/>
          </a:xfrm>
        </p:spPr>
        <p:txBody>
          <a:bodyPr/>
          <a:lstStyle/>
          <a:p>
            <a:r>
              <a:rPr lang="en-US" dirty="0"/>
              <a:t>SOCIAL STYLE</a:t>
            </a:r>
            <a:br>
              <a:rPr lang="en-US" dirty="0"/>
            </a:br>
            <a:r>
              <a:rPr lang="en-US" dirty="0"/>
              <a:t>Navigator</a:t>
            </a:r>
            <a:r>
              <a:rPr lang="en-US" altLang="en-US" baseline="30000" dirty="0"/>
              <a:t>®</a:t>
            </a:r>
            <a:r>
              <a:rPr lang="en-US" dirty="0"/>
              <a:t> Access</a:t>
            </a:r>
            <a:br>
              <a:rPr lang="en-US" dirty="0"/>
            </a:br>
            <a:r>
              <a:rPr lang="en-US" sz="2000" i="1" dirty="0"/>
              <a:t>(paper profiles only)</a:t>
            </a:r>
            <a:endParaRPr lang="en-US"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894168" cy="3628308"/>
          </a:xfrm>
        </p:spPr>
        <p:txBody>
          <a:bodyPr/>
          <a:lstStyle/>
          <a:p>
            <a:r>
              <a:rPr lang="en-US" dirty="0">
                <a:solidFill>
                  <a:schemeClr val="tx1"/>
                </a:solidFill>
              </a:rPr>
              <a:t>Go to:</a:t>
            </a:r>
          </a:p>
          <a:p>
            <a:pPr marL="0" marR="0">
              <a:spcBef>
                <a:spcPts val="0"/>
              </a:spcBef>
              <a:spcAft>
                <a:spcPts val="0"/>
              </a:spcAft>
            </a:pPr>
            <a:r>
              <a:rPr lang="en-US" dirty="0">
                <a:solidFill>
                  <a:schemeClr val="tx1"/>
                </a:solidFill>
                <a:effectLst/>
                <a:ea typeface="Calibri" panose="020F0502020204030204" pitchFamily="34" charset="0"/>
                <a:cs typeface="Times New Roman" panose="02020603050405020304" pitchFamily="18" charset="0"/>
              </a:rPr>
              <a:t>tracomlearning.com/registration-paper </a:t>
            </a:r>
          </a:p>
          <a:p>
            <a:endParaRPr lang="en-US" dirty="0"/>
          </a:p>
          <a:p>
            <a:r>
              <a:rPr lang="en-US" dirty="0"/>
              <a:t>Register with your email address and</a:t>
            </a:r>
          </a:p>
          <a:p>
            <a:r>
              <a:rPr lang="en-US" dirty="0"/>
              <a:t>Subscription Code _____-_____ </a:t>
            </a:r>
          </a:p>
          <a:p>
            <a:r>
              <a:rPr lang="en-US" dirty="0"/>
              <a:t>for FREE, UNLIMITED access to SOCIAL STYLE NAVIGATOR</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42</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9" name="Picture 8" descr="Graphical user interface, text&#10;&#10;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43</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A picture containing text, electronics, screenshot, display&#10;&#10;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2732711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44</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A computer screen with a message&#10;&#10;Description automatically generated">
            <a:extLst>
              <a:ext uri="{FF2B5EF4-FFF2-40B4-BE49-F238E27FC236}">
                <a16:creationId xmlns:a16="http://schemas.microsoft.com/office/drawing/2014/main" id="{51705A85-BE80-93C5-296F-F8F0157D2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030" y="326541"/>
            <a:ext cx="9551940" cy="5682397"/>
          </a:xfrm>
          <a:prstGeom prst="rect">
            <a:avLst/>
          </a:prstGeom>
        </p:spPr>
      </p:pic>
    </p:spTree>
    <p:extLst>
      <p:ext uri="{BB962C8B-B14F-4D97-AF65-F5344CB8AC3E}">
        <p14:creationId xmlns:p14="http://schemas.microsoft.com/office/powerpoint/2010/main" val="4254745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45</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A picture containing text, screenshot, monitor, screen&#10;&#10;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4099412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46</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Graphical user interface, text, application&#10;&#10;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4110460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lstStyle/>
          <a:p>
            <a:r>
              <a:rPr lang="en-US" dirty="0"/>
              <a:t>SOCIAL STYLE Passport</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47</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6" name="Picture 5" descr="Graphical user interface, application, Teams&#10;&#10;Description automatically generated">
            <a:extLst>
              <a:ext uri="{FF2B5EF4-FFF2-40B4-BE49-F238E27FC236}">
                <a16:creationId xmlns:a16="http://schemas.microsoft.com/office/drawing/2014/main" id="{F7FBBCBE-80C3-0948-9FBE-A6E295249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459" y="852826"/>
            <a:ext cx="9781082" cy="5868649"/>
          </a:xfrm>
          <a:prstGeom prst="rect">
            <a:avLst/>
          </a:prstGeom>
        </p:spPr>
      </p:pic>
    </p:spTree>
    <p:extLst>
      <p:ext uri="{BB962C8B-B14F-4D97-AF65-F5344CB8AC3E}">
        <p14:creationId xmlns:p14="http://schemas.microsoft.com/office/powerpoint/2010/main" val="891813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471E4620-E9E9-44DC-8819-379595D284D4}"/>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48</a:t>
            </a:fld>
            <a:endParaRPr lang="en-US" sz="1000" dirty="0">
              <a:solidFill>
                <a:srgbClr val="898989"/>
              </a:solidFill>
            </a:endParaRPr>
          </a:p>
        </p:txBody>
      </p:sp>
    </p:spTree>
    <p:extLst>
      <p:ext uri="{BB962C8B-B14F-4D97-AF65-F5344CB8AC3E}">
        <p14:creationId xmlns:p14="http://schemas.microsoft.com/office/powerpoint/2010/main" val="1743584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a:lstStyle/>
          <a:p>
            <a:r>
              <a:rPr lang="en-US" dirty="0">
                <a:solidFill>
                  <a:schemeClr val="accent2"/>
                </a:solidFill>
              </a:rPr>
              <a:t>Optional Exercises</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a:lstStyle/>
          <a:p>
            <a:pPr marL="0" indent="0">
              <a:buNone/>
            </a:pPr>
            <a:r>
              <a:rPr lang="en-US" altLang="en-US" sz="2400" dirty="0"/>
              <a:t>Select optional exercises based on your training needs and time available.</a:t>
            </a:r>
          </a:p>
          <a:p>
            <a:pPr marL="0" indent="0">
              <a:buNone/>
            </a:pPr>
            <a:endParaRPr lang="en-US" altLang="en-US" dirty="0">
              <a:solidFill>
                <a:srgbClr val="0C4176"/>
              </a:solidFill>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a:lstStyle/>
          <a:p>
            <a:pPr algn="l"/>
            <a:r>
              <a:rPr lang="en-US" dirty="0"/>
              <a:t>© The TRACOM Corporation. All Rights Reserved.</a:t>
            </a:r>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49</a:t>
            </a:fld>
            <a:endParaRPr lang="en-US" sz="1000" dirty="0">
              <a:solidFill>
                <a:srgbClr val="898989"/>
              </a:solidFill>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90526" y="228600"/>
            <a:ext cx="3779836" cy="1995488"/>
          </a:xfrm>
        </p:spPr>
        <p:txBody>
          <a:bodyPr/>
          <a:lstStyle/>
          <a:p>
            <a:r>
              <a:rPr lang="en-US" dirty="0"/>
              <a:t>Say &amp; Do</a:t>
            </a:r>
            <a:br>
              <a:rPr lang="en-US" dirty="0"/>
            </a:br>
            <a:r>
              <a:rPr lang="en-US" dirty="0"/>
              <a:t>Behaviors</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a:lstStyle/>
          <a:p>
            <a:r>
              <a:rPr lang="en-US" dirty="0"/>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a:lstStyle/>
          <a:p>
            <a:fld id="{1B1CF60C-C85D-47C0-8597-E3BF95F18FA3}" type="slidenum">
              <a:rPr lang="en-US" smtClean="0"/>
              <a:t>5</a:t>
            </a:fld>
            <a:endParaRPr lang="en-US"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5760" rIns="91440" rtlCol="0" anchor="t"/>
          <a:lstStyle/>
          <a:p>
            <a:pPr algn="r">
              <a:lnSpc>
                <a:spcPct val="85000"/>
              </a:lnSpc>
            </a:pPr>
            <a:r>
              <a:rPr lang="en-US" sz="2200" dirty="0">
                <a:solidFill>
                  <a:schemeClr val="tx2"/>
                </a:solidFill>
              </a:rPr>
              <a:t> </a:t>
            </a:r>
          </a:p>
          <a:p>
            <a:pPr algn="r">
              <a:lnSpc>
                <a:spcPct val="85000"/>
              </a:lnSpc>
            </a:pPr>
            <a:endParaRPr lang="en-US" sz="2400" dirty="0">
              <a:solidFill>
                <a:schemeClr val="tx2"/>
              </a:solidFill>
            </a:endParaRPr>
          </a:p>
          <a:p>
            <a:pPr algn="r">
              <a:lnSpc>
                <a:spcPct val="85000"/>
              </a:lnSpc>
            </a:pPr>
            <a:endParaRPr lang="en-US" sz="2400" dirty="0">
              <a:solidFill>
                <a:schemeClr val="tx2"/>
              </a:solidFill>
            </a:endParaRPr>
          </a:p>
          <a:p>
            <a:pPr algn="r">
              <a:lnSpc>
                <a:spcPct val="85000"/>
              </a:lnSpc>
              <a:spcBef>
                <a:spcPts val="800"/>
              </a:spcBef>
              <a:spcAft>
                <a:spcPts val="800"/>
              </a:spcAft>
            </a:pPr>
            <a:r>
              <a:rPr lang="en-US" dirty="0">
                <a:solidFill>
                  <a:schemeClr val="tx2">
                    <a:alpha val="25000"/>
                  </a:schemeClr>
                </a:solidFill>
              </a:rPr>
              <a:t>Quiet</a:t>
            </a:r>
          </a:p>
          <a:p>
            <a:pPr algn="r">
              <a:lnSpc>
                <a:spcPct val="85000"/>
              </a:lnSpc>
              <a:spcBef>
                <a:spcPts val="800"/>
              </a:spcBef>
              <a:spcAft>
                <a:spcPts val="800"/>
              </a:spcAft>
            </a:pPr>
            <a:r>
              <a:rPr lang="en-US" dirty="0">
                <a:solidFill>
                  <a:schemeClr val="tx2">
                    <a:alpha val="25000"/>
                  </a:schemeClr>
                </a:solidFill>
              </a:rPr>
              <a:t>Slower-paced</a:t>
            </a:r>
          </a:p>
          <a:p>
            <a:pPr algn="r">
              <a:lnSpc>
                <a:spcPct val="85000"/>
              </a:lnSpc>
              <a:spcBef>
                <a:spcPts val="800"/>
              </a:spcBef>
              <a:spcAft>
                <a:spcPts val="800"/>
              </a:spcAft>
            </a:pPr>
            <a:r>
              <a:rPr lang="en-US" dirty="0">
                <a:solidFill>
                  <a:schemeClr val="tx2">
                    <a:alpha val="25000"/>
                  </a:schemeClr>
                </a:solidFill>
              </a:rPr>
              <a:t>Facially controlled</a:t>
            </a:r>
          </a:p>
          <a:p>
            <a:pPr algn="r">
              <a:lnSpc>
                <a:spcPct val="85000"/>
              </a:lnSpc>
              <a:spcBef>
                <a:spcPts val="800"/>
              </a:spcBef>
              <a:spcAft>
                <a:spcPts val="800"/>
              </a:spcAft>
            </a:pPr>
            <a:r>
              <a:rPr lang="en-US" sz="1700" dirty="0">
                <a:solidFill>
                  <a:schemeClr val="tx2">
                    <a:alpha val="25000"/>
                  </a:schemeClr>
                </a:solidFill>
              </a:rPr>
              <a:t>Less-inflected voice</a:t>
            </a:r>
          </a:p>
          <a:p>
            <a:pPr algn="r">
              <a:lnSpc>
                <a:spcPct val="85000"/>
              </a:lnSpc>
              <a:spcBef>
                <a:spcPts val="800"/>
              </a:spcBef>
              <a:spcAft>
                <a:spcPts val="800"/>
              </a:spcAft>
            </a:pPr>
            <a:r>
              <a:rPr lang="en-US" dirty="0">
                <a:solidFill>
                  <a:schemeClr val="tx2">
                    <a:alpha val="25000"/>
                  </a:schemeClr>
                </a:solidFill>
              </a:rPr>
              <a:t>Less eye contact</a:t>
            </a:r>
          </a:p>
          <a:p>
            <a:pPr algn="r">
              <a:lnSpc>
                <a:spcPct val="85000"/>
              </a:lnSpc>
              <a:spcBef>
                <a:spcPts val="800"/>
              </a:spcBef>
              <a:spcAft>
                <a:spcPts val="800"/>
              </a:spcAft>
            </a:pPr>
            <a:r>
              <a:rPr lang="en-US" dirty="0">
                <a:solidFill>
                  <a:schemeClr val="tx2">
                    <a:alpha val="25000"/>
                  </a:schemeClr>
                </a:solidFill>
              </a:rPr>
              <a:t>Casual posture</a:t>
            </a:r>
          </a:p>
          <a:p>
            <a:pPr algn="r">
              <a:lnSpc>
                <a:spcPct val="85000"/>
              </a:lnSpc>
              <a:spcBef>
                <a:spcPts val="800"/>
              </a:spcBef>
              <a:spcAft>
                <a:spcPts val="800"/>
              </a:spcAft>
            </a:pPr>
            <a:r>
              <a:rPr lang="en-US" dirty="0">
                <a:solidFill>
                  <a:schemeClr val="tx2">
                    <a:alpha val="25000"/>
                  </a:schemeClr>
                </a:solidFill>
              </a:rPr>
              <a:t>Leans back</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365760" rIns="91440" rtlCol="0" anchor="t"/>
          <a:lstStyle/>
          <a:p>
            <a:pPr>
              <a:lnSpc>
                <a:spcPct val="85000"/>
              </a:lnSpc>
            </a:pPr>
            <a:r>
              <a:rPr lang="en-US" sz="2200" dirty="0">
                <a:solidFill>
                  <a:schemeClr val="tx2"/>
                </a:solidFill>
              </a:rPr>
              <a:t> </a:t>
            </a:r>
          </a:p>
          <a:p>
            <a:pPr>
              <a:lnSpc>
                <a:spcPct val="85000"/>
              </a:lnSpc>
            </a:pPr>
            <a:endParaRPr lang="en-US" sz="2400" dirty="0">
              <a:solidFill>
                <a:schemeClr val="tx2"/>
              </a:solidFill>
            </a:endParaRPr>
          </a:p>
          <a:p>
            <a:pPr>
              <a:lnSpc>
                <a:spcPct val="85000"/>
              </a:lnSpc>
            </a:pPr>
            <a:endParaRPr lang="en-US" sz="2400" dirty="0">
              <a:solidFill>
                <a:schemeClr val="tx2"/>
              </a:solidFill>
            </a:endParaRPr>
          </a:p>
          <a:p>
            <a:pPr>
              <a:lnSpc>
                <a:spcPct val="85000"/>
              </a:lnSpc>
              <a:spcBef>
                <a:spcPts val="800"/>
              </a:spcBef>
              <a:spcAft>
                <a:spcPts val="800"/>
              </a:spcAft>
            </a:pPr>
            <a:r>
              <a:rPr lang="en-US" dirty="0">
                <a:solidFill>
                  <a:schemeClr val="tx2">
                    <a:alpha val="25000"/>
                  </a:schemeClr>
                </a:solidFill>
              </a:rPr>
              <a:t>Loud</a:t>
            </a:r>
          </a:p>
          <a:p>
            <a:pPr>
              <a:lnSpc>
                <a:spcPct val="85000"/>
              </a:lnSpc>
              <a:spcBef>
                <a:spcPts val="800"/>
              </a:spcBef>
              <a:spcAft>
                <a:spcPts val="800"/>
              </a:spcAft>
            </a:pPr>
            <a:r>
              <a:rPr lang="en-US" dirty="0">
                <a:solidFill>
                  <a:schemeClr val="tx2">
                    <a:alpha val="25000"/>
                  </a:schemeClr>
                </a:solidFill>
              </a:rPr>
              <a:t>Faster-paced</a:t>
            </a:r>
          </a:p>
          <a:p>
            <a:pPr>
              <a:lnSpc>
                <a:spcPct val="85000"/>
              </a:lnSpc>
              <a:spcBef>
                <a:spcPts val="800"/>
              </a:spcBef>
              <a:spcAft>
                <a:spcPts val="800"/>
              </a:spcAft>
            </a:pPr>
            <a:r>
              <a:rPr lang="en-US" dirty="0">
                <a:solidFill>
                  <a:schemeClr val="tx2">
                    <a:alpha val="25000"/>
                  </a:schemeClr>
                </a:solidFill>
              </a:rPr>
              <a:t>Facially animated</a:t>
            </a:r>
          </a:p>
          <a:p>
            <a:pPr>
              <a:lnSpc>
                <a:spcPct val="85000"/>
              </a:lnSpc>
              <a:spcBef>
                <a:spcPts val="800"/>
              </a:spcBef>
              <a:spcAft>
                <a:spcPts val="800"/>
              </a:spcAft>
            </a:pPr>
            <a:r>
              <a:rPr lang="en-US" sz="1700" dirty="0">
                <a:solidFill>
                  <a:schemeClr val="tx2">
                    <a:alpha val="25000"/>
                  </a:schemeClr>
                </a:solidFill>
              </a:rPr>
              <a:t>More-inflected voice</a:t>
            </a:r>
          </a:p>
          <a:p>
            <a:pPr>
              <a:lnSpc>
                <a:spcPct val="85000"/>
              </a:lnSpc>
              <a:spcBef>
                <a:spcPts val="800"/>
              </a:spcBef>
              <a:spcAft>
                <a:spcPts val="800"/>
              </a:spcAft>
            </a:pPr>
            <a:r>
              <a:rPr lang="en-US" dirty="0">
                <a:solidFill>
                  <a:schemeClr val="tx2">
                    <a:alpha val="25000"/>
                  </a:schemeClr>
                </a:solidFill>
              </a:rPr>
              <a:t>More eye contact</a:t>
            </a:r>
          </a:p>
          <a:p>
            <a:pPr>
              <a:lnSpc>
                <a:spcPct val="85000"/>
              </a:lnSpc>
              <a:spcBef>
                <a:spcPts val="800"/>
              </a:spcBef>
              <a:spcAft>
                <a:spcPts val="800"/>
              </a:spcAft>
            </a:pPr>
            <a:r>
              <a:rPr lang="en-US" dirty="0">
                <a:solidFill>
                  <a:schemeClr val="tx2">
                    <a:alpha val="25000"/>
                  </a:schemeClr>
                </a:solidFill>
              </a:rPr>
              <a:t>Rigid posture</a:t>
            </a:r>
          </a:p>
          <a:p>
            <a:pPr>
              <a:lnSpc>
                <a:spcPct val="85000"/>
              </a:lnSpc>
              <a:spcBef>
                <a:spcPts val="800"/>
              </a:spcBef>
              <a:spcAft>
                <a:spcPts val="800"/>
              </a:spcAft>
            </a:pPr>
            <a:r>
              <a:rPr lang="en-US" dirty="0">
                <a:solidFill>
                  <a:schemeClr val="tx2">
                    <a:alpha val="25000"/>
                  </a:schemeClr>
                </a:solidFill>
              </a:rPr>
              <a:t>Leans forward</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182880" rtlCol="0" anchor="t"/>
          <a:lstStyle/>
          <a:p>
            <a:pPr algn="r">
              <a:lnSpc>
                <a:spcPct val="85000"/>
              </a:lnSpc>
            </a:pPr>
            <a:r>
              <a:rPr lang="en-US" sz="2200" dirty="0">
                <a:solidFill>
                  <a:schemeClr val="bg1"/>
                </a:solidFill>
              </a:rPr>
              <a:t>Traits</a:t>
            </a:r>
          </a:p>
          <a:p>
            <a:pPr algn="r">
              <a:lnSpc>
                <a:spcPct val="85000"/>
              </a:lnSpc>
            </a:pPr>
            <a:endParaRPr lang="en-US" sz="2400" dirty="0">
              <a:solidFill>
                <a:schemeClr val="bg1"/>
              </a:solidFill>
            </a:endParaRPr>
          </a:p>
          <a:p>
            <a:pPr algn="r">
              <a:lnSpc>
                <a:spcPct val="85000"/>
              </a:lnSpc>
            </a:pPr>
            <a:endParaRPr lang="en-US" sz="2400" dirty="0">
              <a:solidFill>
                <a:schemeClr val="bg1"/>
              </a:solidFill>
            </a:endParaRPr>
          </a:p>
          <a:p>
            <a:pPr algn="r">
              <a:lnSpc>
                <a:spcPct val="85000"/>
              </a:lnSpc>
              <a:spcBef>
                <a:spcPts val="800"/>
              </a:spcBef>
              <a:spcAft>
                <a:spcPts val="800"/>
              </a:spcAft>
            </a:pPr>
            <a:r>
              <a:rPr lang="en-US" dirty="0">
                <a:solidFill>
                  <a:schemeClr val="bg1"/>
                </a:solidFill>
              </a:rPr>
              <a:t>Honest</a:t>
            </a:r>
          </a:p>
          <a:p>
            <a:pPr algn="r">
              <a:lnSpc>
                <a:spcPct val="85000"/>
              </a:lnSpc>
              <a:spcBef>
                <a:spcPts val="800"/>
              </a:spcBef>
              <a:spcAft>
                <a:spcPts val="800"/>
              </a:spcAft>
            </a:pPr>
            <a:r>
              <a:rPr lang="en-US" dirty="0">
                <a:solidFill>
                  <a:schemeClr val="bg1"/>
                </a:solidFill>
              </a:rPr>
              <a:t>Intelligent</a:t>
            </a:r>
          </a:p>
          <a:p>
            <a:pPr algn="r">
              <a:lnSpc>
                <a:spcPct val="85000"/>
              </a:lnSpc>
              <a:spcBef>
                <a:spcPts val="800"/>
              </a:spcBef>
              <a:spcAft>
                <a:spcPts val="800"/>
              </a:spcAft>
            </a:pPr>
            <a:r>
              <a:rPr lang="en-US" dirty="0">
                <a:solidFill>
                  <a:schemeClr val="bg1"/>
                </a:solidFill>
              </a:rPr>
              <a:t>Arrogant</a:t>
            </a:r>
          </a:p>
          <a:p>
            <a:pPr algn="r">
              <a:lnSpc>
                <a:spcPct val="85000"/>
              </a:lnSpc>
              <a:spcBef>
                <a:spcPts val="800"/>
              </a:spcBef>
              <a:spcAft>
                <a:spcPts val="800"/>
              </a:spcAft>
            </a:pPr>
            <a:r>
              <a:rPr lang="en-US" dirty="0">
                <a:solidFill>
                  <a:schemeClr val="bg1"/>
                </a:solidFill>
              </a:rPr>
              <a:t>Motivated</a:t>
            </a:r>
          </a:p>
          <a:p>
            <a:pPr algn="r">
              <a:lnSpc>
                <a:spcPct val="85000"/>
              </a:lnSpc>
              <a:spcBef>
                <a:spcPts val="800"/>
              </a:spcBef>
              <a:spcAft>
                <a:spcPts val="800"/>
              </a:spcAft>
            </a:pPr>
            <a:r>
              <a:rPr lang="en-US" dirty="0">
                <a:solidFill>
                  <a:schemeClr val="bg1"/>
                </a:solidFill>
              </a:rPr>
              <a:t>Self-centered</a:t>
            </a:r>
          </a:p>
          <a:p>
            <a:pPr algn="r">
              <a:lnSpc>
                <a:spcPct val="85000"/>
              </a:lnSpc>
              <a:spcBef>
                <a:spcPts val="800"/>
              </a:spcBef>
              <a:spcAft>
                <a:spcPts val="800"/>
              </a:spcAft>
            </a:pPr>
            <a:r>
              <a:rPr lang="en-US" dirty="0">
                <a:solidFill>
                  <a:schemeClr val="bg1"/>
                </a:solidFill>
              </a:rPr>
              <a:t>Sincere</a:t>
            </a:r>
          </a:p>
          <a:p>
            <a:pPr algn="r">
              <a:lnSpc>
                <a:spcPct val="85000"/>
              </a:lnSpc>
              <a:spcBef>
                <a:spcPts val="800"/>
              </a:spcBef>
              <a:spcAft>
                <a:spcPts val="800"/>
              </a:spcAft>
            </a:pPr>
            <a:r>
              <a:rPr lang="en-US" dirty="0">
                <a:solidFill>
                  <a:schemeClr val="bg1"/>
                </a:solidFill>
              </a:rPr>
              <a:t>Critical</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457200" rIns="0" rtlCol="0" anchor="t"/>
          <a:lstStyle/>
          <a:p>
            <a:pPr>
              <a:lnSpc>
                <a:spcPct val="85000"/>
              </a:lnSpc>
            </a:pPr>
            <a:r>
              <a:rPr lang="en-US" sz="2200" dirty="0">
                <a:solidFill>
                  <a:schemeClr val="bg1"/>
                </a:solidFill>
              </a:rPr>
              <a:t>Judgments</a:t>
            </a:r>
          </a:p>
          <a:p>
            <a:pPr>
              <a:lnSpc>
                <a:spcPct val="85000"/>
              </a:lnSpc>
            </a:pPr>
            <a:endParaRPr lang="en-US" sz="2400" dirty="0">
              <a:solidFill>
                <a:schemeClr val="bg1"/>
              </a:solidFill>
            </a:endParaRPr>
          </a:p>
          <a:p>
            <a:pPr>
              <a:lnSpc>
                <a:spcPct val="85000"/>
              </a:lnSpc>
            </a:pPr>
            <a:endParaRPr lang="en-US" sz="2400" dirty="0">
              <a:solidFill>
                <a:schemeClr val="bg1"/>
              </a:solidFill>
            </a:endParaRPr>
          </a:p>
          <a:p>
            <a:pPr>
              <a:lnSpc>
                <a:spcPct val="85000"/>
              </a:lnSpc>
              <a:spcBef>
                <a:spcPts val="800"/>
              </a:spcBef>
              <a:spcAft>
                <a:spcPts val="800"/>
              </a:spcAft>
            </a:pPr>
            <a:r>
              <a:rPr lang="en-US" dirty="0">
                <a:solidFill>
                  <a:schemeClr val="bg1"/>
                </a:solidFill>
              </a:rPr>
              <a:t>I like him</a:t>
            </a:r>
          </a:p>
          <a:p>
            <a:pPr>
              <a:lnSpc>
                <a:spcPct val="85000"/>
              </a:lnSpc>
              <a:spcBef>
                <a:spcPts val="800"/>
              </a:spcBef>
              <a:spcAft>
                <a:spcPts val="800"/>
              </a:spcAft>
            </a:pPr>
            <a:r>
              <a:rPr lang="en-US" dirty="0">
                <a:solidFill>
                  <a:schemeClr val="bg1"/>
                </a:solidFill>
              </a:rPr>
              <a:t>He annoys me</a:t>
            </a:r>
          </a:p>
          <a:p>
            <a:pPr>
              <a:lnSpc>
                <a:spcPct val="85000"/>
              </a:lnSpc>
              <a:spcBef>
                <a:spcPts val="800"/>
              </a:spcBef>
              <a:spcAft>
                <a:spcPts val="800"/>
              </a:spcAft>
            </a:pPr>
            <a:r>
              <a:rPr lang="en-US" dirty="0">
                <a:solidFill>
                  <a:schemeClr val="bg1"/>
                </a:solidFill>
              </a:rPr>
              <a:t>She interests me</a:t>
            </a:r>
          </a:p>
          <a:p>
            <a:pPr>
              <a:lnSpc>
                <a:spcPct val="85000"/>
              </a:lnSpc>
              <a:spcBef>
                <a:spcPts val="800"/>
              </a:spcBef>
              <a:spcAft>
                <a:spcPts val="800"/>
              </a:spcAft>
            </a:pPr>
            <a:r>
              <a:rPr lang="en-US" dirty="0">
                <a:solidFill>
                  <a:schemeClr val="bg1"/>
                </a:solidFill>
              </a:rPr>
              <a:t>He irritates me</a:t>
            </a:r>
          </a:p>
          <a:p>
            <a:pPr>
              <a:lnSpc>
                <a:spcPct val="85000"/>
              </a:lnSpc>
              <a:spcBef>
                <a:spcPts val="800"/>
              </a:spcBef>
              <a:spcAft>
                <a:spcPts val="800"/>
              </a:spcAft>
            </a:pPr>
            <a:r>
              <a:rPr lang="en-US" dirty="0">
                <a:solidFill>
                  <a:schemeClr val="bg1"/>
                </a:solidFill>
              </a:rPr>
              <a:t>I distrust her</a:t>
            </a:r>
          </a:p>
          <a:p>
            <a:pPr>
              <a:lnSpc>
                <a:spcPct val="85000"/>
              </a:lnSpc>
              <a:spcBef>
                <a:spcPts val="800"/>
              </a:spcBef>
              <a:spcAft>
                <a:spcPts val="800"/>
              </a:spcAft>
            </a:pPr>
            <a:r>
              <a:rPr lang="en-US" dirty="0">
                <a:solidFill>
                  <a:schemeClr val="bg1"/>
                </a:solidFill>
              </a:rPr>
              <a:t>I hate him</a:t>
            </a:r>
          </a:p>
          <a:p>
            <a:pPr>
              <a:lnSpc>
                <a:spcPct val="85000"/>
              </a:lnSpc>
              <a:spcBef>
                <a:spcPts val="800"/>
              </a:spcBef>
              <a:spcAft>
                <a:spcPts val="800"/>
              </a:spcAft>
            </a:pPr>
            <a:r>
              <a:rPr lang="en-US" dirty="0">
                <a:solidFill>
                  <a:schemeClr val="bg1"/>
                </a:solidFill>
              </a:rPr>
              <a:t>I trust him</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lnSpc>
                <a:spcPct val="85000"/>
              </a:lnSpc>
            </a:pPr>
            <a:r>
              <a:rPr lang="en-US" sz="2200" dirty="0">
                <a:solidFill>
                  <a:srgbClr val="002060">
                    <a:alpha val="25000"/>
                  </a:srgbClr>
                </a:solidFill>
              </a:rPr>
              <a:t>Observable Behavior</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610471" y="4852740"/>
            <a:ext cx="926687" cy="826348"/>
            <a:chOff x="1480263" y="3478952"/>
            <a:chExt cx="926687" cy="826348"/>
          </a:xfrm>
        </p:grpSpPr>
        <p:sp>
          <p:nvSpPr>
            <p:cNvPr id="5" name="Arc 4">
              <a:extLst>
                <a:ext uri="{FF2B5EF4-FFF2-40B4-BE49-F238E27FC236}">
                  <a16:creationId xmlns:a16="http://schemas.microsoft.com/office/drawing/2014/main" id="{A241EFEB-3B48-433E-9557-C400EEF7D6CA}"/>
                </a:ext>
              </a:extLst>
            </p:cNvPr>
            <p:cNvSpPr/>
            <p:nvPr/>
          </p:nvSpPr>
          <p:spPr>
            <a:xfrm>
              <a:off x="1899940"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604928" y="3478952"/>
              <a:ext cx="677357" cy="369332"/>
            </a:xfrm>
            <a:prstGeom prst="rect">
              <a:avLst/>
            </a:prstGeom>
            <a:noFill/>
          </p:spPr>
          <p:txBody>
            <a:bodyPr wrap="square" lIns="0" tIns="0" rIns="0" bIns="0" rtlCol="0">
              <a:spAutoFit/>
            </a:bodyPr>
            <a:lstStyle/>
            <a:p>
              <a:pPr algn="ctr"/>
              <a:r>
                <a:rPr lang="en-US" sz="2400" dirty="0">
                  <a:solidFill>
                    <a:schemeClr val="accent2"/>
                  </a:solidFill>
                  <a:latin typeface="Georgia" panose="02040502050405020303" pitchFamily="18" charset="0"/>
                </a:rPr>
                <a:t>SAY</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8"/>
              <a:ext cx="677357" cy="369332"/>
            </a:xfrm>
            <a:prstGeom prst="rect">
              <a:avLst/>
            </a:prstGeom>
            <a:noFill/>
          </p:spPr>
          <p:txBody>
            <a:bodyPr wrap="square" lIns="0" tIns="0" rIns="0" bIns="0" rtlCol="0">
              <a:spAutoFit/>
            </a:bodyPr>
            <a:lstStyle/>
            <a:p>
              <a:pPr algn="ctr"/>
              <a:r>
                <a:rPr lang="en-US" sz="2400" dirty="0">
                  <a:solidFill>
                    <a:schemeClr val="accent2"/>
                  </a:solidFill>
                  <a:latin typeface="Georgia" panose="02040502050405020303" pitchFamily="18" charset="0"/>
                </a:rPr>
                <a:t>DO</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480263"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3044126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487110" y="497538"/>
            <a:ext cx="11476290" cy="684929"/>
          </a:xfrm>
        </p:spPr>
        <p:txBody>
          <a:bodyPr anchor="ctr"/>
          <a:lstStyle/>
          <a:p>
            <a:r>
              <a:rPr lang="en-US" dirty="0"/>
              <a:t>Guidelines for Observing Style</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194500" y="1840675"/>
            <a:ext cx="11476291" cy="3628308"/>
          </a:xfrm>
        </p:spPr>
        <p:txBody>
          <a:bodyPr lIns="1280160" anchor="ctr"/>
          <a:lstStyle/>
          <a:p>
            <a:pPr>
              <a:spcBef>
                <a:spcPts val="1500"/>
              </a:spcBef>
              <a:spcAft>
                <a:spcPts val="1000"/>
              </a:spcAft>
            </a:pPr>
            <a:r>
              <a:rPr lang="en-US" altLang="en-US" sz="2000" dirty="0"/>
              <a:t>Don’t jump to conclusions</a:t>
            </a:r>
          </a:p>
          <a:p>
            <a:pPr>
              <a:spcBef>
                <a:spcPts val="1500"/>
              </a:spcBef>
              <a:spcAft>
                <a:spcPts val="1000"/>
              </a:spcAft>
            </a:pPr>
            <a:r>
              <a:rPr lang="en-US" altLang="en-US" sz="2000" dirty="0"/>
              <a:t>Remain objective</a:t>
            </a:r>
          </a:p>
          <a:p>
            <a:pPr>
              <a:spcBef>
                <a:spcPts val="1500"/>
              </a:spcBef>
              <a:spcAft>
                <a:spcPts val="1000"/>
              </a:spcAft>
            </a:pPr>
            <a:r>
              <a:rPr lang="en-US" altLang="en-US" sz="2000" dirty="0"/>
              <a:t>Separate Style behavior from someone’s role or position</a:t>
            </a:r>
          </a:p>
          <a:p>
            <a:pPr>
              <a:spcBef>
                <a:spcPts val="1500"/>
              </a:spcBef>
              <a:spcAft>
                <a:spcPts val="1000"/>
              </a:spcAft>
            </a:pPr>
            <a:r>
              <a:rPr lang="en-US" altLang="en-US" sz="2000" dirty="0"/>
              <a:t>A moderate amount of stress can clarify someone’s Style</a:t>
            </a:r>
          </a:p>
          <a:p>
            <a:pPr>
              <a:spcBef>
                <a:spcPts val="1500"/>
              </a:spcBef>
              <a:spcAft>
                <a:spcPts val="1000"/>
              </a:spcAft>
            </a:pPr>
            <a:r>
              <a:rPr lang="en-US" altLang="en-US" sz="2000" dirty="0"/>
              <a:t>Get out of the way (be an observer)</a:t>
            </a:r>
          </a:p>
          <a:p>
            <a:pPr>
              <a:spcBef>
                <a:spcPts val="1500"/>
              </a:spcBef>
              <a:spcAft>
                <a:spcPts val="1000"/>
              </a:spcAft>
            </a:pPr>
            <a:endParaRPr lang="en-US" altLang="en-US" sz="2000"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a:lstStyle/>
          <a:p>
            <a:fld id="{1B1CF60C-C85D-47C0-8597-E3BF95F18FA3}" type="slidenum">
              <a:rPr lang="en-US" smtClean="0"/>
              <a:pPr/>
              <a:t>50</a:t>
            </a:fld>
            <a:endParaRPr lang="en-US"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3"/>
          </p:nvPr>
        </p:nvSpPr>
        <p:spPr/>
        <p:txBody>
          <a:bodyPr/>
          <a:lstStyle/>
          <a:p>
            <a:pPr algn="l"/>
            <a:r>
              <a:rPr lang="en-US" dirty="0"/>
              <a:t>© The TRACOM Corporation. All Rights Reserved.</a:t>
            </a:r>
          </a:p>
        </p:txBody>
      </p:sp>
      <p:sp>
        <p:nvSpPr>
          <p:cNvPr id="8" name="Oval 7">
            <a:extLst>
              <a:ext uri="{FF2B5EF4-FFF2-40B4-BE49-F238E27FC236}">
                <a16:creationId xmlns:a16="http://schemas.microsoft.com/office/drawing/2014/main" id="{CD7D84E8-073C-4DFD-99F5-BFE15F778DFC}"/>
              </a:ext>
            </a:extLst>
          </p:cNvPr>
          <p:cNvSpPr/>
          <p:nvPr/>
        </p:nvSpPr>
        <p:spPr bwMode="gray">
          <a:xfrm>
            <a:off x="866720" y="189927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866720" y="250428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2</a:t>
            </a:r>
          </a:p>
        </p:txBody>
      </p:sp>
      <p:sp>
        <p:nvSpPr>
          <p:cNvPr id="10" name="Oval 9">
            <a:extLst>
              <a:ext uri="{FF2B5EF4-FFF2-40B4-BE49-F238E27FC236}">
                <a16:creationId xmlns:a16="http://schemas.microsoft.com/office/drawing/2014/main" id="{7B59682E-52EB-4DFB-AF2F-EB3BB439EF73}"/>
              </a:ext>
            </a:extLst>
          </p:cNvPr>
          <p:cNvSpPr/>
          <p:nvPr/>
        </p:nvSpPr>
        <p:spPr bwMode="gray">
          <a:xfrm>
            <a:off x="866720" y="310929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3</a:t>
            </a:r>
          </a:p>
        </p:txBody>
      </p:sp>
      <p:sp>
        <p:nvSpPr>
          <p:cNvPr id="11" name="Oval 10">
            <a:extLst>
              <a:ext uri="{FF2B5EF4-FFF2-40B4-BE49-F238E27FC236}">
                <a16:creationId xmlns:a16="http://schemas.microsoft.com/office/drawing/2014/main" id="{4D6313DE-7760-4922-80A7-10EA28D1930F}"/>
              </a:ext>
            </a:extLst>
          </p:cNvPr>
          <p:cNvSpPr/>
          <p:nvPr/>
        </p:nvSpPr>
        <p:spPr bwMode="gray">
          <a:xfrm>
            <a:off x="866719" y="371430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866720" y="431931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5</a:t>
            </a:r>
          </a:p>
        </p:txBody>
      </p:sp>
      <p:pic>
        <p:nvPicPr>
          <p:cNvPr id="13" name="Picture 12" descr="A group of people in a meeting&#10;&#10;Description automatically generated">
            <a:extLst>
              <a:ext uri="{FF2B5EF4-FFF2-40B4-BE49-F238E27FC236}">
                <a16:creationId xmlns:a16="http://schemas.microsoft.com/office/drawing/2014/main" id="{4AEE9290-7879-4B98-A256-F44048CD01A2}"/>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14" name="Slide Number Placeholder 2">
            <a:extLst>
              <a:ext uri="{FF2B5EF4-FFF2-40B4-BE49-F238E27FC236}">
                <a16:creationId xmlns:a16="http://schemas.microsoft.com/office/drawing/2014/main" id="{1F1C861D-1C2F-490C-9C95-F10161AF4904}"/>
              </a:ext>
            </a:extLst>
          </p:cNvPr>
          <p:cNvSpPr txBox="1">
            <a:spLocks/>
          </p:cNvSpPr>
          <p:nvPr/>
        </p:nvSpPr>
        <p:spPr>
          <a:xfrm>
            <a:off x="9372600" y="6471554"/>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50</a:t>
            </a:fld>
            <a:endParaRPr lang="en-US" sz="1000" dirty="0">
              <a:solidFill>
                <a:srgbClr val="898989"/>
              </a:solidFill>
            </a:endParaRPr>
          </a:p>
        </p:txBody>
      </p:sp>
    </p:spTree>
    <p:extLst>
      <p:ext uri="{BB962C8B-B14F-4D97-AF65-F5344CB8AC3E}">
        <p14:creationId xmlns:p14="http://schemas.microsoft.com/office/powerpoint/2010/main" val="845417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a:lstStyle/>
          <a:p>
            <a:r>
              <a:rPr lang="en-US" dirty="0"/>
              <a:t>Style Forum</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a:lstStyle/>
          <a:p>
            <a:pPr eaLnBrk="1" hangingPunct="1"/>
            <a:r>
              <a:rPr lang="en-US" b="1" dirty="0">
                <a:ea typeface="ヒラギノ角ゴ Pro W3" pitchFamily="4" charset="-128"/>
                <a:cs typeface="ヒラギノ角ゴ Pro W3" pitchFamily="4" charset="-128"/>
              </a:rPr>
              <a:t>Purpose: </a:t>
            </a:r>
            <a:r>
              <a:rPr lang="en-US" dirty="0">
                <a:ea typeface="ヒラギノ角ゴ Pro W3" pitchFamily="4" charset="-128"/>
                <a:cs typeface="ヒラギノ角ゴ Pro W3" pitchFamily="4" charset="-128"/>
              </a:rPr>
              <a:t>To give you an opportunity to describe what it is about the opposite SOCIAL STYLE position that creates tension for you and to develop insights into how to be more productive with a person who has that Style.</a:t>
            </a:r>
          </a:p>
          <a:p>
            <a:pPr eaLnBrk="1" hangingPunct="1"/>
            <a:r>
              <a:rPr lang="en-US" b="1" dirty="0">
                <a:ea typeface="ヒラギノ角ゴ Pro W3" pitchFamily="4" charset="-128"/>
                <a:cs typeface="ヒラギノ角ゴ Pro W3" pitchFamily="4" charset="-128"/>
              </a:rPr>
              <a:t>Directions:</a:t>
            </a:r>
            <a:endParaRPr lang="en-US" dirty="0">
              <a:ea typeface="ヒラギノ角ゴ Pro W3" pitchFamily="4" charset="-128"/>
              <a:cs typeface="ヒラギノ角ゴ Pro W3" pitchFamily="4" charset="-128"/>
            </a:endParaRPr>
          </a:p>
          <a:p>
            <a:pPr lvl="1" eaLnBrk="1" hangingPunct="1"/>
            <a:r>
              <a:rPr lang="en-US" dirty="0"/>
              <a:t>In your assigned group, discuss and develop a list of behaviors that the opposite SOCIAL STYLE exhibits that creates tension for you.</a:t>
            </a:r>
          </a:p>
          <a:p>
            <a:pPr lvl="1" eaLnBrk="1" hangingPunct="1"/>
            <a:r>
              <a:rPr lang="en-US" dirty="0"/>
              <a:t>Share your list with the group of the opposite Style.</a:t>
            </a:r>
          </a:p>
          <a:p>
            <a:pPr lvl="1" eaLnBrk="1" hangingPunct="1"/>
            <a:r>
              <a:rPr lang="en-US" dirty="0"/>
              <a:t>In your group, discuss what you can do to interact better with the opposite Style.</a:t>
            </a:r>
          </a:p>
          <a:p>
            <a:pPr lvl="1" eaLnBrk="1" hangingPunct="1"/>
            <a:r>
              <a:rPr lang="en-US" dirty="0"/>
              <a:t>Share your information with the opposite Style and the whole class.</a:t>
            </a:r>
          </a:p>
          <a:p>
            <a:endParaRPr lang="en-US"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a:lstStyle/>
          <a:p>
            <a:pPr algn="l"/>
            <a:r>
              <a:rPr lang="en-US" dirty="0"/>
              <a:t>© The TRACOM Corporation. All Rights Reserved.</a:t>
            </a: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a:lstStyle/>
          <a:p>
            <a:fld id="{1B1CF60C-C85D-47C0-8597-E3BF95F18FA3}" type="slidenum">
              <a:rPr lang="en-US" smtClean="0"/>
              <a:t>51</a:t>
            </a:fld>
            <a:endParaRPr lang="en-US" dirty="0"/>
          </a:p>
        </p:txBody>
      </p:sp>
      <p:pic>
        <p:nvPicPr>
          <p:cNvPr id="6" name="Picture 5" descr="A group of people in a meeting&#10;&#10;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0A9A7358-E480-41FA-9BBB-7E83F76F95C3}"/>
              </a:ext>
            </a:extLst>
          </p:cNvPr>
          <p:cNvSpPr txBox="1">
            <a:spLocks/>
          </p:cNvSpPr>
          <p:nvPr/>
        </p:nvSpPr>
        <p:spPr>
          <a:xfrm>
            <a:off x="9372600" y="6460668"/>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51</a:t>
            </a:fld>
            <a:endParaRPr lang="en-US" sz="1000" dirty="0">
              <a:solidFill>
                <a:srgbClr val="898989"/>
              </a:solidFill>
            </a:endParaRPr>
          </a:p>
        </p:txBody>
      </p:sp>
    </p:spTree>
    <p:extLst>
      <p:ext uri="{BB962C8B-B14F-4D97-AF65-F5344CB8AC3E}">
        <p14:creationId xmlns:p14="http://schemas.microsoft.com/office/powerpoint/2010/main" val="84023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a:lstStyle/>
          <a:p>
            <a:r>
              <a:rPr lang="en-US" dirty="0"/>
              <a:t>Versatility Forum</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596106" cy="3628308"/>
          </a:xfrm>
        </p:spPr>
        <p:txBody>
          <a:bodyPr/>
          <a:lstStyle/>
          <a:p>
            <a:r>
              <a:rPr lang="en-US" sz="2000" b="1" dirty="0">
                <a:ea typeface="ヒラギノ角ゴ Pro W3" pitchFamily="4" charset="-128"/>
                <a:cs typeface="ヒラギノ角ゴ Pro W3" pitchFamily="4" charset="-128"/>
              </a:rPr>
              <a:t>Purpose: </a:t>
            </a:r>
            <a:r>
              <a:rPr lang="en-US" sz="2000" dirty="0">
                <a:ea typeface="ヒラギノ角ゴ Pro W3" pitchFamily="4" charset="-128"/>
                <a:cs typeface="ヒラギノ角ゴ Pro W3" pitchFamily="4" charset="-128"/>
              </a:rPr>
              <a:t>To give you an opportunity to describe a challenging relationship and work as a group to identify specific steps you can take to show more Versatility with that person.</a:t>
            </a:r>
          </a:p>
          <a:p>
            <a:r>
              <a:rPr lang="en-US" sz="2000" b="1" dirty="0">
                <a:ea typeface="ヒラギノ角ゴ Pro W3" pitchFamily="4" charset="-128"/>
                <a:cs typeface="ヒラギノ角ゴ Pro W3" pitchFamily="4" charset="-128"/>
              </a:rPr>
              <a:t>Directions:</a:t>
            </a:r>
            <a:endParaRPr lang="en-US" altLang="en-US" sz="2000" dirty="0"/>
          </a:p>
          <a:p>
            <a:pPr lvl="1">
              <a:buFont typeface="Wingdings" panose="05000000000000000000" pitchFamily="2" charset="2"/>
              <a:buChar char="§"/>
            </a:pPr>
            <a:r>
              <a:rPr lang="en-US" altLang="en-US" sz="2000" dirty="0"/>
              <a:t>Divide into four Style groups.</a:t>
            </a:r>
          </a:p>
          <a:p>
            <a:r>
              <a:rPr lang="en-US" altLang="en-US" sz="2000" dirty="0"/>
              <a:t>One at a time, each person:</a:t>
            </a:r>
          </a:p>
          <a:p>
            <a:pPr lvl="1">
              <a:buFont typeface="Wingdings" panose="05000000000000000000" pitchFamily="2" charset="2"/>
              <a:buChar char="§"/>
            </a:pPr>
            <a:r>
              <a:rPr lang="en-US" altLang="en-US" sz="2000" dirty="0"/>
              <a:t>Describes a co-worker they have a difficult relationship with and tries to identify their Style.</a:t>
            </a:r>
          </a:p>
          <a:p>
            <a:pPr lvl="1">
              <a:buFont typeface="Wingdings" panose="05000000000000000000" pitchFamily="2" charset="2"/>
              <a:buChar char="§"/>
            </a:pPr>
            <a:r>
              <a:rPr lang="en-US" altLang="en-US" sz="2000" dirty="0"/>
              <a:t>Shares what the co-worker does that frustrates them.</a:t>
            </a:r>
          </a:p>
          <a:p>
            <a:pPr lvl="1">
              <a:buFont typeface="Wingdings" panose="05000000000000000000" pitchFamily="2" charset="2"/>
              <a:buChar char="§"/>
            </a:pPr>
            <a:r>
              <a:rPr lang="en-US" altLang="en-US" sz="2000" dirty="0"/>
              <a:t>As a group, help the person identify specific actions to show more Versatility to their co-worker.</a:t>
            </a:r>
          </a:p>
          <a:p>
            <a:pPr lvl="1">
              <a:buFont typeface="Wingdings" panose="05000000000000000000" pitchFamily="2" charset="2"/>
              <a:buChar char="§"/>
            </a:pPr>
            <a:r>
              <a:rPr lang="en-US" altLang="en-US" sz="2000" dirty="0"/>
              <a:t>Nominate a spokesperson: is there anything unique or insightful that you want to share with the whole group?</a:t>
            </a:r>
          </a:p>
          <a:p>
            <a:endParaRPr lang="en-US" sz="20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52</a:t>
            </a:fld>
            <a:endParaRPr lang="en-US"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228600" y="6438900"/>
            <a:ext cx="7924800" cy="282575"/>
          </a:xfrm>
        </p:spPr>
        <p:txBody>
          <a:bodyPr/>
          <a:lstStyle/>
          <a:p>
            <a:pPr algn="l"/>
            <a:r>
              <a:rPr lang="en-US" dirty="0"/>
              <a:t>© The TRACOM Corporation. All Rights Reserved.</a:t>
            </a:r>
          </a:p>
        </p:txBody>
      </p:sp>
      <p:pic>
        <p:nvPicPr>
          <p:cNvPr id="6" name="Picture 5" descr="A group of people in a meeting&#10;&#10;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FE2A334B-2E87-4DB5-9754-C7A95C36AD90}"/>
              </a:ext>
            </a:extLst>
          </p:cNvPr>
          <p:cNvSpPr txBox="1">
            <a:spLocks/>
          </p:cNvSpPr>
          <p:nvPr/>
        </p:nvSpPr>
        <p:spPr>
          <a:xfrm>
            <a:off x="9372600" y="6471554"/>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52</a:t>
            </a:fld>
            <a:endParaRPr lang="en-US" sz="1000" dirty="0">
              <a:solidFill>
                <a:srgbClr val="898989"/>
              </a:solidFill>
            </a:endParaRPr>
          </a:p>
        </p:txBody>
      </p:sp>
    </p:spTree>
    <p:extLst>
      <p:ext uri="{BB962C8B-B14F-4D97-AF65-F5344CB8AC3E}">
        <p14:creationId xmlns:p14="http://schemas.microsoft.com/office/powerpoint/2010/main" val="91781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a:lstStyle/>
          <a:p>
            <a:r>
              <a:rPr lang="en-US" sz="3200" dirty="0">
                <a:ea typeface="ヒラギノ角ゴ Pro W3" pitchFamily="4" charset="-128"/>
                <a:cs typeface="ヒラギノ角ゴ Pro W3" pitchFamily="4" charset="-128"/>
              </a:rPr>
              <a:t>SOCIAL STYLE Navigator</a:t>
            </a:r>
            <a:endParaRPr lang="en-US"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7459973" cy="4079812"/>
          </a:xfrm>
        </p:spPr>
        <p:txBody>
          <a:bodyPr/>
          <a:lstStyle/>
          <a:p>
            <a:pPr eaLnBrk="1" hangingPunct="1"/>
            <a:r>
              <a:rPr lang="en-US" sz="2000" b="1" dirty="0">
                <a:ea typeface="ヒラギノ角ゴ Pro W3" pitchFamily="4" charset="-128"/>
                <a:cs typeface="ヒラギノ角ゴ Pro W3" pitchFamily="4" charset="-128"/>
              </a:rPr>
              <a:t>Purpose: </a:t>
            </a:r>
            <a:r>
              <a:rPr lang="en-US" sz="2000" dirty="0">
                <a:ea typeface="ヒラギノ角ゴ Pro W3" pitchFamily="4" charset="-128"/>
                <a:cs typeface="ヒラギノ角ゴ Pro W3" pitchFamily="4" charset="-128"/>
              </a:rPr>
              <a:t>To use Navigator to improve your effectiveness.</a:t>
            </a:r>
          </a:p>
          <a:p>
            <a:pPr eaLnBrk="1" hangingPunct="1"/>
            <a:r>
              <a:rPr lang="en-US" sz="2000" b="1" dirty="0">
                <a:ea typeface="ヒラギノ角ゴ Pro W3" pitchFamily="4" charset="-128"/>
                <a:cs typeface="ヒラギノ角ゴ Pro W3" pitchFamily="4" charset="-128"/>
              </a:rPr>
              <a:t>Directions:</a:t>
            </a:r>
            <a:endParaRPr lang="en-US" sz="2000" dirty="0">
              <a:ea typeface="ヒラギノ角ゴ Pro W3" pitchFamily="4" charset="-128"/>
              <a:cs typeface="ヒラギノ角ゴ Pro W3" pitchFamily="4" charset="-128"/>
            </a:endParaRPr>
          </a:p>
          <a:p>
            <a:pPr lvl="1" eaLnBrk="1" hangingPunct="1"/>
            <a:r>
              <a:rPr lang="en-US" sz="2000" dirty="0"/>
              <a:t>Determine a person or situation (such as team meetings) where you want to improve your effectiveness.</a:t>
            </a:r>
          </a:p>
          <a:p>
            <a:pPr lvl="1" eaLnBrk="1" hangingPunct="1"/>
            <a:r>
              <a:rPr lang="en-US" sz="2000" dirty="0"/>
              <a:t>Login to tracomlearning.com and select SOCIAL STYLE Navigator from the Tools tab.</a:t>
            </a:r>
          </a:p>
          <a:p>
            <a:pPr lvl="1" eaLnBrk="1" hangingPunct="1"/>
            <a:r>
              <a:rPr lang="en-US" sz="2000" dirty="0"/>
              <a:t>Use the “Estimator” to estimate the Style of the person you identified. If multiple people are involved, do this for each person or skip this step for now.</a:t>
            </a:r>
          </a:p>
          <a:p>
            <a:pPr lvl="1" eaLnBrk="1" hangingPunct="1"/>
            <a:r>
              <a:rPr lang="en-US" sz="2000" dirty="0"/>
              <a:t>Examine the list of topics under the “Advisor” section to find the relevant advice area and click on it.</a:t>
            </a:r>
          </a:p>
          <a:p>
            <a:pPr lvl="1" eaLnBrk="1" hangingPunct="1"/>
            <a:r>
              <a:rPr lang="en-US" sz="2000" dirty="0"/>
              <a:t>Read the advice and print the page if needed to keep with you.</a:t>
            </a:r>
          </a:p>
          <a:p>
            <a:pPr lvl="1" eaLnBrk="1" hangingPunct="1"/>
            <a:r>
              <a:rPr lang="en-US" sz="2000" dirty="0"/>
              <a:t>As a group, discuss any insights that were learned.</a:t>
            </a:r>
          </a:p>
          <a:p>
            <a:pPr lvl="1" eaLnBrk="1" hangingPunct="1"/>
            <a:endParaRPr lang="en-US" sz="2000" dirty="0"/>
          </a:p>
          <a:p>
            <a:endParaRPr lang="en-US"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en-US" smtClean="0"/>
              <a:t>53</a:t>
            </a:fld>
            <a:endParaRPr lang="en-US"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en-US" dirty="0"/>
              <a:t>© The TRACOM Corporation. All Rights Reserved.</a:t>
            </a:r>
          </a:p>
        </p:txBody>
      </p:sp>
      <p:pic>
        <p:nvPicPr>
          <p:cNvPr id="6" name="Picture 5" descr="A group of people in a meeting&#10;&#10;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41000" y="11485"/>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10378808-85A9-4F10-9083-FC96AA32521C}"/>
              </a:ext>
            </a:extLst>
          </p:cNvPr>
          <p:cNvSpPr txBox="1">
            <a:spLocks/>
          </p:cNvSpPr>
          <p:nvPr/>
        </p:nvSpPr>
        <p:spPr>
          <a:xfrm>
            <a:off x="9372600" y="6460668"/>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53</a:t>
            </a:fld>
            <a:endParaRPr lang="en-US" sz="1000" dirty="0">
              <a:solidFill>
                <a:srgbClr val="898989"/>
              </a:solidFill>
            </a:endParaRPr>
          </a:p>
        </p:txBody>
      </p:sp>
    </p:spTree>
    <p:extLst>
      <p:ext uri="{BB962C8B-B14F-4D97-AF65-F5344CB8AC3E}">
        <p14:creationId xmlns:p14="http://schemas.microsoft.com/office/powerpoint/2010/main" val="824437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a:lstStyle/>
          <a:p>
            <a:r>
              <a:rPr lang="en-US" sz="3200" dirty="0">
                <a:ea typeface="ヒラギノ角ゴ Pro W3" pitchFamily="4" charset="-128"/>
                <a:cs typeface="ヒラギノ角ゴ Pro W3" pitchFamily="4" charset="-128"/>
              </a:rPr>
              <a:t>Versatility Action Plan</a:t>
            </a:r>
            <a:endParaRPr lang="en-US"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936376"/>
            <a:ext cx="7495832" cy="4008095"/>
          </a:xfrm>
        </p:spPr>
        <p:txBody>
          <a:bodyPr/>
          <a:lstStyle/>
          <a:p>
            <a:pPr eaLnBrk="1" hangingPunct="1"/>
            <a:r>
              <a:rPr lang="en-US" sz="2000" b="1" dirty="0">
                <a:ea typeface="ヒラギノ角ゴ Pro W3" pitchFamily="4" charset="-128"/>
                <a:cs typeface="ヒラギノ角ゴ Pro W3" pitchFamily="4" charset="-128"/>
              </a:rPr>
              <a:t>Purpose: </a:t>
            </a:r>
            <a:r>
              <a:rPr lang="en-US" sz="2000" dirty="0">
                <a:ea typeface="ヒラギノ角ゴ Pro W3" pitchFamily="4" charset="-128"/>
                <a:cs typeface="ヒラギノ角ゴ Pro W3" pitchFamily="4" charset="-128"/>
              </a:rPr>
              <a:t>To develop an action plan for increasing your Versatility.</a:t>
            </a:r>
          </a:p>
          <a:p>
            <a:pPr eaLnBrk="1" hangingPunct="1"/>
            <a:r>
              <a:rPr lang="en-US" sz="2000" b="1" dirty="0">
                <a:ea typeface="ヒラギノ角ゴ Pro W3" pitchFamily="4" charset="-128"/>
                <a:cs typeface="ヒラギノ角ゴ Pro W3" pitchFamily="4" charset="-128"/>
              </a:rPr>
              <a:t>Directions:</a:t>
            </a:r>
            <a:endParaRPr lang="en-US" sz="20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en-US" sz="2000" dirty="0"/>
              <a:t>Read your Versatility profile to understand your behavior </a:t>
            </a:r>
            <a:r>
              <a:rPr lang="en-US" sz="1400" i="1" dirty="0"/>
              <a:t>(online profile only)</a:t>
            </a:r>
            <a:endParaRPr lang="en-US" sz="2000" dirty="0"/>
          </a:p>
          <a:p>
            <a:pPr marL="342900" indent="-342900">
              <a:buFont typeface="Wingdings" panose="05000000000000000000" pitchFamily="2" charset="2"/>
              <a:buChar char="§"/>
            </a:pPr>
            <a:r>
              <a:rPr lang="en-US" sz="2000" dirty="0"/>
              <a:t>Review the strategies provided in the three sections: </a:t>
            </a:r>
            <a:r>
              <a:rPr lang="en-US" sz="2000" i="1" dirty="0"/>
              <a:t>Ways to Improve Presentation, Ways to Improve Competence, and Ways to Improve Feedback</a:t>
            </a:r>
            <a:r>
              <a:rPr lang="en-US" sz="2000" dirty="0"/>
              <a:t>. </a:t>
            </a:r>
            <a:r>
              <a:rPr lang="en-US" sz="1400" i="1" dirty="0"/>
              <a:t>(online profile only)</a:t>
            </a:r>
            <a:endParaRPr lang="en-US" sz="1400" dirty="0"/>
          </a:p>
          <a:p>
            <a:pPr marL="342900" indent="-342900">
              <a:buFont typeface="Wingdings" panose="05000000000000000000" pitchFamily="2" charset="2"/>
              <a:buChar char="§"/>
            </a:pPr>
            <a:r>
              <a:rPr lang="en-US" sz="2000" dirty="0"/>
              <a:t>Within each area, decide on one or two specific actions that you will take, and write these down.</a:t>
            </a:r>
          </a:p>
          <a:p>
            <a:pPr marL="342900" indent="-342900">
              <a:buFont typeface="Wingdings" panose="05000000000000000000" pitchFamily="2" charset="2"/>
              <a:buChar char="§"/>
            </a:pPr>
            <a:r>
              <a:rPr lang="en-US" sz="2000" dirty="0"/>
              <a:t>Pair up with another person (or small group) and discuss your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en-US" smtClean="0"/>
              <a:t>54</a:t>
            </a:fld>
            <a:endParaRPr lang="en-US"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en-US" dirty="0"/>
              <a:t>© The TRACOM Corporation. All Rights Reserved.</a:t>
            </a:r>
          </a:p>
        </p:txBody>
      </p:sp>
      <p:pic>
        <p:nvPicPr>
          <p:cNvPr id="6" name="Picture 5" descr="A group of people in a meeting&#10;&#10;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54</a:t>
            </a:fld>
            <a:endParaRPr lang="en-US" sz="1000" dirty="0">
              <a:solidFill>
                <a:srgbClr val="898989"/>
              </a:solidFill>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222672" cy="1557337"/>
          </a:xfrm>
        </p:spPr>
        <p:txBody>
          <a:bodyPr>
            <a:noAutofit/>
          </a:bodyPr>
          <a:lstStyle/>
          <a:p>
            <a:r>
              <a:rPr lang="en-US" sz="4000" dirty="0"/>
              <a:t>Improving Personal Effectiveness with Versatility</a:t>
            </a:r>
            <a:r>
              <a:rPr lang="en-US" sz="4000" baseline="30000" dirty="0"/>
              <a:t>TM</a:t>
            </a:r>
            <a:endParaRPr lang="en-US" sz="2800" b="0" baseline="30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7" name="Slide Number Placeholder 2">
            <a:extLst>
              <a:ext uri="{FF2B5EF4-FFF2-40B4-BE49-F238E27FC236}">
                <a16:creationId xmlns:a16="http://schemas.microsoft.com/office/drawing/2014/main" id="{44E7448E-9407-48EB-92F2-169B22B6BB61}"/>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55</a:t>
            </a:fld>
            <a:endParaRPr lang="en-US" sz="1000" dirty="0">
              <a:solidFill>
                <a:srgbClr val="898989"/>
              </a:solidFill>
            </a:endParaRPr>
          </a:p>
        </p:txBody>
      </p:sp>
    </p:spTree>
    <p:extLst>
      <p:ext uri="{BB962C8B-B14F-4D97-AF65-F5344CB8AC3E}">
        <p14:creationId xmlns:p14="http://schemas.microsoft.com/office/powerpoint/2010/main" val="1801695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lstStyle/>
          <a:p>
            <a:pPr algn="ctr"/>
            <a:r>
              <a:rPr lang="en-US" sz="5400" dirty="0">
                <a:solidFill>
                  <a:schemeClr val="accent2"/>
                </a:solidFill>
              </a:rPr>
              <a:t>Assertiveness </a:t>
            </a:r>
            <a:br>
              <a:rPr lang="en-US" sz="5400" dirty="0">
                <a:solidFill>
                  <a:schemeClr val="accent2"/>
                </a:solidFill>
              </a:rPr>
            </a:br>
            <a:r>
              <a:rPr lang="en-US" sz="5400" dirty="0">
                <a:solidFill>
                  <a:schemeClr val="accent2"/>
                </a:solidFill>
              </a:rPr>
              <a:t>and</a:t>
            </a:r>
            <a:br>
              <a:rPr lang="en-US" sz="5400" dirty="0">
                <a:solidFill>
                  <a:schemeClr val="accent2"/>
                </a:solidFill>
              </a:rPr>
            </a:br>
            <a:r>
              <a:rPr lang="en-US" sz="5400" dirty="0">
                <a:solidFill>
                  <a:schemeClr val="accent2"/>
                </a:solidFill>
              </a:rPr>
              <a:t>Responsiveness</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smtClean="0"/>
              <a:pPr/>
              <a:t>6</a:t>
            </a:fld>
            <a:endParaRPr lang="en-US"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a:lstStyle/>
          <a:p>
            <a:r>
              <a:rPr lang="en-US" dirty="0"/>
              <a:t>Assertiveness</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a:lstStyle/>
          <a:p>
            <a:fld id="{1B1CF60C-C85D-47C0-8597-E3BF95F18FA3}" type="slidenum">
              <a:rPr lang="en-US" smtClean="0"/>
              <a:pPr/>
              <a:t>7</a:t>
            </a:fld>
            <a:endParaRPr lang="en-US"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a:lstStyle/>
          <a:p>
            <a:r>
              <a:rPr lang="en-US" dirty="0"/>
              <a:t>The degree to which we “ask” or “tell” when interacting with others</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tx2"/>
                    </a:solidFill>
                  </a:rPr>
                  <a:t>More</a:t>
                </a:r>
                <a:br>
                  <a:rPr lang="en-US" spc="-20" dirty="0">
                    <a:solidFill>
                      <a:schemeClr val="tx2"/>
                    </a:solidFill>
                  </a:rPr>
                </a:br>
                <a:r>
                  <a:rPr lang="en-US" spc="-20" dirty="0">
                    <a:solidFill>
                      <a:schemeClr val="accent2"/>
                    </a:solidFill>
                    <a:latin typeface="Arial Black" panose="020B0A04020102020204" pitchFamily="34" charset="0"/>
                  </a:rPr>
                  <a:t>Asking</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accent2"/>
                    </a:solidFill>
                    <a:latin typeface="Arial Black" panose="020B0A04020102020204" pitchFamily="34" charset="0"/>
                  </a:rPr>
                  <a:t>Asking</a:t>
                </a:r>
                <a:br>
                  <a:rPr lang="en-US" spc="-20" dirty="0">
                    <a:solidFill>
                      <a:schemeClr val="accent2"/>
                    </a:solidFill>
                  </a:rPr>
                </a:br>
                <a:r>
                  <a:rPr lang="en-US" spc="-20" dirty="0">
                    <a:solidFill>
                      <a:schemeClr val="tx2"/>
                    </a:solidFill>
                  </a:rPr>
                  <a:t>with some</a:t>
                </a:r>
                <a:br>
                  <a:rPr lang="en-US" spc="-20" dirty="0">
                    <a:solidFill>
                      <a:schemeClr val="tx2"/>
                    </a:solidFill>
                  </a:rPr>
                </a:br>
                <a:r>
                  <a:rPr lang="en-US" spc="-20" dirty="0">
                    <a:solidFill>
                      <a:schemeClr val="accent2"/>
                    </a:solidFill>
                    <a:latin typeface="Arial Black" panose="020B0A04020102020204" pitchFamily="34" charset="0"/>
                  </a:rPr>
                  <a:t>Telling</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accent2"/>
                    </a:solidFill>
                    <a:latin typeface="Arial Black" panose="020B0A04020102020204" pitchFamily="34" charset="0"/>
                  </a:rPr>
                  <a:t>Telling</a:t>
                </a:r>
                <a:br>
                  <a:rPr lang="en-US" spc="-20" dirty="0">
                    <a:solidFill>
                      <a:schemeClr val="accent2"/>
                    </a:solidFill>
                  </a:rPr>
                </a:br>
                <a:r>
                  <a:rPr lang="en-US" spc="-20" dirty="0">
                    <a:solidFill>
                      <a:schemeClr val="tx2"/>
                    </a:solidFill>
                  </a:rPr>
                  <a:t>with some</a:t>
                </a:r>
                <a:br>
                  <a:rPr lang="en-US" spc="-20" dirty="0">
                    <a:solidFill>
                      <a:schemeClr val="tx2"/>
                    </a:solidFill>
                  </a:rPr>
                </a:br>
                <a:r>
                  <a:rPr lang="en-US" spc="-20" dirty="0">
                    <a:solidFill>
                      <a:schemeClr val="accent2"/>
                    </a:solidFill>
                    <a:latin typeface="Arial Black" panose="020B0A04020102020204" pitchFamily="34" charset="0"/>
                  </a:rPr>
                  <a:t>Asking</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tx2"/>
                    </a:solidFill>
                  </a:rPr>
                  <a:t>More</a:t>
                </a:r>
                <a:br>
                  <a:rPr lang="en-US" spc="-20" dirty="0">
                    <a:solidFill>
                      <a:schemeClr val="tx2"/>
                    </a:solidFill>
                  </a:rPr>
                </a:br>
                <a:r>
                  <a:rPr lang="en-US" spc="-20" dirty="0">
                    <a:solidFill>
                      <a:schemeClr val="accent2"/>
                    </a:solidFill>
                    <a:latin typeface="Arial Black" panose="020B0A04020102020204" pitchFamily="34" charset="0"/>
                  </a:rPr>
                  <a:t>Telling</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spTree>
    <p:extLst>
      <p:ext uri="{BB962C8B-B14F-4D97-AF65-F5344CB8AC3E}">
        <p14:creationId xmlns:p14="http://schemas.microsoft.com/office/powerpoint/2010/main" val="1730333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a:lstStyle/>
          <a:p>
            <a:r>
              <a:rPr lang="en-US" dirty="0"/>
              <a:t>Assertiveness Behaviors</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en-US"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n-US" smtClean="0"/>
              <a:t>8</a:t>
            </a:fld>
            <a:endParaRPr lang="en-US"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DO</a:t>
                      </a:r>
                    </a:p>
                  </a:txBody>
                  <a:tcPr marL="0" marR="0" marT="0" marB="0" anchor="ctr">
                    <a:solidFill>
                      <a:schemeClr val="accent2"/>
                    </a:solidFill>
                  </a:tcPr>
                </a:tc>
                <a:tc>
                  <a:txBody>
                    <a:bodyPr/>
                    <a:lstStyle/>
                    <a:p>
                      <a:r>
                        <a:rPr lang="en-US" dirty="0">
                          <a:solidFill>
                            <a:schemeClr val="accent6"/>
                          </a:solidFill>
                        </a:rPr>
                        <a:t>Non-Verbal Behaviors</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2849243014"/>
              </p:ext>
            </p:extLst>
          </p:nvPr>
        </p:nvGraphicFramePr>
        <p:xfrm>
          <a:off x="6507825" y="630239"/>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r>
                        <a:rPr lang="en-US" u="none" dirty="0">
                          <a:solidFill>
                            <a:schemeClr val="bg1"/>
                          </a:solidFill>
                        </a:rPr>
                        <a:t>SAY</a:t>
                      </a:r>
                    </a:p>
                  </a:txBody>
                  <a:tcPr marL="0" marR="0" marT="0" marB="0" anchor="ctr">
                    <a:solidFill>
                      <a:schemeClr val="accent2"/>
                    </a:solidFill>
                  </a:tcPr>
                </a:tc>
                <a:tc>
                  <a:txBody>
                    <a:bodyPr/>
                    <a:lstStyle/>
                    <a:p>
                      <a:r>
                        <a:rPr lang="en-US" dirty="0">
                          <a:solidFill>
                            <a:schemeClr val="accent6"/>
                          </a:solidFill>
                        </a:rPr>
                        <a:t>Verbal Behaviors</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532202" y="1304327"/>
            <a:ext cx="4948449" cy="417436"/>
            <a:chOff x="5532202" y="1271077"/>
            <a:chExt cx="4948449"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Pace of Speech</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532202" y="1341295"/>
              <a:ext cx="705321" cy="276999"/>
            </a:xfrm>
            <a:prstGeom prst="rect">
              <a:avLst/>
            </a:prstGeom>
            <a:noFill/>
          </p:spPr>
          <p:txBody>
            <a:bodyPr wrap="none" lIns="0" tIns="0" rIns="0" bIns="0" rtlCol="0">
              <a:spAutoFit/>
            </a:bodyPr>
            <a:lstStyle/>
            <a:p>
              <a:pPr algn="r"/>
              <a:r>
                <a:rPr lang="en-US" dirty="0">
                  <a:solidFill>
                    <a:schemeClr val="tx2"/>
                  </a:solidFill>
                </a:rPr>
                <a:t>Slower</a:t>
              </a: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654025" cy="276999"/>
            </a:xfrm>
            <a:prstGeom prst="rect">
              <a:avLst/>
            </a:prstGeom>
            <a:noFill/>
          </p:spPr>
          <p:txBody>
            <a:bodyPr wrap="none" lIns="0" tIns="0" rIns="0" bIns="0" rtlCol="0">
              <a:spAutoFit/>
            </a:bodyPr>
            <a:lstStyle/>
            <a:p>
              <a:r>
                <a:rPr lang="en-US" dirty="0">
                  <a:solidFill>
                    <a:schemeClr val="tx2"/>
                  </a:solidFill>
                </a:rPr>
                <a:t>Faster</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739332" y="1797962"/>
            <a:ext cx="4799128" cy="417436"/>
            <a:chOff x="5739332" y="1764712"/>
            <a:chExt cx="4799128"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Quantity of Speech</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739332" y="1834931"/>
              <a:ext cx="498191" cy="276999"/>
            </a:xfrm>
            <a:prstGeom prst="rect">
              <a:avLst/>
            </a:prstGeom>
            <a:noFill/>
          </p:spPr>
          <p:txBody>
            <a:bodyPr wrap="square" lIns="0" tIns="0" rIns="0" bIns="0" rtlCol="0">
              <a:spAutoFit/>
            </a:bodyPr>
            <a:lstStyle/>
            <a:p>
              <a:pPr algn="r"/>
              <a:r>
                <a:rPr lang="en-US" dirty="0">
                  <a:solidFill>
                    <a:schemeClr val="tx2"/>
                  </a:solidFill>
                </a:rPr>
                <a:t>Less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rtlCol="0">
              <a:spAutoFit/>
            </a:bodyPr>
            <a:lstStyle/>
            <a:p>
              <a:r>
                <a:rPr lang="en-US" dirty="0">
                  <a:solidFill>
                    <a:schemeClr val="tx2"/>
                  </a:solidFill>
                </a:rPr>
                <a:t>More</a:t>
              </a: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Volume of Speech</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76999"/>
            </a:xfrm>
            <a:prstGeom prst="rect">
              <a:avLst/>
            </a:prstGeom>
            <a:noFill/>
          </p:spPr>
          <p:txBody>
            <a:bodyPr wrap="square" lIns="0" tIns="0" rIns="0" bIns="0" rtlCol="0">
              <a:spAutoFit/>
            </a:bodyPr>
            <a:lstStyle/>
            <a:p>
              <a:pPr algn="r"/>
              <a:r>
                <a:rPr lang="en-US" dirty="0">
                  <a:solidFill>
                    <a:schemeClr val="tx2"/>
                  </a:solidFill>
                </a:rPr>
                <a:t>Quieter</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76999"/>
            </a:xfrm>
            <a:prstGeom prst="rect">
              <a:avLst/>
            </a:prstGeom>
            <a:noFill/>
          </p:spPr>
          <p:txBody>
            <a:bodyPr wrap="square" lIns="0" tIns="0" rIns="0" bIns="0" rtlCol="0">
              <a:spAutoFit/>
            </a:bodyPr>
            <a:lstStyle/>
            <a:p>
              <a:r>
                <a:rPr lang="en-US" dirty="0">
                  <a:solidFill>
                    <a:schemeClr val="tx2"/>
                  </a:solidFill>
                </a:rPr>
                <a:t>Louder</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550069" y="3565857"/>
            <a:ext cx="5076689" cy="417436"/>
            <a:chOff x="5550069" y="3432857"/>
            <a:chExt cx="5076689"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Use of Hands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550069" y="3503075"/>
              <a:ext cx="718145" cy="276999"/>
            </a:xfrm>
            <a:prstGeom prst="rect">
              <a:avLst/>
            </a:prstGeom>
            <a:noFill/>
          </p:spPr>
          <p:txBody>
            <a:bodyPr wrap="none" lIns="0" tIns="0" rIns="0" bIns="0" rtlCol="0">
              <a:spAutoFit/>
            </a:bodyPr>
            <a:lstStyle/>
            <a:p>
              <a:pPr algn="r"/>
              <a:r>
                <a:rPr lang="en-US" dirty="0">
                  <a:solidFill>
                    <a:schemeClr val="tx2"/>
                  </a:solidFill>
                </a:rPr>
                <a:t>Relaxed</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769441" cy="276999"/>
            </a:xfrm>
            <a:prstGeom prst="rect">
              <a:avLst/>
            </a:prstGeom>
            <a:noFill/>
          </p:spPr>
          <p:txBody>
            <a:bodyPr wrap="none" lIns="0" tIns="0" rIns="0" bIns="0" rtlCol="0">
              <a:spAutoFit/>
            </a:bodyPr>
            <a:lstStyle/>
            <a:p>
              <a:r>
                <a:rPr lang="en-US" dirty="0">
                  <a:solidFill>
                    <a:schemeClr val="tx2"/>
                  </a:solidFill>
                </a:rPr>
                <a:t>Directive</a:t>
              </a: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Body Posture</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rtlCol="0">
              <a:spAutoFit/>
            </a:bodyPr>
            <a:lstStyle/>
            <a:p>
              <a:pPr algn="r"/>
              <a:r>
                <a:rPr lang="en-US" dirty="0">
                  <a:solidFill>
                    <a:schemeClr val="tx2"/>
                  </a:solidFill>
                </a:rPr>
                <a:t>Lean Back</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rtlCol="0">
              <a:spAutoFit/>
            </a:bodyPr>
            <a:lstStyle/>
            <a:p>
              <a:r>
                <a:rPr lang="en-US" dirty="0">
                  <a:solidFill>
                    <a:schemeClr val="tx2"/>
                  </a:solidFill>
                </a:rPr>
                <a:t>Lean Forward</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Eye Contact</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rtlCol="0">
              <a:spAutoFit/>
            </a:bodyPr>
            <a:lstStyle/>
            <a:p>
              <a:pPr algn="r"/>
              <a:r>
                <a:rPr lang="en-US" dirty="0">
                  <a:solidFill>
                    <a:schemeClr val="tx2"/>
                  </a:solidFill>
                </a:rPr>
                <a:t>Less Direct</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rtlCol="0">
              <a:spAutoFit/>
            </a:bodyPr>
            <a:lstStyle/>
            <a:p>
              <a:r>
                <a:rPr lang="en-US" dirty="0">
                  <a:solidFill>
                    <a:schemeClr val="tx2"/>
                  </a:solidFill>
                </a:rPr>
                <a:t>More Direct</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642030" y="2990377"/>
            <a:ext cx="6954520" cy="276999"/>
            <a:chOff x="4642030" y="2957127"/>
            <a:chExt cx="6954520"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642030" y="2957127"/>
              <a:ext cx="615554" cy="276999"/>
            </a:xfrm>
            <a:prstGeom prst="rect">
              <a:avLst/>
            </a:prstGeom>
            <a:noFill/>
          </p:spPr>
          <p:txBody>
            <a:bodyPr wrap="none" lIns="0" tIns="0" rIns="0" bIns="0" rtlCol="0">
              <a:spAutoFit/>
            </a:bodyPr>
            <a:lstStyle/>
            <a:p>
              <a:pPr algn="r"/>
              <a:r>
                <a:rPr lang="en-US" dirty="0">
                  <a:solidFill>
                    <a:schemeClr val="tx2"/>
                  </a:solidFill>
                </a:rPr>
                <a:t>ASKS</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705321" cy="276999"/>
            </a:xfrm>
            <a:prstGeom prst="rect">
              <a:avLst/>
            </a:prstGeom>
            <a:noFill/>
          </p:spPr>
          <p:txBody>
            <a:bodyPr wrap="none" lIns="0" tIns="0" rIns="0" bIns="0" rtlCol="0">
              <a:spAutoFit/>
            </a:bodyPr>
            <a:lstStyle/>
            <a:p>
              <a:r>
                <a:rPr lang="en-US" dirty="0">
                  <a:solidFill>
                    <a:schemeClr val="tx2"/>
                  </a:solidFill>
                </a:rPr>
                <a:t>TELLS</a:t>
              </a:r>
            </a:p>
          </p:txBody>
        </p:sp>
      </p:grpSp>
    </p:spTree>
    <p:extLst>
      <p:ext uri="{BB962C8B-B14F-4D97-AF65-F5344CB8AC3E}">
        <p14:creationId xmlns:p14="http://schemas.microsoft.com/office/powerpoint/2010/main" val="277181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6="http://schemas.microsoft.com/office/drawing/2014/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a:lstStyle/>
          <a:p>
            <a:r>
              <a:rPr lang="en-US" dirty="0"/>
              <a:t>Responsiveness</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a:lstStyle/>
          <a:p>
            <a:r>
              <a:rPr lang="en-US" dirty="0"/>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a:lstStyle/>
          <a:p>
            <a:r>
              <a:rPr lang="en-US" sz="2200" dirty="0">
                <a:solidFill>
                  <a:schemeClr val="tx2"/>
                </a:solidFill>
              </a:rPr>
              <a:t>The degree to which we control or display emotions when interacting with others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a:lstStyle/>
          <a:p>
            <a:pPr algn="l"/>
            <a:r>
              <a:rPr lang="en-US" dirty="0"/>
              <a:t>© The TRACOM Corporation. All Rights Reserved.</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a:lstStyle/>
          <a:p>
            <a:fld id="{1B1CF60C-C85D-47C0-8597-E3BF95F18FA3}" type="slidenum">
              <a:rPr lang="en-US" smtClean="0"/>
              <a:pPr/>
              <a:t>9</a:t>
            </a:fld>
            <a:endParaRPr lang="en-US"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lIns="91440" tIns="91440" rIns="91440" bIns="9144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dirty="0"/>
              <a:t> </a:t>
            </a:r>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z="1800" dirty="0">
                  <a:solidFill>
                    <a:schemeClr val="tx2"/>
                  </a:solidFill>
                </a:rPr>
                <a:t>More</a:t>
              </a:r>
              <a:br>
                <a:rPr lang="en-US" spc="-20" dirty="0">
                  <a:solidFill>
                    <a:schemeClr val="accent1"/>
                  </a:solidFill>
                  <a:latin typeface="Arial Black" panose="020B0A04020102020204" pitchFamily="34" charset="0"/>
                </a:rPr>
              </a:br>
              <a:r>
                <a:rPr lang="en-US" spc="-20" dirty="0">
                  <a:solidFill>
                    <a:schemeClr val="accent2"/>
                  </a:solidFill>
                  <a:latin typeface="Arial Black" panose="020B0A04020102020204" pitchFamily="34" charset="0"/>
                </a:rPr>
                <a:t>Controlling</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Controlling</a:t>
              </a:r>
            </a:p>
            <a:p>
              <a:pPr>
                <a:lnSpc>
                  <a:spcPct val="85000"/>
                </a:lnSpc>
              </a:pPr>
              <a:r>
                <a:rPr lang="en-US" dirty="0">
                  <a:solidFill>
                    <a:schemeClr val="tx2"/>
                  </a:solidFill>
                </a:rPr>
                <a:t>with some</a:t>
              </a:r>
              <a:br>
                <a:rPr lang="en-US" dirty="0">
                  <a:solidFill>
                    <a:schemeClr val="accent6"/>
                  </a:solidFill>
                </a:rPr>
              </a:br>
              <a:r>
                <a:rPr lang="en-US" spc="-20" dirty="0">
                  <a:solidFill>
                    <a:schemeClr val="accent2"/>
                  </a:solidFill>
                </a:rPr>
                <a:t>Emoting</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Emoting</a:t>
              </a:r>
            </a:p>
            <a:p>
              <a:pPr>
                <a:lnSpc>
                  <a:spcPct val="85000"/>
                </a:lnSpc>
              </a:pPr>
              <a:r>
                <a:rPr lang="en-US" dirty="0">
                  <a:solidFill>
                    <a:schemeClr val="tx2"/>
                  </a:solidFill>
                </a:rPr>
                <a:t>with some</a:t>
              </a:r>
              <a:br>
                <a:rPr lang="en-US" dirty="0">
                  <a:solidFill>
                    <a:schemeClr val="accent6"/>
                  </a:solidFill>
                </a:rPr>
              </a:br>
              <a:r>
                <a:rPr lang="en-US" spc="-20" dirty="0">
                  <a:solidFill>
                    <a:schemeClr val="accent2"/>
                  </a:solidFill>
                </a:rPr>
                <a:t>Controlling</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dirty="0">
                  <a:solidFill>
                    <a:schemeClr val="tx2"/>
                  </a:solidFill>
                </a:rPr>
                <a:t>More</a:t>
              </a:r>
              <a:br>
                <a:rPr lang="en-US" sz="1800" dirty="0">
                  <a:solidFill>
                    <a:schemeClr val="accent6"/>
                  </a:solidFill>
                </a:rPr>
              </a:br>
              <a:r>
                <a:rPr lang="en-US" spc="-20" dirty="0">
                  <a:solidFill>
                    <a:schemeClr val="accent2"/>
                  </a:solidFill>
                  <a:latin typeface="Arial Black" panose="020B0A04020102020204" pitchFamily="34" charset="0"/>
                </a:rPr>
                <a:t>Emoting</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a:solidFill>
                <a:schemeClr val="bg1"/>
              </a:solidFill>
            </a:endParaRPr>
          </a:p>
        </p:txBody>
      </p:sp>
    </p:spTree>
    <p:extLst>
      <p:ext uri="{BB962C8B-B14F-4D97-AF65-F5344CB8AC3E}">
        <p14:creationId xmlns:p14="http://schemas.microsoft.com/office/powerpoint/2010/main" val="51113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059841FC962847B7C466AE5C2C7D56" ma:contentTypeVersion="13" ma:contentTypeDescription="Create a new document." ma:contentTypeScope="" ma:versionID="a27b64975b2d9087dc604b0ec2ed7ea2">
  <xsd:schema xmlns:xsd="http://www.w3.org/2001/XMLSchema" xmlns:xs="http://www.w3.org/2001/XMLSchema" xmlns:p="http://schemas.microsoft.com/office/2006/metadata/properties" xmlns:ns3="e235ea6b-c107-43ab-9690-5f5415629e9a" xmlns:ns4="35082ab2-cacb-41e0-a710-15919c453589" targetNamespace="http://schemas.microsoft.com/office/2006/metadata/properties" ma:root="true" ma:fieldsID="f26a767aa3a214bc872dd9a02f220ba8" ns3:_="" ns4:_="">
    <xsd:import namespace="e235ea6b-c107-43ab-9690-5f5415629e9a"/>
    <xsd:import namespace="35082ab2-cacb-41e0-a710-15919c4535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5ea6b-c107-43ab-9690-5f5415629e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082ab2-cacb-41e0-a710-15919c4535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8B4D90-903A-41F1-9D48-A784C1A18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35ea6b-c107-43ab-9690-5f5415629e9a"/>
    <ds:schemaRef ds:uri="35082ab2-cacb-41e0-a710-15919c4535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3.xml><?xml version="1.0" encoding="utf-8"?>
<ds:datastoreItem xmlns:ds="http://schemas.openxmlformats.org/officeDocument/2006/customXml" ds:itemID="{2D901FAF-6647-4A7E-92BB-46E2F254C5C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e235ea6b-c107-43ab-9690-5f5415629e9a"/>
    <ds:schemaRef ds:uri="http://schemas.microsoft.com/office/infopath/2007/PartnerControls"/>
    <ds:schemaRef ds:uri="35082ab2-cacb-41e0-a710-15919c45358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17612</TotalTime>
  <Words>8930</Words>
  <Application>Microsoft Office PowerPoint</Application>
  <PresentationFormat>Widescreen</PresentationFormat>
  <Paragraphs>1183</Paragraphs>
  <Slides>55</Slides>
  <Notes>55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55</vt:i4>
      </vt:variant>
    </vt:vector>
  </HeadingPairs>
  <TitlesOfParts>
    <vt:vector size="71" baseType="lpstr">
      <vt:lpstr>Arial</vt:lpstr>
      <vt:lpstr>Arial Black</vt:lpstr>
      <vt:lpstr>Calibri</vt:lpstr>
      <vt:lpstr>Courier New</vt:lpstr>
      <vt:lpstr>Georgia</vt:lpstr>
      <vt:lpstr>Georgia Pro</vt:lpstr>
      <vt:lpstr>Museo 700</vt:lpstr>
      <vt:lpstr>Museo Sans 300</vt:lpstr>
      <vt:lpstr>MuseoSans-300</vt:lpstr>
      <vt:lpstr>MuseoSans-700</vt:lpstr>
      <vt:lpstr>Open Sans</vt:lpstr>
      <vt:lpstr>Open Sans Extrabold</vt:lpstr>
      <vt:lpstr>Symbol</vt:lpstr>
      <vt:lpstr>Times New Roman</vt:lpstr>
      <vt:lpstr>Wingdings</vt:lpstr>
      <vt:lpstr>Tracom SOCIAL STYLE PowerPoint Template</vt:lpstr>
      <vt:lpstr>Improving Personal Effectiveness with VersatilityTM</vt:lpstr>
      <vt:lpstr>Learning Objectives</vt:lpstr>
      <vt:lpstr>PowerPoint Presentation</vt:lpstr>
      <vt:lpstr>Observable Behaviors vs. Personality</vt:lpstr>
      <vt:lpstr>Say &amp; Do Behaviors</vt:lpstr>
      <vt:lpstr>Assertiveness  and Responsiveness</vt:lpstr>
      <vt:lpstr>Assertiveness</vt:lpstr>
      <vt:lpstr>Assertiveness Behaviors</vt:lpstr>
      <vt:lpstr>Responsiveness</vt:lpstr>
      <vt:lpstr>Responsiveness Behaviors</vt:lpstr>
      <vt:lpstr>SOCIAL STYLE ModelTM</vt:lpstr>
      <vt:lpstr>Need, Orientation, and Growth Action</vt:lpstr>
      <vt:lpstr>SOCIAL STYLE  Key Characteristics</vt:lpstr>
      <vt:lpstr>Online Profile</vt:lpstr>
      <vt:lpstr>PowerPoint Presentation</vt:lpstr>
      <vt:lpstr>PowerPoint Presentation</vt:lpstr>
      <vt:lpstr>PowerPoint Presentation</vt:lpstr>
      <vt:lpstr>PowerPoint Presentation</vt:lpstr>
      <vt:lpstr>PowerPoint Presentation</vt:lpstr>
      <vt:lpstr>Paper Profile</vt:lpstr>
      <vt:lpstr>Your SOCIAL STYLE Self-Perception</vt:lpstr>
      <vt:lpstr>Read About Your Style</vt:lpstr>
      <vt:lpstr>Key Reminders</vt:lpstr>
      <vt:lpstr>Versatility</vt:lpstr>
      <vt:lpstr>Versatility is how well you adjust to the Style needs of others</vt:lpstr>
      <vt:lpstr>Four Sources of Versatility</vt:lpstr>
      <vt:lpstr>Online Profile</vt:lpstr>
      <vt:lpstr>Overall Versatility</vt:lpstr>
      <vt:lpstr>The Meaning of Versatility Positions</vt:lpstr>
      <vt:lpstr>PowerPoint Presentation</vt:lpstr>
      <vt:lpstr>PowerPoint Presentation</vt:lpstr>
      <vt:lpstr>PowerPoint Presentation</vt:lpstr>
      <vt:lpstr>PowerPoint Presentation</vt:lpstr>
      <vt:lpstr>PowerPoint Presentation</vt:lpstr>
      <vt:lpstr>Paper Profile</vt:lpstr>
      <vt:lpstr>Versatility</vt:lpstr>
      <vt:lpstr>Your Versatility Self-Perception</vt:lpstr>
      <vt:lpstr>Learning Objectives</vt:lpstr>
      <vt:lpstr>Next Steps and Key Learning</vt:lpstr>
      <vt:lpstr>SOCIAL STYLE Navigator®</vt:lpstr>
      <vt:lpstr>SOCIAL STYLE Navigator® Access (online profiles only)</vt:lpstr>
      <vt:lpstr>SOCIAL STYLE Navigator® Access (paper profiles only)</vt:lpstr>
      <vt:lpstr>PowerPoint Presentation</vt:lpstr>
      <vt:lpstr>PowerPoint Presentation</vt:lpstr>
      <vt:lpstr>PowerPoint Presentation</vt:lpstr>
      <vt:lpstr>PowerPoint Presentation</vt:lpstr>
      <vt:lpstr>SOCIAL STYLE Passport</vt:lpstr>
      <vt:lpstr>PowerPoint Presentation</vt:lpstr>
      <vt:lpstr>Optional Exercises</vt:lpstr>
      <vt:lpstr>Guidelines for Observing Style</vt:lpstr>
      <vt:lpstr>Style Forum</vt:lpstr>
      <vt:lpstr>Versatility Forum</vt:lpstr>
      <vt:lpstr>SOCIAL STYLE Navigator</vt:lpstr>
      <vt:lpstr>Versatility Action Plan</vt:lpstr>
      <vt:lpstr>Improving Personal Effectiveness with VersatilityTM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Johnson</dc:creator>
  <cp:lastModifiedBy>Karna Caldwell</cp:lastModifiedBy>
  <cp:revision>502</cp:revision>
  <dcterms:created xsi:type="dcterms:W3CDTF">2021-02-09T18:22:56Z</dcterms:created>
  <dcterms:modified xsi:type="dcterms:W3CDTF">2023-07-11T20:10:13Z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0x01010047059841FC962847B7C466AE5C2C7D56</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