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090" r:id="rId5"/>
    <p:sldId id="1223"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091" r:id="rId42"/>
    <p:sldId id="1095" r:id="rId43"/>
    <p:sldId id="326" r:id="rId44"/>
    <p:sldId id="1104" r:id="rId45"/>
    <p:sldId id="1105" r:id="rId46"/>
    <p:sldId id="1009" r:id="rId47"/>
    <p:sldId id="1035" r:id="rId48"/>
    <p:sldId id="1033" r:id="rId49"/>
    <p:sldId id="1012" r:id="rId50"/>
    <p:sldId id="1030" r:id="rId51"/>
    <p:sldId id="285" r:id="rId52"/>
    <p:sldId id="1096" r:id="rId53"/>
    <p:sldId id="1080" r:id="rId54"/>
    <p:sldId id="1097" r:id="rId55"/>
    <p:sldId id="1098" r:id="rId56"/>
    <p:sldId id="1069" r:id="rId57"/>
    <p:sldId id="963" r:id="rId58"/>
    <p:sldId id="1224"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9D2F33-AD42-4E9C-8464-9CF54A4AB922}">
          <p14:sldIdLst>
            <p14:sldId id="1090"/>
            <p14:sldId id="1223"/>
            <p14:sldId id="1085"/>
            <p14:sldId id="302"/>
            <p14:sldId id="303"/>
            <p14:sldId id="996"/>
            <p14:sldId id="997"/>
            <p14:sldId id="305"/>
            <p14:sldId id="1028"/>
            <p14:sldId id="306"/>
            <p14:sldId id="1006"/>
            <p14:sldId id="938"/>
            <p14:sldId id="312"/>
          </p14:sldIdLst>
        </p14:section>
        <p14:section name="Online Style Profile" id="{01B71976-D7F1-46E1-AE44-A936A46C1ACC}">
          <p14:sldIdLst>
            <p14:sldId id="1037"/>
            <p14:sldId id="1058"/>
            <p14:sldId id="1073"/>
            <p14:sldId id="1075"/>
            <p14:sldId id="1074"/>
            <p14:sldId id="1076"/>
          </p14:sldIdLst>
        </p14:section>
        <p14:section name="Paper Style Profile" id="{43529067-B878-4781-B13B-3B6CAC3C1726}">
          <p14:sldIdLst>
            <p14:sldId id="1036"/>
            <p14:sldId id="952"/>
            <p14:sldId id="1079"/>
          </p14:sldIdLst>
        </p14:section>
        <p14:section name="Program" id="{B3D53367-84CF-439E-9130-73FB5A214331}">
          <p14:sldIdLst>
            <p14:sldId id="1093"/>
            <p14:sldId id="330"/>
            <p14:sldId id="1008"/>
            <p14:sldId id="321"/>
          </p14:sldIdLst>
        </p14:section>
        <p14:section name="Online Versatility Profile" id="{92779257-F359-4643-9F14-E3AF6A66E7A3}">
          <p14:sldIdLst>
            <p14:sldId id="1068"/>
            <p14:sldId id="927"/>
            <p14:sldId id="1005"/>
            <p14:sldId id="1063"/>
            <p14:sldId id="1066"/>
            <p14:sldId id="1070"/>
            <p14:sldId id="1071"/>
            <p14:sldId id="1072"/>
          </p14:sldIdLst>
        </p14:section>
        <p14:section name="Paper Versatility Profile" id="{BDAB2227-2D00-4559-A389-3E37AD8E5A19}">
          <p14:sldIdLst>
            <p14:sldId id="1067"/>
            <p14:sldId id="320"/>
            <p14:sldId id="1094"/>
          </p14:sldIdLst>
        </p14:section>
        <p14:section name="Program" id="{48E4BF4A-F5B6-4EAC-870C-2951F3C081E1}">
          <p14:sldIdLst>
            <p14:sldId id="1091"/>
            <p14:sldId id="1095"/>
            <p14:sldId id="326"/>
            <p14:sldId id="1104"/>
            <p14:sldId id="1105"/>
            <p14:sldId id="1009"/>
            <p14:sldId id="1035"/>
            <p14:sldId id="1033"/>
            <p14:sldId id="1012"/>
            <p14:sldId id="1030"/>
            <p14:sldId id="285"/>
            <p14:sldId id="1096"/>
            <p14:sldId id="1080"/>
            <p14:sldId id="1097"/>
            <p14:sldId id="1098"/>
            <p14:sldId id="1069"/>
            <p14:sldId id="963"/>
            <p14:sldId id="1224"/>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A4A"/>
    <a:srgbClr val="E9ECEF"/>
    <a:srgbClr val="003651"/>
    <a:srgbClr val="AFABAB"/>
    <a:srgbClr val="898989"/>
    <a:srgbClr val="005B92"/>
    <a:srgbClr val="07548B"/>
    <a:srgbClr val="ECECEC"/>
    <a:srgbClr val="E1E1E1"/>
    <a:srgbClr val="BD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4" autoAdjust="0"/>
    <p:restoredTop sz="86338" autoAdjust="0"/>
  </p:normalViewPr>
  <p:slideViewPr>
    <p:cSldViewPr snapToGrid="0" showGuides="1">
      <p:cViewPr varScale="1">
        <p:scale>
          <a:sx n="95" d="100"/>
          <a:sy n="95" d="100"/>
        </p:scale>
        <p:origin x="1206" y="66"/>
      </p:cViewPr>
      <p:guideLst>
        <p:guide orient="horz" pos="1032"/>
        <p:guide pos="3840"/>
      </p:guideLst>
    </p:cSldViewPr>
  </p:slideViewPr>
  <p:notesTextViewPr>
    <p:cViewPr>
      <p:scale>
        <a:sx n="150" d="100"/>
        <a:sy n="150" d="100"/>
      </p:scale>
      <p:origin x="0" y="-2262"/>
    </p:cViewPr>
  </p:notesTextViewPr>
  <p:sorterViewPr>
    <p:cViewPr varScale="1">
      <p:scale>
        <a:sx n="100" d="100"/>
        <a:sy n="100" d="100"/>
      </p:scale>
      <p:origin x="0" y="-2796"/>
    </p:cViewPr>
  </p:sorterViewPr>
  <p:notesViewPr>
    <p:cSldViewPr snapToGrid="0" showGuides="1">
      <p:cViewPr varScale="1">
        <p:scale>
          <a:sx n="81" d="100"/>
          <a:sy n="81" d="100"/>
        </p:scale>
        <p:origin x="3852"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pPr defTabSz="966612">
              <a:spcBef>
                <a:spcPts val="211"/>
              </a:spcBef>
              <a:spcAft>
                <a:spcPts val="211"/>
              </a:spcAft>
              <a:defRPr/>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sz="1050" b="1" dirty="0"/>
              <a:t>Virtual Directions:</a:t>
            </a:r>
          </a:p>
          <a:p>
            <a:r>
              <a:rPr lang="en-US" sz="1050" b="1" dirty="0"/>
              <a:t>ASK</a:t>
            </a:r>
            <a:r>
              <a:rPr lang="en-US" sz="1050" dirty="0"/>
              <a:t> participants to chat their Style along with one adjustment to their behavior they can make to enhance their effectiveness with others.</a:t>
            </a:r>
          </a:p>
          <a:p>
            <a:endParaRPr lang="en-US" sz="1050"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a:latin typeface="+mj-lt"/>
              </a:rPr>
              <a:t>VIRTUAL: Participants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23211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a:t>
            </a:r>
            <a:r>
              <a:rPr lang="en-US" sz="1100"/>
              <a:t>, Coaching </a:t>
            </a:r>
            <a:r>
              <a:rPr lang="en-US" sz="1100" dirty="0"/>
              <a:t>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800" b="0" i="0" u="none" strike="noStrike" baseline="0" dirty="0">
              <a:solidFill>
                <a:srgbClr val="000000"/>
              </a:solidFill>
              <a:latin typeface="Museo Sans 300"/>
            </a:endParaRPr>
          </a:p>
        </p:txBody>
      </p:sp>
      <p:sp>
        <p:nvSpPr>
          <p:cNvPr id="4" name="Header Placeholder 3"/>
          <p:cNvSpPr>
            <a:spLocks noGrp="1"/>
          </p:cNvSpPr>
          <p:nvPr>
            <p:ph type="hdr" sz="quarter"/>
          </p:nvPr>
        </p:nvSpPr>
        <p:spPr/>
        <p:txBody>
          <a:bodyPr/>
          <a:lstStyle/>
          <a:p>
            <a:r>
              <a:rPr lang="en-US" dirty="0"/>
              <a:t>Rules for Observing Style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graphicFrame>
        <p:nvGraphicFramePr>
          <p:cNvPr id="7" name="Table 7">
            <a:extLst>
              <a:ext uri="{FF2B5EF4-FFF2-40B4-BE49-F238E27FC236}">
                <a16:creationId xmlns:a16="http://schemas.microsoft.com/office/drawing/2014/main" id="{6D0F90D5-02FE-43AA-B95C-F82F309CA924}"/>
              </a:ext>
            </a:extLst>
          </p:cNvPr>
          <p:cNvGraphicFramePr>
            <a:graphicFrameLocks noGrp="1"/>
          </p:cNvGraphicFramePr>
          <p:nvPr>
            <p:extLst>
              <p:ext uri="{D42A27DB-BD31-4B8C-83A1-F6EECF244321}">
                <p14:modId xmlns:p14="http://schemas.microsoft.com/office/powerpoint/2010/main" val="658143635"/>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7610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191609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655924" cy="1557337"/>
          </a:xfrm>
        </p:spPr>
        <p:txBody>
          <a:bodyPr wrap="square">
            <a:noAutofit/>
          </a:bodyPr>
          <a:lstStyle/>
          <a:p>
            <a:pPr>
              <a:defRPr sz="4000"/>
            </a:pPr>
            <a:r>
              <a:rPr lang="es-ES" dirty="0"/>
              <a:t>Mejorando la Efectividad Personal con Versatilidad</a:t>
            </a:r>
            <a:r>
              <a:rPr lang="es-CL" baseline="30000" dirty="0"/>
              <a:t>TM</a:t>
            </a:r>
            <a:endParaRPr lang="es-CL"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es-CL"/>
              <a:t>Versión 4.0</a:t>
            </a:r>
            <a:endParaRPr lang="es-CL" dirty="0"/>
          </a:p>
        </p:txBody>
      </p:sp>
    </p:spTree>
    <p:extLst>
      <p:ext uri="{BB962C8B-B14F-4D97-AF65-F5344CB8AC3E}">
        <p14:creationId xmlns:p14="http://schemas.microsoft.com/office/powerpoint/2010/main" val="605479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es-CL"/>
              <a:t>Comportamientos de reacción</a:t>
            </a:r>
            <a:endParaRPr lang="es-CL" dirty="0"/>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s-CL" smtClean="0"/>
              <a:t>10</a:t>
            </a:fld>
            <a:endParaRPr lang="es-CL"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s-CL"/>
              <a:t>© The TRACOM Corporation. Todos los derechos reservados.</a:t>
            </a:r>
            <a:endParaRPr lang="es-CL" dirty="0"/>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764819688"/>
              </p:ext>
            </p:extLst>
          </p:nvPr>
        </p:nvGraphicFramePr>
        <p:xfrm>
          <a:off x="7615646" y="2300288"/>
          <a:ext cx="4271555" cy="429684"/>
        </p:xfrm>
        <a:graphic>
          <a:graphicData uri="http://schemas.openxmlformats.org/drawingml/2006/table">
            <a:tbl>
              <a:tblPr>
                <a:tableStyleId>{5FD0F851-EC5A-4D38-B0AD-8093EC10F338}</a:tableStyleId>
              </a:tblPr>
              <a:tblGrid>
                <a:gridCol w="969815">
                  <a:extLst>
                    <a:ext uri="{9D8B030D-6E8A-4147-A177-3AD203B41FA5}">
                      <a16:colId xmlns:a16="http://schemas.microsoft.com/office/drawing/2014/main" val="3316520189"/>
                    </a:ext>
                  </a:extLst>
                </a:gridCol>
                <a:gridCol w="330174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920475627"/>
              </p:ext>
            </p:extLst>
          </p:nvPr>
        </p:nvGraphicFramePr>
        <p:xfrm>
          <a:off x="390525" y="2316163"/>
          <a:ext cx="4046276" cy="429684"/>
        </p:xfrm>
        <a:graphic>
          <a:graphicData uri="http://schemas.openxmlformats.org/drawingml/2006/table">
            <a:tbl>
              <a:tblPr>
                <a:tableStyleId>{5FD0F851-EC5A-4D38-B0AD-8093EC10F338}</a:tableStyleId>
              </a:tblPr>
              <a:tblGrid>
                <a:gridCol w="902698">
                  <a:extLst>
                    <a:ext uri="{9D8B030D-6E8A-4147-A177-3AD203B41FA5}">
                      <a16:colId xmlns:a16="http://schemas.microsoft.com/office/drawing/2014/main" val="3316520189"/>
                    </a:ext>
                  </a:extLst>
                </a:gridCol>
                <a:gridCol w="3143578">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CL"/>
              <a:t>Controla</a:t>
            </a:r>
            <a:endParaRPr lang="es-CL" dirty="0"/>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es-CL"/>
              <a:t>Emociona</a:t>
            </a:r>
            <a:endParaRPr lang="es-CL"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530317" y="3190597"/>
            <a:ext cx="2230404" cy="2229405"/>
            <a:chOff x="3368392" y="2924794"/>
            <a:chExt cx="2230404"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es-CL"/>
                <a:t>Forma de los descriptivos</a:t>
              </a:r>
              <a:endParaRPr lang="es-CL"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Hechos/Datos</a:t>
              </a:r>
              <a:endParaRPr lang="es-CL"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368392" y="4844637"/>
              <a:ext cx="2230404"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dirty="0"/>
                <a:t>Opiniones/Historias</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Sujetos de discurso</a:t>
              </a:r>
              <a:endParaRPr lang="es-CL"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Tarea</a:t>
              </a:r>
              <a:endParaRPr lang="es-CL"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Personas</a:t>
              </a:r>
              <a:endParaRPr lang="es-CL"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Emoción en la voz</a:t>
              </a:r>
              <a:endParaRPr lang="es-CL"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Menos inflexión</a:t>
              </a:r>
              <a:endParaRPr lang="es-CL"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Más Inflexión</a:t>
              </a:r>
              <a:endParaRPr lang="es-CL"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es-CL"/>
                <a:t>Expresión facial</a:t>
              </a:r>
              <a:endParaRPr lang="es-CL"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Controlado</a:t>
              </a:r>
              <a:endParaRPr lang="es-CL"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Animado</a:t>
              </a:r>
              <a:endParaRPr lang="es-CL"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Postura corporal</a:t>
              </a:r>
              <a:endParaRPr lang="es-CL"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Rígido</a:t>
              </a:r>
              <a:endParaRPr lang="es-CL"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Casual</a:t>
              </a:r>
              <a:endParaRPr lang="es-CL"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es-CL"/>
                <a:t>Uso de las manos</a:t>
              </a:r>
              <a:endParaRPr lang="es-CL"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es-CL"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Menos</a:t>
              </a:r>
              <a:endParaRPr lang="es-CL"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es-CL"/>
                <a:t>Más</a:t>
              </a:r>
              <a:endParaRPr lang="es-CL"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es-CL" dirty="0"/>
              <a:t>El modelo </a:t>
            </a:r>
            <a:br>
              <a:rPr lang="es-CL" dirty="0"/>
            </a:br>
            <a:r>
              <a:rPr lang="es-CL" dirty="0"/>
              <a:t>ESTILO SOCIAL </a:t>
            </a:r>
            <a:r>
              <a:rPr lang="es-CL" dirty="0" err="1"/>
              <a:t>Model</a:t>
            </a:r>
            <a:r>
              <a:rPr lang="es-CL" baseline="30000" dirty="0" err="1"/>
              <a:t>TM</a:t>
            </a:r>
            <a:endParaRPr lang="es-CL"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11</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Controla</a:t>
            </a:r>
            <a:endParaRPr lang="es-CL"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sz="1600"/>
              <a:t>Emociona</a:t>
            </a:r>
            <a:endParaRPr lang="es-CL"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532811" y="2927667"/>
            <a:ext cx="103693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sz="1600" dirty="0"/>
              <a:t>Pregunta</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59166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sz="1600"/>
              <a:t>Dice</a:t>
            </a:r>
            <a:endParaRPr lang="es-CL" sz="1600" dirty="0"/>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controlado</a:t>
              </a:r>
            </a:p>
            <a:p>
              <a:pPr>
                <a:lnSpc>
                  <a:spcPct val="85000"/>
                </a:lnSpc>
              </a:pPr>
              <a:endParaRPr lang="es-CL"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Analítico</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controlado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Motivador</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4448"/>
            <a:ext cx="2078917" cy="1151467"/>
            <a:chOff x="6133585" y="1663555"/>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63555"/>
              <a:ext cx="1474189" cy="1151467"/>
            </a:xfrm>
            <a:prstGeom prst="callout1">
              <a:avLst>
                <a:gd name="adj1" fmla="val 49432"/>
                <a:gd name="adj2" fmla="val 0"/>
                <a:gd name="adj3" fmla="val 48865"/>
                <a:gd name="adj4" fmla="val 9743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preguntar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Amable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es-CL" sz="1600" dirty="0"/>
                <a:t>Firme al decir</a:t>
              </a:r>
              <a:br>
                <a:rPr lang="es-CL" sz="1600" dirty="0">
                  <a:solidFill>
                    <a:schemeClr val="tx2"/>
                  </a:solidFill>
                </a:rPr>
              </a:br>
              <a:r>
                <a:rPr lang="es-CL" sz="1600" dirty="0"/>
                <a:t>Más emotivo</a:t>
              </a:r>
            </a:p>
            <a:p>
              <a:pPr>
                <a:lnSpc>
                  <a:spcPct val="85000"/>
                </a:lnSpc>
              </a:pPr>
              <a:endParaRPr lang="es-CL"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es-CL" sz="1600" dirty="0"/>
                <a:t>Estilo </a:t>
              </a:r>
              <a:br>
                <a:rPr lang="es-CL" sz="1600" dirty="0"/>
              </a:br>
              <a:r>
                <a:rPr lang="es-CL" sz="1600" dirty="0"/>
                <a:t>Expresivo</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es-CL"/>
              <a:t>Acción de necesidad, orientación y crecimiento</a:t>
            </a:r>
            <a:endParaRPr lang="es-CL"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s-CL" smtClean="0"/>
              <a:t>12</a:t>
            </a:fld>
            <a:endParaRPr lang="es-CL"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Acción de crecimiento</a:t>
              </a:r>
            </a:p>
            <a:p>
              <a:pPr>
                <a:lnSpc>
                  <a:spcPct val="85000"/>
                </a:lnSpc>
                <a:defRPr sz="1600">
                  <a:solidFill>
                    <a:schemeClr val="tx2"/>
                  </a:solidFill>
                </a:defRPr>
              </a:pPr>
              <a:r>
                <a:rPr lang="es-CL" dirty="0"/>
                <a:t>Comportamiento que rara vez utiliza cada Estilo . Usar este comportamiento con más frecuencia aumentaría la eficacia de este Estilo </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Necesidad</a:t>
              </a:r>
            </a:p>
            <a:p>
              <a:pPr>
                <a:lnSpc>
                  <a:spcPct val="85000"/>
                </a:lnSpc>
                <a:defRPr sz="1600">
                  <a:solidFill>
                    <a:schemeClr val="tx2"/>
                  </a:solidFill>
                </a:defRPr>
              </a:pPr>
              <a:r>
                <a:rPr lang="es-CL" dirty="0"/>
                <a:t>El objetivo de cada Estilo </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CL" sz="2000" dirty="0"/>
                <a:t>Orientación</a:t>
              </a:r>
              <a:br>
                <a:rPr lang="es-CL" sz="2000" dirty="0">
                  <a:solidFill>
                    <a:schemeClr val="tx2"/>
                  </a:solidFill>
                </a:rPr>
              </a:br>
              <a:r>
                <a:rPr lang="es-CL" sz="1600" dirty="0"/>
                <a:t>El comportamiento común utilizado para lograr la necesidad</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es-CL" dirty="0"/>
              <a:t>Características clave de</a:t>
            </a:r>
            <a:br>
              <a:rPr lang="es-CL" dirty="0"/>
            </a:br>
            <a:r>
              <a:rPr lang="es-CL" dirty="0"/>
              <a:t>ESTILO SOCIAL</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13</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74474" y="1352344"/>
            <a:ext cx="28444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Analítico</a:t>
            </a:r>
            <a:br>
              <a:rPr lang="es-CL" dirty="0">
                <a:solidFill>
                  <a:schemeClr val="tx2"/>
                </a:solidFill>
                <a:latin typeface="Arial Black" panose="020B0A04020102020204" pitchFamily="34" charset="0"/>
              </a:rPr>
            </a:br>
            <a:endParaRPr lang="es-CL" dirty="0">
              <a:solidFill>
                <a:schemeClr val="tx2"/>
              </a:solidFill>
              <a:latin typeface="Arial Black" panose="020B0A04020102020204" pitchFamily="34" charset="0"/>
            </a:endParaRPr>
          </a:p>
          <a:p>
            <a:pPr algn="r">
              <a:lnSpc>
                <a:spcPct val="85000"/>
              </a:lnSpc>
            </a:pPr>
            <a:r>
              <a:rPr lang="es-CL" b="1" dirty="0">
                <a:solidFill>
                  <a:schemeClr val="accent6"/>
                </a:solidFill>
              </a:rPr>
              <a:t>Necesidad: </a:t>
            </a:r>
            <a:r>
              <a:rPr lang="es-CL" dirty="0">
                <a:solidFill>
                  <a:schemeClr val="tx2"/>
                </a:solidFill>
              </a:rPr>
              <a:t>Tener razón</a:t>
            </a:r>
            <a:endParaRPr lang="es-CL" b="1" dirty="0">
              <a:solidFill>
                <a:schemeClr val="tx2"/>
              </a:solidFill>
            </a:endParaRPr>
          </a:p>
          <a:p>
            <a:pPr algn="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Pensamiento</a:t>
            </a:r>
          </a:p>
          <a:p>
            <a:pPr algn="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Declarar</a:t>
            </a:r>
          </a:p>
          <a:p>
            <a:pPr algn="r">
              <a:lnSpc>
                <a:spcPct val="85000"/>
              </a:lnSpc>
              <a:defRPr sz="1600">
                <a:solidFill>
                  <a:schemeClr val="tx2"/>
                </a:solidFill>
              </a:defRPr>
            </a:pPr>
            <a:r>
              <a:rPr lang="es-CL" dirty="0"/>
              <a:t> </a:t>
            </a:r>
          </a:p>
          <a:p>
            <a:pPr>
              <a:lnSpc>
                <a:spcPct val="85000"/>
              </a:lnSpc>
            </a:pPr>
            <a:endParaRPr lang="es-CL"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4474" y="3598822"/>
            <a:ext cx="28444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es-CL" dirty="0"/>
              <a:t>Amable</a:t>
            </a:r>
          </a:p>
          <a:p>
            <a:pPr algn="r">
              <a:lnSpc>
                <a:spcPct val="85000"/>
              </a:lnSpc>
            </a:pPr>
            <a:endParaRPr lang="es-CL" dirty="0">
              <a:solidFill>
                <a:schemeClr val="tx2"/>
              </a:solidFill>
              <a:latin typeface="Arial Black" panose="020B0A04020102020204" pitchFamily="34" charset="0"/>
            </a:endParaRPr>
          </a:p>
          <a:p>
            <a:pPr algn="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Seguridad personal</a:t>
            </a:r>
          </a:p>
          <a:p>
            <a:pPr algn="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Relaciones</a:t>
            </a:r>
          </a:p>
          <a:p>
            <a:pPr algn="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Iniciar</a:t>
            </a:r>
          </a:p>
          <a:p>
            <a:pPr>
              <a:lnSpc>
                <a:spcPct val="85000"/>
              </a:lnSpc>
            </a:pPr>
            <a:endParaRPr lang="es-CL"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2" y="1352344"/>
            <a:ext cx="299555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Motivador</a:t>
            </a:r>
          </a:p>
          <a:p>
            <a:pPr>
              <a:lnSpc>
                <a:spcPct val="85000"/>
              </a:lnSpc>
            </a:pPr>
            <a:endParaRPr lang="es-CL" dirty="0">
              <a:solidFill>
                <a:schemeClr val="tx2"/>
              </a:solidFill>
              <a:latin typeface="Arial Black" panose="020B0A04020102020204" pitchFamily="34" charset="0"/>
            </a:endParaRPr>
          </a:p>
          <a:p>
            <a:pP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Resultados</a:t>
            </a:r>
          </a:p>
          <a:p>
            <a:pP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Acción</a:t>
            </a:r>
            <a:endParaRPr lang="es-CL" b="1" dirty="0">
              <a:solidFill>
                <a:schemeClr val="tx2"/>
              </a:solidFill>
            </a:endParaRPr>
          </a:p>
          <a:p>
            <a:pP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Escuchar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299555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es-CL" dirty="0"/>
              <a:t>Expresivo</a:t>
            </a:r>
          </a:p>
          <a:p>
            <a:pPr>
              <a:lnSpc>
                <a:spcPct val="85000"/>
              </a:lnSpc>
            </a:pPr>
            <a:endParaRPr lang="es-CL" dirty="0">
              <a:solidFill>
                <a:schemeClr val="tx2"/>
              </a:solidFill>
              <a:latin typeface="Arial Black" panose="020B0A04020102020204" pitchFamily="34" charset="0"/>
            </a:endParaRPr>
          </a:p>
          <a:p>
            <a:pPr>
              <a:lnSpc>
                <a:spcPct val="85000"/>
              </a:lnSpc>
            </a:pPr>
            <a:r>
              <a:rPr lang="es-CL" b="1" dirty="0">
                <a:solidFill>
                  <a:schemeClr val="accent6"/>
                </a:solidFill>
              </a:rPr>
              <a:t>Necesidad:</a:t>
            </a:r>
            <a:r>
              <a:rPr lang="es-CL" dirty="0">
                <a:solidFill>
                  <a:schemeClr val="accent6"/>
                </a:solidFill>
              </a:rPr>
              <a:t> </a:t>
            </a:r>
            <a:r>
              <a:rPr lang="es-CL" dirty="0">
                <a:solidFill>
                  <a:schemeClr val="tx2"/>
                </a:solidFill>
              </a:rPr>
              <a:t>Aprobación personal</a:t>
            </a:r>
          </a:p>
          <a:p>
            <a:pPr>
              <a:lnSpc>
                <a:spcPct val="85000"/>
              </a:lnSpc>
            </a:pPr>
            <a:r>
              <a:rPr lang="es-CL" b="1" dirty="0">
                <a:solidFill>
                  <a:schemeClr val="accent6"/>
                </a:solidFill>
              </a:rPr>
              <a:t>Orientación:</a:t>
            </a:r>
            <a:r>
              <a:rPr lang="es-CL" dirty="0">
                <a:solidFill>
                  <a:schemeClr val="accent6"/>
                </a:solidFill>
              </a:rPr>
              <a:t> </a:t>
            </a:r>
            <a:r>
              <a:rPr lang="es-CL" dirty="0">
                <a:solidFill>
                  <a:schemeClr val="tx2"/>
                </a:solidFill>
              </a:rPr>
              <a:t>Espontaneidad</a:t>
            </a:r>
          </a:p>
          <a:p>
            <a:pPr>
              <a:lnSpc>
                <a:spcPct val="85000"/>
              </a:lnSpc>
            </a:pPr>
            <a:r>
              <a:rPr lang="es-CL" b="1" dirty="0">
                <a:solidFill>
                  <a:schemeClr val="accent6"/>
                </a:solidFill>
              </a:rPr>
              <a:t>Acción de crecimiento:</a:t>
            </a:r>
            <a:r>
              <a:rPr lang="es-CL" dirty="0">
                <a:solidFill>
                  <a:schemeClr val="accent6"/>
                </a:solidFill>
              </a:rPr>
              <a:t> </a:t>
            </a:r>
            <a:r>
              <a:rPr lang="es-CL" dirty="0">
                <a:solidFill>
                  <a:schemeClr val="tx2"/>
                </a:solidFill>
              </a:rPr>
              <a:t>Verificar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634183" y="2058366"/>
            <a:ext cx="8711600" cy="2302565"/>
          </a:xfrm>
        </p:spPr>
        <p:txBody>
          <a:bodyPr wrap="square" anchor="ctr"/>
          <a:lstStyle/>
          <a:p>
            <a:pPr algn="ctr">
              <a:defRPr sz="5400"/>
            </a:pPr>
            <a:r>
              <a:rPr lang="es-CL" dirty="0"/>
              <a:t>Perfil en línea de autopercepción de ESTILO SOCIAL</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solidFill>
                  <a:srgbClr val="898989"/>
                </a:solidFill>
              </a:rPr>
              <a:t>14</a:t>
            </a:fld>
            <a:endParaRPr lang="es-CL"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15</a:t>
            </a:fld>
            <a:endParaRPr lang="es-CL"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607A9520-12BB-6907-662C-F8693FD1F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46" y="475507"/>
            <a:ext cx="4239491"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04CD2E12-69DA-8DED-3489-A3989D666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5507"/>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16</a:t>
            </a:fld>
            <a:endParaRPr lang="es-CL"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ext&#10;&#10;Description automatically generated with medium confidence">
            <a:extLst>
              <a:ext uri="{FF2B5EF4-FFF2-40B4-BE49-F238E27FC236}">
                <a16:creationId xmlns:a16="http://schemas.microsoft.com/office/drawing/2014/main" id="{0607E228-8B52-1F95-0D84-8FE4C3FFE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576" y="465881"/>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9D083606-831E-CBAA-AC56-59A827014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31" y="465881"/>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17</a:t>
            </a:fld>
            <a:endParaRPr lang="es-CL"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ext, timeline&#10;&#10;Description automatically generated">
            <a:extLst>
              <a:ext uri="{FF2B5EF4-FFF2-40B4-BE49-F238E27FC236}">
                <a16:creationId xmlns:a16="http://schemas.microsoft.com/office/drawing/2014/main" id="{86BF0EB8-BBE9-ABF0-63F8-20DAEBD9B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588" y="409303"/>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2F1C0D3E-D94B-0C7C-A308-30A36E061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456" y="409303"/>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18</a:t>
            </a:fld>
            <a:endParaRPr lang="es-CL"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pic>
        <p:nvPicPr>
          <p:cNvPr id="3" name="Picture 2" descr="Table&#10;&#10;Description automatically generated with medium confidence">
            <a:extLst>
              <a:ext uri="{FF2B5EF4-FFF2-40B4-BE49-F238E27FC236}">
                <a16:creationId xmlns:a16="http://schemas.microsoft.com/office/drawing/2014/main" id="{5E09EA4E-C161-01E5-042A-661237654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45" y="371595"/>
            <a:ext cx="423949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A5CA4313-9101-9512-13A5-B9145468D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71595"/>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19</a:t>
            </a:fld>
            <a:endParaRPr lang="es-CL" sz="1000" dirty="0">
              <a:solidFill>
                <a:srgbClr val="898989"/>
              </a:solidFill>
            </a:endParaRPr>
          </a:p>
        </p:txBody>
      </p:sp>
      <p:pic>
        <p:nvPicPr>
          <p:cNvPr id="3" name="Picture 2" descr="Table&#10;&#10;Description automatically generated with low confidence">
            <a:extLst>
              <a:ext uri="{FF2B5EF4-FFF2-40B4-BE49-F238E27FC236}">
                <a16:creationId xmlns:a16="http://schemas.microsoft.com/office/drawing/2014/main" id="{E09BCD2A-A276-A464-0507-869B8FCC2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01" y="299128"/>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5B723D89-A3DF-DE5D-E414-A9515E2A3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4068"/>
            <a:ext cx="4239491"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CL"/>
              <a:t>Objetivos de aprendizaje</a:t>
            </a:r>
            <a:endParaRPr lang="es-CL" dirty="0"/>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2999" y="2462644"/>
            <a:ext cx="716497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CL" dirty="0"/>
              <a:t>Comprender El modelo ESTILO SOCIAL </a:t>
            </a:r>
            <a:r>
              <a:rPr lang="es-CL" dirty="0" err="1"/>
              <a:t>Model</a:t>
            </a:r>
            <a:r>
              <a:rPr lang="es-CL" dirty="0"/>
              <a:t>™.</a:t>
            </a:r>
          </a:p>
          <a:p>
            <a:pPr eaLnBrk="1" hangingPunct="1">
              <a:spcAft>
                <a:spcPts val="600"/>
              </a:spcAft>
              <a:defRPr sz="2400">
                <a:ea typeface="ヒラギノ角ゴ Pro W3" pitchFamily="4" charset="-128"/>
                <a:cs typeface="ヒラギノ角ゴ Pro W3" pitchFamily="4" charset="-128"/>
              </a:defRPr>
            </a:pPr>
            <a:r>
              <a:rPr lang="es-CL" dirty="0"/>
              <a:t>Calcular su ESTILO SOCIAL completando una evaluación de autopercepción.</a:t>
            </a:r>
          </a:p>
          <a:p>
            <a:pPr eaLnBrk="1" hangingPunct="1">
              <a:spcAft>
                <a:spcPts val="600"/>
              </a:spcAft>
              <a:defRPr sz="2400">
                <a:ea typeface="ヒラギノ角ゴ Pro W3" pitchFamily="4" charset="-128"/>
                <a:cs typeface="ヒラギノ角ゴ Pro W3" pitchFamily="4" charset="-128"/>
              </a:defRPr>
            </a:pPr>
            <a:r>
              <a:rPr lang="es-CL" dirty="0"/>
              <a:t>Comprender mejor su comportamiento y cómo los demás ven a las personas con su Estilo .</a:t>
            </a:r>
          </a:p>
          <a:p>
            <a:pPr eaLnBrk="1" hangingPunct="1">
              <a:spcAft>
                <a:spcPts val="600"/>
              </a:spcAft>
              <a:defRPr sz="2400">
                <a:ea typeface="ヒラギノ角ゴ Pro W3" pitchFamily="4" charset="-128"/>
                <a:cs typeface="ヒラギノ角ゴ Pro W3" pitchFamily="4" charset="-128"/>
              </a:defRPr>
            </a:pPr>
            <a:r>
              <a:rPr lang="es-CL" dirty="0"/>
              <a:t>Aumentar su Versatilidad para ser más efectivo con los demás.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s-CL"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 The TRACOM Corporation. Todos los derechos reservados.</a:t>
            </a:r>
            <a:endParaRPr kumimoji="0" lang="es-CL"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75169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660309" y="2058366"/>
            <a:ext cx="8659348" cy="2302565"/>
          </a:xfrm>
        </p:spPr>
        <p:txBody>
          <a:bodyPr wrap="square" anchor="ctr"/>
          <a:lstStyle/>
          <a:p>
            <a:pPr algn="ctr">
              <a:defRPr sz="5400"/>
            </a:pPr>
            <a:r>
              <a:rPr lang="es-CL" dirty="0"/>
              <a:t>Perfil impreso de autopercepción de ESTILO SOCIAL</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t>20</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es-CL"/>
              <a:t>Autopercepción de su SOCIAL STYLE</a:t>
            </a:r>
            <a:endParaRPr lang="es-CL"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960686"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Abra la perforación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Transfiera la respuesta a cada pregunta</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Sume los totales de las columnas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Trace su ESTILO SOCIAL</a:t>
            </a: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s-CL" smtClean="0"/>
              <a:t>21</a:t>
            </a:fld>
            <a:endParaRPr lang="es-CL"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es-CL"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2" y="3117082"/>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dirty="0"/>
              <a:t>Analítico</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19217" y="3117082"/>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dirty="0"/>
              <a:t>Motivador</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a:t>Expresivo</a:t>
            </a:r>
            <a:endParaRPr lang="es-CL" dirty="0"/>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es-CL"/>
              <a:t>Amable</a:t>
            </a:r>
            <a:endParaRPr lang="es-CL" dirty="0"/>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90889"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CL" dirty="0"/>
              <a:t> D</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CL"/>
              <a:t>E</a:t>
            </a:r>
            <a:endParaRPr lang="es-CL" dirty="0"/>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s-CL" dirty="0"/>
              <a:t>P</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es-C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es-CL" b="1"/>
              <a:t>EJEMPLO</a:t>
            </a:r>
            <a:r>
              <a:rPr lang="es-CL"/>
              <a:t>:</a:t>
            </a:r>
          </a:p>
          <a:p>
            <a:pPr marL="342900" indent="-342900">
              <a:lnSpc>
                <a:spcPct val="80000"/>
              </a:lnSpc>
            </a:pPr>
            <a:endParaRPr lang="es-CL"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es-CL"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23805" y="2124340"/>
            <a:ext cx="683239" cy="369887"/>
          </a:xfrm>
          <a:prstGeom prst="rect">
            <a:avLst/>
          </a:prstGeom>
          <a:noFill/>
          <a:ln w="9525">
            <a:noFill/>
            <a:miter lim="800000"/>
            <a:headEnd/>
            <a:tailEnd/>
          </a:ln>
        </p:spPr>
        <p:txBody>
          <a:bodyPr wrap="square">
            <a:prstTxWarp prst="textNoShape">
              <a:avLst/>
            </a:prstTxWarp>
            <a:noAutofit/>
          </a:bodyPr>
          <a:lstStyle/>
          <a:p>
            <a:pPr algn="ctr">
              <a:buFontTx/>
              <a:buNone/>
              <a:defRPr sz="1800" b="1">
                <a:solidFill>
                  <a:schemeClr val="tx1"/>
                </a:solidFill>
                <a:latin typeface="Arial" pitchFamily="4" charset="0"/>
                <a:ea typeface="Arial" pitchFamily="4" charset="0"/>
                <a:cs typeface="Arial" pitchFamily="4" charset="0"/>
              </a:defRPr>
            </a:pPr>
            <a:r>
              <a:rPr lang="es-CL" dirty="0"/>
              <a:t>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CL"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es-CL"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924999" y="5289550"/>
            <a:ext cx="5802372"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es-CL" dirty="0"/>
              <a:t>¡Su autopercepción puede diferir de las opiniones de los demás!</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es-CL"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es-CL" dirty="0"/>
              <a:t>Lea sobre su Estilo</a:t>
            </a:r>
            <a:endParaRPr lang="es-CL"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s-CL" smtClean="0"/>
              <a:t>22</a:t>
            </a:fld>
            <a:endParaRPr lang="es-CL"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Controla</a:t>
            </a:r>
            <a:endParaRPr lang="es-CL"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es-CL"/>
              <a:t>Emociona</a:t>
            </a:r>
            <a:endParaRPr lang="es-CL"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Pregunta</a:t>
            </a:r>
            <a:endParaRPr lang="es-CL"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a:t>Dice</a:t>
            </a:r>
            <a:endParaRPr lang="es-CL"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Analítico</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Páginas 14-15</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2" y="1352344"/>
            <a:ext cx="2154223"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Motivador</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Páginas 8-9</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Amable</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Páginas 12-13</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es-CL" dirty="0"/>
              <a:t>Estilo Expresivo</a:t>
            </a:r>
          </a:p>
          <a:p>
            <a:pPr>
              <a:lnSpc>
                <a:spcPct val="85000"/>
              </a:lnSpc>
            </a:pPr>
            <a:endParaRPr lang="es-CL"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es-CL" dirty="0"/>
              <a:t>Páginas 10-11</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es-CL" dirty="0">
                <a:solidFill>
                  <a:schemeClr val="accent2"/>
                </a:solidFill>
              </a:rPr>
              <a:t>Recordatorios clave</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spcBef>
                <a:spcPct val="0"/>
              </a:spcBef>
              <a:spcAft>
                <a:spcPts val="1200"/>
              </a:spcAft>
            </a:pPr>
            <a:endParaRPr lang="es-CL"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CL" dirty="0"/>
              <a:t>No hay un “mejor” Estilo.</a:t>
            </a:r>
          </a:p>
          <a:p>
            <a:pPr>
              <a:spcBef>
                <a:spcPct val="0"/>
              </a:spcBef>
              <a:spcAft>
                <a:spcPts val="1200"/>
              </a:spcAft>
              <a:defRPr sz="2400">
                <a:ea typeface="ヒラギノ角ゴ Pro W3" panose="020B0300000000000000" pitchFamily="6" charset="-128"/>
              </a:defRPr>
            </a:pPr>
            <a:r>
              <a:rPr lang="es-CL" dirty="0"/>
              <a:t>El Estilo  </a:t>
            </a:r>
            <a:r>
              <a:rPr lang="es-CL" dirty="0">
                <a:cs typeface="Times New Roman" panose="02020603050405020304" pitchFamily="18" charset="0"/>
              </a:rPr>
              <a:t>no es la personalidad.</a:t>
            </a:r>
          </a:p>
          <a:p>
            <a:pPr>
              <a:spcBef>
                <a:spcPct val="0"/>
              </a:spcBef>
              <a:spcAft>
                <a:spcPts val="1200"/>
              </a:spcAft>
              <a:defRPr sz="2400">
                <a:ea typeface="ヒラギノ角ゴ Pro W3" pitchFamily="4" charset="-128"/>
                <a:cs typeface="ヒラギノ角ゴ Pro W3" pitchFamily="4" charset="-128"/>
              </a:defRPr>
            </a:pPr>
            <a:r>
              <a:rPr lang="es-CL" dirty="0"/>
              <a:t>Su Estilo  es un tema en su comportamiento.</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es-CL" dirty="0"/>
              <a:t>Su Estilo  tiene acciones de crecimiento. </a:t>
            </a:r>
          </a:p>
          <a:p>
            <a:pPr>
              <a:spcBef>
                <a:spcPct val="0"/>
              </a:spcBef>
              <a:spcAft>
                <a:spcPts val="1200"/>
              </a:spcAft>
              <a:defRPr sz="2400">
                <a:ea typeface="ヒラギノ角ゴ Pro W3" pitchFamily="4" charset="-128"/>
                <a:cs typeface="ヒラギノ角ゴ Pro W3" pitchFamily="4" charset="-128"/>
              </a:defRPr>
            </a:pPr>
            <a:r>
              <a:rPr lang="es-CL" dirty="0"/>
              <a:t>Su desafío: Tomar la iniciativa para establecer y desarrollar relaciones efectivas con los demás.</a:t>
            </a:r>
          </a:p>
          <a:p>
            <a:pPr>
              <a:spcBef>
                <a:spcPct val="0"/>
              </a:spcBef>
              <a:spcAft>
                <a:spcPts val="1200"/>
              </a:spcAft>
            </a:pPr>
            <a:endParaRPr lang="es-CL"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s-CL" smtClean="0"/>
              <a:t>23</a:t>
            </a:fld>
            <a:endParaRPr lang="es-C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es-CL" dirty="0">
                <a:solidFill>
                  <a:schemeClr val="accent2"/>
                </a:solidFill>
              </a:rPr>
              <a:t>Versatilidad</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s-CL" smtClean="0"/>
              <a:t>24</a:t>
            </a:fld>
            <a:endParaRPr lang="es-CL"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es-CL" dirty="0">
                <a:solidFill>
                  <a:schemeClr val="accent2"/>
                </a:solidFill>
              </a:rPr>
              <a:t>La Versatilidad es lo bien que se adapta a las necesidades de Estilo de los demás</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s-CL" smtClean="0"/>
              <a:t>25</a:t>
            </a:fld>
            <a:endParaRPr lang="es-CL"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es-CL" dirty="0"/>
              <a:t>Cuatro fuentes de Versatilidad</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es-CL"/>
              <a:t> </a:t>
            </a:r>
            <a:endParaRPr lang="es-CL"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s-CL" smtClean="0"/>
              <a:t>26</a:t>
            </a:fld>
            <a:endParaRPr lang="es-CL"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Imagen</a:t>
              </a:r>
              <a:endParaRPr lang="es-CL"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Presentación</a:t>
              </a:r>
              <a:endParaRPr lang="es-CL" dirty="0"/>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Competencia</a:t>
              </a:r>
              <a:endParaRPr lang="es-CL"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a:t>Opinión</a:t>
              </a:r>
              <a:endParaRPr lang="es-CL"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CL" dirty="0"/>
                <a:t>El uso apropiado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es-CL"/>
                <a:t>genera</a:t>
              </a:r>
              <a:endParaRPr lang="es-CL"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es-CL" dirty="0"/>
                <a:t>Mayor Versatilidad</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es-CL" dirty="0"/>
              <a:t>Perfil en línea de autopercepción de Versatilidad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t>27</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es-CL" dirty="0"/>
              <a:t>Versatilidad general</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667010632"/>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Algo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Generalmente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Muy consistente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dirty="0"/>
                        <a:t>OTROS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UNO MISMO</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s-CL" smtClean="0"/>
              <a:t>28</a:t>
            </a:fld>
            <a:endParaRPr lang="es-CL"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s-CL"/>
              <a:t>© The TRACOM Corporation. Todos los derechos reservados.</a:t>
            </a:r>
            <a:endParaRPr lang="es-CL"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es-CL" dirty="0"/>
              <a:t>Su consistencia para mostrar Versatilidad</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8337" y="3614728"/>
            <a:ext cx="1545910" cy="384704"/>
          </a:xfrm>
          <a:prstGeom prst="rect">
            <a:avLst/>
          </a:prstGeom>
          <a:solidFill>
            <a:schemeClr val="bg1"/>
          </a:solidFill>
        </p:spPr>
        <p:txBody>
          <a:bodyPr wrap="square" lIns="0" tIns="0" rIns="0" bIns="0">
            <a:spAutoFit/>
          </a:bodyPr>
          <a:lstStyle/>
          <a:p>
            <a:pPr algn="l"/>
            <a:endParaRPr lang="es-CL"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es-CL" dirty="0"/>
              <a:t>El significado de las posiciones de Versatilidad</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s-CL" smtClean="0"/>
              <a:t>29</a:t>
            </a:fld>
            <a:endParaRPr lang="es-CL"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895239520"/>
              </p:ext>
            </p:extLst>
          </p:nvPr>
        </p:nvGraphicFramePr>
        <p:xfrm>
          <a:off x="390524" y="1906923"/>
          <a:ext cx="11572877" cy="2641925"/>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En desacuerdo</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Parcialmente</a:t>
                      </a:r>
                      <a:r>
                        <a:rPr dirty="0"/>
                        <a:t> de </a:t>
                      </a:r>
                      <a:r>
                        <a:rPr dirty="0" err="1"/>
                        <a:t>acuerdo</a:t>
                      </a:r>
                      <a:br>
                        <a:rPr lang="en-US" sz="1400" baseline="0" dirty="0"/>
                      </a:br>
                      <a:r>
                        <a:rPr dirty="0" err="1"/>
                        <a:t>Parcialmente</a:t>
                      </a:r>
                      <a:r>
                        <a:rPr dirty="0"/>
                        <a:t> </a:t>
                      </a:r>
                      <a:r>
                        <a:rPr dirty="0" err="1"/>
                        <a:t>en</a:t>
                      </a:r>
                      <a:r>
                        <a:rPr dirty="0"/>
                        <a:t> </a:t>
                      </a:r>
                      <a:r>
                        <a:rPr dirty="0" err="1"/>
                        <a:t>desacuerdo</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De acuerdo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Totalmente de acuerdo</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t>1. Aborda situaciones nuevas con una perspectiva positiva.</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Establece buenas relaciones con los compañeros de trabajo.</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Presenta ideas de manera efectiva a los grupos.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es-CL"/>
                <a:t>Consistencia</a:t>
              </a:r>
              <a:endParaRPr lang="es-CL"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2938917755"/>
                </p:ext>
              </p:extLst>
            </p:nvPr>
          </p:nvGraphicFramePr>
          <p:xfrm>
            <a:off x="7803240" y="4764645"/>
            <a:ext cx="4254501" cy="429260"/>
          </p:xfrm>
          <a:graphic>
            <a:graphicData uri="http://schemas.openxmlformats.org/drawingml/2006/table">
              <a:tbl>
                <a:tblPr firstRow="1" bandRow="1">
                  <a:tableStyleId>{5FD0F851-EC5A-4D38-B0AD-8093EC10F338}</a:tableStyleId>
                </a:tblPr>
                <a:tblGrid>
                  <a:gridCol w="1604918">
                    <a:extLst>
                      <a:ext uri="{9D8B030D-6E8A-4147-A177-3AD203B41FA5}">
                        <a16:colId xmlns:a16="http://schemas.microsoft.com/office/drawing/2014/main" val="1939598725"/>
                      </a:ext>
                    </a:extLst>
                  </a:gridCol>
                  <a:gridCol w="1231416">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l"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1959429"/>
            <a:ext cx="1270000" cy="2529775"/>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es-CL" smtClean="0"/>
              <a:t>3</a:t>
            </a:fld>
            <a:endParaRPr lang="es-CL" dirty="0"/>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069007" y="1867283"/>
            <a:ext cx="6119859"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CL" dirty="0"/>
              <a:t>ESTILO SOCIAL Y VERSATILIDAD</a:t>
            </a:r>
          </a:p>
        </p:txBody>
      </p:sp>
      <p:sp>
        <p:nvSpPr>
          <p:cNvPr id="8" name="TextBox 7">
            <a:extLst>
              <a:ext uri="{FF2B5EF4-FFF2-40B4-BE49-F238E27FC236}">
                <a16:creationId xmlns:a16="http://schemas.microsoft.com/office/drawing/2014/main" id="{AC9DC170-4BCE-DD40-8FBC-A39A3F32A9DC}"/>
              </a:ext>
            </a:extLst>
          </p:cNvPr>
          <p:cNvSpPr txBox="1"/>
          <p:nvPr/>
        </p:nvSpPr>
        <p:spPr>
          <a:xfrm>
            <a:off x="1448146" y="2348353"/>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es-CL"/>
              <a:t>UN ELEMENTO CLAVE DEL ÉXITO</a:t>
            </a:r>
            <a:endParaRPr lang="es-CL" dirty="0"/>
          </a:p>
        </p:txBody>
      </p:sp>
      <p:sp>
        <p:nvSpPr>
          <p:cNvPr id="9" name="TextBox 8">
            <a:extLst>
              <a:ext uri="{FF2B5EF4-FFF2-40B4-BE49-F238E27FC236}">
                <a16:creationId xmlns:a16="http://schemas.microsoft.com/office/drawing/2014/main" id="{4EC9C782-973C-B740-9407-F8C4115FC6DB}"/>
              </a:ext>
            </a:extLst>
          </p:cNvPr>
          <p:cNvSpPr txBox="1"/>
          <p:nvPr/>
        </p:nvSpPr>
        <p:spPr>
          <a:xfrm>
            <a:off x="1101024" y="2744588"/>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Como resultado de la capacitación sobre ESTILO SOCIAL y Versatilidad, los participantes informan lo siguiente:</a:t>
            </a:r>
            <a:endParaRPr lang="es-C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98394" y="348339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88 %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459526" y="348877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74 %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637591" y="347755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s-CL"/>
              <a:t>71 %</a:t>
            </a:r>
            <a:endParaRPr lang="es-CL"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39871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a:t>MÁS EFICACES AL TRABAJAR CON OTROS</a:t>
            </a:r>
            <a:endParaRPr lang="es-CL" dirty="0"/>
          </a:p>
        </p:txBody>
      </p:sp>
      <p:sp>
        <p:nvSpPr>
          <p:cNvPr id="14" name="TextBox 13">
            <a:extLst>
              <a:ext uri="{FF2B5EF4-FFF2-40B4-BE49-F238E27FC236}">
                <a16:creationId xmlns:a16="http://schemas.microsoft.com/office/drawing/2014/main" id="{93FBE97B-62F9-9345-8837-7208B76D40BA}"/>
              </a:ext>
            </a:extLst>
          </p:cNvPr>
          <p:cNvSpPr txBox="1"/>
          <p:nvPr/>
        </p:nvSpPr>
        <p:spPr>
          <a:xfrm>
            <a:off x="3064942" y="4409858"/>
            <a:ext cx="179568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LAS SITUACIONES DE CONFLICTO MEJORARÍAN</a:t>
            </a:r>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40916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a:t>LAS RELACIONES LABORALES DIFÍCILES MEJORARÍAN</a:t>
            </a:r>
            <a:endParaRPr lang="es-CL" dirty="0"/>
          </a:p>
        </p:txBody>
      </p:sp>
      <p:sp>
        <p:nvSpPr>
          <p:cNvPr id="16" name="TextBox 15">
            <a:extLst>
              <a:ext uri="{FF2B5EF4-FFF2-40B4-BE49-F238E27FC236}">
                <a16:creationId xmlns:a16="http://schemas.microsoft.com/office/drawing/2014/main" id="{618CF056-B922-7D4E-8065-190477C21094}"/>
              </a:ext>
            </a:extLst>
          </p:cNvPr>
          <p:cNvSpPr txBox="1"/>
          <p:nvPr/>
        </p:nvSpPr>
        <p:spPr>
          <a:xfrm>
            <a:off x="634608" y="5548751"/>
            <a:ext cx="68499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A medida que aumenta la Versatilidad, también lo hace el desempeño en el trabajo.</a:t>
            </a:r>
            <a:endParaRPr lang="es-CL"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200920" y="4093106"/>
            <a:ext cx="1560954" cy="215444"/>
          </a:xfrm>
          <a:prstGeom prst="rect">
            <a:avLst/>
          </a:prstGeom>
          <a:noFill/>
        </p:spPr>
        <p:txBody>
          <a:bodyPr wrap="square" lIns="0" tIns="0" rIns="0" bIns="0">
            <a:noAutofit/>
          </a:bodyPr>
          <a:lstStyle/>
          <a:p>
            <a:pP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a:t>dijo que serán</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628244" y="4093106"/>
            <a:ext cx="741282"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dijo que</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753594" y="4093106"/>
            <a:ext cx="90846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es-CL" dirty="0"/>
              <a:t>dijo que</a:t>
            </a:r>
            <a:endParaRPr lang="es-CL"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30</a:t>
            </a:fld>
            <a:endParaRPr lang="es-CL" sz="1000" dirty="0">
              <a:solidFill>
                <a:srgbClr val="898989"/>
              </a:solidFill>
            </a:endParaRPr>
          </a:p>
        </p:txBody>
      </p:sp>
      <p:pic>
        <p:nvPicPr>
          <p:cNvPr id="8" name="Picture 7" descr="Graphical user interface, website&#10;&#10;Description automatically generated">
            <a:extLst>
              <a:ext uri="{FF2B5EF4-FFF2-40B4-BE49-F238E27FC236}">
                <a16:creationId xmlns:a16="http://schemas.microsoft.com/office/drawing/2014/main" id="{08ECD0AA-7D9C-4049-DACD-02CE85A97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568" y="377070"/>
            <a:ext cx="4239895" cy="5486400"/>
          </a:xfrm>
          <a:prstGeom prst="rect">
            <a:avLst/>
          </a:prstGeom>
          <a:ln>
            <a:solidFill>
              <a:schemeClr val="tx1"/>
            </a:solidFill>
          </a:ln>
        </p:spPr>
      </p:pic>
      <p:pic>
        <p:nvPicPr>
          <p:cNvPr id="11" name="Picture 10" descr="Graphical user interface&#10;&#10;Description automatically generated">
            <a:extLst>
              <a:ext uri="{FF2B5EF4-FFF2-40B4-BE49-F238E27FC236}">
                <a16:creationId xmlns:a16="http://schemas.microsoft.com/office/drawing/2014/main" id="{2D04EE13-7B09-14C9-C195-9E74E01A0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784" y="377070"/>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31</a:t>
            </a:fld>
            <a:endParaRPr lang="es-CL" sz="1000" dirty="0">
              <a:solidFill>
                <a:srgbClr val="898989"/>
              </a:solidFill>
            </a:endParaRPr>
          </a:p>
        </p:txBody>
      </p:sp>
      <p:pic>
        <p:nvPicPr>
          <p:cNvPr id="11" name="Picture 10" descr="Text, letter&#10;&#10;Description automatically generated">
            <a:extLst>
              <a:ext uri="{FF2B5EF4-FFF2-40B4-BE49-F238E27FC236}">
                <a16:creationId xmlns:a16="http://schemas.microsoft.com/office/drawing/2014/main" id="{714E923A-314C-5939-FFE9-0A3FF26B9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930" y="387864"/>
            <a:ext cx="4240070" cy="5486400"/>
          </a:xfrm>
          <a:prstGeom prst="rect">
            <a:avLst/>
          </a:prstGeom>
          <a:ln>
            <a:solidFill>
              <a:schemeClr val="tx1"/>
            </a:solidFill>
          </a:ln>
        </p:spPr>
      </p:pic>
      <p:pic>
        <p:nvPicPr>
          <p:cNvPr id="13" name="Picture 12" descr="Graphical user interface, text, application, Word&#10;&#10;Description automatically generated">
            <a:extLst>
              <a:ext uri="{FF2B5EF4-FFF2-40B4-BE49-F238E27FC236}">
                <a16:creationId xmlns:a16="http://schemas.microsoft.com/office/drawing/2014/main" id="{8F843011-A9C5-15BD-1927-750A7F1FE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945" y="387864"/>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32</a:t>
            </a:fld>
            <a:endParaRPr lang="es-CL"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455F4E75-7166-B0FE-4436-14F372CDA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15" y="284335"/>
            <a:ext cx="4239491" cy="5486400"/>
          </a:xfrm>
          <a:prstGeom prst="rect">
            <a:avLst/>
          </a:prstGeom>
          <a:ln>
            <a:solidFill>
              <a:schemeClr val="tx1"/>
            </a:solidFill>
          </a:ln>
        </p:spPr>
      </p:pic>
      <p:pic>
        <p:nvPicPr>
          <p:cNvPr id="6" name="Picture 5" descr="Graphical user interface, text, application, email&#10;&#10;Description automatically generated">
            <a:extLst>
              <a:ext uri="{FF2B5EF4-FFF2-40B4-BE49-F238E27FC236}">
                <a16:creationId xmlns:a16="http://schemas.microsoft.com/office/drawing/2014/main" id="{782F92C2-ECFE-1282-F40B-AF79C7133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4335"/>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33</a:t>
            </a:fld>
            <a:endParaRPr lang="es-CL" sz="1000" dirty="0">
              <a:solidFill>
                <a:srgbClr val="898989"/>
              </a:solidFill>
            </a:endParaRPr>
          </a:p>
        </p:txBody>
      </p:sp>
      <p:pic>
        <p:nvPicPr>
          <p:cNvPr id="9" name="Picture 8" descr="Text&#10;&#10;Description automatically generated">
            <a:extLst>
              <a:ext uri="{FF2B5EF4-FFF2-40B4-BE49-F238E27FC236}">
                <a16:creationId xmlns:a16="http://schemas.microsoft.com/office/drawing/2014/main" id="{851D2022-BB40-0EAB-7371-B6C15868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2" y="446352"/>
            <a:ext cx="4240231" cy="5486400"/>
          </a:xfrm>
          <a:prstGeom prst="rect">
            <a:avLst/>
          </a:prstGeom>
          <a:ln>
            <a:solidFill>
              <a:schemeClr val="tx1"/>
            </a:solidFill>
          </a:ln>
        </p:spPr>
      </p:pic>
      <p:pic>
        <p:nvPicPr>
          <p:cNvPr id="11" name="Picture 10" descr="Text, application&#10;&#10;Description automatically generated">
            <a:extLst>
              <a:ext uri="{FF2B5EF4-FFF2-40B4-BE49-F238E27FC236}">
                <a16:creationId xmlns:a16="http://schemas.microsoft.com/office/drawing/2014/main" id="{DBF78918-B865-892A-14FE-55C4630A5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s-CL"/>
              <a:t>© The TRACOM Corporation. Todos los derechos reservados.</a:t>
            </a:r>
            <a:endParaRPr lang="es-CL" dirty="0"/>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34</a:t>
            </a:fld>
            <a:endParaRPr lang="es-CL" sz="1000" dirty="0">
              <a:solidFill>
                <a:srgbClr val="898989"/>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4650804D-93E2-6D55-2156-B36E46B61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86" y="277802"/>
            <a:ext cx="4239491" cy="548640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73C1EF88-C29B-3125-91B3-DF9D0869F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433" y="277802"/>
            <a:ext cx="4240319" cy="548640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es-CL" dirty="0"/>
              <a:t>Perfil impreso de Versatilidad</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s-CL" smtClean="0"/>
              <a:t>35</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es-CL" dirty="0"/>
              <a:t>Versatilidad</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257006" y="2584043"/>
            <a:ext cx="5677988" cy="566737"/>
          </a:xfrm>
        </p:spPr>
        <p:txBody>
          <a:bodyPr wrap="square">
            <a:noAutofit/>
          </a:bodyPr>
          <a:lstStyle/>
          <a:p>
            <a:pPr algn="ctr"/>
            <a:r>
              <a:rPr lang="es-CL" dirty="0"/>
              <a:t>Comportamiento visto como centrado en…</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s-CL" smtClean="0"/>
              <a:t>36</a:t>
            </a:fld>
            <a:endParaRPr lang="es-CL"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es-CL"/>
              <a:t>Una medida de la eficacia interpersonal cuando se trabaja con otros.</a:t>
            </a:r>
            <a:endParaRPr lang="es-CL" dirty="0"/>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CL"/>
              <a:t>Media</a:t>
            </a:r>
            <a:endParaRPr lang="es-CL"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CL"/>
              <a:t>Alta</a:t>
            </a:r>
            <a:endParaRPr lang="es-CL" dirty="0"/>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es-CL"/>
              <a:t>Baja</a:t>
            </a:r>
            <a:endParaRPr lang="es-CL"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es-CL"/>
              <a:t>Mi tensión</a:t>
            </a:r>
            <a:endParaRPr lang="es-CL" dirty="0"/>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429000"/>
            <a:ext cx="15446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es-CL" dirty="0"/>
              <a:t>La tensión de los demás</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es-CL" dirty="0"/>
              <a:t>Su autopercepción de Versatilidad</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2196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es-CL" dirty="0"/>
              <a:t>Abra la perforación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CL" dirty="0"/>
              <a:t>Sume las marcas de verificación en la columna sombreada</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es-CL" dirty="0"/>
              <a:t>Marque con un círculo la letra de su puntuación de Versatilidad</a:t>
            </a:r>
          </a:p>
          <a:p>
            <a:endParaRPr lang="es-CL"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s-CL" smtClean="0"/>
              <a:t>37</a:t>
            </a:fld>
            <a:endParaRPr lang="es-CL"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es-CL" b="1"/>
              <a:t>EJEMPLO</a:t>
            </a:r>
            <a:r>
              <a:rPr lang="es-CL"/>
              <a:t>:</a:t>
            </a:r>
          </a:p>
          <a:p>
            <a:pPr marL="342900" indent="-342900">
              <a:lnSpc>
                <a:spcPct val="80000"/>
              </a:lnSpc>
            </a:pPr>
            <a:endParaRPr lang="es-CL"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101347" y="5289550"/>
            <a:ext cx="5449676"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es-CL" dirty="0"/>
              <a:t>¡Su autopercepción puede diferir de las opiniones de los demás!</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40195"/>
            <a:ext cx="2971817"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es-CL" dirty="0"/>
              <a:t>Si es 7 o menos = Baja (marque con un círculo la “B”)</a:t>
            </a:r>
          </a:p>
          <a:p>
            <a:pPr>
              <a:buFontTx/>
              <a:buNone/>
              <a:defRPr sz="1600">
                <a:solidFill>
                  <a:srgbClr val="000000"/>
                </a:solidFill>
                <a:latin typeface="Arial" pitchFamily="4" charset="0"/>
              </a:defRPr>
            </a:pPr>
            <a:r>
              <a:rPr lang="es-CL" dirty="0"/>
              <a:t>Si es 8 - 14 = Media </a:t>
            </a:r>
            <a:br>
              <a:rPr lang="es-CL" dirty="0"/>
            </a:br>
            <a:r>
              <a:rPr lang="es-CL" dirty="0"/>
              <a:t>(marque con un círculo la “M”)</a:t>
            </a:r>
          </a:p>
          <a:p>
            <a:pPr>
              <a:buFontTx/>
              <a:buNone/>
              <a:defRPr sz="1600">
                <a:solidFill>
                  <a:srgbClr val="000000"/>
                </a:solidFill>
                <a:latin typeface="Arial" pitchFamily="4" charset="0"/>
              </a:defRPr>
            </a:pPr>
            <a:r>
              <a:rPr lang="es-CL" dirty="0"/>
              <a:t>Si es 15 - 21 = Alta </a:t>
            </a:r>
            <a:br>
              <a:rPr lang="es-CL" dirty="0"/>
            </a:br>
            <a:r>
              <a:rPr lang="es-CL" dirty="0"/>
              <a:t>(marque con un círculo la “A”)</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2970203990"/>
              </p:ext>
            </p:extLst>
          </p:nvPr>
        </p:nvGraphicFramePr>
        <p:xfrm>
          <a:off x="8308742" y="4235645"/>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B</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A</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3031114"/>
          </a:xfrm>
          <a:prstGeom prst="rect">
            <a:avLst/>
          </a:prstGeom>
          <a:noFill/>
          <a:ln w="9525">
            <a:solidFill>
              <a:schemeClr val="tx1"/>
            </a:solidFill>
            <a:round/>
            <a:headEnd/>
            <a:tailEnd/>
          </a:ln>
        </p:spPr>
        <p:txBody>
          <a:bodyPr>
            <a:prstTxWarp prst="textNoShape">
              <a:avLst/>
            </a:prstTxWarp>
          </a:bodyPr>
          <a:lstStyle/>
          <a:p>
            <a:pPr marL="342900" indent="-342900"/>
            <a:endParaRPr lang="es-CL"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4331309"/>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es-CL"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CL"/>
              <a:t>© The TRACOM Corporation. Todos los derechos reservados.</a:t>
            </a:r>
            <a:endParaRPr lang="es-CL" dirty="0"/>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es-CL"/>
              <a:t>Objetivos de aprendizaje</a:t>
            </a:r>
            <a:endParaRPr lang="es-CL" dirty="0"/>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2999" y="2462644"/>
            <a:ext cx="7164977"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es-CL" dirty="0"/>
              <a:t>Comprender El modelo ESTILO SOCIAL </a:t>
            </a:r>
            <a:r>
              <a:rPr lang="es-CL" dirty="0" err="1"/>
              <a:t>Model</a:t>
            </a:r>
            <a:r>
              <a:rPr lang="es-CL" dirty="0"/>
              <a:t>™.</a:t>
            </a:r>
          </a:p>
          <a:p>
            <a:pPr eaLnBrk="1" hangingPunct="1">
              <a:spcAft>
                <a:spcPts val="600"/>
              </a:spcAft>
              <a:defRPr sz="2400">
                <a:ea typeface="ヒラギノ角ゴ Pro W3" pitchFamily="4" charset="-128"/>
                <a:cs typeface="ヒラギノ角ゴ Pro W3" pitchFamily="4" charset="-128"/>
              </a:defRPr>
            </a:pPr>
            <a:r>
              <a:rPr lang="es-CL" dirty="0"/>
              <a:t>Calcular su ESTILO SOCIAL completando una evaluación de autopercepción.</a:t>
            </a:r>
          </a:p>
          <a:p>
            <a:pPr eaLnBrk="1" hangingPunct="1">
              <a:spcAft>
                <a:spcPts val="600"/>
              </a:spcAft>
              <a:defRPr sz="2400">
                <a:ea typeface="ヒラギノ角ゴ Pro W3" pitchFamily="4" charset="-128"/>
                <a:cs typeface="ヒラギノ角ゴ Pro W3" pitchFamily="4" charset="-128"/>
              </a:defRPr>
            </a:pPr>
            <a:r>
              <a:rPr lang="es-CL" dirty="0"/>
              <a:t>Comprender mejor su comportamiento y cómo los demás ven a las personas con su Estilo.</a:t>
            </a:r>
          </a:p>
          <a:p>
            <a:pPr eaLnBrk="1" hangingPunct="1">
              <a:spcAft>
                <a:spcPts val="600"/>
              </a:spcAft>
              <a:defRPr sz="2400">
                <a:ea typeface="ヒラギノ角ゴ Pro W3" pitchFamily="4" charset="-128"/>
                <a:cs typeface="ヒラギノ角ゴ Pro W3" pitchFamily="4" charset="-128"/>
              </a:defRPr>
            </a:pPr>
            <a:r>
              <a:rPr lang="es-CL" dirty="0"/>
              <a:t>Aumentar su Versatilidad para ser más efectivo con los demás.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38</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3000" y="1835940"/>
            <a:ext cx="7151914" cy="476187"/>
          </a:xfrm>
        </p:spPr>
        <p:txBody>
          <a:bodyPr wrap="square">
            <a:noAutofit/>
          </a:bodyPr>
          <a:lstStyle/>
          <a:p>
            <a:r>
              <a:rPr lang="es-CL" dirty="0">
                <a:solidFill>
                  <a:schemeClr val="accent2"/>
                </a:solidFill>
              </a:rPr>
              <a:t>Próximos pasos y aprendizaje clave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es-CL" dirty="0"/>
              <a:t>Comparta su ESTILO SOCIAL con sus colegas y pídales su opinión.</a:t>
            </a:r>
          </a:p>
          <a:p>
            <a:pPr>
              <a:lnSpc>
                <a:spcPct val="90000"/>
              </a:lnSpc>
              <a:spcAft>
                <a:spcPts val="1200"/>
              </a:spcAft>
              <a:defRPr sz="2400"/>
            </a:pPr>
            <a:r>
              <a:rPr lang="es-CL" dirty="0"/>
              <a:t>Busque dos dimensiones de comportamiento: firmeza y reacción.</a:t>
            </a:r>
          </a:p>
          <a:p>
            <a:pPr>
              <a:lnSpc>
                <a:spcPct val="90000"/>
              </a:lnSpc>
              <a:spcAft>
                <a:spcPts val="1200"/>
              </a:spcAft>
              <a:defRPr sz="2400"/>
            </a:pPr>
            <a:r>
              <a:rPr lang="es-CL" dirty="0"/>
              <a:t>Actúe para satisfacer las necesidades de ESTILO SOCIAL de los demás a medida que interactúa con ellos.</a:t>
            </a:r>
          </a:p>
          <a:p>
            <a:pPr>
              <a:lnSpc>
                <a:spcPct val="90000"/>
              </a:lnSpc>
              <a:spcAft>
                <a:spcPts val="1200"/>
              </a:spcAft>
              <a:defRPr sz="2400"/>
            </a:pPr>
            <a:r>
              <a:rPr lang="es-CL" dirty="0"/>
              <a:t>Prediga probables comportamientos futuros del Estilo de los demás.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39</a:t>
            </a:fld>
            <a:endParaRPr lang="es-CL"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es-CL"/>
              <a:t>Comportamientos observables frente a personalidad</a:t>
            </a:r>
            <a:endParaRPr lang="es-CL"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s-CL" smtClean="0"/>
              <a:t>4</a:t>
            </a:fld>
            <a:endParaRPr lang="es-CL"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Comportamiento interpersonal</a:t>
              </a:r>
            </a:p>
            <a:p>
              <a:pPr>
                <a:lnSpc>
                  <a:spcPct val="85000"/>
                </a:lnSpc>
                <a:defRPr sz="1600">
                  <a:solidFill>
                    <a:schemeClr val="tx2"/>
                  </a:solidFill>
                </a:defRPr>
              </a:pPr>
              <a:r>
                <a:rPr lang="es-CL" dirty="0"/>
                <a:t>Lo que dice y hace cuando interactúa con otras personas</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dirty="0"/>
                <a:t>Comportamiento</a:t>
              </a:r>
            </a:p>
            <a:p>
              <a:pPr>
                <a:lnSpc>
                  <a:spcPct val="85000"/>
                </a:lnSpc>
                <a:defRPr sz="1600">
                  <a:solidFill>
                    <a:schemeClr val="tx2"/>
                  </a:solidFill>
                </a:defRPr>
              </a:pPr>
              <a:r>
                <a:rPr lang="es-CL" dirty="0"/>
                <a:t>Lo que dice (verbal) y hace (no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es-CL" sz="2000" dirty="0"/>
                <a:t>ESTILO SOCIAL</a:t>
              </a:r>
              <a:r>
                <a:rPr lang="es-CL" sz="2000" baseline="30000" dirty="0"/>
                <a:t>®</a:t>
              </a:r>
              <a:br>
                <a:rPr lang="es-CL" sz="2000" dirty="0">
                  <a:solidFill>
                    <a:schemeClr val="tx2"/>
                  </a:solidFill>
                </a:rPr>
              </a:br>
              <a:r>
                <a:rPr lang="es-CL" sz="1600" dirty="0"/>
                <a:t>Un patrón de acciones que otros pueden observar y acordar para describir el comportamiento de una persona</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es-CL"/>
                <a:t>Personalidad</a:t>
              </a:r>
            </a:p>
            <a:p>
              <a:pPr>
                <a:lnSpc>
                  <a:spcPct val="85000"/>
                </a:lnSpc>
                <a:defRPr sz="1600">
                  <a:solidFill>
                    <a:schemeClr val="tx2"/>
                  </a:solidFill>
                </a:defRPr>
              </a:pPr>
              <a:r>
                <a:rPr lang="es-CL"/>
                <a:t>Todo lo que es una persona: sus ideas, valores, esperanzas y sueños</a:t>
              </a:r>
              <a:endParaRPr lang="es-CL" dirty="0"/>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es-CL"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es-CL"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es-CL"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es-CL"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822300" y="3447343"/>
              <a:ext cx="2728076" cy="492443"/>
            </a:xfrm>
            <a:prstGeom prst="rect">
              <a:avLst/>
            </a:prstGeom>
            <a:noFill/>
          </p:spPr>
          <p:txBody>
            <a:bodyPr wrap="square" lIns="0" tIns="0" rIns="0" bIns="0">
              <a:noAutofit/>
            </a:bodyPr>
            <a:lstStyle/>
            <a:p>
              <a:pPr algn="l">
                <a:defRPr sz="1600"/>
              </a:pPr>
              <a:r>
                <a:rPr lang="es-CL" dirty="0"/>
                <a:t>Comportamiento observable</a:t>
              </a:r>
            </a:p>
            <a:p>
              <a:pPr algn="l">
                <a:defRPr sz="1600" b="1">
                  <a:latin typeface="Arial Black" panose="020B0A04020102020204" pitchFamily="34" charset="0"/>
                </a:defRPr>
              </a:pPr>
              <a:r>
                <a:rPr lang="es-CL" dirty="0"/>
                <a:t>Decir/Hacer</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69114" y="3907131"/>
              <a:ext cx="1197676" cy="246221"/>
            </a:xfrm>
            <a:prstGeom prst="rect">
              <a:avLst/>
            </a:prstGeom>
            <a:solidFill>
              <a:srgbClr val="07548B"/>
            </a:solidFill>
          </p:spPr>
          <p:txBody>
            <a:bodyPr wrap="square" lIns="0" tIns="0" rIns="0" bIns="0">
              <a:noAutofit/>
            </a:bodyPr>
            <a:lstStyle/>
            <a:p>
              <a:pPr algn="l">
                <a:defRPr sz="1600">
                  <a:solidFill>
                    <a:schemeClr val="bg1"/>
                  </a:solidFill>
                </a:defRPr>
              </a:pPr>
              <a:r>
                <a:rPr lang="es-CL" dirty="0"/>
                <a:t>Personalidad</a:t>
              </a:r>
              <a:endParaRPr lang="es-CL"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s-CL" dirty="0"/>
              <a:t>SOCIAL STYLE </a:t>
            </a:r>
            <a:r>
              <a:rPr lang="es-CL" dirty="0" err="1"/>
              <a:t>Navigator</a:t>
            </a:r>
            <a:r>
              <a:rPr lang="es-CL" sz="2800" baseline="30000" dirty="0"/>
              <a:t>®</a:t>
            </a:r>
            <a:endParaRPr lang="es-CL"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s-CL" smtClean="0"/>
              <a:t>40</a:t>
            </a:fld>
            <a:endParaRPr lang="es-CL"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s-CL"/>
              <a:t>© The TRACOM Corporation. Todos los derechos reservados.</a:t>
            </a:r>
            <a:endParaRPr lang="es-CL" dirty="0"/>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s-CL"/>
              <a:t>SOCIAL STYLE Navigator</a:t>
            </a:r>
            <a:r>
              <a:rPr lang="es-CL" baseline="30000"/>
              <a:t>® </a:t>
            </a:r>
            <a:r>
              <a:rPr lang="es-CL"/>
              <a:t>es una marca registrada de TRACOM Corporation </a:t>
            </a:r>
            <a:endParaRPr lang="es-CL"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6324599" cy="3628308"/>
          </a:xfrm>
        </p:spPr>
        <p:txBody>
          <a:bodyPr wrap="square">
            <a:noAutofit/>
          </a:bodyPr>
          <a:lstStyle/>
          <a:p>
            <a:r>
              <a:rPr lang="es-CL" b="1" dirty="0"/>
              <a:t>SOCIAL STYLE </a:t>
            </a:r>
            <a:r>
              <a:rPr lang="es-CL" b="1" dirty="0" err="1"/>
              <a:t>Estimator</a:t>
            </a:r>
            <a:br>
              <a:rPr lang="es-CL" dirty="0"/>
            </a:br>
            <a:r>
              <a:rPr lang="es-CL" dirty="0"/>
              <a:t>Una breve encuesta que calcula el Estilo de los demás</a:t>
            </a:r>
          </a:p>
          <a:p>
            <a:pPr>
              <a:defRPr b="1"/>
            </a:pPr>
            <a:r>
              <a:rPr lang="es-CL" dirty="0"/>
              <a:t>SOCIAL STYLE </a:t>
            </a:r>
            <a:r>
              <a:rPr lang="es-CL" dirty="0" err="1"/>
              <a:t>Advisor</a:t>
            </a:r>
            <a:r>
              <a:rPr lang="es-CL" dirty="0"/>
              <a:t> </a:t>
            </a:r>
          </a:p>
          <a:p>
            <a:pPr lvl="1"/>
            <a:r>
              <a:rPr lang="es-CL" dirty="0"/>
              <a:t>Preparación para reuniones, negociaciones, presentaciones</a:t>
            </a:r>
          </a:p>
          <a:p>
            <a:pPr lvl="1"/>
            <a:r>
              <a:rPr lang="es-CL" dirty="0"/>
              <a:t>Mejores prácticas de Estilo y Versatilidad para muchas situaciones</a:t>
            </a:r>
          </a:p>
          <a:p>
            <a:pPr>
              <a:buNone/>
            </a:pPr>
            <a:r>
              <a:rPr lang="es-CL" b="1" dirty="0"/>
              <a:t>Módulos de aprendizaje electrónico</a:t>
            </a:r>
            <a:br>
              <a:rPr lang="es-CL" dirty="0"/>
            </a:br>
            <a:r>
              <a:rPr lang="es-CL" dirty="0"/>
              <a:t>Aplicar conceptos de Estilo a los equipos, gestionar conflictos y entrenar</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3347167" cy="1009650"/>
          </a:xfrm>
        </p:spPr>
        <p:txBody>
          <a:bodyPr wrap="square">
            <a:noAutofit/>
          </a:bodyPr>
          <a:lstStyle/>
          <a:p>
            <a:r>
              <a:rPr lang="es-CL" dirty="0"/>
              <a:t>Acceso a SOCIAL STYLE</a:t>
            </a:r>
            <a:br>
              <a:rPr lang="es-CL" dirty="0"/>
            </a:br>
            <a:r>
              <a:rPr lang="es-CL" dirty="0" err="1"/>
              <a:t>Navigator</a:t>
            </a:r>
            <a:r>
              <a:rPr lang="es-CL" baseline="30000" dirty="0"/>
              <a:t>®</a:t>
            </a:r>
            <a:br>
              <a:rPr lang="es-CL" dirty="0"/>
            </a:br>
            <a:r>
              <a:rPr lang="es-CL" sz="2000" i="1" dirty="0"/>
              <a:t> (solo perfiles en línea)</a:t>
            </a:r>
            <a:endParaRPr lang="es-CL"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es-CL"/>
              <a:t>Disponible a través de tracomlearning.com</a:t>
            </a:r>
          </a:p>
          <a:p>
            <a:endParaRPr lang="es-CL"/>
          </a:p>
          <a:p>
            <a:r>
              <a:rPr lang="es-CL"/>
              <a:t>Inicie sesión con su nombre de usuario y contraseña para obtener acceso GRATUITO E ILIMITADO a SOCIAL STYLE Navigator</a:t>
            </a:r>
          </a:p>
          <a:p>
            <a:endParaRPr lang="es-CL"/>
          </a:p>
          <a:p>
            <a:endParaRPr lang="es-CL"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41</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s-CL"/>
              <a:t>© The TRACOM Corporation. Todos los derechos reservados.</a:t>
            </a:r>
            <a:endParaRPr lang="es-CL"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3348938" cy="1009650"/>
          </a:xfrm>
        </p:spPr>
        <p:txBody>
          <a:bodyPr wrap="square">
            <a:noAutofit/>
          </a:bodyPr>
          <a:lstStyle/>
          <a:p>
            <a:r>
              <a:rPr lang="es-CL" dirty="0"/>
              <a:t>Acceso a SOCIAL STYLE</a:t>
            </a:r>
            <a:br>
              <a:rPr lang="es-CL" dirty="0"/>
            </a:br>
            <a:r>
              <a:rPr lang="es-CL" dirty="0" err="1"/>
              <a:t>Navigator</a:t>
            </a:r>
            <a:r>
              <a:rPr lang="es-CL" baseline="30000" dirty="0"/>
              <a:t>®</a:t>
            </a:r>
            <a:br>
              <a:rPr lang="es-CL" dirty="0"/>
            </a:br>
            <a:r>
              <a:rPr lang="es-CL" sz="2000" i="1" dirty="0"/>
              <a:t> (solo perfiles impresos)</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es-CL" dirty="0"/>
              <a:t>Vaya a</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s-CL" dirty="0"/>
              <a:t>tracomlearning.com/</a:t>
            </a:r>
            <a:r>
              <a:rPr lang="es-CL" dirty="0" err="1"/>
              <a:t>registration-paper</a:t>
            </a:r>
            <a:r>
              <a:rPr lang="es-CL" dirty="0"/>
              <a:t> </a:t>
            </a:r>
          </a:p>
          <a:p>
            <a:endParaRPr lang="es-CL" dirty="0"/>
          </a:p>
          <a:p>
            <a:pPr>
              <a:lnSpc>
                <a:spcPct val="130000"/>
              </a:lnSpc>
            </a:pPr>
            <a:r>
              <a:rPr lang="es-CL" dirty="0"/>
              <a:t>Regístrese con su dirección de </a:t>
            </a:r>
            <a:br>
              <a:rPr lang="es-CL" dirty="0"/>
            </a:br>
            <a:r>
              <a:rPr lang="es-CL" dirty="0"/>
              <a:t>correo electrónico y código de suscripción _____-_____ </a:t>
            </a:r>
          </a:p>
          <a:p>
            <a:r>
              <a:rPr lang="es-CL" dirty="0"/>
              <a:t>para obtener acceso GRATUITO E ILIMITADO a SOCIAL STYLE 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42</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s-CL"/>
              <a:t>© The TRACOM Corporation. Todos los derechos reservados.</a:t>
            </a:r>
            <a:endParaRPr lang="es-CL"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43</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44</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computer screen with a screen on&#10;&#10;Description automatically generated">
            <a:extLst>
              <a:ext uri="{FF2B5EF4-FFF2-40B4-BE49-F238E27FC236}">
                <a16:creationId xmlns:a16="http://schemas.microsoft.com/office/drawing/2014/main" id="{3BA6ED63-7007-6728-AE3D-21D9481D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274" y="380999"/>
            <a:ext cx="9363452" cy="5565775"/>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45</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s-CL" smtClean="0"/>
              <a:t>46</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s-CL"/>
              <a:t>© The TRACOM Corporation. Todos los derechos reservados.</a:t>
            </a:r>
            <a:endParaRPr lang="es-CL"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es-CL" dirty="0"/>
              <a:t>Pasaporte SOCIAL STYLE</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s-CL" smtClean="0"/>
              <a:t>47</a:t>
            </a:fld>
            <a:endParaRPr lang="es-CL"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s-CL"/>
              <a:t>© The TRACOM Corporation. Todos los derechos reservados.</a:t>
            </a:r>
            <a:endParaRPr lang="es-CL" dirty="0"/>
          </a:p>
        </p:txBody>
      </p:sp>
      <p:pic>
        <p:nvPicPr>
          <p:cNvPr id="7" name="Picture 6" descr="A screenshot of a computer&#10;&#10;Description automatically generated with medium confidence">
            <a:extLst>
              <a:ext uri="{FF2B5EF4-FFF2-40B4-BE49-F238E27FC236}">
                <a16:creationId xmlns:a16="http://schemas.microsoft.com/office/drawing/2014/main" id="{FFB36FFE-423C-7A2F-ECC8-F5C4D8B70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649"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s-CL"/>
              <a:t>© The TRACOM Corporation. Todos los derechos reservados.</a:t>
            </a:r>
            <a:endParaRPr lang="es-CL"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48</a:t>
            </a:fld>
            <a:endParaRPr lang="es-CL"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es-CL" dirty="0">
                <a:solidFill>
                  <a:schemeClr val="accent2"/>
                </a:solidFill>
              </a:rPr>
              <a:t>Ejercicios opcionales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a:xfrm>
            <a:off x="1143000" y="2462644"/>
            <a:ext cx="7223760" cy="3131684"/>
          </a:xfrm>
        </p:spPr>
        <p:txBody>
          <a:bodyPr wrap="square">
            <a:noAutofit/>
          </a:bodyPr>
          <a:lstStyle/>
          <a:p>
            <a:pPr marL="0" indent="0">
              <a:buNone/>
              <a:defRPr sz="2400"/>
            </a:pPr>
            <a:r>
              <a:rPr lang="es-CL" dirty="0"/>
              <a:t>Seleccione ejercicios opcionales según sus necesidades de capacitación y el tiempo disponible.</a:t>
            </a:r>
          </a:p>
          <a:p>
            <a:pPr marL="0" indent="0">
              <a:buNone/>
            </a:pPr>
            <a:endParaRPr lang="es-CL"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s-CL"/>
              <a:t>© The TRACOM Corporation. Todos los derechos reservados.</a:t>
            </a:r>
            <a:endParaRPr lang="es-CL" dirty="0"/>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49</a:t>
            </a:fld>
            <a:endParaRPr lang="es-CL"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es-CL"/>
              <a:t>Comportamientos de decir y hacer</a:t>
            </a:r>
            <a:endParaRPr lang="es-CL" dirty="0"/>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es-CL"/>
              <a:t> </a:t>
            </a:r>
            <a:endParaRPr lang="es-CL"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s-CL" smtClean="0"/>
              <a:t>5</a:t>
            </a:fld>
            <a:endParaRPr lang="es-CL"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49433" y="228600"/>
            <a:ext cx="211309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es-CL" dirty="0"/>
              <a:t> </a:t>
            </a:r>
          </a:p>
          <a:p>
            <a:pPr algn="r">
              <a:lnSpc>
                <a:spcPct val="85000"/>
              </a:lnSpc>
            </a:pPr>
            <a:endParaRPr lang="es-CL" sz="2400" dirty="0">
              <a:solidFill>
                <a:schemeClr val="tx2"/>
              </a:solidFill>
            </a:endParaRPr>
          </a:p>
          <a:p>
            <a:pPr algn="r">
              <a:lnSpc>
                <a:spcPct val="85000"/>
              </a:lnSpc>
            </a:pPr>
            <a:endParaRPr lang="es-CL" sz="2400" dirty="0">
              <a:solidFill>
                <a:schemeClr val="tx2"/>
              </a:solidFill>
            </a:endParaRPr>
          </a:p>
          <a:p>
            <a:pPr algn="r">
              <a:lnSpc>
                <a:spcPct val="85000"/>
              </a:lnSpc>
              <a:spcBef>
                <a:spcPts val="800"/>
              </a:spcBef>
              <a:spcAft>
                <a:spcPts val="800"/>
              </a:spcAft>
              <a:defRPr>
                <a:solidFill>
                  <a:schemeClr val="tx2">
                    <a:alpha val="25000"/>
                  </a:schemeClr>
                </a:solidFill>
              </a:defRPr>
            </a:pPr>
            <a:r>
              <a:rPr lang="es-CL" dirty="0"/>
              <a:t>Tranquilo</a:t>
            </a:r>
          </a:p>
          <a:p>
            <a:pPr algn="r">
              <a:lnSpc>
                <a:spcPct val="85000"/>
              </a:lnSpc>
              <a:spcBef>
                <a:spcPts val="800"/>
              </a:spcBef>
              <a:spcAft>
                <a:spcPts val="800"/>
              </a:spcAft>
              <a:defRPr>
                <a:solidFill>
                  <a:schemeClr val="tx2">
                    <a:alpha val="25000"/>
                  </a:schemeClr>
                </a:solidFill>
              </a:defRPr>
            </a:pPr>
            <a:r>
              <a:rPr lang="es-CL" dirty="0"/>
              <a:t>Ritmo más lento</a:t>
            </a:r>
          </a:p>
          <a:p>
            <a:pPr algn="r">
              <a:lnSpc>
                <a:spcPct val="85000"/>
              </a:lnSpc>
              <a:spcBef>
                <a:spcPts val="800"/>
              </a:spcBef>
              <a:spcAft>
                <a:spcPts val="800"/>
              </a:spcAft>
              <a:defRPr>
                <a:solidFill>
                  <a:schemeClr val="tx2">
                    <a:alpha val="25000"/>
                  </a:schemeClr>
                </a:solidFill>
              </a:defRPr>
            </a:pPr>
            <a:r>
              <a:rPr lang="es-CL" dirty="0"/>
              <a:t>Rostro controlado</a:t>
            </a:r>
          </a:p>
          <a:p>
            <a:pPr algn="r">
              <a:lnSpc>
                <a:spcPct val="85000"/>
              </a:lnSpc>
              <a:spcBef>
                <a:spcPts val="800"/>
              </a:spcBef>
              <a:spcAft>
                <a:spcPts val="800"/>
              </a:spcAft>
              <a:defRPr sz="1700">
                <a:solidFill>
                  <a:schemeClr val="tx2">
                    <a:alpha val="25000"/>
                  </a:schemeClr>
                </a:solidFill>
              </a:defRPr>
            </a:pPr>
            <a:r>
              <a:rPr lang="es-CL" dirty="0"/>
              <a:t>Voz menos inflexible</a:t>
            </a:r>
          </a:p>
          <a:p>
            <a:pPr algn="r">
              <a:lnSpc>
                <a:spcPct val="85000"/>
              </a:lnSpc>
              <a:spcBef>
                <a:spcPts val="800"/>
              </a:spcBef>
              <a:spcAft>
                <a:spcPts val="800"/>
              </a:spcAft>
              <a:defRPr>
                <a:solidFill>
                  <a:schemeClr val="tx2">
                    <a:alpha val="25000"/>
                  </a:schemeClr>
                </a:solidFill>
              </a:defRPr>
            </a:pPr>
            <a:r>
              <a:rPr lang="es-CL" dirty="0"/>
              <a:t>Contacto visual reducido</a:t>
            </a:r>
          </a:p>
          <a:p>
            <a:pPr algn="r">
              <a:lnSpc>
                <a:spcPct val="85000"/>
              </a:lnSpc>
              <a:spcBef>
                <a:spcPts val="800"/>
              </a:spcBef>
              <a:spcAft>
                <a:spcPts val="800"/>
              </a:spcAft>
              <a:defRPr>
                <a:solidFill>
                  <a:schemeClr val="tx2">
                    <a:alpha val="25000"/>
                  </a:schemeClr>
                </a:solidFill>
              </a:defRPr>
            </a:pPr>
            <a:r>
              <a:rPr lang="es-CL" dirty="0"/>
              <a:t>Postura casual</a:t>
            </a:r>
          </a:p>
          <a:p>
            <a:pPr algn="r">
              <a:lnSpc>
                <a:spcPct val="85000"/>
              </a:lnSpc>
              <a:spcBef>
                <a:spcPts val="800"/>
              </a:spcBef>
              <a:spcAft>
                <a:spcPts val="800"/>
              </a:spcAft>
              <a:defRPr>
                <a:solidFill>
                  <a:schemeClr val="tx2">
                    <a:alpha val="25000"/>
                  </a:schemeClr>
                </a:solidFill>
              </a:defRPr>
            </a:pPr>
            <a:r>
              <a:rPr lang="es-CL" dirty="0"/>
              <a:t>Se inclina hacia atrás</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es-CL" dirty="0"/>
              <a:t> </a:t>
            </a:r>
          </a:p>
          <a:p>
            <a:pPr>
              <a:lnSpc>
                <a:spcPct val="85000"/>
              </a:lnSpc>
            </a:pPr>
            <a:endParaRPr lang="es-CL" sz="2400" dirty="0">
              <a:solidFill>
                <a:schemeClr val="tx2"/>
              </a:solidFill>
            </a:endParaRPr>
          </a:p>
          <a:p>
            <a:pPr>
              <a:lnSpc>
                <a:spcPct val="85000"/>
              </a:lnSpc>
            </a:pPr>
            <a:endParaRPr lang="es-CL" sz="2400" dirty="0">
              <a:solidFill>
                <a:schemeClr val="tx2"/>
              </a:solidFill>
            </a:endParaRPr>
          </a:p>
          <a:p>
            <a:pPr>
              <a:lnSpc>
                <a:spcPct val="85000"/>
              </a:lnSpc>
              <a:spcBef>
                <a:spcPts val="800"/>
              </a:spcBef>
              <a:spcAft>
                <a:spcPts val="800"/>
              </a:spcAft>
              <a:defRPr>
                <a:solidFill>
                  <a:schemeClr val="tx2">
                    <a:alpha val="25000"/>
                  </a:schemeClr>
                </a:solidFill>
              </a:defRPr>
            </a:pPr>
            <a:r>
              <a:rPr lang="es-CL" dirty="0"/>
              <a:t>Ruidoso</a:t>
            </a:r>
          </a:p>
          <a:p>
            <a:pPr>
              <a:lnSpc>
                <a:spcPct val="85000"/>
              </a:lnSpc>
              <a:spcBef>
                <a:spcPts val="800"/>
              </a:spcBef>
              <a:spcAft>
                <a:spcPts val="800"/>
              </a:spcAft>
              <a:defRPr>
                <a:solidFill>
                  <a:schemeClr val="tx2">
                    <a:alpha val="25000"/>
                  </a:schemeClr>
                </a:solidFill>
              </a:defRPr>
            </a:pPr>
            <a:r>
              <a:rPr lang="es-CL" dirty="0"/>
              <a:t>Ritmo más rápido</a:t>
            </a:r>
          </a:p>
          <a:p>
            <a:pPr>
              <a:lnSpc>
                <a:spcPct val="85000"/>
              </a:lnSpc>
              <a:spcBef>
                <a:spcPts val="800"/>
              </a:spcBef>
              <a:spcAft>
                <a:spcPts val="800"/>
              </a:spcAft>
              <a:defRPr>
                <a:solidFill>
                  <a:schemeClr val="tx2">
                    <a:alpha val="25000"/>
                  </a:schemeClr>
                </a:solidFill>
              </a:defRPr>
            </a:pPr>
            <a:r>
              <a:rPr lang="es-CL" dirty="0"/>
              <a:t>Rostro animado</a:t>
            </a:r>
          </a:p>
          <a:p>
            <a:pPr>
              <a:lnSpc>
                <a:spcPct val="85000"/>
              </a:lnSpc>
              <a:spcBef>
                <a:spcPts val="800"/>
              </a:spcBef>
              <a:spcAft>
                <a:spcPts val="800"/>
              </a:spcAft>
              <a:defRPr sz="1700">
                <a:solidFill>
                  <a:schemeClr val="tx2">
                    <a:alpha val="25000"/>
                  </a:schemeClr>
                </a:solidFill>
              </a:defRPr>
            </a:pPr>
            <a:r>
              <a:rPr lang="es-CL" dirty="0"/>
              <a:t>Voz más inflexible</a:t>
            </a:r>
          </a:p>
          <a:p>
            <a:pPr>
              <a:lnSpc>
                <a:spcPct val="85000"/>
              </a:lnSpc>
              <a:spcBef>
                <a:spcPts val="800"/>
              </a:spcBef>
              <a:spcAft>
                <a:spcPts val="800"/>
              </a:spcAft>
              <a:defRPr>
                <a:solidFill>
                  <a:schemeClr val="tx2">
                    <a:alpha val="25000"/>
                  </a:schemeClr>
                </a:solidFill>
              </a:defRPr>
            </a:pPr>
            <a:r>
              <a:rPr lang="es-CL" dirty="0"/>
              <a:t>Contacto visual en exceso</a:t>
            </a:r>
          </a:p>
          <a:p>
            <a:pPr>
              <a:lnSpc>
                <a:spcPct val="85000"/>
              </a:lnSpc>
              <a:spcBef>
                <a:spcPts val="800"/>
              </a:spcBef>
              <a:spcAft>
                <a:spcPts val="800"/>
              </a:spcAft>
              <a:defRPr>
                <a:solidFill>
                  <a:schemeClr val="tx2">
                    <a:alpha val="25000"/>
                  </a:schemeClr>
                </a:solidFill>
              </a:defRPr>
            </a:pPr>
            <a:r>
              <a:rPr lang="es-CL" dirty="0"/>
              <a:t>Postura rígida</a:t>
            </a:r>
          </a:p>
          <a:p>
            <a:pPr>
              <a:lnSpc>
                <a:spcPct val="85000"/>
              </a:lnSpc>
              <a:spcBef>
                <a:spcPts val="800"/>
              </a:spcBef>
              <a:spcAft>
                <a:spcPts val="800"/>
              </a:spcAft>
              <a:defRPr>
                <a:solidFill>
                  <a:schemeClr val="tx2">
                    <a:alpha val="25000"/>
                  </a:schemeClr>
                </a:solidFill>
              </a:defRPr>
            </a:pPr>
            <a:r>
              <a:rPr lang="es-CL" dirty="0"/>
              <a:t>Se inclina hacia adelante</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es-CL" dirty="0"/>
              <a:t>Rasgos</a:t>
            </a:r>
          </a:p>
          <a:p>
            <a:pPr algn="r">
              <a:lnSpc>
                <a:spcPct val="85000"/>
              </a:lnSpc>
            </a:pPr>
            <a:endParaRPr lang="es-CL" sz="2400" dirty="0">
              <a:solidFill>
                <a:schemeClr val="bg1"/>
              </a:solidFill>
            </a:endParaRPr>
          </a:p>
          <a:p>
            <a:pPr algn="r">
              <a:lnSpc>
                <a:spcPct val="85000"/>
              </a:lnSpc>
            </a:pPr>
            <a:endParaRPr lang="es-CL" sz="2400" dirty="0">
              <a:solidFill>
                <a:schemeClr val="bg1"/>
              </a:solidFill>
            </a:endParaRPr>
          </a:p>
          <a:p>
            <a:pPr algn="r">
              <a:lnSpc>
                <a:spcPct val="85000"/>
              </a:lnSpc>
              <a:spcBef>
                <a:spcPts val="800"/>
              </a:spcBef>
              <a:spcAft>
                <a:spcPts val="800"/>
              </a:spcAft>
              <a:defRPr>
                <a:solidFill>
                  <a:schemeClr val="bg1"/>
                </a:solidFill>
              </a:defRPr>
            </a:pPr>
            <a:r>
              <a:rPr lang="es-CL" dirty="0"/>
              <a:t>Honesto</a:t>
            </a:r>
          </a:p>
          <a:p>
            <a:pPr algn="r">
              <a:lnSpc>
                <a:spcPct val="85000"/>
              </a:lnSpc>
              <a:spcBef>
                <a:spcPts val="800"/>
              </a:spcBef>
              <a:spcAft>
                <a:spcPts val="800"/>
              </a:spcAft>
              <a:defRPr>
                <a:solidFill>
                  <a:schemeClr val="bg1"/>
                </a:solidFill>
              </a:defRPr>
            </a:pPr>
            <a:r>
              <a:rPr lang="es-CL" dirty="0"/>
              <a:t>Inteligente</a:t>
            </a:r>
          </a:p>
          <a:p>
            <a:pPr algn="r">
              <a:lnSpc>
                <a:spcPct val="85000"/>
              </a:lnSpc>
              <a:spcBef>
                <a:spcPts val="800"/>
              </a:spcBef>
              <a:spcAft>
                <a:spcPts val="800"/>
              </a:spcAft>
              <a:defRPr>
                <a:solidFill>
                  <a:schemeClr val="bg1"/>
                </a:solidFill>
              </a:defRPr>
            </a:pPr>
            <a:r>
              <a:rPr lang="es-CL" dirty="0"/>
              <a:t>Arrogante</a:t>
            </a:r>
          </a:p>
          <a:p>
            <a:pPr algn="r">
              <a:lnSpc>
                <a:spcPct val="85000"/>
              </a:lnSpc>
              <a:spcBef>
                <a:spcPts val="800"/>
              </a:spcBef>
              <a:spcAft>
                <a:spcPts val="800"/>
              </a:spcAft>
              <a:defRPr>
                <a:solidFill>
                  <a:schemeClr val="bg1"/>
                </a:solidFill>
              </a:defRPr>
            </a:pPr>
            <a:r>
              <a:rPr lang="es-CL" dirty="0"/>
              <a:t>Motivado</a:t>
            </a:r>
          </a:p>
          <a:p>
            <a:pPr algn="r">
              <a:lnSpc>
                <a:spcPct val="85000"/>
              </a:lnSpc>
              <a:spcBef>
                <a:spcPts val="800"/>
              </a:spcBef>
              <a:spcAft>
                <a:spcPts val="800"/>
              </a:spcAft>
              <a:defRPr>
                <a:solidFill>
                  <a:schemeClr val="bg1"/>
                </a:solidFill>
              </a:defRPr>
            </a:pPr>
            <a:r>
              <a:rPr lang="es-CL" dirty="0"/>
              <a:t>Egocéntrico</a:t>
            </a:r>
          </a:p>
          <a:p>
            <a:pPr algn="r">
              <a:lnSpc>
                <a:spcPct val="85000"/>
              </a:lnSpc>
              <a:spcBef>
                <a:spcPts val="800"/>
              </a:spcBef>
              <a:spcAft>
                <a:spcPts val="800"/>
              </a:spcAft>
              <a:defRPr>
                <a:solidFill>
                  <a:schemeClr val="bg1"/>
                </a:solidFill>
              </a:defRPr>
            </a:pPr>
            <a:r>
              <a:rPr lang="es-CL" dirty="0"/>
              <a:t>Sincero</a:t>
            </a:r>
          </a:p>
          <a:p>
            <a:pPr algn="r">
              <a:lnSpc>
                <a:spcPct val="85000"/>
              </a:lnSpc>
              <a:spcBef>
                <a:spcPts val="800"/>
              </a:spcBef>
              <a:spcAft>
                <a:spcPts val="800"/>
              </a:spcAft>
              <a:defRPr>
                <a:solidFill>
                  <a:schemeClr val="bg1"/>
                </a:solidFill>
              </a:defRPr>
            </a:pPr>
            <a:r>
              <a:rPr lang="es-CL" dirty="0"/>
              <a:t>Crítico</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s-CL" dirty="0"/>
              <a:t>Juicios</a:t>
            </a:r>
          </a:p>
          <a:p>
            <a:pPr>
              <a:lnSpc>
                <a:spcPct val="85000"/>
              </a:lnSpc>
            </a:pPr>
            <a:endParaRPr lang="es-CL" sz="2400" dirty="0">
              <a:solidFill>
                <a:schemeClr val="bg1"/>
              </a:solidFill>
            </a:endParaRPr>
          </a:p>
          <a:p>
            <a:pPr>
              <a:lnSpc>
                <a:spcPct val="85000"/>
              </a:lnSpc>
            </a:pPr>
            <a:endParaRPr lang="es-CL" sz="2400" dirty="0">
              <a:solidFill>
                <a:schemeClr val="bg1"/>
              </a:solidFill>
            </a:endParaRPr>
          </a:p>
          <a:p>
            <a:pPr>
              <a:lnSpc>
                <a:spcPct val="85000"/>
              </a:lnSpc>
              <a:spcBef>
                <a:spcPts val="800"/>
              </a:spcBef>
              <a:spcAft>
                <a:spcPts val="800"/>
              </a:spcAft>
              <a:defRPr>
                <a:solidFill>
                  <a:schemeClr val="bg1"/>
                </a:solidFill>
              </a:defRPr>
            </a:pPr>
            <a:r>
              <a:rPr lang="es-CL" dirty="0"/>
              <a:t>Me gusta</a:t>
            </a:r>
          </a:p>
          <a:p>
            <a:pPr>
              <a:lnSpc>
                <a:spcPct val="85000"/>
              </a:lnSpc>
              <a:spcBef>
                <a:spcPts val="800"/>
              </a:spcBef>
              <a:spcAft>
                <a:spcPts val="800"/>
              </a:spcAft>
              <a:defRPr>
                <a:solidFill>
                  <a:schemeClr val="bg1"/>
                </a:solidFill>
              </a:defRPr>
            </a:pPr>
            <a:r>
              <a:rPr lang="es-CL" dirty="0"/>
              <a:t>Él me molesta</a:t>
            </a:r>
          </a:p>
          <a:p>
            <a:pPr>
              <a:lnSpc>
                <a:spcPct val="85000"/>
              </a:lnSpc>
              <a:spcBef>
                <a:spcPts val="800"/>
              </a:spcBef>
              <a:spcAft>
                <a:spcPts val="800"/>
              </a:spcAft>
              <a:defRPr>
                <a:solidFill>
                  <a:schemeClr val="bg1"/>
                </a:solidFill>
              </a:defRPr>
            </a:pPr>
            <a:r>
              <a:rPr lang="es-CL" dirty="0"/>
              <a:t>Ella me interesa</a:t>
            </a:r>
          </a:p>
          <a:p>
            <a:pPr>
              <a:lnSpc>
                <a:spcPct val="85000"/>
              </a:lnSpc>
              <a:spcBef>
                <a:spcPts val="800"/>
              </a:spcBef>
              <a:spcAft>
                <a:spcPts val="800"/>
              </a:spcAft>
              <a:defRPr>
                <a:solidFill>
                  <a:schemeClr val="bg1"/>
                </a:solidFill>
              </a:defRPr>
            </a:pPr>
            <a:r>
              <a:rPr lang="es-CL" dirty="0"/>
              <a:t>Él me irrita</a:t>
            </a:r>
          </a:p>
          <a:p>
            <a:pPr>
              <a:lnSpc>
                <a:spcPct val="85000"/>
              </a:lnSpc>
              <a:spcBef>
                <a:spcPts val="800"/>
              </a:spcBef>
              <a:spcAft>
                <a:spcPts val="800"/>
              </a:spcAft>
              <a:defRPr>
                <a:solidFill>
                  <a:schemeClr val="bg1"/>
                </a:solidFill>
              </a:defRPr>
            </a:pPr>
            <a:r>
              <a:rPr lang="es-CL" dirty="0"/>
              <a:t>No confío en ella</a:t>
            </a:r>
          </a:p>
          <a:p>
            <a:pPr>
              <a:lnSpc>
                <a:spcPct val="85000"/>
              </a:lnSpc>
              <a:spcBef>
                <a:spcPts val="800"/>
              </a:spcBef>
              <a:spcAft>
                <a:spcPts val="800"/>
              </a:spcAft>
              <a:defRPr>
                <a:solidFill>
                  <a:schemeClr val="bg1"/>
                </a:solidFill>
              </a:defRPr>
            </a:pPr>
            <a:r>
              <a:rPr lang="es-CL" dirty="0"/>
              <a:t>Lo odio</a:t>
            </a:r>
          </a:p>
          <a:p>
            <a:pPr>
              <a:lnSpc>
                <a:spcPct val="85000"/>
              </a:lnSpc>
              <a:spcBef>
                <a:spcPts val="800"/>
              </a:spcBef>
              <a:spcAft>
                <a:spcPts val="800"/>
              </a:spcAft>
              <a:defRPr>
                <a:solidFill>
                  <a:schemeClr val="bg1"/>
                </a:solidFill>
              </a:defRPr>
            </a:pPr>
            <a:r>
              <a:rPr lang="es-CL" dirty="0"/>
              <a:t>Confío en él</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s-CL" dirty="0"/>
              <a:t>Comportamiento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072428" y="4983370"/>
            <a:ext cx="2002774" cy="826348"/>
            <a:chOff x="942220" y="3478952"/>
            <a:chExt cx="2002774" cy="826348"/>
          </a:xfrm>
        </p:grpSpPr>
        <p:sp>
          <p:nvSpPr>
            <p:cNvPr id="5" name="Arc 4">
              <a:extLst>
                <a:ext uri="{FF2B5EF4-FFF2-40B4-BE49-F238E27FC236}">
                  <a16:creationId xmlns:a16="http://schemas.microsoft.com/office/drawing/2014/main" id="{A241EFEB-3B48-433E-9557-C400EEF7D6CA}"/>
                </a:ext>
              </a:extLst>
            </p:cNvPr>
            <p:cNvSpPr/>
            <p:nvPr/>
          </p:nvSpPr>
          <p:spPr>
            <a:xfrm>
              <a:off x="2157669"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CL"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428593" y="3478952"/>
              <a:ext cx="100390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CL" dirty="0"/>
                <a:t>DECIR</a:t>
              </a:r>
            </a:p>
          </p:txBody>
        </p:sp>
        <p:sp>
          <p:nvSpPr>
            <p:cNvPr id="19" name="TextBox 18">
              <a:extLst>
                <a:ext uri="{FF2B5EF4-FFF2-40B4-BE49-F238E27FC236}">
                  <a16:creationId xmlns:a16="http://schemas.microsoft.com/office/drawing/2014/main" id="{658B5AC8-8A6C-46EC-8599-D6F7C9B6A0C6}"/>
                </a:ext>
              </a:extLst>
            </p:cNvPr>
            <p:cNvSpPr txBox="1"/>
            <p:nvPr/>
          </p:nvSpPr>
          <p:spPr>
            <a:xfrm>
              <a:off x="942220" y="3935968"/>
              <a:ext cx="2002774"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es-CL" dirty="0"/>
                <a:t>HACER</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129515"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es-CL"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487110" y="497538"/>
            <a:ext cx="11476290" cy="684929"/>
          </a:xfrm>
        </p:spPr>
        <p:txBody>
          <a:bodyPr anchor="ctr"/>
          <a:lstStyle/>
          <a:p>
            <a:r>
              <a:rPr lang="es-CL" dirty="0"/>
              <a:t>Técnicas para observar el Estilo</a:t>
            </a:r>
            <a:endParaRPr lang="en-US" dirty="0"/>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194500" y="1840675"/>
            <a:ext cx="11476291" cy="3628308"/>
          </a:xfrm>
        </p:spPr>
        <p:txBody>
          <a:bodyPr lIns="1280160" anchor="ctr"/>
          <a:lstStyle/>
          <a:p>
            <a:pPr>
              <a:spcBef>
                <a:spcPts val="1500"/>
              </a:spcBef>
              <a:spcAft>
                <a:spcPts val="1000"/>
              </a:spcAft>
              <a:defRPr sz="2000"/>
            </a:pPr>
            <a:r>
              <a:rPr lang="es-CL" dirty="0"/>
              <a:t>No saque conclusiones precipitadas</a:t>
            </a:r>
          </a:p>
          <a:p>
            <a:pPr>
              <a:spcBef>
                <a:spcPts val="1500"/>
              </a:spcBef>
              <a:spcAft>
                <a:spcPts val="1000"/>
              </a:spcAft>
              <a:defRPr sz="2000"/>
            </a:pPr>
            <a:r>
              <a:rPr lang="es-CL" dirty="0"/>
              <a:t>Mantenga la objetividad</a:t>
            </a:r>
          </a:p>
          <a:p>
            <a:pPr>
              <a:spcBef>
                <a:spcPts val="1500"/>
              </a:spcBef>
              <a:spcAft>
                <a:spcPts val="1000"/>
              </a:spcAft>
              <a:defRPr sz="2000"/>
            </a:pPr>
            <a:r>
              <a:rPr lang="es-CL" dirty="0"/>
              <a:t>Separe el comportamiento de Estilo de la función o el puesto de alguien</a:t>
            </a:r>
          </a:p>
          <a:p>
            <a:pPr>
              <a:spcBef>
                <a:spcPts val="1500"/>
              </a:spcBef>
              <a:spcAft>
                <a:spcPts val="1000"/>
              </a:spcAft>
              <a:defRPr sz="2000"/>
            </a:pPr>
            <a:r>
              <a:rPr lang="es-CL" dirty="0"/>
              <a:t>Una cantidad moderada de estrés puede aclarar el Estilo de alguien</a:t>
            </a:r>
          </a:p>
          <a:p>
            <a:pPr>
              <a:spcBef>
                <a:spcPts val="1500"/>
              </a:spcBef>
              <a:spcAft>
                <a:spcPts val="1000"/>
              </a:spcAft>
              <a:defRPr sz="2000"/>
            </a:pPr>
            <a:r>
              <a:rPr lang="es-CL" dirty="0"/>
              <a:t>Hágase a un lado (sea un observador)</a:t>
            </a:r>
          </a:p>
          <a:p>
            <a:pPr>
              <a:spcBef>
                <a:spcPts val="1500"/>
              </a:spcBef>
              <a:spcAft>
                <a:spcPts val="1000"/>
              </a:spcAft>
            </a:pPr>
            <a:endParaRPr lang="en-US" altLang="en-US" sz="2000"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fld id="{1B1CF60C-C85D-47C0-8597-E3BF95F18FA3}" type="slidenum">
              <a:rPr lang="en-US" smtClean="0"/>
              <a:pPr/>
              <a:t>50</a:t>
            </a:fld>
            <a:endParaRPr lang="en-US"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3"/>
          </p:nvPr>
        </p:nvSpPr>
        <p:spPr/>
        <p:txBody>
          <a:bodyPr/>
          <a:lstStyle/>
          <a:p>
            <a:pPr algn="l"/>
            <a:r>
              <a:rPr lang="en-US" dirty="0"/>
              <a:t>© The TRACOM Corporation. All Rights Reserved.</a:t>
            </a:r>
          </a:p>
        </p:txBody>
      </p:sp>
      <p:sp>
        <p:nvSpPr>
          <p:cNvPr id="8" name="Oval 7">
            <a:extLst>
              <a:ext uri="{FF2B5EF4-FFF2-40B4-BE49-F238E27FC236}">
                <a16:creationId xmlns:a16="http://schemas.microsoft.com/office/drawing/2014/main" id="{CD7D84E8-073C-4DFD-99F5-BFE15F778DFC}"/>
              </a:ext>
            </a:extLst>
          </p:cNvPr>
          <p:cNvSpPr/>
          <p:nvPr/>
        </p:nvSpPr>
        <p:spPr bwMode="gray">
          <a:xfrm>
            <a:off x="866720" y="189927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866720" y="25042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866720" y="310929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866719" y="371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866720" y="431931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5</a:t>
            </a:r>
          </a:p>
        </p:txBody>
      </p:sp>
      <p:pic>
        <p:nvPicPr>
          <p:cNvPr id="13" name="Picture 12" descr="A group of people in a meeting&#10;&#10;Description automatically generated">
            <a:extLst>
              <a:ext uri="{FF2B5EF4-FFF2-40B4-BE49-F238E27FC236}">
                <a16:creationId xmlns:a16="http://schemas.microsoft.com/office/drawing/2014/main" id="{4AEE9290-7879-4B98-A256-F44048CD01A2}"/>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14" name="Slide Number Placeholder 2">
            <a:extLst>
              <a:ext uri="{FF2B5EF4-FFF2-40B4-BE49-F238E27FC236}">
                <a16:creationId xmlns:a16="http://schemas.microsoft.com/office/drawing/2014/main" id="{1F1C861D-1C2F-490C-9C95-F10161AF4904}"/>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50</a:t>
            </a:fld>
            <a:endParaRPr lang="en-US" sz="1000" dirty="0">
              <a:solidFill>
                <a:srgbClr val="898989"/>
              </a:solidFill>
            </a:endParaRPr>
          </a:p>
        </p:txBody>
      </p:sp>
    </p:spTree>
    <p:extLst>
      <p:ext uri="{BB962C8B-B14F-4D97-AF65-F5344CB8AC3E}">
        <p14:creationId xmlns:p14="http://schemas.microsoft.com/office/powerpoint/2010/main" val="845417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es-CL" dirty="0"/>
              <a:t>Foro de Estilo</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es-CL" b="1" dirty="0"/>
              <a:t>Objetivo: </a:t>
            </a:r>
            <a:r>
              <a:rPr lang="es-CL" dirty="0"/>
              <a:t>Darle la oportunidad de describir qué es lo que le crea tensión en la posición del ESTILO SOCIAL opuesto y desarrollar ideas sobre cómo ser más productivo con una persona que tiene ese Estilo.</a:t>
            </a:r>
          </a:p>
          <a:p>
            <a:pPr eaLnBrk="1" hangingPunct="1">
              <a:defRPr b="1">
                <a:ea typeface="ヒラギノ角ゴ Pro W3" pitchFamily="4" charset="-128"/>
                <a:cs typeface="ヒラギノ角ゴ Pro W3" pitchFamily="4" charset="-128"/>
              </a:defRPr>
            </a:pPr>
            <a:r>
              <a:rPr lang="es-CL" dirty="0"/>
              <a:t>Instrucciones:</a:t>
            </a:r>
            <a:endParaRPr lang="es-CL" dirty="0">
              <a:ea typeface="ヒラギノ角ゴ Pro W3" pitchFamily="4" charset="-128"/>
              <a:cs typeface="ヒラギノ角ゴ Pro W3" pitchFamily="4" charset="-128"/>
            </a:endParaRPr>
          </a:p>
          <a:p>
            <a:pPr lvl="1" eaLnBrk="1" hangingPunct="1"/>
            <a:r>
              <a:rPr lang="es-CL" dirty="0"/>
              <a:t>En su grupo asignado, comente y desarrolle una lista de comportamientos que exhibe el ESTILO SOCIAL opuesto que crea tensión para usted.</a:t>
            </a:r>
          </a:p>
          <a:p>
            <a:pPr lvl="1" eaLnBrk="1" hangingPunct="1"/>
            <a:r>
              <a:rPr lang="es-CL" dirty="0"/>
              <a:t>Comparta su lista con el grupo del Estilo opuesto.</a:t>
            </a:r>
          </a:p>
          <a:p>
            <a:pPr lvl="1" eaLnBrk="1" hangingPunct="1"/>
            <a:r>
              <a:rPr lang="es-CL" dirty="0"/>
              <a:t>En su grupo, comente qué puede hacer para interactuar mejor con el Estilo opuesto.</a:t>
            </a:r>
          </a:p>
          <a:p>
            <a:pPr lvl="1" eaLnBrk="1" hangingPunct="1"/>
            <a:r>
              <a:rPr lang="es-CL" dirty="0"/>
              <a:t>Comparta su información con el Estilo opuesto y con toda la clase.</a:t>
            </a:r>
          </a:p>
          <a:p>
            <a:endParaRPr lang="es-C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s-CL" smtClean="0"/>
              <a:t>51</a:t>
            </a:fld>
            <a:endParaRPr lang="es-CL"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51</a:t>
            </a:fld>
            <a:endParaRPr lang="es-CL"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es-CL" dirty="0"/>
              <a:t>Foro de Versatilidad</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wrap="square">
            <a:noAutofit/>
          </a:bodyPr>
          <a:lstStyle/>
          <a:p>
            <a:pPr>
              <a:defRPr sz="2000">
                <a:ea typeface="ヒラギノ角ゴ Pro W3" pitchFamily="4" charset="-128"/>
                <a:cs typeface="ヒラギノ角ゴ Pro W3" pitchFamily="4" charset="-128"/>
              </a:defRPr>
            </a:pPr>
            <a:r>
              <a:rPr lang="es-CL" b="1" dirty="0"/>
              <a:t>Objetivo: </a:t>
            </a:r>
            <a:r>
              <a:rPr lang="es-CL" dirty="0"/>
              <a:t>Darle la oportunidad de describir una relación desafiante y trabajar en grupo para identificar los pasos específicos que puede tomar para mostrar más Versatilidad con esa persona.</a:t>
            </a:r>
          </a:p>
          <a:p>
            <a:pPr>
              <a:defRPr sz="2000" b="1">
                <a:ea typeface="ヒラギノ角ゴ Pro W3" pitchFamily="4" charset="-128"/>
                <a:cs typeface="ヒラギノ角ゴ Pro W3" pitchFamily="4" charset="-128"/>
              </a:defRPr>
            </a:pPr>
            <a:r>
              <a:rPr lang="es-CL" dirty="0"/>
              <a:t>Instrucciones:</a:t>
            </a:r>
            <a:endParaRPr lang="es-CL" sz="2000" dirty="0"/>
          </a:p>
          <a:p>
            <a:pPr lvl="1">
              <a:buFont typeface="Wingdings" panose="05000000000000000000" pitchFamily="2" charset="2"/>
              <a:buChar char="§"/>
              <a:defRPr sz="2000"/>
            </a:pPr>
            <a:r>
              <a:rPr lang="es-CL" dirty="0"/>
              <a:t>Divida en cuatro grupos de Estilo.</a:t>
            </a:r>
          </a:p>
          <a:p>
            <a:pPr>
              <a:defRPr sz="2000"/>
            </a:pPr>
            <a:r>
              <a:rPr lang="es-CL" dirty="0"/>
              <a:t>Una por una, cada persona hace lo siguiente:</a:t>
            </a:r>
          </a:p>
          <a:p>
            <a:pPr lvl="1">
              <a:buFont typeface="Wingdings" panose="05000000000000000000" pitchFamily="2" charset="2"/>
              <a:buChar char="§"/>
              <a:defRPr sz="2000"/>
            </a:pPr>
            <a:r>
              <a:rPr lang="es-CL" dirty="0"/>
              <a:t>Describe a un compañero de trabajo con el que tiene una relación difícil y trata de identificar su Estilo.</a:t>
            </a:r>
          </a:p>
          <a:p>
            <a:pPr lvl="1">
              <a:buFont typeface="Wingdings" panose="05000000000000000000" pitchFamily="2" charset="2"/>
              <a:buChar char="§"/>
              <a:defRPr sz="2000"/>
            </a:pPr>
            <a:r>
              <a:rPr lang="es-CL" dirty="0"/>
              <a:t>Comparte lo que hace el compañero de trabajo que los frustra.</a:t>
            </a:r>
          </a:p>
          <a:p>
            <a:pPr lvl="1">
              <a:buFont typeface="Wingdings" panose="05000000000000000000" pitchFamily="2" charset="2"/>
              <a:buChar char="§"/>
              <a:defRPr sz="2000"/>
            </a:pPr>
            <a:r>
              <a:rPr lang="es-CL" dirty="0"/>
              <a:t>Como grupo, ayuden a la persona a identificar acciones específicas para mostrar más Versatilidad a su compañero de trabajo.</a:t>
            </a:r>
          </a:p>
          <a:p>
            <a:pPr lvl="1">
              <a:buFont typeface="Wingdings" panose="05000000000000000000" pitchFamily="2" charset="2"/>
              <a:buChar char="§"/>
              <a:defRPr sz="2000"/>
            </a:pPr>
            <a:r>
              <a:rPr lang="es-CL" dirty="0"/>
              <a:t>Nombre un portavoz: ¿Hay algo único o revelador que quiera compartir con todo el grupo?</a:t>
            </a:r>
          </a:p>
          <a:p>
            <a:endParaRPr lang="es-CL"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s-CL" smtClean="0"/>
              <a:t>52</a:t>
            </a:fld>
            <a:endParaRPr lang="es-CL"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52</a:t>
            </a:fld>
            <a:endParaRPr lang="es-CL"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CL" dirty="0"/>
              <a:t>SOCIAL STYLE </a:t>
            </a:r>
            <a:r>
              <a:rPr lang="es-CL" dirty="0" err="1"/>
              <a:t>Navigator</a:t>
            </a:r>
            <a:endParaRPr lang="es-CL"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505430"/>
            <a:ext cx="7580357" cy="4079812"/>
          </a:xfrm>
        </p:spPr>
        <p:txBody>
          <a:bodyPr wrap="square">
            <a:noAutofit/>
          </a:bodyPr>
          <a:lstStyle/>
          <a:p>
            <a:pPr eaLnBrk="1" hangingPunct="1">
              <a:defRPr sz="2000">
                <a:ea typeface="ヒラギノ角ゴ Pro W3" pitchFamily="4" charset="-128"/>
                <a:cs typeface="ヒラギノ角ゴ Pro W3" pitchFamily="4" charset="-128"/>
              </a:defRPr>
            </a:pPr>
            <a:r>
              <a:rPr lang="es-CL" b="1" dirty="0"/>
              <a:t>Objetivo: </a:t>
            </a:r>
            <a:r>
              <a:rPr lang="es-CL" dirty="0"/>
              <a:t>Utilizar </a:t>
            </a:r>
            <a:r>
              <a:rPr lang="es-CL" dirty="0" err="1"/>
              <a:t>Navigator</a:t>
            </a:r>
            <a:r>
              <a:rPr lang="es-CL" dirty="0"/>
              <a:t> para mejorar su eficacia.</a:t>
            </a:r>
          </a:p>
          <a:p>
            <a:pPr eaLnBrk="1" hangingPunct="1">
              <a:defRPr sz="2000" b="1">
                <a:ea typeface="ヒラギノ角ゴ Pro W3" pitchFamily="4" charset="-128"/>
                <a:cs typeface="ヒラギノ角ゴ Pro W3" pitchFamily="4" charset="-128"/>
              </a:defRPr>
            </a:pPr>
            <a:r>
              <a:rPr lang="es-CL" dirty="0"/>
              <a:t>Instrucciones:</a:t>
            </a:r>
            <a:endParaRPr lang="es-CL" sz="2000" dirty="0">
              <a:ea typeface="ヒラギノ角ゴ Pro W3" pitchFamily="4" charset="-128"/>
              <a:cs typeface="ヒラギノ角ゴ Pro W3" pitchFamily="4" charset="-128"/>
            </a:endParaRPr>
          </a:p>
          <a:p>
            <a:pPr lvl="1" eaLnBrk="1" hangingPunct="1">
              <a:defRPr sz="2000"/>
            </a:pPr>
            <a:r>
              <a:rPr lang="es-CL" dirty="0"/>
              <a:t>Determine una persona o situación (como reuniones de equipo) en la que desea mejorar su eficacia.</a:t>
            </a:r>
          </a:p>
          <a:p>
            <a:pPr lvl="1" eaLnBrk="1" hangingPunct="1">
              <a:defRPr sz="2000"/>
            </a:pPr>
            <a:r>
              <a:rPr lang="es-CL" dirty="0"/>
              <a:t>Inicie sesión en tracomlearning.com y seleccione “SOCIAL STYLE </a:t>
            </a:r>
            <a:r>
              <a:rPr lang="es-CL" dirty="0" err="1"/>
              <a:t>Navigator</a:t>
            </a:r>
            <a:r>
              <a:rPr lang="es-CL" dirty="0"/>
              <a:t>” en la pestaña “Tools” (Herramientas).</a:t>
            </a:r>
          </a:p>
          <a:p>
            <a:pPr lvl="1" eaLnBrk="1" hangingPunct="1">
              <a:defRPr sz="2000"/>
            </a:pPr>
            <a:r>
              <a:rPr lang="es-CL" dirty="0"/>
              <a:t>Use la herramienta “</a:t>
            </a:r>
            <a:r>
              <a:rPr lang="es-CL" dirty="0" err="1"/>
              <a:t>Estimator</a:t>
            </a:r>
            <a:r>
              <a:rPr lang="es-CL" dirty="0"/>
              <a:t>” para calcular el Estilo de la persona que identificó. Si hay varias personas involucradas, haga esto para cada persona u omita este paso por ahora.</a:t>
            </a:r>
          </a:p>
          <a:p>
            <a:pPr lvl="1" eaLnBrk="1" hangingPunct="1">
              <a:defRPr sz="2000"/>
            </a:pPr>
            <a:r>
              <a:rPr lang="es-CL" dirty="0"/>
              <a:t>Examine la lista de temas en la sección “</a:t>
            </a:r>
            <a:r>
              <a:rPr lang="es-CL" dirty="0" err="1"/>
              <a:t>Advisor</a:t>
            </a:r>
            <a:r>
              <a:rPr lang="es-CL" dirty="0"/>
              <a:t>” para encontrar el área de asesoramiento relevante y haga clic en ella.</a:t>
            </a:r>
          </a:p>
          <a:p>
            <a:pPr lvl="1" eaLnBrk="1" hangingPunct="1">
              <a:defRPr sz="2000"/>
            </a:pPr>
            <a:r>
              <a:rPr lang="es-CL" dirty="0"/>
              <a:t>Lea los consejos e imprima la página si es necesario para conservarla.</a:t>
            </a:r>
          </a:p>
          <a:p>
            <a:pPr lvl="1" eaLnBrk="1" hangingPunct="1">
              <a:defRPr sz="2000"/>
            </a:pPr>
            <a:r>
              <a:rPr lang="es-CL" dirty="0"/>
              <a:t>Como grupo, comenten las ideas que aprendieron.</a:t>
            </a:r>
          </a:p>
          <a:p>
            <a:pPr lvl="1" eaLnBrk="1" hangingPunct="1"/>
            <a:endParaRPr lang="es-CL" sz="2000" dirty="0"/>
          </a:p>
          <a:p>
            <a:endParaRPr lang="es-CL" sz="20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CL" smtClean="0"/>
              <a:t>53</a:t>
            </a:fld>
            <a:endParaRPr lang="es-C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53</a:t>
            </a:fld>
            <a:endParaRPr lang="es-CL" sz="1000" dirty="0">
              <a:solidFill>
                <a:srgbClr val="898989"/>
              </a:solidFill>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s-CL" dirty="0"/>
              <a:t>Plan de acción de Versatilidad</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616336"/>
            <a:ext cx="7495832" cy="4008095"/>
          </a:xfrm>
        </p:spPr>
        <p:txBody>
          <a:bodyPr wrap="square">
            <a:noAutofit/>
          </a:bodyPr>
          <a:lstStyle/>
          <a:p>
            <a:pPr eaLnBrk="1" hangingPunct="1">
              <a:defRPr sz="2000">
                <a:ea typeface="ヒラギノ角ゴ Pro W3" pitchFamily="4" charset="-128"/>
                <a:cs typeface="ヒラギノ角ゴ Pro W3" pitchFamily="4" charset="-128"/>
              </a:defRPr>
            </a:pPr>
            <a:r>
              <a:rPr lang="es-CL" b="1" dirty="0"/>
              <a:t>Objetivo: </a:t>
            </a:r>
            <a:r>
              <a:rPr lang="es-CL" dirty="0"/>
              <a:t>Desarrollar un plan de acción para aumentar su Versatilidad.</a:t>
            </a:r>
          </a:p>
          <a:p>
            <a:pPr eaLnBrk="1" hangingPunct="1">
              <a:defRPr sz="2000" b="1">
                <a:ea typeface="ヒラギノ角ゴ Pro W3" pitchFamily="4" charset="-128"/>
                <a:cs typeface="ヒラギノ角ゴ Pro W3" pitchFamily="4" charset="-128"/>
              </a:defRPr>
            </a:pPr>
            <a:r>
              <a:rPr lang="es-CL" dirty="0"/>
              <a:t>Instrucciones:</a:t>
            </a:r>
            <a:endParaRPr lang="es-CL" sz="20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es-CL" sz="2000" dirty="0"/>
              <a:t>Lea su perfil de Versatilidad para comprender su comportamiento. </a:t>
            </a:r>
            <a:r>
              <a:rPr lang="es-CL" sz="1400" i="1" dirty="0"/>
              <a:t>(solo perfil en línea)</a:t>
            </a:r>
            <a:endParaRPr lang="es-CL" sz="2000" dirty="0"/>
          </a:p>
          <a:p>
            <a:pPr marL="342900" indent="-342900">
              <a:buFont typeface="Wingdings" panose="05000000000000000000" pitchFamily="2" charset="2"/>
              <a:buChar char="§"/>
            </a:pPr>
            <a:r>
              <a:rPr lang="es-CL" sz="2000" dirty="0"/>
              <a:t>Revise las estrategias provistas en las tres secciones: </a:t>
            </a:r>
            <a:r>
              <a:rPr lang="es-CL" sz="2000" i="1" dirty="0"/>
              <a:t>Formas de mejorar la presentación, formas de mejorar la competencia y formas de mejorar la opinión</a:t>
            </a:r>
            <a:r>
              <a:rPr lang="es-CL" sz="2000" dirty="0"/>
              <a:t>. </a:t>
            </a:r>
            <a:r>
              <a:rPr lang="es-CL" sz="1400" i="1" dirty="0"/>
              <a:t>(solo perfil en línea)</a:t>
            </a:r>
            <a:endParaRPr lang="es-CL" sz="1400" dirty="0"/>
          </a:p>
          <a:p>
            <a:pPr marL="342900" indent="-342900">
              <a:buFont typeface="Wingdings" panose="05000000000000000000" pitchFamily="2" charset="2"/>
              <a:buChar char="§"/>
              <a:defRPr sz="2000"/>
            </a:pPr>
            <a:r>
              <a:rPr lang="es-CL" dirty="0"/>
              <a:t>Dentro de cada área, elija una o dos acciones específicas y escríbalas.</a:t>
            </a:r>
          </a:p>
          <a:p>
            <a:pPr marL="342900" indent="-342900">
              <a:buFont typeface="Wingdings" panose="05000000000000000000" pitchFamily="2" charset="2"/>
              <a:buChar char="§"/>
              <a:defRPr sz="2000"/>
            </a:pPr>
            <a:r>
              <a:rPr lang="es-CL" dirty="0"/>
              <a:t>Júntese con otra persona (o grupo pequeño) y comente su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s-CL" smtClean="0"/>
              <a:t>54</a:t>
            </a:fld>
            <a:endParaRPr lang="es-CL"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s-CL" sz="1000" smtClean="0">
                <a:solidFill>
                  <a:srgbClr val="898989"/>
                </a:solidFill>
              </a:rPr>
              <a:pPr algn="r"/>
              <a:t>54</a:t>
            </a:fld>
            <a:endParaRPr lang="es-CL"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655924" cy="1557337"/>
          </a:xfrm>
        </p:spPr>
        <p:txBody>
          <a:bodyPr wrap="square">
            <a:noAutofit/>
          </a:bodyPr>
          <a:lstStyle/>
          <a:p>
            <a:pPr>
              <a:defRPr sz="4000"/>
            </a:pPr>
            <a:r>
              <a:rPr lang="es-ES" dirty="0"/>
              <a:t>Mejorando la Efectividad Personal con Versatilidad</a:t>
            </a:r>
            <a:r>
              <a:rPr lang="es-CL" baseline="30000" dirty="0"/>
              <a:t>TM</a:t>
            </a:r>
            <a:endParaRPr lang="es-CL"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es-CL"/>
              <a:t>Versión 4.0</a:t>
            </a:r>
            <a:endParaRPr lang="es-CL" dirty="0"/>
          </a:p>
        </p:txBody>
      </p:sp>
    </p:spTree>
    <p:extLst>
      <p:ext uri="{BB962C8B-B14F-4D97-AF65-F5344CB8AC3E}">
        <p14:creationId xmlns:p14="http://schemas.microsoft.com/office/powerpoint/2010/main" val="225652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es-CL" dirty="0"/>
              <a:t>Firmeza </a:t>
            </a:r>
            <a:br>
              <a:rPr lang="es-CL" dirty="0"/>
            </a:br>
            <a:r>
              <a:rPr lang="es-CL" dirty="0"/>
              <a:t>y </a:t>
            </a:r>
            <a:br>
              <a:rPr lang="es-CL" dirty="0"/>
            </a:br>
            <a:r>
              <a:rPr lang="es-CL" dirty="0"/>
              <a:t>reacción</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s-CL" smtClean="0"/>
              <a:t>6</a:t>
            </a:fld>
            <a:endParaRPr lang="es-CL"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es-CL"/>
              <a:t>Firmeza</a:t>
            </a:r>
            <a:endParaRPr lang="es-CL"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s-CL" smtClean="0"/>
              <a:t>7</a:t>
            </a:fld>
            <a:endParaRPr lang="es-CL"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s-CL"/>
              <a:t>© The TRACOM Corporation. Todos los derechos reservados.</a:t>
            </a:r>
            <a:endParaRPr lang="es-CL"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es-CL"/>
              <a:t>El grado en el que “preguntamos” o “decimos” cuando interactuamos con otros</a:t>
            </a:r>
            <a:endParaRPr lang="es-CL"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tx2"/>
                    </a:solidFill>
                  </a:rPr>
                  <a:t>Mayor tendencia a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accent2"/>
                    </a:solidFill>
                    <a:latin typeface="Arial Black" panose="020B0A04020102020204" pitchFamily="34" charset="0"/>
                  </a:rPr>
                  <a:t>Tendencia a preguntar </a:t>
                </a:r>
                <a:r>
                  <a:rPr lang="es-CL">
                    <a:solidFill>
                      <a:schemeClr val="tx2"/>
                    </a:solidFill>
                  </a:rPr>
                  <a:t>con algo de </a:t>
                </a:r>
                <a:r>
                  <a:rPr lang="es-CL">
                    <a:solidFill>
                      <a:schemeClr val="accent2"/>
                    </a:solidFill>
                    <a:latin typeface="Arial Black" panose="020B0A04020102020204" pitchFamily="34" charset="0"/>
                  </a:rPr>
                  <a:t>decir</a:t>
                </a:r>
                <a:endParaRPr lang="es-CL" dirty="0">
                  <a:solidFill>
                    <a:schemeClr val="accent2"/>
                  </a:solidFill>
                  <a:latin typeface="Arial Black" panose="020B0A04020102020204" pitchFamily="34" charset="0"/>
                </a:endParaRP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a:solidFill>
                      <a:schemeClr val="accent2"/>
                    </a:solidFill>
                    <a:latin typeface="Arial Black" panose="020B0A04020102020204" pitchFamily="34" charset="0"/>
                  </a:rPr>
                  <a:t>Tendencia a decir </a:t>
                </a:r>
                <a:r>
                  <a:rPr lang="es-CL">
                    <a:solidFill>
                      <a:schemeClr val="tx2"/>
                    </a:solidFill>
                  </a:rPr>
                  <a:t>con algo de </a:t>
                </a:r>
                <a:r>
                  <a:rPr lang="es-CL">
                    <a:solidFill>
                      <a:schemeClr val="accent2"/>
                    </a:solidFill>
                    <a:latin typeface="Arial Black" panose="020B0A04020102020204" pitchFamily="34" charset="0"/>
                  </a:rPr>
                  <a:t>preguntar</a:t>
                </a:r>
                <a:endParaRPr lang="es-CL" dirty="0">
                  <a:solidFill>
                    <a:schemeClr val="accent2"/>
                  </a:solidFill>
                  <a:latin typeface="Arial Black" panose="020B0A04020102020204" pitchFamily="34" charset="0"/>
                </a:endParaRP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1447172" cy="2623339"/>
            <a:chOff x="9767564" y="2586262"/>
            <a:chExt cx="1447172"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1447172" cy="1473315"/>
              <a:chOff x="9767564" y="2586262"/>
              <a:chExt cx="1447172"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6" y="2586262"/>
                <a:ext cx="1223010"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es-CL" dirty="0">
                    <a:solidFill>
                      <a:schemeClr val="tx2"/>
                    </a:solidFill>
                  </a:rPr>
                  <a:t>Mayor tendencia a </a:t>
                </a:r>
                <a:r>
                  <a:rPr lang="es-CL" dirty="0">
                    <a:solidFill>
                      <a:schemeClr val="accent2"/>
                    </a:solidFill>
                    <a:latin typeface="Arial Black" panose="020B0A04020102020204" pitchFamily="34" charset="0"/>
                  </a:rPr>
                  <a:t>decir</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es-CL"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es-CL"/>
              <a:t>Comportamientos de firmeza</a:t>
            </a:r>
            <a:endParaRPr lang="es-CL" dirty="0"/>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3992301" y="228600"/>
            <a:ext cx="7971100" cy="5798126"/>
          </a:xfrm>
        </p:spPr>
        <p:txBody>
          <a:bodyPr/>
          <a:lstStyle/>
          <a:p>
            <a:r>
              <a:rPr lang="es-CL"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s-CL"/>
              <a:t>© The TRACOM Corporation. Todos los derechos reservados.</a:t>
            </a:r>
            <a:endParaRPr lang="es-CL"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s-CL" smtClean="0"/>
              <a:t>8</a:t>
            </a:fld>
            <a:endParaRPr lang="es-CL"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3910963"/>
              </p:ext>
            </p:extLst>
          </p:nvPr>
        </p:nvGraphicFramePr>
        <p:xfrm>
          <a:off x="5954481" y="5220646"/>
          <a:ext cx="4293330" cy="429684"/>
        </p:xfrm>
        <a:graphic>
          <a:graphicData uri="http://schemas.openxmlformats.org/drawingml/2006/table">
            <a:tbl>
              <a:tblPr>
                <a:tableStyleId>{5FD0F851-EC5A-4D38-B0AD-8093EC10F338}</a:tableStyleId>
              </a:tblPr>
              <a:tblGrid>
                <a:gridCol w="1040679">
                  <a:extLst>
                    <a:ext uri="{9D8B030D-6E8A-4147-A177-3AD203B41FA5}">
                      <a16:colId xmlns:a16="http://schemas.microsoft.com/office/drawing/2014/main" val="3316520189"/>
                    </a:ext>
                  </a:extLst>
                </a:gridCol>
                <a:gridCol w="325265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HACER</a:t>
                      </a:r>
                    </a:p>
                  </a:txBody>
                  <a:tcPr marL="0" marR="0" marT="0" marB="0" anchor="ctr">
                    <a:solidFill>
                      <a:schemeClr val="accent2"/>
                    </a:solidFill>
                  </a:tcPr>
                </a:tc>
                <a:tc>
                  <a:txBody>
                    <a:bodyPr/>
                    <a:lstStyle/>
                    <a:p>
                      <a:pPr>
                        <a:defRPr>
                          <a:solidFill>
                            <a:schemeClr val="accent6"/>
                          </a:solidFill>
                        </a:defRPr>
                      </a:pPr>
                      <a:r>
                        <a:rPr dirty="0"/>
                        <a:t>Comportamientos no </a:t>
                      </a:r>
                      <a:r>
                        <a:rPr dirty="0" err="1"/>
                        <a:t>verbales</a:t>
                      </a:r>
                      <a:endParaRPr dirty="0"/>
                    </a:p>
                  </a:txBody>
                  <a:tcPr marR="0">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485495514"/>
              </p:ext>
            </p:extLst>
          </p:nvPr>
        </p:nvGraphicFramePr>
        <p:xfrm>
          <a:off x="5954481" y="630239"/>
          <a:ext cx="4293330" cy="429684"/>
        </p:xfrm>
        <a:graphic>
          <a:graphicData uri="http://schemas.openxmlformats.org/drawingml/2006/table">
            <a:tbl>
              <a:tblPr>
                <a:tableStyleId>{5FD0F851-EC5A-4D38-B0AD-8093EC10F338}</a:tableStyleId>
              </a:tblPr>
              <a:tblGrid>
                <a:gridCol w="1175766">
                  <a:extLst>
                    <a:ext uri="{9D8B030D-6E8A-4147-A177-3AD203B41FA5}">
                      <a16:colId xmlns:a16="http://schemas.microsoft.com/office/drawing/2014/main" val="3316520189"/>
                    </a:ext>
                  </a:extLst>
                </a:gridCol>
                <a:gridCol w="311756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DECIR</a:t>
                      </a:r>
                    </a:p>
                  </a:txBody>
                  <a:tcPr marL="0" marR="0" marT="0" marB="0" anchor="ctr">
                    <a:solidFill>
                      <a:schemeClr val="accent2"/>
                    </a:solidFill>
                  </a:tcPr>
                </a:tc>
                <a:tc>
                  <a:txBody>
                    <a:bodyPr/>
                    <a:lstStyle/>
                    <a:p>
                      <a:pPr>
                        <a:defRPr>
                          <a:solidFill>
                            <a:schemeClr val="accent6"/>
                          </a:solidFill>
                        </a:defRPr>
                      </a:pPr>
                      <a:r>
                        <a:rPr dirty="0"/>
                        <a:t>Comportamientos </a:t>
                      </a:r>
                      <a:r>
                        <a:rPr dirty="0" err="1"/>
                        <a:t>verbales</a:t>
                      </a:r>
                      <a:endParaRPr dirty="0"/>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237249" y="1304327"/>
            <a:ext cx="5730715" cy="420701"/>
            <a:chOff x="5237249" y="1271077"/>
            <a:chExt cx="5730715" cy="420701"/>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56249" y="1271077"/>
              <a:ext cx="3049790" cy="420701"/>
              <a:chOff x="6624210" y="1461560"/>
              <a:chExt cx="3444703" cy="475177"/>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04347" y="1461561"/>
                <a:ext cx="2479108"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Ritmo del discurso</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24210" y="1465248"/>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6065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237249" y="1341295"/>
              <a:ext cx="1000274" cy="276999"/>
            </a:xfrm>
            <a:prstGeom prst="rect">
              <a:avLst/>
            </a:prstGeom>
            <a:noFill/>
          </p:spPr>
          <p:txBody>
            <a:bodyPr wrap="none" lIns="0" tIns="0" rIns="0" bIns="0">
              <a:spAutoFit/>
            </a:bodyPr>
            <a:lstStyle/>
            <a:p>
              <a:pPr algn="r">
                <a:defRPr>
                  <a:solidFill>
                    <a:schemeClr val="tx2"/>
                  </a:solidFill>
                </a:defRPr>
              </a:pPr>
              <a:r>
                <a:rPr lang="es-CL"/>
                <a:t>Más lento</a:t>
              </a:r>
              <a:endParaRPr lang="es-CL"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41338" cy="276999"/>
            </a:xfrm>
            <a:prstGeom prst="rect">
              <a:avLst/>
            </a:prstGeom>
            <a:noFill/>
          </p:spPr>
          <p:txBody>
            <a:bodyPr wrap="none" lIns="0" tIns="0" rIns="0" bIns="0">
              <a:spAutoFit/>
            </a:bodyPr>
            <a:lstStyle/>
            <a:p>
              <a:pPr>
                <a:defRPr>
                  <a:solidFill>
                    <a:schemeClr val="tx2"/>
                  </a:solidFill>
                </a:defRPr>
              </a:pPr>
              <a:r>
                <a:rPr lang="es-CL"/>
                <a:t>Más rápido</a:t>
              </a:r>
              <a:endParaRPr lang="es-CL"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147664" y="1797962"/>
            <a:ext cx="5390796" cy="417436"/>
            <a:chOff x="5147664" y="1764712"/>
            <a:chExt cx="5390796"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54553" y="1764712"/>
              <a:ext cx="3048450" cy="417436"/>
              <a:chOff x="6622303" y="1461560"/>
              <a:chExt cx="3443193"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80000"/>
                  </a:lnSpc>
                  <a:defRPr sz="1800">
                    <a:solidFill>
                      <a:schemeClr val="accent6"/>
                    </a:solidFill>
                  </a:defRPr>
                </a:pPr>
                <a:r>
                  <a:rPr lang="es-CL" spc="-20" dirty="0"/>
                  <a:t>Cantidad de discurso</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22303" y="1461560"/>
                <a:ext cx="408261"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57235" y="1461560"/>
                <a:ext cx="408261"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147664" y="1834931"/>
              <a:ext cx="1089859" cy="276999"/>
            </a:xfrm>
            <a:prstGeom prst="rect">
              <a:avLst/>
            </a:prstGeom>
            <a:noFill/>
          </p:spPr>
          <p:txBody>
            <a:bodyPr wrap="square" lIns="0" tIns="0" rIns="0" bIns="0">
              <a:spAutoFit/>
            </a:bodyPr>
            <a:lstStyle/>
            <a:p>
              <a:pPr algn="r">
                <a:defRPr>
                  <a:solidFill>
                    <a:schemeClr val="tx2"/>
                  </a:solidFill>
                </a:defRPr>
              </a:pPr>
              <a:r>
                <a:rPr lang="es-CL" dirty="0"/>
                <a:t>Menos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es-CL"/>
                <a:t>Más</a:t>
              </a:r>
              <a:endParaRPr lang="es-CL"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18636" y="2291597"/>
            <a:ext cx="6790198" cy="417436"/>
            <a:chOff x="4618636" y="2258347"/>
            <a:chExt cx="6790198"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56248" y="2258347"/>
              <a:ext cx="3049792" cy="417436"/>
              <a:chOff x="6624209" y="1461560"/>
              <a:chExt cx="3444705"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04347" y="1461560"/>
                <a:ext cx="2479108"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Volumen de voz</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242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6065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18636" y="2328566"/>
              <a:ext cx="1618887" cy="276999"/>
            </a:xfrm>
            <a:prstGeom prst="rect">
              <a:avLst/>
            </a:prstGeom>
            <a:noFill/>
          </p:spPr>
          <p:txBody>
            <a:bodyPr wrap="square" lIns="0" tIns="0" rIns="0" bIns="0">
              <a:spAutoFit/>
            </a:bodyPr>
            <a:lstStyle/>
            <a:p>
              <a:pPr algn="r">
                <a:defRPr>
                  <a:solidFill>
                    <a:schemeClr val="tx2"/>
                  </a:solidFill>
                </a:defRPr>
              </a:pPr>
              <a:r>
                <a:rPr lang="es-CL" dirty="0"/>
                <a:t>Más silencioso</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582208" cy="276999"/>
            </a:xfrm>
            <a:prstGeom prst="rect">
              <a:avLst/>
            </a:prstGeom>
            <a:noFill/>
          </p:spPr>
          <p:txBody>
            <a:bodyPr wrap="square" lIns="0" tIns="0" rIns="0" bIns="0">
              <a:spAutoFit/>
            </a:bodyPr>
            <a:lstStyle/>
            <a:p>
              <a:pPr>
                <a:defRPr>
                  <a:solidFill>
                    <a:schemeClr val="tx2"/>
                  </a:solidFill>
                </a:defRPr>
              </a:pPr>
              <a:r>
                <a:rPr lang="es-CL" dirty="0"/>
                <a:t>Más fuerte</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57707" y="3565857"/>
            <a:ext cx="5397292" cy="417436"/>
            <a:chOff x="5357707" y="3432857"/>
            <a:chExt cx="5397292"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56248" y="3432857"/>
              <a:ext cx="3049792" cy="417436"/>
              <a:chOff x="6589544" y="1461560"/>
              <a:chExt cx="3444705"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39012" y="1461561"/>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Uso de las manos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57707" y="3503075"/>
              <a:ext cx="910507" cy="276999"/>
            </a:xfrm>
            <a:prstGeom prst="rect">
              <a:avLst/>
            </a:prstGeom>
            <a:noFill/>
          </p:spPr>
          <p:txBody>
            <a:bodyPr wrap="none" lIns="0" tIns="0" rIns="0" bIns="0">
              <a:spAutoFit/>
            </a:bodyPr>
            <a:lstStyle/>
            <a:p>
              <a:pPr algn="r">
                <a:defRPr>
                  <a:solidFill>
                    <a:schemeClr val="tx2"/>
                  </a:solidFill>
                </a:defRPr>
              </a:pPr>
              <a:r>
                <a:rPr lang="es-CL"/>
                <a:t>Relajado</a:t>
              </a:r>
              <a:endParaRPr lang="es-CL"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es-CL"/>
                <a:t>Directivo</a:t>
              </a:r>
              <a:endParaRPr lang="es-CL"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078288" y="4001397"/>
            <a:ext cx="7361237" cy="553998"/>
            <a:chOff x="4078288" y="3868397"/>
            <a:chExt cx="7361237" cy="55399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56248" y="3926492"/>
              <a:ext cx="3049792" cy="417436"/>
              <a:chOff x="6589544" y="1461560"/>
              <a:chExt cx="3444705"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39012" y="1461561"/>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dirty="0"/>
                  <a:t>Postura corporal</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078288" y="3996711"/>
              <a:ext cx="2189927" cy="276999"/>
            </a:xfrm>
            <a:prstGeom prst="rect">
              <a:avLst/>
            </a:prstGeom>
            <a:noFill/>
          </p:spPr>
          <p:txBody>
            <a:bodyPr wrap="square" lIns="0" tIns="0" rIns="0" bIns="0">
              <a:spAutoFit/>
            </a:bodyPr>
            <a:lstStyle/>
            <a:p>
              <a:pPr algn="r">
                <a:defRPr>
                  <a:solidFill>
                    <a:schemeClr val="tx2"/>
                  </a:solidFill>
                </a:defRPr>
              </a:pPr>
              <a:r>
                <a:rPr lang="es-CL" dirty="0"/>
                <a:t>Se inclina hacia atrás</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68397"/>
              <a:ext cx="1582208" cy="553998"/>
            </a:xfrm>
            <a:prstGeom prst="rect">
              <a:avLst/>
            </a:prstGeom>
            <a:noFill/>
          </p:spPr>
          <p:txBody>
            <a:bodyPr wrap="square" lIns="0" tIns="0" rIns="0" bIns="0">
              <a:spAutoFit/>
            </a:bodyPr>
            <a:lstStyle/>
            <a:p>
              <a:pPr>
                <a:defRPr>
                  <a:solidFill>
                    <a:schemeClr val="tx2"/>
                  </a:solidFill>
                </a:defRPr>
              </a:pPr>
              <a:r>
                <a:rPr lang="es-CL" dirty="0"/>
                <a:t>Se inclina hacia adelante</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255556" y="4553127"/>
            <a:ext cx="6945844" cy="417436"/>
            <a:chOff x="4255556" y="4420127"/>
            <a:chExt cx="6945844"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56248" y="4420127"/>
              <a:ext cx="3049792" cy="417436"/>
              <a:chOff x="6589544" y="1461560"/>
              <a:chExt cx="3444705"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39012" y="1461560"/>
                <a:ext cx="240977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es-CL"/>
                  <a:t>Contacto visual</a:t>
                </a:r>
                <a:endParaRPr lang="es-CL"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589544"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2598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es-CL"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255556" y="4490346"/>
              <a:ext cx="2012659" cy="276999"/>
            </a:xfrm>
            <a:prstGeom prst="rect">
              <a:avLst/>
            </a:prstGeom>
            <a:noFill/>
          </p:spPr>
          <p:txBody>
            <a:bodyPr wrap="square" lIns="0" tIns="0" rIns="0" bIns="0">
              <a:spAutoFit/>
            </a:bodyPr>
            <a:lstStyle/>
            <a:p>
              <a:pPr algn="r">
                <a:defRPr>
                  <a:solidFill>
                    <a:schemeClr val="tx2"/>
                  </a:solidFill>
                </a:defRPr>
              </a:pPr>
              <a:r>
                <a:rPr lang="es-CL" dirty="0"/>
                <a:t>Menos directo</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es-CL" dirty="0"/>
                <a:t>Más directo</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044549" y="2990377"/>
            <a:ext cx="7398113" cy="276999"/>
            <a:chOff x="4044549" y="2957127"/>
            <a:chExt cx="7398113"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044549" y="2957127"/>
              <a:ext cx="1265283" cy="276999"/>
            </a:xfrm>
            <a:prstGeom prst="rect">
              <a:avLst/>
            </a:prstGeom>
            <a:noFill/>
          </p:spPr>
          <p:txBody>
            <a:bodyPr wrap="none" lIns="0" tIns="0" rIns="0" bIns="0">
              <a:spAutoFit/>
            </a:bodyPr>
            <a:lstStyle/>
            <a:p>
              <a:pPr algn="r">
                <a:defRPr>
                  <a:solidFill>
                    <a:schemeClr val="tx2"/>
                  </a:solidFill>
                </a:defRPr>
              </a:pPr>
              <a:r>
                <a:rPr lang="es-CL" dirty="0"/>
                <a:t>PREGUNTA</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551433" cy="276999"/>
            </a:xfrm>
            <a:prstGeom prst="rect">
              <a:avLst/>
            </a:prstGeom>
            <a:noFill/>
          </p:spPr>
          <p:txBody>
            <a:bodyPr wrap="none" lIns="0" tIns="0" rIns="0" bIns="0">
              <a:spAutoFit/>
            </a:bodyPr>
            <a:lstStyle/>
            <a:p>
              <a:pPr>
                <a:defRPr>
                  <a:solidFill>
                    <a:schemeClr val="tx2"/>
                  </a:solidFill>
                </a:defRPr>
              </a:pPr>
              <a:r>
                <a:rPr lang="es-CL"/>
                <a:t>DICE</a:t>
              </a:r>
              <a:endParaRPr lang="es-CL"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es-CL"/>
              <a:t>Reacción</a:t>
            </a:r>
            <a:endParaRPr lang="es-CL" dirty="0"/>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es-CL"/>
              <a:t> </a:t>
            </a:r>
            <a:endParaRPr lang="es-CL"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es-CL"/>
              <a:t>El grado en el que controlamos o mostramos emociones cuando interactuamos con otros.</a:t>
            </a:r>
            <a:endParaRPr lang="es-CL" dirty="0"/>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s-CL"/>
              <a:t>© The TRACOM Corporation. Todos los derechos reservados.</a:t>
            </a:r>
            <a:endParaRPr lang="es-CL"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s-CL" smtClean="0"/>
              <a:t>9</a:t>
            </a:fld>
            <a:endParaRPr lang="es-CL"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s-CL"/>
              <a:t> </a:t>
            </a:r>
            <a:endParaRPr lang="es-CL"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556154" cy="836611"/>
            <a:chOff x="6619875" y="1067878"/>
            <a:chExt cx="2556154"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sz="1800" dirty="0">
                  <a:solidFill>
                    <a:schemeClr val="tx2"/>
                  </a:solidFill>
                </a:rPr>
                <a:t>Mayor tendencia a </a:t>
              </a:r>
              <a:r>
                <a:rPr lang="es-CL" dirty="0">
                  <a:solidFill>
                    <a:schemeClr val="accent2"/>
                  </a:solidFill>
                  <a:latin typeface="Arial Black" panose="020B0A04020102020204" pitchFamily="34" charset="0"/>
                </a:rPr>
                <a:t>controlar</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556154" cy="836611"/>
            <a:chOff x="6624990" y="2020889"/>
            <a:chExt cx="2556154"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controlar </a:t>
              </a:r>
              <a:r>
                <a:rPr lang="es-CL" dirty="0">
                  <a:solidFill>
                    <a:schemeClr val="tx2"/>
                  </a:solidFill>
                </a:rPr>
                <a:t>con algo de </a:t>
              </a:r>
              <a:r>
                <a:rPr lang="es-CL" dirty="0">
                  <a:solidFill>
                    <a:schemeClr val="accent2"/>
                  </a:solidFill>
                </a:rPr>
                <a:t>emocionar</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556154" cy="836611"/>
            <a:chOff x="6619875" y="2921246"/>
            <a:chExt cx="2556154"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accent2"/>
                  </a:solidFill>
                  <a:latin typeface="Arial Black" panose="020B0A04020102020204" pitchFamily="34" charset="0"/>
                </a:rPr>
                <a:t>Tendencia a emocionar </a:t>
              </a:r>
              <a:r>
                <a:rPr lang="es-CL" dirty="0">
                  <a:solidFill>
                    <a:schemeClr val="tx2"/>
                  </a:solidFill>
                </a:rPr>
                <a:t>con algo de </a:t>
              </a:r>
              <a:r>
                <a:rPr lang="es-CL" dirty="0">
                  <a:solidFill>
                    <a:schemeClr val="accent2"/>
                  </a:solidFill>
                </a:rPr>
                <a:t>controlar</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556154" cy="836611"/>
            <a:chOff x="6619875" y="3822472"/>
            <a:chExt cx="2556154"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31692"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es-CL" dirty="0">
                  <a:solidFill>
                    <a:schemeClr val="tx2"/>
                  </a:solidFill>
                </a:rPr>
                <a:t>Mayor tendencia a </a:t>
              </a:r>
              <a:r>
                <a:rPr lang="es-CL" dirty="0">
                  <a:solidFill>
                    <a:schemeClr val="accent2"/>
                  </a:solidFill>
                  <a:latin typeface="Arial Black" panose="020B0A04020102020204" pitchFamily="34" charset="0"/>
                </a:rPr>
                <a:t>emocionar</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es-CL"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ECB4DE27-A891-448B-9391-15BA5616F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261</TotalTime>
  <Words>9163</Words>
  <Application>Microsoft Office PowerPoint</Application>
  <PresentationFormat>Widescreen</PresentationFormat>
  <Paragraphs>1174</Paragraphs>
  <Slides>55</Slides>
  <Notes>55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55</vt:i4>
      </vt:variant>
    </vt:vector>
  </HeadingPairs>
  <TitlesOfParts>
    <vt:vector size="69" baseType="lpstr">
      <vt:lpstr>Arial</vt:lpstr>
      <vt:lpstr>Arial Black</vt:lpstr>
      <vt:lpstr>Courier New</vt:lpstr>
      <vt:lpstr>Georgia</vt:lpstr>
      <vt:lpstr>Georgia Pro</vt:lpstr>
      <vt:lpstr>Museo 700</vt:lpstr>
      <vt:lpstr>Museo Sans 300</vt:lpstr>
      <vt:lpstr>Museo Sans 700</vt:lpstr>
      <vt:lpstr>Open Sans</vt:lpstr>
      <vt:lpstr>Open Sans Extrabold</vt:lpstr>
      <vt:lpstr>Symbol</vt:lpstr>
      <vt:lpstr>Times New Roman</vt:lpstr>
      <vt:lpstr>Wingdings</vt:lpstr>
      <vt:lpstr>Tracom SOCIAL STYLE PowerPoint Template</vt:lpstr>
      <vt:lpstr>Mejorando la Efectividad Personal con VersatilidadTM</vt:lpstr>
      <vt:lpstr>Objetivos de aprendizaje</vt:lpstr>
      <vt:lpstr>PowerPoint Presentation</vt:lpstr>
      <vt:lpstr>Comportamientos observables frente a personalidad</vt:lpstr>
      <vt:lpstr>Comportamientos de decir y hacer</vt:lpstr>
      <vt:lpstr>Firmeza  y  reacción</vt:lpstr>
      <vt:lpstr>Firmeza</vt:lpstr>
      <vt:lpstr>Comportamientos de firmeza</vt:lpstr>
      <vt:lpstr>Reacción</vt:lpstr>
      <vt:lpstr>Comportamientos de reacción</vt:lpstr>
      <vt:lpstr>El modelo  ESTILO SOCIAL ModelTM</vt:lpstr>
      <vt:lpstr>Acción de necesidad, orientación y crecimiento</vt:lpstr>
      <vt:lpstr>Características clave de ESTILO SOCIAL</vt:lpstr>
      <vt:lpstr>Perfil en línea de autopercepción de ESTILO SOCIAL</vt:lpstr>
      <vt:lpstr>PowerPoint Presentation</vt:lpstr>
      <vt:lpstr>PowerPoint Presentation</vt:lpstr>
      <vt:lpstr>PowerPoint Presentation</vt:lpstr>
      <vt:lpstr>PowerPoint Presentation</vt:lpstr>
      <vt:lpstr>PowerPoint Presentation</vt:lpstr>
      <vt:lpstr>Perfil impreso de autopercepción de ESTILO SOCIAL</vt:lpstr>
      <vt:lpstr>Autopercepción de su SOCIAL STYLE</vt:lpstr>
      <vt:lpstr>Lea sobre su Estilo</vt:lpstr>
      <vt:lpstr>Recordatorios clave</vt:lpstr>
      <vt:lpstr>Versatilidad</vt:lpstr>
      <vt:lpstr>La Versatilidad es lo bien que se adapta a las necesidades de Estilo de los demás</vt:lpstr>
      <vt:lpstr>Cuatro fuentes de Versatilidad</vt:lpstr>
      <vt:lpstr>Perfil en línea de autopercepción de Versatilidad</vt:lpstr>
      <vt:lpstr>Versatilidad general</vt:lpstr>
      <vt:lpstr>El significado de las posiciones de Versatilidad</vt:lpstr>
      <vt:lpstr>PowerPoint Presentation</vt:lpstr>
      <vt:lpstr>PowerPoint Presentation</vt:lpstr>
      <vt:lpstr>PowerPoint Presentation</vt:lpstr>
      <vt:lpstr>PowerPoint Presentation</vt:lpstr>
      <vt:lpstr>PowerPoint Presentation</vt:lpstr>
      <vt:lpstr>Perfil impreso de Versatilidad</vt:lpstr>
      <vt:lpstr>Versatilidad</vt:lpstr>
      <vt:lpstr>Su autopercepción de Versatilidad</vt:lpstr>
      <vt:lpstr>Objetivos de aprendizaje</vt:lpstr>
      <vt:lpstr>Próximos pasos y aprendizaje clave</vt:lpstr>
      <vt:lpstr>SOCIAL STYLE Navigator®</vt:lpstr>
      <vt:lpstr>Acceso a SOCIAL STYLE Navigator®  (solo perfiles en línea)</vt:lpstr>
      <vt:lpstr>Acceso a SOCIAL STYLE Navigator®  (solo perfiles impresos)</vt:lpstr>
      <vt:lpstr>PowerPoint Presentation</vt:lpstr>
      <vt:lpstr>PowerPoint Presentation</vt:lpstr>
      <vt:lpstr>PowerPoint Presentation</vt:lpstr>
      <vt:lpstr>PowerPoint Presentation</vt:lpstr>
      <vt:lpstr>Pasaporte SOCIAL STYLE</vt:lpstr>
      <vt:lpstr>PowerPoint Presentation</vt:lpstr>
      <vt:lpstr>Ejercicios opcionales</vt:lpstr>
      <vt:lpstr>Técnicas para observar el Estilo</vt:lpstr>
      <vt:lpstr>Foro de Estilo</vt:lpstr>
      <vt:lpstr>Foro de Versatilidad</vt:lpstr>
      <vt:lpstr>SOCIAL STYLE Navigator</vt:lpstr>
      <vt:lpstr>Plan de acción de Versatilidad</vt:lpstr>
      <vt:lpstr>Mejorando la Efectividad Personal con VersatilidadTM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Sandra Johnson</dc:creator>
  <cp:lastModifiedBy>Karna Caldwell</cp:lastModifiedBy>
  <cp:revision>1182</cp:revision>
  <cp:lastPrinted>2021-06-10T19:57:06Z</cp:lastPrinted>
  <dcterms:created xsi:type="dcterms:W3CDTF">2021-02-09T18:22:56Z</dcterms:created>
  <dcterms:modified xsi:type="dcterms:W3CDTF">2023-07-14T14:32:12Z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