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0"/>
  </p:notesMasterIdLst>
  <p:handoutMasterIdLst>
    <p:handoutMasterId r:id="rId61"/>
  </p:handoutMasterIdLst>
  <p:sldIdLst>
    <p:sldId id="1090" r:id="rId5"/>
    <p:sldId id="1091" r:id="rId6"/>
    <p:sldId id="1085" r:id="rId7"/>
    <p:sldId id="302" r:id="rId8"/>
    <p:sldId id="303" r:id="rId9"/>
    <p:sldId id="996" r:id="rId10"/>
    <p:sldId id="997" r:id="rId11"/>
    <p:sldId id="305" r:id="rId12"/>
    <p:sldId id="1028" r:id="rId13"/>
    <p:sldId id="306" r:id="rId14"/>
    <p:sldId id="1006" r:id="rId15"/>
    <p:sldId id="938" r:id="rId16"/>
    <p:sldId id="312" r:id="rId17"/>
    <p:sldId id="1037" r:id="rId18"/>
    <p:sldId id="1058" r:id="rId19"/>
    <p:sldId id="1073" r:id="rId20"/>
    <p:sldId id="1075" r:id="rId21"/>
    <p:sldId id="1074" r:id="rId22"/>
    <p:sldId id="1076" r:id="rId23"/>
    <p:sldId id="1036" r:id="rId24"/>
    <p:sldId id="952" r:id="rId25"/>
    <p:sldId id="1079" r:id="rId26"/>
    <p:sldId id="1093" r:id="rId27"/>
    <p:sldId id="330" r:id="rId28"/>
    <p:sldId id="1008" r:id="rId29"/>
    <p:sldId id="321" r:id="rId30"/>
    <p:sldId id="1068" r:id="rId31"/>
    <p:sldId id="927" r:id="rId32"/>
    <p:sldId id="1005" r:id="rId33"/>
    <p:sldId id="1063" r:id="rId34"/>
    <p:sldId id="1066" r:id="rId35"/>
    <p:sldId id="1070" r:id="rId36"/>
    <p:sldId id="1071" r:id="rId37"/>
    <p:sldId id="1072" r:id="rId38"/>
    <p:sldId id="1067" r:id="rId39"/>
    <p:sldId id="320" r:id="rId40"/>
    <p:sldId id="1094" r:id="rId41"/>
    <p:sldId id="1223" r:id="rId42"/>
    <p:sldId id="1095" r:id="rId43"/>
    <p:sldId id="326" r:id="rId44"/>
    <p:sldId id="1104" r:id="rId45"/>
    <p:sldId id="1105" r:id="rId46"/>
    <p:sldId id="1009" r:id="rId47"/>
    <p:sldId id="1035" r:id="rId48"/>
    <p:sldId id="1033" r:id="rId49"/>
    <p:sldId id="1012" r:id="rId50"/>
    <p:sldId id="1030" r:id="rId51"/>
    <p:sldId id="285" r:id="rId52"/>
    <p:sldId id="1096" r:id="rId53"/>
    <p:sldId id="1080" r:id="rId54"/>
    <p:sldId id="1097" r:id="rId55"/>
    <p:sldId id="1098" r:id="rId56"/>
    <p:sldId id="1069" r:id="rId57"/>
    <p:sldId id="963" r:id="rId58"/>
    <p:sldId id="1224" r:id="rId59"/>
  </p:sldIdLst>
  <p:sldSz cx="12192000" cy="6858000"/>
  <p:notesSz cx="7315200" cy="9601200"/>
  <p:custDataLst>
    <p:tags r:id="rId62"/>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FBA0A6-B089-4256-964B-0C0EC507EF55}">
          <p14:sldIdLst>
            <p14:sldId id="1090"/>
            <p14:sldId id="1091"/>
            <p14:sldId id="1085"/>
            <p14:sldId id="302"/>
            <p14:sldId id="303"/>
            <p14:sldId id="996"/>
            <p14:sldId id="997"/>
            <p14:sldId id="305"/>
            <p14:sldId id="1028"/>
            <p14:sldId id="306"/>
            <p14:sldId id="1006"/>
            <p14:sldId id="938"/>
            <p14:sldId id="312"/>
          </p14:sldIdLst>
        </p14:section>
        <p14:section name="Online Style Profile" id="{63039639-D894-4A81-B4EF-579D2C17DBBA}">
          <p14:sldIdLst>
            <p14:sldId id="1037"/>
            <p14:sldId id="1058"/>
            <p14:sldId id="1073"/>
            <p14:sldId id="1075"/>
            <p14:sldId id="1074"/>
            <p14:sldId id="1076"/>
          </p14:sldIdLst>
        </p14:section>
        <p14:section name="Paper Style Profile" id="{336E9D96-F722-4AD0-B504-4F941F020B09}">
          <p14:sldIdLst>
            <p14:sldId id="1036"/>
            <p14:sldId id="952"/>
            <p14:sldId id="1079"/>
          </p14:sldIdLst>
        </p14:section>
        <p14:section name="Program" id="{C6177933-C558-4538-B7A7-65C2D99FA20E}">
          <p14:sldIdLst>
            <p14:sldId id="1093"/>
            <p14:sldId id="330"/>
            <p14:sldId id="1008"/>
            <p14:sldId id="321"/>
          </p14:sldIdLst>
        </p14:section>
        <p14:section name="Online Versatility Profile" id="{2225DAE4-832C-4F17-BD38-CC6BEF724BB2}">
          <p14:sldIdLst>
            <p14:sldId id="1068"/>
            <p14:sldId id="927"/>
            <p14:sldId id="1005"/>
            <p14:sldId id="1063"/>
            <p14:sldId id="1066"/>
            <p14:sldId id="1070"/>
            <p14:sldId id="1071"/>
            <p14:sldId id="1072"/>
          </p14:sldIdLst>
        </p14:section>
        <p14:section name="Paper Versatility Profile" id="{213969A4-95BB-4FCD-A46A-D612C469CED1}">
          <p14:sldIdLst>
            <p14:sldId id="1067"/>
            <p14:sldId id="320"/>
            <p14:sldId id="1094"/>
          </p14:sldIdLst>
        </p14:section>
        <p14:section name="Program" id="{3C4B05C5-E1E9-48BD-A3BC-AD5D5EAD95DB}">
          <p14:sldIdLst>
            <p14:sldId id="1223"/>
            <p14:sldId id="1095"/>
            <p14:sldId id="326"/>
            <p14:sldId id="1104"/>
            <p14:sldId id="1105"/>
            <p14:sldId id="1009"/>
            <p14:sldId id="1035"/>
            <p14:sldId id="1033"/>
            <p14:sldId id="1012"/>
            <p14:sldId id="1030"/>
            <p14:sldId id="285"/>
            <p14:sldId id="1096"/>
            <p14:sldId id="1080"/>
            <p14:sldId id="1097"/>
            <p14:sldId id="1098"/>
            <p14:sldId id="1069"/>
            <p14:sldId id="963"/>
            <p14:sldId id="1224"/>
          </p14:sldIdLst>
        </p14:section>
      </p14:sectionLst>
    </p:ex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899"/>
    <a:srgbClr val="444A4A"/>
    <a:srgbClr val="B3B3B3"/>
    <a:srgbClr val="48C9F1"/>
    <a:srgbClr val="E9ECEF"/>
    <a:srgbClr val="003651"/>
    <a:srgbClr val="AFABAB"/>
    <a:srgbClr val="898989"/>
    <a:srgbClr val="005B92"/>
    <a:srgbClr val="07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73" autoAdjust="0"/>
    <p:restoredTop sz="73028" autoAdjust="0"/>
  </p:normalViewPr>
  <p:slideViewPr>
    <p:cSldViewPr snapToGrid="0" showGuides="1">
      <p:cViewPr varScale="1">
        <p:scale>
          <a:sx n="78" d="100"/>
          <a:sy n="78" d="100"/>
        </p:scale>
        <p:origin x="966" y="84"/>
      </p:cViewPr>
      <p:guideLst>
        <p:guide orient="horz" pos="1032"/>
        <p:guide pos="3840"/>
      </p:guideLst>
    </p:cSldViewPr>
  </p:slideViewPr>
  <p:outlineViewPr>
    <p:cViewPr>
      <p:scale>
        <a:sx n="33" d="100"/>
        <a:sy n="33" d="100"/>
      </p:scale>
      <p:origin x="0" y="-4440"/>
    </p:cViewPr>
  </p:outlineViewPr>
  <p:notesTextViewPr>
    <p:cViewPr>
      <p:scale>
        <a:sx n="150" d="100"/>
        <a:sy n="150" d="100"/>
      </p:scale>
      <p:origin x="0" y="0"/>
    </p:cViewPr>
  </p:notesTextViewPr>
  <p:sorterViewPr>
    <p:cViewPr>
      <p:scale>
        <a:sx n="100" d="100"/>
        <a:sy n="100" d="100"/>
      </p:scale>
      <p:origin x="0" y="-15954"/>
    </p:cViewPr>
  </p:sorterViewPr>
  <p:notesViewPr>
    <p:cSldViewPr snapToGrid="0" showGuides="1">
      <p:cViewPr varScale="1">
        <p:scale>
          <a:sx n="81" d="100"/>
          <a:sy n="81" d="100"/>
        </p:scale>
        <p:origin x="3864"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7/17/2023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7/17/2023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100" b="1" i="0" u="none" strike="noStrike" baseline="0" dirty="0">
                <a:latin typeface="+mj-lt"/>
              </a:rPr>
              <a:t>3 MINUTES (Participant Workbook, pages 1 and 2)</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REVIEW key points about TRACOM’s SOCIAL STYLE Model: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widely-used and highly-regarded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co-workers’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others depends on developing good relationships. You can do this by understanding your own Style and, more importantly, other people’s Styles. This allows you to practice Versatility, adjusting your behavior to meet other people’s Style preferences. Research shows that people who consistently show Versatility are more effective in their jobs than people who don’t show Versatility.</a:t>
            </a:r>
            <a:endParaRPr lang="en-US" sz="1050" dirty="0"/>
          </a:p>
          <a:p>
            <a:pPr algn="l"/>
            <a:endParaRPr lang="en-US" sz="1100" b="1"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Pages 1 and 2 in the workbook to follow along.</a:t>
            </a:r>
          </a:p>
          <a:p>
            <a:pPr marL="285750" indent="-285750" algn="l">
              <a:buFont typeface="Wingdings" panose="05000000000000000000" pitchFamily="2" charset="2"/>
              <a:buChar char="§"/>
            </a:pPr>
            <a:r>
              <a:rPr lang="en-US" sz="1100" kern="1200" dirty="0">
                <a:solidFill>
                  <a:srgbClr val="000000"/>
                </a:solidFill>
                <a:latin typeface="Arial" panose="020B0604020202020204" pitchFamily="34" charset="0"/>
                <a:ea typeface="+mn-ea"/>
                <a:cs typeface="+mn-cs"/>
              </a:rPr>
              <a:t>Cite</a:t>
            </a:r>
            <a:r>
              <a:rPr lang="en-US" sz="1100" b="0" i="0" u="none" strike="noStrike" baseline="0" dirty="0">
                <a:latin typeface="+mj-lt"/>
              </a:rPr>
              <a:t> the proven effectiveness of increased Versatility (e.g., Sales and Management studies on page 2 of the IPEV Participant Workbook).</a:t>
            </a:r>
          </a:p>
          <a:p>
            <a:pPr marL="285750" indent="-285750" algn="l">
              <a:buFont typeface="Arial" panose="020B0604020202020204" pitchFamily="34" charset="0"/>
              <a:buChar char="•"/>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Tracom SOCIAL STYLE</a:t>
            </a:r>
            <a:b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b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Participant’s Manual</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&lt;&lt;Copy and paste this table to</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 pages on which you want</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participants to be able to take</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a:t>
            </a:r>
          </a:p>
        </p:txBody>
      </p:sp>
    </p:spTree>
    <p:extLst>
      <p:ext uri="{BB962C8B-B14F-4D97-AF65-F5344CB8AC3E}">
        <p14:creationId xmlns:p14="http://schemas.microsoft.com/office/powerpoint/2010/main" val="500029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ASK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ASK participants to validate their self-assessments. Typically, “more emoting” individuals will be talking with one another more than the “less emoting” ones.</a:t>
            </a:r>
          </a:p>
          <a:p>
            <a:pPr algn="l"/>
            <a:r>
              <a:rPr lang="en-US" sz="1100" b="0" i="0" u="none" strike="noStrike" baseline="0" dirty="0">
                <a:latin typeface="+mj-lt"/>
              </a:rPr>
              <a:t>3. ASK if anyone feels as though they went to the wrong place.</a:t>
            </a:r>
          </a:p>
          <a:p>
            <a:pPr algn="l"/>
            <a:endParaRPr lang="en-US" sz="1100" b="0" i="0" u="none" strike="noStrike" baseline="0" dirty="0">
              <a:solidFill>
                <a:schemeClr val="tx2"/>
              </a:solidFill>
              <a:latin typeface="+mj-lt"/>
            </a:endParaRPr>
          </a:p>
          <a:p>
            <a:endParaRPr lang="en-US" sz="1100" dirty="0">
              <a:solidFill>
                <a:schemeClr val="tx2"/>
              </a:solidFill>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6)</a:t>
            </a:r>
          </a:p>
          <a:p>
            <a:pPr algn="l"/>
            <a:endParaRPr lang="en-US" sz="1100" b="0" i="0" u="none" strike="noStrike" baseline="0" dirty="0">
              <a:latin typeface="+mj-lt"/>
            </a:endParaRPr>
          </a:p>
          <a:p>
            <a:pPr lvl="1"/>
            <a:r>
              <a:rPr lang="en-US" sz="1100" b="1" i="0" u="none" strike="noStrike" baseline="0" dirty="0">
                <a:latin typeface="+mj-lt"/>
              </a:rPr>
              <a:t>ASK</a:t>
            </a:r>
            <a:r>
              <a:rPr lang="en-US" sz="1100" b="0" i="0" u="none" strike="noStrike" baseline="0" dirty="0">
                <a:latin typeface="+mj-lt"/>
              </a:rPr>
              <a:t> participants to turn to page 6 of the workbook.</a:t>
            </a:r>
            <a:endParaRPr lang="en-US" sz="1100" dirty="0">
              <a:latin typeface="+mj-lt"/>
            </a:endParaRP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Leader Tip: 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p>
          <a:p>
            <a:endParaRPr lang="en-US" sz="1100" dirty="0"/>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Remember that the Style descriptions are generalizations about each Style. While people with the same Style generally exhibit similar characteristics, each person is still unique.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We’ve used some adjectives to describe the Styles. In addition, each Style has a Need, an Orientation, and a Growth Action.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endParaRPr lang="en-US" sz="1050" dirty="0"/>
          </a:p>
          <a:p>
            <a:pPr defTabSz="966612">
              <a:spcBef>
                <a:spcPts val="211"/>
              </a:spcBef>
              <a:spcAft>
                <a:spcPts val="211"/>
              </a:spcAft>
              <a:defRPr/>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Style within your program.</a:t>
            </a:r>
          </a:p>
          <a:p>
            <a:endParaRPr lang="en-US" b="0" dirty="0"/>
          </a:p>
          <a:p>
            <a:r>
              <a:rPr lang="en-US" b="1" dirty="0"/>
              <a:t>FACILITATOR NOTE:  </a:t>
            </a:r>
            <a:r>
              <a:rPr lang="en-US" b="0" dirty="0"/>
              <a:t>By completing an online profile, Learners will immediately have free, unlimited access to SOCIAL STYLE Navigator through </a:t>
            </a:r>
            <a:r>
              <a:rPr lang="en-US" b="0" dirty="0" err="1"/>
              <a:t>tracomlearning.com</a:t>
            </a:r>
            <a:r>
              <a:rPr lang="en-US" b="0" dirty="0"/>
              <a:t> to help extend their learning beyond the classroom.  See Slide #41 for details.</a:t>
            </a:r>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TOTAL (Participant Workbook pages 1 and 2)</a:t>
            </a:r>
          </a:p>
          <a:p>
            <a:pPr algn="l"/>
            <a:endParaRPr lang="en-US" sz="1100" b="0" i="0" u="none" strike="noStrike" baseline="0" dirty="0">
              <a:latin typeface="+mj-lt"/>
            </a:endParaRPr>
          </a:p>
          <a:p>
            <a:pPr algn="l"/>
            <a:r>
              <a:rPr lang="en-US" sz="1100" b="1" i="0" u="none" strike="noStrike" baseline="0" dirty="0">
                <a:latin typeface="+mj-lt"/>
              </a:rPr>
              <a:t>5 MINUTES </a:t>
            </a:r>
            <a:endParaRPr lang="en-US" sz="1100" b="0" i="0" u="none" strike="noStrike" baseline="0" dirty="0">
              <a:latin typeface="+mj-lt"/>
            </a:endParaRPr>
          </a:p>
          <a:p>
            <a:r>
              <a:rPr lang="en-US" sz="1100" dirty="0">
                <a:latin typeface="+mj-lt"/>
                <a:ea typeface="ヒラギノ角ゴ Pro W3" pitchFamily="4" charset="-128"/>
                <a:cs typeface="ヒラギノ角ゴ Pro W3" pitchFamily="4" charset="-128"/>
              </a:rPr>
              <a:t>Going through this session you will:</a:t>
            </a:r>
          </a:p>
          <a:p>
            <a:r>
              <a:rPr lang="en-US" sz="1100" dirty="0">
                <a:latin typeface="+mj-lt"/>
                <a:ea typeface="ヒラギノ角ゴ Pro W3" pitchFamily="4" charset="-128"/>
                <a:cs typeface="ヒラギノ角ゴ Pro W3" pitchFamily="4" charset="-128"/>
              </a:rPr>
              <a:t>• Gain an understanding of the SOCIAL STYLE Model.</a:t>
            </a:r>
          </a:p>
          <a:p>
            <a:r>
              <a:rPr lang="en-US" sz="1100" dirty="0">
                <a:latin typeface="+mj-lt"/>
                <a:ea typeface="ヒラギノ角ゴ Pro W3" pitchFamily="4" charset="-128"/>
                <a:cs typeface="ヒラギノ角ゴ Pro W3" pitchFamily="4" charset="-128"/>
              </a:rPr>
              <a:t>• Estimate your SOCIAL STYLE by completing a self-perception assessment.</a:t>
            </a:r>
          </a:p>
          <a:p>
            <a:r>
              <a:rPr lang="en-US" sz="1100" dirty="0">
                <a:latin typeface="+mj-lt"/>
                <a:ea typeface="ヒラギノ角ゴ Pro W3" pitchFamily="4" charset="-128"/>
                <a:cs typeface="ヒラギノ角ゴ Pro W3" pitchFamily="4" charset="-128"/>
              </a:rPr>
              <a:t>• Increase your understanding of your behavior and how others tend to view people with your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latin typeface="+mj-lt"/>
                <a:ea typeface="ヒラギノ角ゴ Pro W3" pitchFamily="4" charset="-128"/>
                <a:cs typeface="ヒラギノ角ゴ Pro W3" pitchFamily="4" charset="-128"/>
              </a:rPr>
              <a:t>• </a:t>
            </a:r>
            <a:r>
              <a:rPr lang="en-US" sz="1100" dirty="0">
                <a:ea typeface="ヒラギノ角ゴ Pro W3" pitchFamily="4" charset="-128"/>
                <a:cs typeface="ヒラギノ角ゴ Pro W3" pitchFamily="4" charset="-128"/>
              </a:rPr>
              <a:t>Increase your Versatility to become more effective with others.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None/>
              <a:tabLst/>
              <a:defRPr/>
            </a:pPr>
            <a:r>
              <a:rPr lang="en-US" sz="1100" b="1" dirty="0">
                <a:ea typeface="ヒラギノ角ゴ Pro W3" pitchFamily="4" charset="-128"/>
                <a:cs typeface="ヒラギノ角ゴ Pro W3" pitchFamily="4" charset="-128"/>
              </a:rPr>
              <a:t>SAY</a:t>
            </a:r>
            <a:r>
              <a:rPr lang="en-US" sz="1100" dirty="0">
                <a:ea typeface="ヒラギノ角ゴ Pro W3" pitchFamily="4" charset="-128"/>
                <a:cs typeface="ヒラギノ角ゴ Pro W3" pitchFamily="4" charset="-128"/>
              </a:rPr>
              <a:t> I want to emphasize the last point, number 4. While you’ll learn a lot about yourself, the goal of this program is to learn about the people you work with 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If your participants completed the Online Self-Perception assessment</a:t>
            </a:r>
            <a:r>
              <a:rPr lang="en-US" sz="1100" b="0" i="0" u="none" strike="noStrike" baseline="0" dirty="0">
                <a:latin typeface="+mj-lt"/>
              </a:rPr>
              <a:t>:</a:t>
            </a:r>
          </a:p>
          <a:p>
            <a:pPr marL="171450" indent="-171450" algn="l">
              <a:buFont typeface="Wingdings" panose="05000000000000000000" pitchFamily="2" charset="2"/>
              <a:buChar char="§"/>
            </a:pPr>
            <a:r>
              <a:rPr lang="en-US" sz="11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100" b="0" i="0" u="none" strike="noStrike" baseline="0" dirty="0">
                <a:latin typeface="+mj-lt"/>
              </a:rPr>
              <a:t>DO NOT pass out the profiles at this time.</a:t>
            </a:r>
          </a:p>
          <a:p>
            <a:pPr marL="171450" indent="-171450" algn="l">
              <a:buFont typeface="Wingdings" panose="05000000000000000000" pitchFamily="2" charset="2"/>
              <a:buChar char="§"/>
            </a:pPr>
            <a:r>
              <a:rPr lang="en-US" sz="1100" b="0" i="0" u="none" strike="noStrike" baseline="0" dirty="0">
                <a:latin typeface="+mj-lt"/>
              </a:rPr>
              <a:t>VIRTUAL: Participants should already have their profiles available.</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If you are using the Paper assessment</a:t>
            </a:r>
            <a:r>
              <a:rPr lang="en-US" sz="1100" b="0" i="0" u="none" strike="noStrike" baseline="0" dirty="0">
                <a:latin typeface="+mj-lt"/>
              </a:rPr>
              <a:t>:</a:t>
            </a: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100" dirty="0">
              <a:latin typeface="+mj-lt"/>
              <a:ea typeface="ヒラギノ角ゴ Pro W3" pitchFamily="4" charset="-128"/>
              <a:cs typeface="ヒラギノ角ゴ Pro W3" pitchFamily="4" charset="-128"/>
            </a:endParaRPr>
          </a:p>
          <a:p>
            <a:pPr algn="l"/>
            <a:r>
              <a:rPr lang="en-US" sz="1100" b="0" i="0" u="none" strike="noStrike" baseline="0" dirty="0">
                <a:latin typeface="+mj-lt"/>
              </a:rPr>
              <a:t>1. </a:t>
            </a:r>
            <a:r>
              <a:rPr lang="en-US" sz="1100" b="1" i="0" u="none" strike="noStrike" baseline="0" dirty="0">
                <a:latin typeface="+mj-lt"/>
              </a:rPr>
              <a:t>DISTRIBUTE</a:t>
            </a:r>
            <a:r>
              <a:rPr lang="en-US" sz="1100" b="0" i="0" u="none" strike="noStrike" baseline="0" dirty="0">
                <a:latin typeface="+mj-lt"/>
              </a:rPr>
              <a:t> questionnaires.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complete the SOCIAL STYLE and Versatility Questionnaires.</a:t>
            </a:r>
          </a:p>
          <a:p>
            <a:pPr algn="l"/>
            <a:r>
              <a:rPr lang="en-US" sz="1100" b="0" i="0" u="none" strike="noStrike" baseline="0" dirty="0">
                <a:latin typeface="+mj-lt"/>
              </a:rPr>
              <a:t>3. </a:t>
            </a:r>
            <a:r>
              <a:rPr lang="en-US" sz="1100" b="1" i="0" u="none" strike="noStrike" baseline="0" dirty="0">
                <a:latin typeface="+mj-lt"/>
              </a:rPr>
              <a:t>DO NOT </a:t>
            </a:r>
            <a:r>
              <a:rPr lang="en-US" sz="1100" b="0" i="0" u="none" strike="noStrike" baseline="0" dirty="0">
                <a:latin typeface="+mj-lt"/>
              </a:rPr>
              <a:t>ask participants to score their questionnaires at this time.</a:t>
            </a:r>
          </a:p>
          <a:p>
            <a:pPr algn="l"/>
            <a:endParaRPr lang="en-US" sz="1100" b="0" i="0" u="none" strike="noStrike" baseline="0" dirty="0">
              <a:latin typeface="+mj-lt"/>
            </a:endParaRPr>
          </a:p>
          <a:p>
            <a:pPr algn="l"/>
            <a:r>
              <a:rPr lang="en-US" sz="1100" b="1" i="0" u="none" strike="noStrike" baseline="0" dirty="0">
                <a:latin typeface="+mj-lt"/>
              </a:rPr>
              <a:t>VIRTUAL PROGRAM</a:t>
            </a:r>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latin typeface="+mj-lt"/>
              </a:rPr>
              <a:t>If delivering virtually, you will not be able to use paper questionnaires and will need to prepare ahead of time to deliver online profiles.</a:t>
            </a:r>
            <a:r>
              <a:rPr lang="en-US" sz="11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Today’s Agenda</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10441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#42 for details.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Tip: </a:t>
            </a:r>
            <a:r>
              <a:rPr lang="en-US" sz="1100" b="0" i="0" u="none" strike="noStrike" baseline="0" dirty="0">
                <a:solidFill>
                  <a:srgbClr val="FFFFFF"/>
                </a:solidFill>
                <a:latin typeface="+mj-lt"/>
              </a:rPr>
              <a:t>You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a:solidFill>
                  <a:srgbClr val="FFFFFF"/>
                </a:solidFill>
                <a:latin typeface="+mj-lt"/>
              </a:rPr>
              <a:t>Answer: </a:t>
            </a:r>
            <a:r>
              <a:rPr lang="en-US" sz="1100" b="0" i="0" u="none" strike="noStrike" baseline="0" dirty="0">
                <a:solidFill>
                  <a:srgbClr val="FFFFFF"/>
                </a:solidFill>
                <a:latin typeface="+mj-lt"/>
              </a:rPr>
              <a:t>The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j-lt"/>
              </a:rPr>
              <a:t>15 MINUTES (Participant Workbook pages 8 to 15) – PAPER PROFILE ONLY</a:t>
            </a:r>
          </a:p>
          <a:p>
            <a:pPr algn="l"/>
            <a:endParaRPr lang="en-US" sz="1800" b="0" i="0" u="none" strike="noStrike" baseline="0" dirty="0">
              <a:latin typeface="+mj-lt"/>
            </a:endParaRPr>
          </a:p>
          <a:p>
            <a:pPr algn="l"/>
            <a:r>
              <a:rPr lang="en-US" sz="1800" b="0" i="0" u="none" strike="noStrike" baseline="0" dirty="0">
                <a:latin typeface="+mj-lt"/>
              </a:rPr>
              <a:t>Purpose</a:t>
            </a:r>
          </a:p>
          <a:p>
            <a:pPr marL="285750" indent="-285750" algn="l">
              <a:buFont typeface="Wingdings" panose="05000000000000000000" pitchFamily="2" charset="2"/>
              <a:buChar char="§"/>
            </a:pPr>
            <a:r>
              <a:rPr lang="en-US" sz="18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800" b="0" i="0" u="none" strike="noStrike" baseline="0" dirty="0">
              <a:latin typeface="+mj-lt"/>
            </a:endParaRPr>
          </a:p>
          <a:p>
            <a:pPr algn="l"/>
            <a:r>
              <a:rPr lang="en-US" sz="1800" b="0" i="0" u="none" strike="noStrike" baseline="0" dirty="0">
                <a:latin typeface="+mj-lt"/>
              </a:rPr>
              <a:t>Materials Needed</a:t>
            </a:r>
          </a:p>
          <a:p>
            <a:pPr marL="285750" indent="-285750" algn="l">
              <a:buFont typeface="Wingdings" panose="05000000000000000000" pitchFamily="2" charset="2"/>
              <a:buChar char="§"/>
            </a:pPr>
            <a:r>
              <a:rPr lang="en-US" sz="1800" b="0" i="0" u="none" strike="noStrike" baseline="0" dirty="0">
                <a:latin typeface="+mj-lt"/>
              </a:rPr>
              <a:t>Flip chart</a:t>
            </a:r>
          </a:p>
          <a:p>
            <a:pPr algn="l"/>
            <a:endParaRPr lang="en-US" sz="1800" b="0" i="0" u="none" strike="noStrike" baseline="0" dirty="0">
              <a:latin typeface="+mj-lt"/>
            </a:endParaRPr>
          </a:p>
          <a:p>
            <a:pPr algn="l"/>
            <a:r>
              <a:rPr lang="en-US" sz="1800" b="0" i="0" u="none" strike="noStrike" baseline="0" dirty="0">
                <a:latin typeface="+mj-lt"/>
              </a:rPr>
              <a:t>Directions</a:t>
            </a:r>
          </a:p>
          <a:p>
            <a:pPr marL="342900" indent="-342900" algn="l">
              <a:buFont typeface="+mj-lt"/>
              <a:buAutoNum type="arabicPeriod"/>
            </a:pPr>
            <a:r>
              <a:rPr lang="en-US" sz="1800" b="1" i="0" u="none" strike="noStrike" baseline="0" dirty="0">
                <a:latin typeface="+mj-lt"/>
              </a:rPr>
              <a:t>ASK</a:t>
            </a:r>
            <a:r>
              <a:rPr lang="en-US" sz="1800" b="0" i="0" u="none" strike="noStrike" baseline="0" dirty="0">
                <a:latin typeface="+mj-lt"/>
              </a:rPr>
              <a:t> participants to read more about their Style in the workbook and to complete the two questions contained in each section. (10 minutes)</a:t>
            </a:r>
          </a:p>
          <a:p>
            <a:pPr marL="0" indent="0" algn="l">
              <a:buFontTx/>
              <a:buNone/>
            </a:pPr>
            <a:r>
              <a:rPr lang="nn-NO" sz="1800" b="0" i="0" u="none" strike="noStrike" baseline="0" dirty="0">
                <a:latin typeface="+mj-lt"/>
              </a:rPr>
              <a:t> 	a. Driving Style, pages 8-9</a:t>
            </a:r>
          </a:p>
          <a:p>
            <a:pPr marL="0" indent="0" algn="l">
              <a:buFontTx/>
              <a:buNone/>
            </a:pPr>
            <a:r>
              <a:rPr lang="fr-FR" sz="1800" b="0" i="0" u="none" strike="noStrike" baseline="0" dirty="0">
                <a:latin typeface="+mj-lt"/>
              </a:rPr>
              <a:t>	b. Expressive Style, pages 10-11</a:t>
            </a:r>
          </a:p>
          <a:p>
            <a:pPr marL="0" indent="0" algn="l">
              <a:buFontTx/>
              <a:buNone/>
            </a:pPr>
            <a:r>
              <a:rPr lang="fr-FR" sz="1800" b="0" i="0" u="none" strike="noStrike" baseline="0" dirty="0">
                <a:latin typeface="+mj-lt"/>
              </a:rPr>
              <a:t>	c. Amiable Style, pages 12-13</a:t>
            </a:r>
          </a:p>
          <a:p>
            <a:pPr marL="0" indent="0" algn="l">
              <a:buFontTx/>
              <a:buNone/>
            </a:pPr>
            <a:r>
              <a:rPr lang="fr-FR" sz="1800" b="0" i="0" u="none" strike="noStrike" baseline="0" dirty="0">
                <a:latin typeface="+mj-lt"/>
              </a:rPr>
              <a:t>	d. Analytical Style, pages 14-15</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if anyone has any questions about their Style regarding (a) strengths of their Style and (b) things they need to work on.</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participants to share what they learned about their Style. Draw Style quadrants on the flip chart and record their answers for all to see and consider.</a:t>
            </a:r>
          </a:p>
          <a:p>
            <a:pPr marL="0" indent="0" algn="l">
              <a:buFont typeface="+mj-lt"/>
              <a:buNone/>
            </a:pPr>
            <a:endParaRPr lang="en-US" sz="1800" b="0" i="0" u="none" strike="noStrike" baseline="0" dirty="0">
              <a:solidFill>
                <a:srgbClr val="000000"/>
              </a:solidFill>
              <a:latin typeface="+mj-lt"/>
            </a:endParaRPr>
          </a:p>
          <a:p>
            <a:pPr marL="0" indent="0" algn="l">
              <a:buFont typeface="+mj-lt"/>
              <a:buNone/>
            </a:pPr>
            <a:endParaRPr lang="en-US" sz="18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 Participant Workbook page 16)</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16 in the workbook.</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what has been covered so far, discussing Key Reminders.</a:t>
            </a:r>
            <a:endParaRPr lang="en-US" sz="1100" b="1" i="0" u="none" strike="noStrike" baseline="0" dirty="0">
              <a:solidFill>
                <a:srgbClr val="000000"/>
              </a:solidFill>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159681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Individuals who consistently show Versatility are rated more effective in their job performance than those who are inconsistent in their Versatility.</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19)</a:t>
            </a: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 19 in the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People don’t always like answering questions about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IS USED ONLY WITH THE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IS USED ONLY WITH THE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co-workers and how they prefer to get work done.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co-workers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Versatility is a strong predictor of successful job performance. Individuals who consistently show Versatility are rated more effective in their job performance than those who are inconsistent in their Versatility.</a:t>
            </a:r>
          </a:p>
          <a:p>
            <a:pPr marL="0" indent="0">
              <a:buNone/>
            </a:pPr>
            <a:endParaRPr lang="en-US" sz="1200" b="0" i="0" u="none" strike="noStrike" baseline="0" dirty="0">
              <a:solidFill>
                <a:srgbClr val="000000"/>
              </a:solidFill>
              <a:latin typeface="Open Sans" panose="020B0606030504020204"/>
            </a:endParaRPr>
          </a:p>
          <a:p>
            <a:endParaRPr lang="en-US"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2125597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sz="1050" b="1" dirty="0"/>
              <a:t>ASK</a:t>
            </a:r>
            <a:r>
              <a:rPr lang="en-US" sz="1050"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DELIVERY</a:t>
            </a:r>
            <a:r>
              <a:rPr lang="en-US" sz="1100" b="0" i="0" u="none" strike="noStrike" baseline="0" dirty="0">
                <a:latin typeface="+mj-lt"/>
                <a:ea typeface="ヒラギノ角ゴ Pro W3" pitchFamily="4" charset="-128"/>
                <a:cs typeface="ヒラギノ角ゴ Pro W3" pitchFamily="4" charset="-128"/>
              </a:rPr>
              <a:t>: If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sz="1050"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344509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the Session objectives. </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Did we meet them?</a:t>
            </a:r>
          </a:p>
          <a:p>
            <a:pPr algn="l"/>
            <a:endParaRPr lang="en-US" sz="1100" b="0" i="0" u="none" strike="noStrike" baseline="0" dirty="0">
              <a:latin typeface="+mj-lt"/>
            </a:endParaRPr>
          </a:p>
          <a:p>
            <a:pPr algn="l"/>
            <a:r>
              <a:rPr lang="en-US" sz="1100" b="1" i="0" u="none" strike="noStrike" baseline="0" dirty="0">
                <a:latin typeface="+mj-lt"/>
              </a:rPr>
              <a:t>HIGHLIGHT</a:t>
            </a:r>
            <a:r>
              <a:rPr lang="en-US" sz="1100" b="0" i="0" u="none" strike="noStrike" baseline="0" dirty="0">
                <a:latin typeface="+mj-lt"/>
              </a:rPr>
              <a:t> key points learned.</a:t>
            </a:r>
          </a:p>
          <a:p>
            <a:pPr algn="l"/>
            <a:endParaRPr lang="en-US" sz="1100" b="0" i="0" u="none" strike="noStrike" baseline="0" dirty="0">
              <a:latin typeface="+mj-lt"/>
            </a:endParaRPr>
          </a:p>
          <a:p>
            <a:pPr algn="l"/>
            <a:r>
              <a:rPr lang="en-US" sz="1100" b="1" i="0" u="none" strike="noStrike" baseline="0" dirty="0">
                <a:latin typeface="+mj-lt"/>
              </a:rPr>
              <a:t>EMPHASIZE</a:t>
            </a:r>
            <a:r>
              <a:rPr lang="en-US" sz="1100" b="0" i="0" u="none" strike="noStrike" baseline="0" dirty="0">
                <a:latin typeface="+mj-lt"/>
              </a:rPr>
              <a:t> importance of verifying self-perception data and, if possible, comparing it to multi-rater feedback.</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Today’s Agenda</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5842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3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colleague’s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POINT OUT</a:t>
            </a:r>
            <a:r>
              <a:rPr lang="en-US" sz="1100" b="0" i="0" u="none" strike="noStrike" baseline="0" dirty="0">
                <a:latin typeface="+mj-lt"/>
              </a:rPr>
              <a:t> to participants that they can use the information in the workbook to help make their interactions with others more productive by following the guidelines for “Knowing Yourself, Controlling Yourself, Knowing Others, and Doing Something for Others.”</a:t>
            </a:r>
          </a:p>
          <a:p>
            <a:pPr marL="285750" indent="-285750" algn="l">
              <a:buFont typeface="Wingdings" panose="05000000000000000000" pitchFamily="2" charset="2"/>
              <a:buChar char="§"/>
            </a:pPr>
            <a:endParaRPr lang="en-US" sz="1100" b="0"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their colleagues is a powerful tool for interpersonal success. Participants now have valuable information to use in developing themselves into more effective individuals.</a:t>
            </a:r>
          </a:p>
          <a:p>
            <a:pPr marL="285750" indent="-285750" algn="l">
              <a:buFont typeface="Wingdings" panose="05000000000000000000" pitchFamily="2" charset="2"/>
              <a:buChar char="§"/>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3)</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3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(EXAMPLE: </a:t>
            </a:r>
            <a:r>
              <a:rPr lang="en-US" sz="1800" b="0" i="1" u="none" strike="noStrike" baseline="0" dirty="0" err="1">
                <a:latin typeface="Museo Sans 300" pitchFamily="50" charset="0"/>
              </a:rPr>
              <a:t>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lvl="1">
              <a:buNone/>
            </a:pPr>
            <a:r>
              <a:rPr lang="en-US" sz="1050" b="1" dirty="0"/>
              <a:t>SAY</a:t>
            </a:r>
            <a:r>
              <a:rPr lang="en-US" sz="1050" b="0" dirty="0"/>
              <a:t> Thank you. Do you have final questions?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 xmlns:a16="http://schemas.microsoft.com/office/drawing/2014/main">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solidFill>
                  <a:srgbClr val="000000"/>
                </a:solidFill>
                <a:latin typeface="+mj-lt"/>
              </a:rPr>
              <a:t>You can use the following exercises to enhance the session to best meet the needs of your participants.</a:t>
            </a: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4)</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4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rules for identifying another person's SOCIAL STYLE.</a:t>
            </a:r>
          </a:p>
          <a:p>
            <a:pPr marL="171450" indent="-171450">
              <a:lnSpc>
                <a:spcPct val="80000"/>
              </a:lnSpc>
              <a:buFont typeface="Wingdings" panose="05000000000000000000" pitchFamily="2" charset="2"/>
              <a:buChar char="§"/>
            </a:pPr>
            <a:endParaRPr lang="en-US" sz="1100"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display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800" b="0" i="0" u="none" strike="noStrike" baseline="0" dirty="0">
              <a:solidFill>
                <a:srgbClr val="000000"/>
              </a:solidFill>
              <a:latin typeface="Museo Sans 300"/>
            </a:endParaRPr>
          </a:p>
        </p:txBody>
      </p:sp>
      <p:sp>
        <p:nvSpPr>
          <p:cNvPr id="4" name="Header Placeholder 3"/>
          <p:cNvSpPr>
            <a:spLocks noGrp="1"/>
          </p:cNvSpPr>
          <p:nvPr>
            <p:ph type="hdr" sz="quarter"/>
          </p:nvPr>
        </p:nvSpPr>
        <p:spPr/>
        <p:txBody>
          <a:bodyPr/>
          <a:lstStyle/>
          <a:p>
            <a:r>
              <a:rPr lang="en-US" dirty="0"/>
              <a:t>Rules for Observing Style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graphicFrame>
        <p:nvGraphicFramePr>
          <p:cNvPr id="7" name="Table 7">
            <a:extLst>
              <a:ext uri="{FF2B5EF4-FFF2-40B4-BE49-F238E27FC236}">
                <a16:creationId xmlns:a16="http://schemas.microsoft.com/office/drawing/2014/main" id="{6D0F90D5-02FE-43AA-B95C-F82F309CA924}"/>
              </a:ext>
            </a:extLst>
          </p:cNvPr>
          <p:cNvGraphicFramePr>
            <a:graphicFrameLocks noGrp="1"/>
          </p:cNvGraphicFramePr>
          <p:nvPr>
            <p:extLst>
              <p:ext uri="{D42A27DB-BD31-4B8C-83A1-F6EECF244321}">
                <p14:modId xmlns:p14="http://schemas.microsoft.com/office/powerpoint/2010/main" val="658143635"/>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76107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people of that Style and to develop insights into how to be more productive with a person who has that Style. </a:t>
            </a:r>
          </a:p>
          <a:p>
            <a:pPr marL="171450" indent="-171450">
              <a:lnSpc>
                <a:spcPct val="80000"/>
              </a:lnSpc>
              <a:buFont typeface="Wingdings" panose="05000000000000000000" pitchFamily="2" charset="2"/>
              <a:buChar char="§"/>
            </a:pPr>
            <a:endParaRPr lang="en-US" sz="1100"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endParaRPr lang="en-US" sz="1100" b="1" dirty="0">
              <a:latin typeface="Times New Roman" pitchFamily="4" charset="0"/>
              <a:ea typeface="ヒラギノ角ゴ Pro W3" pitchFamily="4" charset="-128"/>
              <a:cs typeface="ヒラギノ角ゴ Pro W3" pitchFamily="4" charset="-128"/>
            </a:endParaRP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and navigate to the Tools tab</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person or situation (such as team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tab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575729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sections: Ways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Arial" panose="020B0604020202020204" pitchFamily="34" charset="0"/>
              <a:buNone/>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Tracom SOCIAL STYLE</a:t>
            </a:r>
            <a:b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b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Participant’s Manual</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&lt;&lt;Copy and paste this table to</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 pages on which you want</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participants to be able to take</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a:t>
            </a:r>
          </a:p>
        </p:txBody>
      </p:sp>
    </p:spTree>
    <p:extLst>
      <p:ext uri="{BB962C8B-B14F-4D97-AF65-F5344CB8AC3E}">
        <p14:creationId xmlns:p14="http://schemas.microsoft.com/office/powerpoint/2010/main" val="2928308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5 of the workbook.</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ASK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ASK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ASK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ASK if anyone feels as though they might have gone to the wrong place.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0" i="0" u="none" strike="noStrike" baseline="0" dirty="0">
                <a:latin typeface="+mj-lt"/>
              </a:rPr>
              <a:t>Participants stay on page 5 of the workbook.</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7/17/2023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7/17/2023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7/17/2023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7/17/2023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7/17/2023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7/17/2023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7/17/2023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7/17/2023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7/17/2023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7/17/2023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7/17/2023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7/17/2023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7/17/2023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7/17/2023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7/17/2023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7/17/2023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7/17/2023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7/17/2023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7/17/2023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7/17/2023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7/17/2023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microsoft.com/office/2007/relationships/hdphoto" Target="../media/hdphoto4.wdp"/></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microsoft.com/office/2007/relationships/hdphoto" Target="../media/hdphoto4.wdp"/></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8" y="2316162"/>
            <a:ext cx="7623267" cy="1557337"/>
          </a:xfrm>
        </p:spPr>
        <p:txBody>
          <a:bodyPr wrap="square">
            <a:noAutofit/>
          </a:bodyPr>
          <a:lstStyle/>
          <a:p>
            <a:pPr>
              <a:defRPr sz="4000"/>
            </a:pPr>
            <a:r>
              <a:rPr lang="es-ES" dirty="0"/>
              <a:t>Mejorar la eficacia</a:t>
            </a:r>
            <a:br>
              <a:rPr lang="es-ES" dirty="0"/>
            </a:br>
            <a:r>
              <a:rPr lang="es-ES" dirty="0"/>
              <a:t>personal con Versatilidad</a:t>
            </a:r>
            <a:endParaRPr lang="es-ES_tradnl" sz="2800" b="0" baseline="3000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s-ES_tradnl" sz="1000" b="0" i="0" u="none" strike="noStrike" kern="1200" cap="none" spc="0" normalizeH="0" baseline="0" noProof="0">
                <a:ln>
                  <a:noFill/>
                </a:ln>
                <a:solidFill>
                  <a:prstClr val="black"/>
                </a:solidFill>
                <a:effectLst/>
                <a:uLnTx/>
                <a:uFillTx/>
                <a:latin typeface="Arial" panose="020B0604020202020204"/>
                <a:ea typeface="+mn-ea"/>
                <a:cs typeface="+mn-cs"/>
              </a:rPr>
              <a:t>Versión 4.0</a:t>
            </a:r>
            <a:endParaRPr kumimoji="0" lang="es-ES_tradnl"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779809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es-ES_tradnl" dirty="0"/>
              <a:t>Comportamientos de La Receptividad</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s-ES_tradnl" smtClean="0"/>
              <a:t>10</a:t>
            </a:fld>
            <a:endParaRPr lang="es-ES_tradnl"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1487593691"/>
              </p:ext>
            </p:extLst>
          </p:nvPr>
        </p:nvGraphicFramePr>
        <p:xfrm>
          <a:off x="7481359" y="2300288"/>
          <a:ext cx="4174835" cy="429684"/>
        </p:xfrm>
        <a:graphic>
          <a:graphicData uri="http://schemas.openxmlformats.org/drawingml/2006/table">
            <a:tbl>
              <a:tblPr>
                <a:tableStyleId>{5FD0F851-EC5A-4D38-B0AD-8093EC10F338}</a:tableStyleId>
              </a:tblPr>
              <a:tblGrid>
                <a:gridCol w="877380">
                  <a:extLst>
                    <a:ext uri="{9D8B030D-6E8A-4147-A177-3AD203B41FA5}">
                      <a16:colId xmlns:a16="http://schemas.microsoft.com/office/drawing/2014/main" val="3316520189"/>
                    </a:ext>
                  </a:extLst>
                </a:gridCol>
                <a:gridCol w="3297455">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HACER</a:t>
                      </a:r>
                    </a:p>
                  </a:txBody>
                  <a:tcPr marL="0" marR="0" marT="0" marB="0" anchor="ctr">
                    <a:solidFill>
                      <a:schemeClr val="accent2"/>
                    </a:solidFill>
                  </a:tcPr>
                </a:tc>
                <a:tc>
                  <a:txBody>
                    <a:bodyPr/>
                    <a:lstStyle/>
                    <a:p>
                      <a:pPr>
                        <a:defRPr>
                          <a:solidFill>
                            <a:schemeClr val="accent6"/>
                          </a:solidFill>
                        </a:defRPr>
                      </a:pPr>
                      <a:r>
                        <a:rPr dirty="0" err="1"/>
                        <a:t>Comportamientos</a:t>
                      </a:r>
                      <a:r>
                        <a:rPr dirty="0"/>
                        <a:t> no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1495547696"/>
              </p:ext>
            </p:extLst>
          </p:nvPr>
        </p:nvGraphicFramePr>
        <p:xfrm>
          <a:off x="390525" y="2316163"/>
          <a:ext cx="4046276" cy="429684"/>
        </p:xfrm>
        <a:graphic>
          <a:graphicData uri="http://schemas.openxmlformats.org/drawingml/2006/table">
            <a:tbl>
              <a:tblPr>
                <a:tableStyleId>{5FD0F851-EC5A-4D38-B0AD-8093EC10F338}</a:tableStyleId>
              </a:tblPr>
              <a:tblGrid>
                <a:gridCol w="958519">
                  <a:extLst>
                    <a:ext uri="{9D8B030D-6E8A-4147-A177-3AD203B41FA5}">
                      <a16:colId xmlns:a16="http://schemas.microsoft.com/office/drawing/2014/main" val="3316520189"/>
                    </a:ext>
                  </a:extLst>
                </a:gridCol>
                <a:gridCol w="3087757">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DECIR</a:t>
                      </a:r>
                    </a:p>
                  </a:txBody>
                  <a:tcPr marL="0" marR="0" marT="0" marB="0" anchor="ctr">
                    <a:solidFill>
                      <a:schemeClr val="accent2"/>
                    </a:solidFill>
                  </a:tcPr>
                </a:tc>
                <a:tc>
                  <a:txBody>
                    <a:bodyPr/>
                    <a:lstStyle/>
                    <a:p>
                      <a:pPr>
                        <a:defRPr>
                          <a:solidFill>
                            <a:schemeClr val="accent6"/>
                          </a:solidFill>
                        </a:defRPr>
                      </a:pPr>
                      <a:r>
                        <a:rPr dirty="0" err="1"/>
                        <a:t>Comportamientos</a:t>
                      </a:r>
                      <a:r>
                        <a:rPr dirty="0"/>
                        <a:t>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es-ES_tradnl" dirty="0"/>
              <a:t>Controla</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4404686" y="5831545"/>
            <a:ext cx="3436240" cy="112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es-ES_tradnl" dirty="0"/>
              <a:t>Demuestra emociones</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es-ES_tradnl" dirty="0"/>
                <a:t>Formación de descriptivos</a:t>
              </a:r>
              <a:endParaRPr lang="es-ES_tradnl"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Hechos/Datos</a:t>
              </a:r>
              <a:endParaRPr lang="es-ES_tradnl"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Opiniones/</a:t>
              </a:r>
              <a:br>
                <a:rPr lang="es-ES_tradnl" dirty="0"/>
              </a:br>
              <a:r>
                <a:rPr lang="es-ES_tradnl" dirty="0"/>
                <a:t>Historias</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es-ES_tradnl" dirty="0"/>
                <a:t>Asuntos del discurso</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La tarea</a:t>
              </a:r>
              <a:endParaRPr lang="es-ES_tradnl"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Las personas</a:t>
              </a:r>
              <a:endParaRPr lang="es-ES_tradnl"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es-ES_tradnl" dirty="0"/>
                <a:t>Emoción en la voz</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Menos modulación</a:t>
              </a:r>
              <a:endParaRPr lang="es-ES_tradnl"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Más modulación</a:t>
              </a:r>
              <a:endParaRPr lang="es-ES_tradnl"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es-ES_tradnl" dirty="0"/>
                <a:t>Expresión facial</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Controlada</a:t>
              </a: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Animada</a:t>
              </a: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es-ES_tradnl" dirty="0"/>
                <a:t>Postura corporal</a:t>
              </a: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Rígida</a:t>
              </a:r>
              <a:endParaRPr lang="es-ES_tradnl"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Informal</a:t>
              </a:r>
              <a:endParaRPr lang="es-ES_tradnl"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es-ES_tradnl" dirty="0"/>
                <a:t>Uso de las manos</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Menos</a:t>
              </a:r>
              <a:endParaRPr lang="es-ES_tradnl"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Más</a:t>
              </a:r>
              <a:endParaRPr lang="es-ES_tradnl"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ES_tradnl"/>
              <a:t> </a:t>
            </a:r>
            <a:endParaRPr lang="es-ES_tradnl" dirty="0"/>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es-ES" dirty="0"/>
              <a:t>El modelo SOCIAL STYLE </a:t>
            </a:r>
            <a:r>
              <a:rPr lang="es-ES" dirty="0" err="1"/>
              <a:t>Model</a:t>
            </a:r>
            <a:r>
              <a:rPr lang="es-ES_tradnl" baseline="30000" dirty="0"/>
              <a:t>TM</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11</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a:t>Controla</a:t>
            </a:r>
            <a:endParaRPr lang="es-ES_tradn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a:t>Demuestra emociones</a:t>
            </a:r>
            <a:endParaRPr lang="es-ES_tradn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389121" y="2927667"/>
            <a:ext cx="1180624"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591664"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a:t>Dice</a:t>
            </a:r>
            <a:endParaRPr lang="es-ES_tradnl" dirty="0"/>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7500"/>
                <a:gd name="adj2" fmla="val -285"/>
                <a:gd name="adj3" fmla="val 57059"/>
                <a:gd name="adj4" fmla="val 9743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ES_tradnl" dirty="0"/>
                <a:t>Asertivo </a:t>
              </a:r>
              <a:br>
                <a:rPr lang="es-ES_tradnl" dirty="0"/>
              </a:br>
              <a:r>
                <a:rPr lang="es-ES_tradnl" dirty="0"/>
                <a:t>con preguntar</a:t>
              </a:r>
              <a:br>
                <a:rPr lang="es-ES_tradnl" dirty="0">
                  <a:solidFill>
                    <a:schemeClr val="tx2"/>
                  </a:solidFill>
                </a:rPr>
              </a:br>
              <a:r>
                <a:rPr lang="es-ES_tradnl" dirty="0"/>
                <a:t>Más control</a:t>
              </a:r>
            </a:p>
            <a:p>
              <a:pPr>
                <a:lnSpc>
                  <a:spcPct val="85000"/>
                </a:lnSpc>
              </a:pPr>
              <a:endParaRPr lang="es-ES_tradnl"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Analítico</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2011484"/>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8" cy="1151467"/>
            <a:chOff x="6133771" y="1655351"/>
            <a:chExt cx="1718226"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8" cy="1151467"/>
            </a:xfrm>
            <a:prstGeom prst="callout1">
              <a:avLst>
                <a:gd name="adj1" fmla="val 57942"/>
                <a:gd name="adj2" fmla="val 0"/>
                <a:gd name="adj3" fmla="val 57060"/>
                <a:gd name="adj4" fmla="val 9915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control</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Motivador</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2002057"/>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46" y="3319382"/>
            <a:ext cx="2078904" cy="1946581"/>
            <a:chOff x="6133585" y="1341958"/>
            <a:chExt cx="1718399" cy="1946581"/>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797" y="1341958"/>
              <a:ext cx="1474187" cy="1946581"/>
            </a:xfrm>
            <a:prstGeom prst="callout1">
              <a:avLst>
                <a:gd name="adj1" fmla="val 52349"/>
                <a:gd name="adj2" fmla="val 855"/>
                <a:gd name="adj3" fmla="val 52349"/>
                <a:gd name="adj4" fmla="val 985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chorCtr="0">
              <a:noAutofit/>
            </a:bodyPr>
            <a:lstStyle/>
            <a:p>
              <a:pPr>
                <a:lnSpc>
                  <a:spcPct val="85000"/>
                </a:lnSpc>
                <a:defRPr>
                  <a:solidFill>
                    <a:schemeClr val="tx2"/>
                  </a:solidFill>
                </a:defRPr>
              </a:pPr>
              <a:r>
                <a:rPr lang="es-ES_tradnl" dirty="0"/>
                <a:t>Asertivo con preguntar</a:t>
              </a:r>
              <a:br>
                <a:rPr lang="es-ES_tradnl" dirty="0">
                  <a:solidFill>
                    <a:schemeClr val="tx2"/>
                  </a:solidFill>
                </a:rPr>
              </a:br>
              <a:r>
                <a:rPr lang="es-ES_tradnl" dirty="0"/>
                <a:t>Más demostrar emociones</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a:t>
              </a:r>
            </a:p>
            <a:p>
              <a:pPr>
                <a:lnSpc>
                  <a:spcPct val="85000"/>
                </a:lnSpc>
                <a:defRPr>
                  <a:solidFill>
                    <a:schemeClr val="tx2"/>
                  </a:solidFill>
                  <a:latin typeface="Arial Black" panose="020B0A04020102020204" pitchFamily="34" charset="0"/>
                </a:defRPr>
              </a:pPr>
              <a:r>
                <a:rPr lang="es-ES_tradnl" dirty="0"/>
                <a:t>Afable </a:t>
              </a:r>
              <a:br>
                <a:rPr lang="es-ES_tradnl" dirty="0"/>
              </a:br>
              <a:endParaRPr lang="es-ES_tradnl" dirty="0"/>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22441"/>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2" y="3632775"/>
            <a:ext cx="2182963" cy="1151467"/>
            <a:chOff x="6133771" y="1655351"/>
            <a:chExt cx="1718229"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11" y="1655351"/>
              <a:ext cx="1474189" cy="1151467"/>
            </a:xfrm>
            <a:prstGeom prst="callout1">
              <a:avLst>
                <a:gd name="adj1" fmla="val 61470"/>
                <a:gd name="adj2" fmla="val -542"/>
                <a:gd name="adj3" fmla="val 60588"/>
                <a:gd name="adj4" fmla="val 9864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demostrar emociones</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Expresivo</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es-ES_tradnl"/>
              <a:t>Necesidad, orientación y acción de crecimiento</a:t>
            </a:r>
            <a:endParaRPr lang="es-ES_tradnl"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es-ES_tradnl" smtClean="0"/>
              <a:t>12</a:t>
            </a:fld>
            <a:endParaRPr lang="es-ES_tradnl"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ES_tradnl"/>
                <a:t>Acción de crecimiento</a:t>
              </a:r>
            </a:p>
            <a:p>
              <a:pPr>
                <a:lnSpc>
                  <a:spcPct val="85000"/>
                </a:lnSpc>
                <a:defRPr sz="1600">
                  <a:solidFill>
                    <a:schemeClr val="tx2"/>
                  </a:solidFill>
                </a:defRPr>
              </a:pPr>
              <a:r>
                <a:rPr lang="es-ES_tradnl"/>
                <a:t>Comportamiento que rara vez se utiliza en cada estilo. Usar este comportamiento con más frecuencia aumentaría la eficacia de este estilo</a:t>
              </a:r>
              <a:endParaRPr lang="es-ES_tradnl" dirty="0"/>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ES_tradnl"/>
                <a:t>Necesidad</a:t>
              </a:r>
            </a:p>
            <a:p>
              <a:pPr>
                <a:lnSpc>
                  <a:spcPct val="85000"/>
                </a:lnSpc>
                <a:defRPr sz="1600">
                  <a:solidFill>
                    <a:schemeClr val="tx2"/>
                  </a:solidFill>
                </a:defRPr>
              </a:pPr>
              <a:r>
                <a:rPr lang="es-ES_tradnl"/>
                <a:t>El objetivo de cada estilo</a:t>
              </a:r>
              <a:endParaRPr lang="es-ES_tradnl" dirty="0"/>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es-ES_tradnl" sz="2000"/>
                <a:t>Orientación</a:t>
              </a:r>
              <a:br>
                <a:rPr lang="es-ES_tradnl" sz="2000">
                  <a:solidFill>
                    <a:schemeClr val="tx2"/>
                  </a:solidFill>
                </a:rPr>
              </a:br>
              <a:r>
                <a:rPr lang="es-ES_tradnl" sz="1600"/>
                <a:t>El comportamiento común que se utiliza para satisfacer la necesidad</a:t>
              </a:r>
              <a:endParaRPr lang="es-ES_tradnl" sz="1600" dirty="0"/>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es-ES_tradnl"/>
              <a:t>SOCIAL STYLE </a:t>
            </a:r>
            <a:br>
              <a:rPr lang="es-ES_tradnl"/>
            </a:br>
            <a:r>
              <a:rPr lang="es-ES_tradnl"/>
              <a:t>Características clave</a:t>
            </a:r>
            <a:endParaRPr lang="es-ES_tradn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ES_tradnl"/>
              <a:t> </a:t>
            </a:r>
            <a:endParaRPr lang="es-ES_tradn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a:p>
            <a:pPr algn="l"/>
            <a:endParaRPr lang="es-ES_tradn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13</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sz="1600"/>
              <a:t>Controla</a:t>
            </a:r>
            <a:endParaRPr lang="es-ES_tradnl" sz="1600"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sz="1600"/>
              <a:t>Demuestra emociones</a:t>
            </a:r>
            <a:endParaRPr lang="es-ES_tradnl"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sz="1600" dirty="0"/>
              <a:t>Pregunta</a:t>
            </a:r>
            <a:endParaRPr lang="es-ES_tradn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sz="1600" dirty="0"/>
              <a:t>Dice</a:t>
            </a:r>
            <a:endParaRPr lang="es-ES_tradn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942390" y="1352344"/>
            <a:ext cx="267656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sz="1600" dirty="0"/>
              <a:t>Analítico</a:t>
            </a:r>
            <a:br>
              <a:rPr lang="es-ES_tradnl" sz="1600" dirty="0">
                <a:solidFill>
                  <a:schemeClr val="tx2"/>
                </a:solidFill>
                <a:latin typeface="Arial Black" panose="020B0A04020102020204" pitchFamily="34" charset="0"/>
              </a:rPr>
            </a:br>
            <a:endParaRPr lang="es-ES_tradnl" sz="1600" dirty="0">
              <a:solidFill>
                <a:schemeClr val="tx2"/>
              </a:solidFill>
              <a:latin typeface="Arial Black" panose="020B0A04020102020204" pitchFamily="34" charset="0"/>
            </a:endParaRPr>
          </a:p>
          <a:p>
            <a:pPr algn="r">
              <a:lnSpc>
                <a:spcPct val="85000"/>
              </a:lnSpc>
            </a:pPr>
            <a:r>
              <a:rPr lang="es-ES_tradnl" sz="1600" b="1" dirty="0">
                <a:solidFill>
                  <a:schemeClr val="accent6"/>
                </a:solidFill>
              </a:rPr>
              <a:t>Necesidad: </a:t>
            </a:r>
            <a:r>
              <a:rPr lang="es-ES_tradnl" sz="1600" dirty="0">
                <a:solidFill>
                  <a:schemeClr val="tx2"/>
                </a:solidFill>
              </a:rPr>
              <a:t>Estar en lo cierto</a:t>
            </a:r>
            <a:endParaRPr lang="es-ES_tradnl" sz="1600" b="1" dirty="0">
              <a:solidFill>
                <a:schemeClr val="tx2"/>
              </a:solidFill>
            </a:endParaRPr>
          </a:p>
          <a:p>
            <a:pPr algn="r">
              <a:lnSpc>
                <a:spcPct val="85000"/>
              </a:lnSpc>
            </a:pPr>
            <a:r>
              <a:rPr lang="es-ES_tradnl" sz="1600" b="1" dirty="0">
                <a:solidFill>
                  <a:schemeClr val="accent6"/>
                </a:solidFill>
              </a:rPr>
              <a:t>Orientación:</a:t>
            </a:r>
            <a:r>
              <a:rPr lang="es-ES_tradnl" sz="1600" dirty="0">
                <a:solidFill>
                  <a:schemeClr val="accent6"/>
                </a:solidFill>
              </a:rPr>
              <a:t> </a:t>
            </a:r>
            <a:r>
              <a:rPr lang="es-ES_tradnl" sz="1600" dirty="0">
                <a:solidFill>
                  <a:schemeClr val="tx2"/>
                </a:solidFill>
              </a:rPr>
              <a:t>Pensar</a:t>
            </a:r>
          </a:p>
          <a:p>
            <a:pPr algn="r">
              <a:lnSpc>
                <a:spcPct val="85000"/>
              </a:lnSpc>
            </a:pPr>
            <a:r>
              <a:rPr lang="es-ES_tradnl" sz="1600" b="1" dirty="0">
                <a:solidFill>
                  <a:schemeClr val="accent6"/>
                </a:solidFill>
              </a:rPr>
              <a:t>Acción de crecimiento:</a:t>
            </a:r>
            <a:r>
              <a:rPr lang="es-ES_tradnl" sz="1600" dirty="0">
                <a:solidFill>
                  <a:schemeClr val="accent6"/>
                </a:solidFill>
              </a:rPr>
              <a:t> </a:t>
            </a:r>
            <a:r>
              <a:rPr lang="es-ES_tradnl" sz="1600" dirty="0">
                <a:solidFill>
                  <a:schemeClr val="tx2"/>
                </a:solidFill>
              </a:rPr>
              <a:t>Expresar</a:t>
            </a:r>
          </a:p>
          <a:p>
            <a:pPr algn="r">
              <a:lnSpc>
                <a:spcPct val="85000"/>
              </a:lnSpc>
              <a:defRPr sz="1600">
                <a:solidFill>
                  <a:schemeClr val="tx2"/>
                </a:solidFill>
              </a:defRPr>
            </a:pPr>
            <a:r>
              <a:rPr lang="es-ES_tradnl" sz="1400" dirty="0"/>
              <a:t>  </a:t>
            </a:r>
          </a:p>
          <a:p>
            <a:pPr>
              <a:lnSpc>
                <a:spcPct val="85000"/>
              </a:lnSpc>
            </a:pPr>
            <a:endParaRPr lang="es-ES_tradnl" sz="12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942390" y="3598822"/>
            <a:ext cx="267656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sz="1600" dirty="0"/>
              <a:t>Afable</a:t>
            </a:r>
          </a:p>
          <a:p>
            <a:pPr algn="r">
              <a:lnSpc>
                <a:spcPct val="85000"/>
              </a:lnSpc>
            </a:pPr>
            <a:endParaRPr lang="es-ES_tradnl" sz="1600" dirty="0">
              <a:solidFill>
                <a:schemeClr val="tx2"/>
              </a:solidFill>
              <a:latin typeface="Arial Black" panose="020B0A04020102020204" pitchFamily="34" charset="0"/>
            </a:endParaRPr>
          </a:p>
          <a:p>
            <a:pPr algn="r">
              <a:lnSpc>
                <a:spcPct val="85000"/>
              </a:lnSpc>
            </a:pPr>
            <a:r>
              <a:rPr lang="es-ES_tradnl" sz="1600" b="1" dirty="0">
                <a:solidFill>
                  <a:schemeClr val="accent6"/>
                </a:solidFill>
              </a:rPr>
              <a:t>Necesidad:</a:t>
            </a:r>
            <a:r>
              <a:rPr lang="es-ES_tradnl" sz="1600" dirty="0">
                <a:solidFill>
                  <a:schemeClr val="accent6"/>
                </a:solidFill>
              </a:rPr>
              <a:t> </a:t>
            </a:r>
            <a:r>
              <a:rPr lang="es-ES_tradnl" sz="1600" dirty="0">
                <a:solidFill>
                  <a:schemeClr val="tx2"/>
                </a:solidFill>
              </a:rPr>
              <a:t>Seguridad personal</a:t>
            </a:r>
          </a:p>
          <a:p>
            <a:pPr algn="r">
              <a:lnSpc>
                <a:spcPct val="85000"/>
              </a:lnSpc>
            </a:pPr>
            <a:r>
              <a:rPr lang="es-ES_tradnl" sz="1600" b="1" dirty="0">
                <a:solidFill>
                  <a:schemeClr val="accent6"/>
                </a:solidFill>
              </a:rPr>
              <a:t>Orientación:</a:t>
            </a:r>
            <a:r>
              <a:rPr lang="es-ES_tradnl" sz="1600" dirty="0">
                <a:solidFill>
                  <a:schemeClr val="accent6"/>
                </a:solidFill>
              </a:rPr>
              <a:t> </a:t>
            </a:r>
            <a:r>
              <a:rPr lang="es-ES_tradnl" sz="1600" dirty="0">
                <a:solidFill>
                  <a:schemeClr val="tx2"/>
                </a:solidFill>
              </a:rPr>
              <a:t>Relaciones</a:t>
            </a:r>
          </a:p>
          <a:p>
            <a:pPr algn="r">
              <a:lnSpc>
                <a:spcPct val="85000"/>
              </a:lnSpc>
            </a:pPr>
            <a:r>
              <a:rPr lang="es-ES_tradnl" sz="1600" b="1" dirty="0">
                <a:solidFill>
                  <a:schemeClr val="accent6"/>
                </a:solidFill>
              </a:rPr>
              <a:t>Acción de crecimiento:</a:t>
            </a:r>
            <a:r>
              <a:rPr lang="es-ES_tradnl" sz="1600" dirty="0">
                <a:solidFill>
                  <a:schemeClr val="accent6"/>
                </a:solidFill>
              </a:rPr>
              <a:t> </a:t>
            </a:r>
            <a:r>
              <a:rPr lang="es-ES_tradnl" sz="1600" dirty="0">
                <a:solidFill>
                  <a:schemeClr val="tx2"/>
                </a:solidFill>
              </a:rPr>
              <a:t>Iniciar</a:t>
            </a:r>
          </a:p>
          <a:p>
            <a:pPr>
              <a:lnSpc>
                <a:spcPct val="85000"/>
              </a:lnSpc>
            </a:pPr>
            <a:endParaRPr lang="es-ES_tradnl" sz="16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267919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sz="1600" dirty="0"/>
              <a:t>Motivador</a:t>
            </a:r>
          </a:p>
          <a:p>
            <a:pPr>
              <a:lnSpc>
                <a:spcPct val="85000"/>
              </a:lnSpc>
            </a:pPr>
            <a:endParaRPr lang="es-ES_tradnl" sz="1600" dirty="0">
              <a:solidFill>
                <a:schemeClr val="tx2"/>
              </a:solidFill>
              <a:latin typeface="Arial Black" panose="020B0A04020102020204" pitchFamily="34" charset="0"/>
            </a:endParaRPr>
          </a:p>
          <a:p>
            <a:pPr>
              <a:lnSpc>
                <a:spcPct val="85000"/>
              </a:lnSpc>
            </a:pPr>
            <a:r>
              <a:rPr lang="es-ES_tradnl" sz="1600" b="1" dirty="0">
                <a:solidFill>
                  <a:schemeClr val="accent6"/>
                </a:solidFill>
              </a:rPr>
              <a:t>Necesidad:</a:t>
            </a:r>
            <a:r>
              <a:rPr lang="es-ES_tradnl" sz="1600" dirty="0">
                <a:solidFill>
                  <a:schemeClr val="accent6"/>
                </a:solidFill>
              </a:rPr>
              <a:t> </a:t>
            </a:r>
            <a:r>
              <a:rPr lang="es-ES_tradnl" sz="1600" dirty="0">
                <a:solidFill>
                  <a:schemeClr val="tx2"/>
                </a:solidFill>
              </a:rPr>
              <a:t>Resultados</a:t>
            </a:r>
          </a:p>
          <a:p>
            <a:pPr>
              <a:lnSpc>
                <a:spcPct val="85000"/>
              </a:lnSpc>
            </a:pPr>
            <a:r>
              <a:rPr lang="es-ES_tradnl" sz="1600" b="1" dirty="0">
                <a:solidFill>
                  <a:schemeClr val="accent6"/>
                </a:solidFill>
              </a:rPr>
              <a:t>Orientación:</a:t>
            </a:r>
            <a:r>
              <a:rPr lang="es-ES_tradnl" sz="1600" dirty="0">
                <a:solidFill>
                  <a:schemeClr val="accent6"/>
                </a:solidFill>
              </a:rPr>
              <a:t> </a:t>
            </a:r>
            <a:r>
              <a:rPr lang="es-ES_tradnl" sz="1600" dirty="0">
                <a:solidFill>
                  <a:schemeClr val="tx2"/>
                </a:solidFill>
              </a:rPr>
              <a:t>Acción</a:t>
            </a:r>
            <a:endParaRPr lang="es-ES_tradnl" sz="1600" b="1" dirty="0">
              <a:solidFill>
                <a:schemeClr val="tx2"/>
              </a:solidFill>
            </a:endParaRPr>
          </a:p>
          <a:p>
            <a:pPr>
              <a:lnSpc>
                <a:spcPct val="85000"/>
              </a:lnSpc>
            </a:pPr>
            <a:r>
              <a:rPr lang="es-ES_tradnl" sz="1600" b="1" dirty="0">
                <a:solidFill>
                  <a:schemeClr val="accent6"/>
                </a:solidFill>
              </a:rPr>
              <a:t>Acción de crecimiento:</a:t>
            </a:r>
            <a:r>
              <a:rPr lang="es-ES_tradnl" sz="1600" dirty="0">
                <a:solidFill>
                  <a:schemeClr val="accent6"/>
                </a:solidFill>
              </a:rPr>
              <a:t> </a:t>
            </a:r>
            <a:r>
              <a:rPr lang="es-ES_tradnl" sz="1600" dirty="0">
                <a:solidFill>
                  <a:schemeClr val="tx2"/>
                </a:solidFill>
              </a:rPr>
              <a:t>Escuchar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598822"/>
            <a:ext cx="267919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sz="1600" dirty="0"/>
              <a:t>Expresivo</a:t>
            </a:r>
          </a:p>
          <a:p>
            <a:pPr>
              <a:lnSpc>
                <a:spcPct val="85000"/>
              </a:lnSpc>
            </a:pPr>
            <a:endParaRPr lang="es-ES_tradnl" sz="1600" dirty="0">
              <a:solidFill>
                <a:schemeClr val="tx2"/>
              </a:solidFill>
              <a:latin typeface="Arial Black" panose="020B0A04020102020204" pitchFamily="34" charset="0"/>
            </a:endParaRPr>
          </a:p>
          <a:p>
            <a:pPr>
              <a:lnSpc>
                <a:spcPct val="85000"/>
              </a:lnSpc>
            </a:pPr>
            <a:r>
              <a:rPr lang="es-ES_tradnl" sz="1600" b="1" dirty="0">
                <a:solidFill>
                  <a:schemeClr val="accent6"/>
                </a:solidFill>
              </a:rPr>
              <a:t>Necesidad:</a:t>
            </a:r>
            <a:r>
              <a:rPr lang="es-ES_tradnl" sz="1600" dirty="0">
                <a:solidFill>
                  <a:schemeClr val="accent6"/>
                </a:solidFill>
              </a:rPr>
              <a:t> </a:t>
            </a:r>
            <a:r>
              <a:rPr lang="es-ES_tradnl" sz="1600" dirty="0">
                <a:solidFill>
                  <a:schemeClr val="tx2"/>
                </a:solidFill>
              </a:rPr>
              <a:t>Aprobación personal</a:t>
            </a:r>
          </a:p>
          <a:p>
            <a:pPr>
              <a:lnSpc>
                <a:spcPct val="85000"/>
              </a:lnSpc>
            </a:pPr>
            <a:r>
              <a:rPr lang="es-ES_tradnl" sz="1600" b="1" dirty="0">
                <a:solidFill>
                  <a:schemeClr val="accent6"/>
                </a:solidFill>
              </a:rPr>
              <a:t>Orientación:</a:t>
            </a:r>
            <a:r>
              <a:rPr lang="es-ES_tradnl" sz="1600" dirty="0">
                <a:solidFill>
                  <a:schemeClr val="accent6"/>
                </a:solidFill>
              </a:rPr>
              <a:t> </a:t>
            </a:r>
            <a:r>
              <a:rPr lang="es-ES_tradnl" sz="1600" dirty="0">
                <a:solidFill>
                  <a:schemeClr val="tx2"/>
                </a:solidFill>
              </a:rPr>
              <a:t>Espontaneidad</a:t>
            </a:r>
          </a:p>
          <a:p>
            <a:pPr>
              <a:lnSpc>
                <a:spcPct val="85000"/>
              </a:lnSpc>
            </a:pPr>
            <a:r>
              <a:rPr lang="es-ES_tradnl" sz="1600" b="1" dirty="0">
                <a:solidFill>
                  <a:schemeClr val="accent6"/>
                </a:solidFill>
              </a:rPr>
              <a:t>Acción de crecimiento:</a:t>
            </a:r>
            <a:r>
              <a:rPr lang="es-ES_tradnl" sz="1600" dirty="0">
                <a:solidFill>
                  <a:schemeClr val="accent6"/>
                </a:solidFill>
              </a:rPr>
              <a:t> </a:t>
            </a:r>
            <a:r>
              <a:rPr lang="es-ES_tradnl" sz="1600" dirty="0">
                <a:solidFill>
                  <a:schemeClr val="tx2"/>
                </a:solidFill>
              </a:rPr>
              <a:t>Comprobar</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267048" y="2058366"/>
            <a:ext cx="9445870" cy="2302565"/>
          </a:xfrm>
        </p:spPr>
        <p:txBody>
          <a:bodyPr wrap="square" anchor="ctr"/>
          <a:lstStyle/>
          <a:p>
            <a:pPr algn="ctr">
              <a:defRPr sz="5400"/>
            </a:pPr>
            <a:r>
              <a:rPr lang="es-ES_tradnl" dirty="0"/>
              <a:t>Perfil en línea sobre la percepción propia de SOCIAL STYLE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ES_tradnl" smtClean="0">
                <a:solidFill>
                  <a:srgbClr val="898989"/>
                </a:solidFill>
              </a:rPr>
              <a:t>14</a:t>
            </a:fld>
            <a:endParaRPr lang="es-ES_tradnl" dirty="0">
              <a:solidFill>
                <a:srgbClr val="898989"/>
              </a:solidFill>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15</a:t>
            </a:fld>
            <a:endParaRPr lang="es-ES_tradnl"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A52D8771-79DD-3121-46C2-D2EBC8CB5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546" y="442393"/>
            <a:ext cx="4239491" cy="5486400"/>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470F20A6-20EA-8570-B01C-B5DD6B089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2393"/>
            <a:ext cx="4239491" cy="548640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16</a:t>
            </a:fld>
            <a:endParaRPr lang="es-ES_tradnl" sz="1000" dirty="0">
              <a:solidFill>
                <a:srgbClr val="898989"/>
              </a:solidFill>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Diagram&#10;&#10;Description automatically generated">
            <a:extLst>
              <a:ext uri="{FF2B5EF4-FFF2-40B4-BE49-F238E27FC236}">
                <a16:creationId xmlns:a16="http://schemas.microsoft.com/office/drawing/2014/main" id="{A1240F78-235B-14FE-A61E-3FA15FF98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576" y="465881"/>
            <a:ext cx="4240070" cy="5486400"/>
          </a:xfrm>
          <a:prstGeom prst="rect">
            <a:avLst/>
          </a:prstGeom>
          <a:ln>
            <a:solidFill>
              <a:schemeClr val="tx1"/>
            </a:solidFill>
          </a:ln>
        </p:spPr>
      </p:pic>
      <p:pic>
        <p:nvPicPr>
          <p:cNvPr id="9" name="Picture 8" descr="Diagram&#10;&#10;Description automatically generated">
            <a:extLst>
              <a:ext uri="{FF2B5EF4-FFF2-40B4-BE49-F238E27FC236}">
                <a16:creationId xmlns:a16="http://schemas.microsoft.com/office/drawing/2014/main" id="{FDE97A79-2BA0-3024-65AE-496B46EB9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051" y="465881"/>
            <a:ext cx="4239973" cy="5486400"/>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17</a:t>
            </a:fld>
            <a:endParaRPr lang="es-ES_tradnl" sz="1000" dirty="0">
              <a:solidFill>
                <a:srgbClr val="898989"/>
              </a:solidFill>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Text, timeline&#10;&#10;Description automatically generated">
            <a:extLst>
              <a:ext uri="{FF2B5EF4-FFF2-40B4-BE49-F238E27FC236}">
                <a16:creationId xmlns:a16="http://schemas.microsoft.com/office/drawing/2014/main" id="{28A5DE66-5116-2D66-C555-02595563B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588" y="409303"/>
            <a:ext cx="4240287" cy="5486400"/>
          </a:xfrm>
          <a:prstGeom prst="rect">
            <a:avLst/>
          </a:prstGeom>
          <a:ln>
            <a:solidFill>
              <a:schemeClr val="tx1"/>
            </a:solidFill>
          </a:ln>
        </p:spPr>
      </p:pic>
      <p:pic>
        <p:nvPicPr>
          <p:cNvPr id="9" name="Picture 8" descr="Timeline&#10;&#10;Description automatically generated">
            <a:extLst>
              <a:ext uri="{FF2B5EF4-FFF2-40B4-BE49-F238E27FC236}">
                <a16:creationId xmlns:a16="http://schemas.microsoft.com/office/drawing/2014/main" id="{2938DA29-9D17-B59B-7AB0-6691A6EF9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456" y="409303"/>
            <a:ext cx="4239078" cy="5486400"/>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18</a:t>
            </a:fld>
            <a:endParaRPr lang="es-ES_tradnl" sz="1000" dirty="0">
              <a:solidFill>
                <a:srgbClr val="898989"/>
              </a:solidFill>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Table&#10;&#10;Description automatically generated with medium confidence">
            <a:extLst>
              <a:ext uri="{FF2B5EF4-FFF2-40B4-BE49-F238E27FC236}">
                <a16:creationId xmlns:a16="http://schemas.microsoft.com/office/drawing/2014/main" id="{DCF2E3A1-1A0B-4208-A409-9C4CE79BA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45" y="371595"/>
            <a:ext cx="4239491" cy="548640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91B308B0-B625-337A-35CE-1CFAC66E3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71595"/>
            <a:ext cx="4239491" cy="5486400"/>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19</a:t>
            </a:fld>
            <a:endParaRPr lang="es-ES_tradnl" sz="1000" dirty="0">
              <a:solidFill>
                <a:srgbClr val="898989"/>
              </a:solidFill>
            </a:endParaRPr>
          </a:p>
        </p:txBody>
      </p:sp>
      <p:pic>
        <p:nvPicPr>
          <p:cNvPr id="3" name="Picture 2" descr="A picture containing table&#10;&#10;Description automatically generated">
            <a:extLst>
              <a:ext uri="{FF2B5EF4-FFF2-40B4-BE49-F238E27FC236}">
                <a16:creationId xmlns:a16="http://schemas.microsoft.com/office/drawing/2014/main" id="{4F38F03C-3539-EBD3-AE01-2E7B673FC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001" y="276054"/>
            <a:ext cx="4239491" cy="5486400"/>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C0371BF1-EF98-8ACD-254D-6C2088FC6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76054"/>
            <a:ext cx="4239494" cy="5486400"/>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es-ES_tradnl" dirty="0">
                <a:solidFill>
                  <a:schemeClr val="accent2"/>
                </a:solidFill>
              </a:rPr>
              <a:t>Objetivos de aprendizaje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es-ES_tradnl" dirty="0"/>
              <a:t>Comprender El modelo SOCIAL STYLE </a:t>
            </a:r>
            <a:r>
              <a:rPr lang="es-ES_tradnl" dirty="0" err="1"/>
              <a:t>Model</a:t>
            </a:r>
            <a:r>
              <a:rPr lang="es-ES_tradnl" dirty="0"/>
              <a:t>™.</a:t>
            </a:r>
          </a:p>
          <a:p>
            <a:pPr eaLnBrk="1" hangingPunct="1">
              <a:spcAft>
                <a:spcPts val="600"/>
              </a:spcAft>
              <a:defRPr sz="2400">
                <a:ea typeface="ヒラギノ角ゴ Pro W3" pitchFamily="4" charset="-128"/>
                <a:cs typeface="ヒラギノ角ゴ Pro W3" pitchFamily="4" charset="-128"/>
              </a:defRPr>
            </a:pPr>
            <a:r>
              <a:rPr lang="es-ES_tradnl" dirty="0"/>
              <a:t>Descubrir el SOCIAL STYLE con una evaluación de percepción propia.</a:t>
            </a:r>
          </a:p>
          <a:p>
            <a:pPr eaLnBrk="1" hangingPunct="1">
              <a:spcAft>
                <a:spcPts val="600"/>
              </a:spcAft>
              <a:defRPr sz="2400">
                <a:ea typeface="ヒラギノ角ゴ Pro W3" pitchFamily="4" charset="-128"/>
                <a:cs typeface="ヒラギノ角ゴ Pro W3" pitchFamily="4" charset="-128"/>
              </a:defRPr>
            </a:pPr>
            <a:r>
              <a:rPr lang="es-ES_tradnl" dirty="0"/>
              <a:t>Comprender mejor su propio comportamiento y cómo los demás ven a las personas de su Estilo.</a:t>
            </a:r>
          </a:p>
          <a:p>
            <a:pPr eaLnBrk="1" hangingPunct="1">
              <a:spcAft>
                <a:spcPts val="600"/>
              </a:spcAft>
              <a:defRPr sz="2400">
                <a:ea typeface="ヒラギノ角ゴ Pro W3" pitchFamily="4" charset="-128"/>
                <a:cs typeface="ヒラギノ角ゴ Pro W3" pitchFamily="4" charset="-128"/>
              </a:defRPr>
            </a:pPr>
            <a:r>
              <a:rPr lang="es-ES_tradnl" dirty="0"/>
              <a:t>Mejorar el nivel de versatilidad para ser más eficaz con las demás personas.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s-ES_tradnl"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The</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TRACOM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Corporation</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Todos los derechos reservados</a:t>
            </a:r>
          </a:p>
        </p:txBody>
      </p:sp>
    </p:spTree>
    <p:extLst>
      <p:ext uri="{BB962C8B-B14F-4D97-AF65-F5344CB8AC3E}">
        <p14:creationId xmlns:p14="http://schemas.microsoft.com/office/powerpoint/2010/main" val="3234825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411427" y="2058366"/>
            <a:ext cx="9157112" cy="2302565"/>
          </a:xfrm>
        </p:spPr>
        <p:txBody>
          <a:bodyPr wrap="square" anchor="ctr"/>
          <a:lstStyle/>
          <a:p>
            <a:pPr algn="ctr">
              <a:defRPr sz="5400"/>
            </a:pPr>
            <a:r>
              <a:rPr lang="es-ES_tradnl" dirty="0"/>
              <a:t>Perfil sobre la percepción propia de SOCIAL STYLE en formato físico</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ES_tradnl" smtClean="0"/>
              <a:t>20</a:t>
            </a:fld>
            <a:endParaRPr lang="es-ES_tradn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es-ES_tradnl" dirty="0"/>
              <a:t>Su percepción propia de SOCIAL STYLE</a:t>
            </a: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4" y="2316163"/>
            <a:ext cx="565491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ES_tradnl" dirty="0"/>
              <a:t>Abra las partes perforadas</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ES_tradnl" dirty="0"/>
              <a:t>Transfiera la respuesta para cada pregunta</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ES_tradnl" dirty="0"/>
              <a:t>Sume los totales de las columnas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ES_tradnl" dirty="0"/>
              <a:t>Dibuje su SOCIAL STYLE</a:t>
            </a:r>
          </a:p>
          <a:p>
            <a:endParaRPr lang="es-ES_tradnl"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es-ES_tradnl" smtClean="0"/>
              <a:t>21</a:t>
            </a:fld>
            <a:endParaRPr lang="es-ES_tradnl" dirty="0"/>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spcBef>
                <a:spcPct val="0"/>
              </a:spcBef>
              <a:buFontTx/>
              <a:buNone/>
            </a:pPr>
            <a:endParaRPr lang="es-ES_tradnl" sz="2400" dirty="0">
              <a:solidFill>
                <a:schemeClr val="tx1"/>
              </a:solidFill>
              <a:latin typeface="Arial" pitchFamily="4" charset="0"/>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40973" y="2986903"/>
            <a:ext cx="1163638"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ES_tradnl" dirty="0"/>
              <a:t>Analítico</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9001322" y="2984745"/>
            <a:ext cx="1235189" cy="285950"/>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ES_tradnl" dirty="0"/>
              <a:t>Motivador</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71273" y="4131490"/>
            <a:ext cx="1160463"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ES_tradnl"/>
              <a:t>Expresivo</a:t>
            </a:r>
            <a:endParaRPr lang="es-ES_tradnl" dirty="0"/>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87011" y="4131490"/>
            <a:ext cx="898525"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ES_tradnl" dirty="0"/>
              <a:t>Afable</a:t>
            </a: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219048" y="3510778"/>
            <a:ext cx="648007"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ES_tradnl" dirty="0"/>
              <a:t>  D</a:t>
            </a: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785536" y="4806178"/>
            <a:ext cx="354012"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ES_tradnl" dirty="0"/>
              <a:t>D</a:t>
            </a:r>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ES_tradnl"/>
              <a:t>P</a:t>
            </a:r>
            <a:endParaRPr lang="es-ES_tradnl" dirty="0"/>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es-ES_tradnl"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es-ES_tradnl" b="1"/>
              <a:t>EJEMPLO</a:t>
            </a:r>
            <a:r>
              <a:rPr lang="es-ES_tradnl"/>
              <a:t>:</a:t>
            </a:r>
          </a:p>
          <a:p>
            <a:pPr marL="342900" indent="-342900">
              <a:lnSpc>
                <a:spcPct val="80000"/>
              </a:lnSpc>
            </a:pPr>
            <a:endParaRPr lang="es-ES_tradnl" sz="2800" dirty="0">
              <a:solidFill>
                <a:schemeClr val="tx1"/>
              </a:solidFill>
              <a:latin typeface="Arial" pitchFamily="4" charset="0"/>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es-ES_tradnl" b="1" dirty="0">
              <a:solidFill>
                <a:schemeClr val="tx1"/>
              </a:solidFill>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662991" y="2124340"/>
            <a:ext cx="683239"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ES_tradnl" dirty="0"/>
              <a:t>  C</a:t>
            </a: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es-ES_tradnl" dirty="0"/>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es-ES_tradnl" dirty="0"/>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442762" y="5289550"/>
            <a:ext cx="9776285" cy="7874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spcAft>
                <a:spcPts val="2400"/>
              </a:spcAft>
              <a:buFontTx/>
              <a:buNone/>
              <a:defRPr sz="2000" b="1">
                <a:solidFill>
                  <a:srgbClr val="010000"/>
                </a:solidFill>
                <a:latin typeface="Arial" pitchFamily="4" charset="0"/>
              </a:defRPr>
            </a:pPr>
            <a:r>
              <a:rPr lang="es-ES_tradnl" dirty="0"/>
              <a:t>Es posible que su percepción propia sea diferente a lo que opinan los demás.</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es-ES_tradnl" b="1" dirty="0">
              <a:solidFill>
                <a:schemeClr val="tx1"/>
              </a:solidFill>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wrap="square">
            <a:noAutofit/>
          </a:bodyPr>
          <a:lstStyle/>
          <a:p>
            <a:r>
              <a:rPr lang="es-ES_tradnl" dirty="0"/>
              <a:t>Lea sobre su Estilo</a:t>
            </a:r>
            <a:endParaRPr lang="es-ES_tradn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ES_tradnl"/>
              <a:t> </a:t>
            </a:r>
            <a:endParaRPr lang="es-ES_tradn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22</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a:t>Controla</a:t>
            </a:r>
            <a:endParaRPr lang="es-ES_tradn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a:t>Demuestra emociones</a:t>
            </a:r>
            <a:endParaRPr lang="es-ES_tradn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a:t>Pregunta</a:t>
            </a:r>
            <a:endParaRPr lang="es-ES_tradn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a:t>Dice</a:t>
            </a:r>
            <a:endParaRPr lang="es-ES_tradnl" dirty="0"/>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8"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ES_tradnl" dirty="0"/>
              <a:t>Estilo Analítico</a:t>
            </a:r>
          </a:p>
          <a:p>
            <a:pPr>
              <a:lnSpc>
                <a:spcPct val="85000"/>
              </a:lnSpc>
            </a:pPr>
            <a:endParaRPr lang="es-ES_tradn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ES_tradnl" dirty="0"/>
              <a:t>Páginas 14-15</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ES_tradnl" dirty="0"/>
              <a:t>Estilo Motivador</a:t>
            </a:r>
          </a:p>
          <a:p>
            <a:pPr>
              <a:lnSpc>
                <a:spcPct val="85000"/>
              </a:lnSpc>
            </a:pPr>
            <a:endParaRPr lang="es-ES_tradn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ES_tradnl" dirty="0"/>
              <a:t>Páginas 8-9</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ES_tradnl" dirty="0"/>
              <a:t>Estilo Afable</a:t>
            </a:r>
          </a:p>
          <a:p>
            <a:pPr>
              <a:lnSpc>
                <a:spcPct val="85000"/>
              </a:lnSpc>
            </a:pPr>
            <a:endParaRPr lang="es-ES_tradn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ES_tradnl" dirty="0"/>
              <a:t>Páginas 12-13</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ES_tradnl" dirty="0"/>
              <a:t>Estilo Expresivo</a:t>
            </a:r>
          </a:p>
          <a:p>
            <a:pPr>
              <a:lnSpc>
                <a:spcPct val="85000"/>
              </a:lnSpc>
            </a:pPr>
            <a:endParaRPr lang="es-ES_tradn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ES_tradnl" dirty="0"/>
              <a:t>Páginas 10-11</a:t>
            </a:r>
          </a:p>
        </p:txBody>
      </p:sp>
    </p:spTree>
    <p:extLst>
      <p:ext uri="{BB962C8B-B14F-4D97-AF65-F5344CB8AC3E}">
        <p14:creationId xmlns:p14="http://schemas.microsoft.com/office/powerpoint/2010/main" val="2767502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es-ES_tradnl" dirty="0">
                <a:solidFill>
                  <a:schemeClr val="accent2"/>
                </a:solidFill>
              </a:rPr>
              <a:t>Recordatorios clave</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705600" cy="3131684"/>
          </a:xfrm>
        </p:spPr>
        <p:txBody>
          <a:bodyPr wrap="square">
            <a:noAutofit/>
          </a:bodyPr>
          <a:lstStyle/>
          <a:p>
            <a:pPr>
              <a:spcBef>
                <a:spcPct val="0"/>
              </a:spcBef>
              <a:spcAft>
                <a:spcPts val="1200"/>
              </a:spcAft>
            </a:pPr>
            <a:endParaRPr lang="es-ES_tradnl" sz="2400" dirty="0">
              <a:ea typeface="ヒラギノ角ゴ Pro W3" panose="020B0300000000000000" pitchFamily="6" charset="-128"/>
            </a:endParaRP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es-ES_tradnl" dirty="0"/>
              <a:t>No hay un Estilo “mejor”.</a:t>
            </a:r>
          </a:p>
          <a:p>
            <a:pPr>
              <a:spcBef>
                <a:spcPct val="0"/>
              </a:spcBef>
              <a:spcAft>
                <a:spcPts val="1200"/>
              </a:spcAft>
              <a:defRPr sz="2400">
                <a:ea typeface="ヒラギノ角ゴ Pro W3" panose="020B0300000000000000" pitchFamily="6" charset="-128"/>
              </a:defRPr>
            </a:pPr>
            <a:r>
              <a:rPr lang="es-ES_tradnl" dirty="0"/>
              <a:t>El Estilo </a:t>
            </a:r>
            <a:r>
              <a:rPr lang="es-ES_tradnl" dirty="0">
                <a:cs typeface="Times New Roman" panose="02020603050405020304" pitchFamily="18" charset="0"/>
              </a:rPr>
              <a:t>no es la personalidad.</a:t>
            </a:r>
          </a:p>
          <a:p>
            <a:pPr>
              <a:spcBef>
                <a:spcPct val="0"/>
              </a:spcBef>
              <a:spcAft>
                <a:spcPts val="1200"/>
              </a:spcAft>
              <a:defRPr sz="2400">
                <a:ea typeface="ヒラギノ角ゴ Pro W3" pitchFamily="4" charset="-128"/>
                <a:cs typeface="ヒラギノ角ゴ Pro W3" pitchFamily="4" charset="-128"/>
              </a:defRPr>
            </a:pPr>
            <a:r>
              <a:rPr lang="es-ES_tradnl" dirty="0"/>
              <a:t>El Estilo es una característica del comportamiento.</a:t>
            </a: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es-ES_tradnl" dirty="0"/>
              <a:t>El Estilo tiene acciones de crecimiento. </a:t>
            </a:r>
          </a:p>
          <a:p>
            <a:pPr>
              <a:spcBef>
                <a:spcPct val="0"/>
              </a:spcBef>
              <a:spcAft>
                <a:spcPts val="1200"/>
              </a:spcAft>
              <a:defRPr sz="2400">
                <a:ea typeface="ヒラギノ角ゴ Pro W3" pitchFamily="4" charset="-128"/>
                <a:cs typeface="ヒラギノ角ゴ Pro W3" pitchFamily="4" charset="-128"/>
              </a:defRPr>
            </a:pPr>
            <a:r>
              <a:rPr lang="es-ES_tradnl" dirty="0"/>
              <a:t>Su reto es: tomar la iniciativa para establecer y crear relaciones eficaces con los demás.</a:t>
            </a:r>
          </a:p>
          <a:p>
            <a:pPr>
              <a:spcBef>
                <a:spcPct val="0"/>
              </a:spcBef>
              <a:spcAft>
                <a:spcPts val="1200"/>
              </a:spcAft>
            </a:pPr>
            <a:endParaRPr lang="es-ES_tradnl" sz="2400" dirty="0">
              <a:ea typeface="ヒラギノ角ゴ Pro W3" panose="020B0300000000000000" pitchFamily="6"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es-ES_tradnl" smtClean="0"/>
              <a:t>23</a:t>
            </a:fld>
            <a:endParaRPr lang="es-ES_tradnl"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591864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s-ES_tradnl" dirty="0">
                <a:solidFill>
                  <a:schemeClr val="accent2"/>
                </a:solidFill>
              </a:rPr>
              <a:t>Versatilidad</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s-ES_tradnl" smtClean="0"/>
              <a:t>24</a:t>
            </a:fld>
            <a:endParaRPr lang="es-ES_tradnl"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es-ES_tradnl" dirty="0">
                <a:solidFill>
                  <a:srgbClr val="146899"/>
                </a:solidFill>
              </a:rPr>
              <a:t>Versatilidad es lo bien que uno se adapta a las necesidades del Estilo de los demás</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s-ES_tradnl" smtClean="0"/>
              <a:t>25</a:t>
            </a:fld>
            <a:endParaRPr lang="es-ES_tradnl"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es-ES_tradnl"/>
              <a:t>Las cuatro fuentes de la versatilidad</a:t>
            </a:r>
            <a:endParaRPr lang="es-ES_tradnl" dirty="0"/>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es-ES_tradnl"/>
              <a:t> </a:t>
            </a:r>
            <a:endParaRPr lang="es-ES_tradnl"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s-ES_tradnl" smtClean="0"/>
              <a:t>26</a:t>
            </a:fld>
            <a:endParaRPr lang="es-ES_tradnl"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ES_tradnl"/>
                <a:t>Imagen</a:t>
              </a:r>
              <a:endParaRPr lang="es-ES_tradnl" dirty="0"/>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ES_tradnl"/>
                <a:t>Presentación</a:t>
              </a:r>
              <a:endParaRPr lang="es-ES_tradnl" dirty="0"/>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ES_tradnl"/>
                <a:t>Competencia</a:t>
              </a:r>
              <a:endParaRPr lang="es-ES_tradnl" dirty="0"/>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ES_tradnl"/>
                <a:t>Feedback</a:t>
              </a:r>
              <a:endParaRPr lang="es-ES_tradnl" dirty="0"/>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es-ES_tradnl"/>
                <a:t>El uso apropiado de</a:t>
              </a:r>
              <a:endParaRPr lang="es-ES_tradnl" dirty="0"/>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es-ES_tradnl"/>
                <a:t>Genera una</a:t>
              </a:r>
              <a:endParaRPr lang="es-ES_tradnl" dirty="0"/>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ES_tradnl"/>
                <a:t>mayor versatilidad</a:t>
              </a:r>
              <a:endParaRPr lang="es-ES_tradnl" dirty="0"/>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es-ES_tradnl"/>
              <a:t>Perfil en línea sobre la percepción propia en versatilidad</a:t>
            </a:r>
            <a:endParaRPr lang="es-ES_tradnl" dirty="0"/>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ES_tradnl" smtClean="0"/>
              <a:t>27</a:t>
            </a:fld>
            <a:endParaRPr lang="es-ES_tradn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es-ES_tradnl"/>
              <a:t>Versatilidad general</a:t>
            </a:r>
            <a:endParaRPr lang="es-ES_tradnl" dirty="0"/>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405956713"/>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Nada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Algo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Normalmente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Muy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t>LOS DEMÁS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t>UNO MISMO</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s-ES_tradnl" smtClean="0"/>
              <a:t>28</a:t>
            </a:fld>
            <a:endParaRPr lang="es-ES_tradnl"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es-ES_tradnl"/>
              <a:t>La constancia con que muestra versatilidad</a:t>
            </a:r>
            <a:endParaRPr lang="es-ES_tradnl" dirty="0"/>
          </a:p>
        </p:txBody>
      </p:sp>
      <p:sp>
        <p:nvSpPr>
          <p:cNvPr id="3" name="TextBox 2">
            <a:extLst>
              <a:ext uri="{FF2B5EF4-FFF2-40B4-BE49-F238E27FC236}">
                <a16:creationId xmlns:a16="http://schemas.microsoft.com/office/drawing/2014/main" id="{A044E723-E949-43D1-A202-B7CADD1E9E02}"/>
              </a:ext>
            </a:extLst>
          </p:cNvPr>
          <p:cNvSpPr txBox="1"/>
          <p:nvPr/>
        </p:nvSpPr>
        <p:spPr>
          <a:xfrm>
            <a:off x="3877734" y="3561576"/>
            <a:ext cx="1667933" cy="426224"/>
          </a:xfrm>
          <a:prstGeom prst="rect">
            <a:avLst/>
          </a:prstGeom>
          <a:solidFill>
            <a:schemeClr val="bg1"/>
          </a:solidFill>
        </p:spPr>
        <p:txBody>
          <a:bodyPr wrap="square" lIns="0" tIns="0" rIns="0" bIns="0">
            <a:spAutoFit/>
          </a:bodyPr>
          <a:lstStyle/>
          <a:p>
            <a:pPr algn="l"/>
            <a:endParaRPr lang="es-ES_tradnl" dirty="0"/>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es-ES_tradnl"/>
              <a:t>El significado de cada posición en la versatilidad</a:t>
            </a:r>
            <a:endParaRPr lang="es-ES_tradnl" dirty="0"/>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s-ES_tradnl" smtClean="0"/>
              <a:t>29</a:t>
            </a:fld>
            <a:endParaRPr lang="es-ES_tradnl"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1247883258"/>
              </p:ext>
            </p:extLst>
          </p:nvPr>
        </p:nvGraphicFramePr>
        <p:xfrm>
          <a:off x="390524" y="2316163"/>
          <a:ext cx="11572877" cy="2460569"/>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sz="1400" baseline="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Totalmente en desacuerdo</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En desacuerdo</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Ni de </a:t>
                      </a:r>
                      <a:r>
                        <a:rPr dirty="0" err="1"/>
                        <a:t>acuerdo</a:t>
                      </a:r>
                      <a:br>
                        <a:rPr lang="en-US" sz="1400" baseline="0" dirty="0"/>
                      </a:br>
                      <a:r>
                        <a:rPr dirty="0"/>
                        <a:t>Ni </a:t>
                      </a:r>
                      <a:r>
                        <a:rPr dirty="0" err="1"/>
                        <a:t>en</a:t>
                      </a:r>
                      <a:r>
                        <a:rPr dirty="0"/>
                        <a:t> </a:t>
                      </a:r>
                      <a:r>
                        <a:rPr dirty="0" err="1"/>
                        <a:t>desacuerdo</a:t>
                      </a:r>
                      <a:endParaRPr dirty="0"/>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De acuerdo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Totalmente de acuerdo</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t>1. Afronta las situaciones nuevas con una perspectiva positiva.</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t>2. Crea buenas relaciones con los compañeros de trabajo.</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t>3. Presenta ideas de manera eficaz a los grupos.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656996"/>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es-ES_tradnl"/>
                <a:t>Constancia</a:t>
              </a:r>
              <a:endParaRPr lang="es-ES_tradnl" dirty="0"/>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X             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Z</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2BC9B-6A82-4E4F-8076-7D6D414473F2}"/>
              </a:ext>
            </a:extLst>
          </p:cNvPr>
          <p:cNvSpPr>
            <a:spLocks noGrp="1"/>
          </p:cNvSpPr>
          <p:nvPr>
            <p:ph type="sldNum" sz="quarter" idx="12"/>
          </p:nvPr>
        </p:nvSpPr>
        <p:spPr/>
        <p:txBody>
          <a:bodyPr wrap="square">
            <a:noAutofit/>
          </a:bodyPr>
          <a:lstStyle/>
          <a:p>
            <a:fld id="{1B1CF60C-C85D-47C0-8597-E3BF95F18FA3}" type="slidenum">
              <a:rPr lang="es-ES_tradnl" smtClean="0"/>
              <a:t>3</a:t>
            </a:fld>
            <a:endParaRPr lang="es-ES_tradnl" dirty="0"/>
          </a:p>
        </p:txBody>
      </p:sp>
      <p:sp>
        <p:nvSpPr>
          <p:cNvPr id="5" name="Footer Placeholder 4">
            <a:extLst>
              <a:ext uri="{FF2B5EF4-FFF2-40B4-BE49-F238E27FC236}">
                <a16:creationId xmlns:a16="http://schemas.microsoft.com/office/drawing/2014/main" id="{94E6A5E7-B1FF-8E48-928A-6595B75E8B07}"/>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Rectangle 5">
            <a:extLst>
              <a:ext uri="{FF2B5EF4-FFF2-40B4-BE49-F238E27FC236}">
                <a16:creationId xmlns:a16="http://schemas.microsoft.com/office/drawing/2014/main" id="{D8FC4009-CE4F-5140-A996-D8129642FE8E}"/>
              </a:ext>
            </a:extLst>
          </p:cNvPr>
          <p:cNvSpPr/>
          <p:nvPr/>
        </p:nvSpPr>
        <p:spPr bwMode="gray">
          <a:xfrm>
            <a:off x="634608" y="3204429"/>
            <a:ext cx="6849925"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7" name="TextBox 6">
            <a:extLst>
              <a:ext uri="{FF2B5EF4-FFF2-40B4-BE49-F238E27FC236}">
                <a16:creationId xmlns:a16="http://schemas.microsoft.com/office/drawing/2014/main" id="{9C9461D2-232D-8142-A3F7-84E6B3D8ADA0}"/>
              </a:ext>
            </a:extLst>
          </p:cNvPr>
          <p:cNvSpPr txBox="1"/>
          <p:nvPr/>
        </p:nvSpPr>
        <p:spPr>
          <a:xfrm>
            <a:off x="1463130" y="1991382"/>
            <a:ext cx="6021403" cy="430887"/>
          </a:xfrm>
          <a:prstGeom prst="rect">
            <a:avLst/>
          </a:prstGeom>
          <a:noFill/>
        </p:spPr>
        <p:txBody>
          <a:bodyPr wrap="square" lIns="0" tIns="0" rIns="0" bIns="0">
            <a:noAutofit/>
          </a:bodyPr>
          <a:lstStyle/>
          <a:p>
            <a:pPr algn="l">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es-ES_tradnl" dirty="0"/>
              <a:t>SOCIAL STYLE Y VERSATILIDAD</a:t>
            </a:r>
          </a:p>
        </p:txBody>
      </p:sp>
      <p:sp>
        <p:nvSpPr>
          <p:cNvPr id="8" name="TextBox 7">
            <a:extLst>
              <a:ext uri="{FF2B5EF4-FFF2-40B4-BE49-F238E27FC236}">
                <a16:creationId xmlns:a16="http://schemas.microsoft.com/office/drawing/2014/main" id="{AC9DC170-4BCE-DD40-8FBC-A39A3F32A9DC}"/>
              </a:ext>
            </a:extLst>
          </p:cNvPr>
          <p:cNvSpPr txBox="1"/>
          <p:nvPr/>
        </p:nvSpPr>
        <p:spPr>
          <a:xfrm>
            <a:off x="1335049" y="2472452"/>
            <a:ext cx="536158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es-ES_tradnl"/>
              <a:t>UN ELEMENTO CLAVE DEL ÉXITO</a:t>
            </a:r>
            <a:endParaRPr lang="es-ES_tradnl" dirty="0"/>
          </a:p>
        </p:txBody>
      </p:sp>
      <p:sp>
        <p:nvSpPr>
          <p:cNvPr id="9" name="TextBox 8">
            <a:extLst>
              <a:ext uri="{FF2B5EF4-FFF2-40B4-BE49-F238E27FC236}">
                <a16:creationId xmlns:a16="http://schemas.microsoft.com/office/drawing/2014/main" id="{4EC9C782-973C-B740-9407-F8C4115FC6DB}"/>
              </a:ext>
            </a:extLst>
          </p:cNvPr>
          <p:cNvSpPr txBox="1"/>
          <p:nvPr/>
        </p:nvSpPr>
        <p:spPr>
          <a:xfrm>
            <a:off x="634608" y="2868686"/>
            <a:ext cx="7137792" cy="217078"/>
          </a:xfrm>
          <a:prstGeom prst="rect">
            <a:avLst/>
          </a:prstGeom>
          <a:noFill/>
        </p:spPr>
        <p:txBody>
          <a:bodyPr wrap="square" lIns="0" tIns="0" rIns="0" bIns="0">
            <a:noAutofit/>
          </a:bodyPr>
          <a:lstStyle/>
          <a:p>
            <a:pP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 sz="1000" dirty="0"/>
              <a:t>Las opiniones de los participantes tras realizar la formación sobre SOCIAL STYLE y versatilidad fueron las siguientes: </a:t>
            </a:r>
            <a:endParaRPr lang="es-ES_tradnl"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B590B0D1-AD8A-A449-967B-975B0DBC315B}"/>
              </a:ext>
            </a:extLst>
          </p:cNvPr>
          <p:cNvSpPr txBox="1"/>
          <p:nvPr/>
        </p:nvSpPr>
        <p:spPr>
          <a:xfrm>
            <a:off x="783074" y="3483393"/>
            <a:ext cx="2006490"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El 88 %</a:t>
            </a:r>
            <a:endParaRPr lang="es-ES_tradnl"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B5C3C9E-227D-9B4F-A20C-4E4795D4580B}"/>
              </a:ext>
            </a:extLst>
          </p:cNvPr>
          <p:cNvSpPr txBox="1"/>
          <p:nvPr/>
        </p:nvSpPr>
        <p:spPr>
          <a:xfrm>
            <a:off x="2956250" y="3488770"/>
            <a:ext cx="1952112"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El 74 %</a:t>
            </a:r>
            <a:endParaRPr lang="es-ES_tradnl"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A3583B2-1C7C-8246-B5D1-1B04360C30B2}"/>
              </a:ext>
            </a:extLst>
          </p:cNvPr>
          <p:cNvSpPr txBox="1"/>
          <p:nvPr/>
        </p:nvSpPr>
        <p:spPr>
          <a:xfrm>
            <a:off x="5242103" y="3477553"/>
            <a:ext cx="1860956"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El 71 %</a:t>
            </a:r>
            <a:endParaRPr lang="es-ES_tradnl"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CA56525-44FE-0544-B1D9-C4ACB49AEDD9}"/>
              </a:ext>
            </a:extLst>
          </p:cNvPr>
          <p:cNvSpPr txBox="1"/>
          <p:nvPr/>
        </p:nvSpPr>
        <p:spPr>
          <a:xfrm>
            <a:off x="828687" y="4398710"/>
            <a:ext cx="1915264"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MÁS EFICACES AL TRABAJAR CON OTRAS PERSONAS</a:t>
            </a:r>
          </a:p>
        </p:txBody>
      </p:sp>
      <p:sp>
        <p:nvSpPr>
          <p:cNvPr id="14" name="TextBox 13">
            <a:extLst>
              <a:ext uri="{FF2B5EF4-FFF2-40B4-BE49-F238E27FC236}">
                <a16:creationId xmlns:a16="http://schemas.microsoft.com/office/drawing/2014/main" id="{93FBE97B-62F9-9345-8837-7208B76D40BA}"/>
              </a:ext>
            </a:extLst>
          </p:cNvPr>
          <p:cNvSpPr txBox="1"/>
          <p:nvPr/>
        </p:nvSpPr>
        <p:spPr>
          <a:xfrm>
            <a:off x="2865335" y="4409858"/>
            <a:ext cx="2133943"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a:t>LAS SITUACIONES DE CONFLICTO MEJORARÁN</a:t>
            </a:r>
            <a:endParaRPr lang="es-ES_tradnl" dirty="0"/>
          </a:p>
        </p:txBody>
      </p:sp>
      <p:sp>
        <p:nvSpPr>
          <p:cNvPr id="15" name="TextBox 14">
            <a:extLst>
              <a:ext uri="{FF2B5EF4-FFF2-40B4-BE49-F238E27FC236}">
                <a16:creationId xmlns:a16="http://schemas.microsoft.com/office/drawing/2014/main" id="{F8C9DC3D-4F51-D94E-9C5C-DA44C3C8C28B}"/>
              </a:ext>
            </a:extLst>
          </p:cNvPr>
          <p:cNvSpPr txBox="1"/>
          <p:nvPr/>
        </p:nvSpPr>
        <p:spPr>
          <a:xfrm>
            <a:off x="5114607" y="4409166"/>
            <a:ext cx="2115948"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a:t>LAS RELACIONES LABORALES DIFÍCILES MEJORARÁN</a:t>
            </a:r>
            <a:endParaRPr lang="es-ES_tradnl" dirty="0"/>
          </a:p>
        </p:txBody>
      </p:sp>
      <p:sp>
        <p:nvSpPr>
          <p:cNvPr id="16" name="TextBox 15">
            <a:extLst>
              <a:ext uri="{FF2B5EF4-FFF2-40B4-BE49-F238E27FC236}">
                <a16:creationId xmlns:a16="http://schemas.microsoft.com/office/drawing/2014/main" id="{618CF056-B922-7D4E-8065-190477C21094}"/>
              </a:ext>
            </a:extLst>
          </p:cNvPr>
          <p:cNvSpPr txBox="1"/>
          <p:nvPr/>
        </p:nvSpPr>
        <p:spPr>
          <a:xfrm>
            <a:off x="1376677" y="5548750"/>
            <a:ext cx="5319953" cy="282575"/>
          </a:xfrm>
          <a:prstGeom prst="rect">
            <a:avLst/>
          </a:prstGeom>
          <a:noFill/>
        </p:spPr>
        <p:txBody>
          <a:bodyPr wrap="square" lIns="0" tIns="0" rIns="0" bIns="0">
            <a:noAutofit/>
          </a:bodyPr>
          <a:lstStyle/>
          <a:p>
            <a:pP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La versatilidad aumenta al mismo ritmo que el rendimiento en el trabajo.</a:t>
            </a:r>
            <a:endParaRPr lang="es-ES_tradnl"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0B17BDEE-868E-1A44-9464-9DFA50CBDC51}"/>
              </a:ext>
            </a:extLst>
          </p:cNvPr>
          <p:cNvSpPr txBox="1"/>
          <p:nvPr/>
        </p:nvSpPr>
        <p:spPr>
          <a:xfrm>
            <a:off x="1005842" y="4093106"/>
            <a:ext cx="156095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a:t>dijo que serán</a:t>
            </a:r>
            <a:endParaRPr lang="es-ES_tradn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AA00A6E1-0623-C648-80D6-BB65F66352A8}"/>
              </a:ext>
            </a:extLst>
          </p:cNvPr>
          <p:cNvSpPr txBox="1"/>
          <p:nvPr/>
        </p:nvSpPr>
        <p:spPr>
          <a:xfrm>
            <a:off x="3499142" y="4093106"/>
            <a:ext cx="866328"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dijo que</a:t>
            </a:r>
            <a:endParaRPr lang="es-ES_tradn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7979600-F506-1748-BE77-E55512847129}"/>
              </a:ext>
            </a:extLst>
          </p:cNvPr>
          <p:cNvSpPr txBox="1"/>
          <p:nvPr/>
        </p:nvSpPr>
        <p:spPr>
          <a:xfrm>
            <a:off x="5697535" y="4093106"/>
            <a:ext cx="950093"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dijo que</a:t>
            </a:r>
            <a:endParaRPr lang="es-ES_tradn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42277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30</a:t>
            </a:fld>
            <a:endParaRPr lang="es-ES_tradnl"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0EC8B22C-3608-2CB5-A273-7F8EF6273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568" y="377070"/>
            <a:ext cx="4239895" cy="5486400"/>
          </a:xfrm>
          <a:prstGeom prst="rect">
            <a:avLst/>
          </a:prstGeom>
          <a:ln>
            <a:solidFill>
              <a:schemeClr val="tx1"/>
            </a:solidFill>
          </a:ln>
        </p:spPr>
      </p:pic>
      <p:pic>
        <p:nvPicPr>
          <p:cNvPr id="8" name="Picture 7" descr="Graphical user interface&#10;&#10;Description automatically generated">
            <a:extLst>
              <a:ext uri="{FF2B5EF4-FFF2-40B4-BE49-F238E27FC236}">
                <a16:creationId xmlns:a16="http://schemas.microsoft.com/office/drawing/2014/main" id="{048A6C7A-7F18-3F2F-3122-99024C6D6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784" y="377070"/>
            <a:ext cx="4239491" cy="548640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31</a:t>
            </a:fld>
            <a:endParaRPr lang="es-ES_tradnl" sz="1000" dirty="0">
              <a:solidFill>
                <a:srgbClr val="898989"/>
              </a:solidFill>
            </a:endParaRPr>
          </a:p>
        </p:txBody>
      </p:sp>
      <p:pic>
        <p:nvPicPr>
          <p:cNvPr id="4" name="Picture 3" descr="Text, application, letter, email&#10;&#10;Description automatically generated">
            <a:extLst>
              <a:ext uri="{FF2B5EF4-FFF2-40B4-BE49-F238E27FC236}">
                <a16:creationId xmlns:a16="http://schemas.microsoft.com/office/drawing/2014/main" id="{801820C2-0863-2A7C-0514-C803D1ED8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930" y="387864"/>
            <a:ext cx="4240070" cy="5486400"/>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971633AD-019B-16D4-9858-2826F3250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945" y="387864"/>
            <a:ext cx="4239491" cy="5486400"/>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32</a:t>
            </a:fld>
            <a:endParaRPr lang="es-ES_tradnl" sz="1000" dirty="0">
              <a:solidFill>
                <a:srgbClr val="898989"/>
              </a:solidFill>
            </a:endParaRPr>
          </a:p>
        </p:txBody>
      </p:sp>
      <p:pic>
        <p:nvPicPr>
          <p:cNvPr id="6" name="Picture 5" descr="Graphical user interface, text, application, Word&#10;&#10;Description automatically generated">
            <a:extLst>
              <a:ext uri="{FF2B5EF4-FFF2-40B4-BE49-F238E27FC236}">
                <a16:creationId xmlns:a16="http://schemas.microsoft.com/office/drawing/2014/main" id="{90F65961-1DB4-5058-4A27-F740B0A23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215" y="288461"/>
            <a:ext cx="4239491" cy="5486400"/>
          </a:xfrm>
          <a:prstGeom prst="rect">
            <a:avLst/>
          </a:prstGeom>
          <a:ln>
            <a:solidFill>
              <a:schemeClr val="tx1"/>
            </a:solidFill>
          </a:ln>
        </p:spPr>
      </p:pic>
      <p:pic>
        <p:nvPicPr>
          <p:cNvPr id="3" name="Picture 2" descr="Graphical user interface, text, application, email&#10;&#10;Description automatically generated">
            <a:extLst>
              <a:ext uri="{FF2B5EF4-FFF2-40B4-BE49-F238E27FC236}">
                <a16:creationId xmlns:a16="http://schemas.microsoft.com/office/drawing/2014/main" id="{CBAFF372-3324-F338-6D20-17610F795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88461"/>
            <a:ext cx="4240231" cy="5486400"/>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33</a:t>
            </a:fld>
            <a:endParaRPr lang="es-ES_tradnl" sz="1000" dirty="0">
              <a:solidFill>
                <a:srgbClr val="898989"/>
              </a:solidFill>
            </a:endParaRPr>
          </a:p>
        </p:txBody>
      </p:sp>
      <p:pic>
        <p:nvPicPr>
          <p:cNvPr id="3" name="Picture 2" descr="Text&#10;&#10;Description automatically generated">
            <a:extLst>
              <a:ext uri="{FF2B5EF4-FFF2-40B4-BE49-F238E27FC236}">
                <a16:creationId xmlns:a16="http://schemas.microsoft.com/office/drawing/2014/main" id="{7DED2063-526F-D975-964A-A9523852E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072" y="446352"/>
            <a:ext cx="4240231" cy="548640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CAFA856A-B225-C08C-9E2B-033B8CC17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6352"/>
            <a:ext cx="4240231" cy="548640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F7D0FCD-DC0E-4D8D-ACC0-D2B89B33574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Slide Number Placeholder 2">
            <a:extLst>
              <a:ext uri="{FF2B5EF4-FFF2-40B4-BE49-F238E27FC236}">
                <a16:creationId xmlns:a16="http://schemas.microsoft.com/office/drawing/2014/main" id="{E086AF5D-9CFE-45AD-81D8-2834ED151F85}"/>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34</a:t>
            </a:fld>
            <a:endParaRPr lang="es-ES_tradnl" sz="1000" dirty="0">
              <a:solidFill>
                <a:srgbClr val="898989"/>
              </a:solidFill>
            </a:endParaRPr>
          </a:p>
        </p:txBody>
      </p:sp>
      <p:pic>
        <p:nvPicPr>
          <p:cNvPr id="3" name="Picture 2" descr="Graphical user interface, text, application, email&#10;&#10;Description automatically generated">
            <a:extLst>
              <a:ext uri="{FF2B5EF4-FFF2-40B4-BE49-F238E27FC236}">
                <a16:creationId xmlns:a16="http://schemas.microsoft.com/office/drawing/2014/main" id="{CD952A65-29A7-047A-4DF0-9775C4473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586" y="277802"/>
            <a:ext cx="4239491" cy="5486400"/>
          </a:xfrm>
          <a:prstGeom prst="rect">
            <a:avLst/>
          </a:prstGeom>
          <a:ln>
            <a:solidFill>
              <a:schemeClr val="tx1"/>
            </a:solidFill>
          </a:ln>
        </p:spPr>
      </p:pic>
      <p:pic>
        <p:nvPicPr>
          <p:cNvPr id="9" name="Picture 8" descr="Graphical user interface, application&#10;&#10;Description automatically generated">
            <a:extLst>
              <a:ext uri="{FF2B5EF4-FFF2-40B4-BE49-F238E27FC236}">
                <a16:creationId xmlns:a16="http://schemas.microsoft.com/office/drawing/2014/main" id="{23D59659-17A0-B178-8B33-D6CD49A9A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433" y="277802"/>
            <a:ext cx="4241486" cy="5486400"/>
          </a:xfrm>
          <a:prstGeom prst="rect">
            <a:avLst/>
          </a:prstGeom>
          <a:ln>
            <a:solidFill>
              <a:schemeClr val="tx1"/>
            </a:solidFill>
          </a:ln>
        </p:spPr>
      </p:pic>
    </p:spTree>
    <p:extLst>
      <p:ext uri="{BB962C8B-B14F-4D97-AF65-F5344CB8AC3E}">
        <p14:creationId xmlns:p14="http://schemas.microsoft.com/office/powerpoint/2010/main" val="127078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defRPr sz="5400"/>
            </a:pPr>
            <a:r>
              <a:rPr lang="es-ES_tradnl"/>
              <a:t>Perfil de versatilidad en formato físico</a:t>
            </a:r>
            <a:endParaRPr lang="es-ES_tradnl" dirty="0"/>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ES_tradnl" smtClean="0"/>
              <a:t>35</a:t>
            </a:fld>
            <a:endParaRPr lang="es-ES_tradn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es-ES_tradnl"/>
              <a:t>Versatilidad</a:t>
            </a:r>
            <a:endParaRPr lang="es-ES_tradnl" dirty="0"/>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2971800" y="2584043"/>
            <a:ext cx="6248400" cy="566737"/>
          </a:xfrm>
        </p:spPr>
        <p:txBody>
          <a:bodyPr wrap="square">
            <a:noAutofit/>
          </a:bodyPr>
          <a:lstStyle/>
          <a:p>
            <a:pPr algn="ctr"/>
            <a:r>
              <a:rPr lang="es-ES_tradnl" dirty="0"/>
              <a:t>Se observa que el comportamiento se centra en...</a:t>
            </a: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es-ES_tradnl" smtClean="0"/>
              <a:t>36</a:t>
            </a:fld>
            <a:endParaRPr lang="es-ES_tradnl" dirty="0"/>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wrap="square">
            <a:noAutofit/>
          </a:bodyPr>
          <a:lstStyle/>
          <a:p>
            <a:r>
              <a:rPr lang="es-ES_tradnl"/>
              <a:t>Es una medida de la eficacia interpersonal cuando se trabaja con otras personas</a:t>
            </a:r>
            <a:endParaRPr lang="es-ES_tradnl" dirty="0"/>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es-ES_tradnl"/>
              <a:t>Medio</a:t>
            </a:r>
            <a:endParaRPr lang="es-ES_tradnl" dirty="0"/>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es-ES_tradnl" dirty="0"/>
              <a:t>Alta</a:t>
            </a:r>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es-ES_tradnl"/>
              <a:t>Bajo</a:t>
            </a:r>
            <a:endParaRPr lang="es-ES_tradnl" dirty="0"/>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62230" y="3510736"/>
            <a:ext cx="2191068"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La tensión propia</a:t>
            </a:r>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510736"/>
            <a:ext cx="197167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a:t>La tensión ajena</a:t>
            </a:r>
            <a:endParaRPr lang="es-ES_tradnl" dirty="0"/>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es-ES_tradnl"/>
              <a:t>Su percepción propia de versatilidad</a:t>
            </a:r>
            <a:endParaRPr lang="es-ES_tradnl" dirty="0"/>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531298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ES_tradnl"/>
              <a:t>Abra las partes perforadas</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es-ES_tradnl"/>
              <a:t>Sume las opciones marcadas en la columna sombreada</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es-ES_tradnl"/>
              <a:t>Rodee con un círculo la letra de su puntuación de versatilidad</a:t>
            </a:r>
          </a:p>
          <a:p>
            <a:endParaRPr lang="es-ES_tradnl"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es-ES_tradnl" smtClean="0"/>
              <a:t>37</a:t>
            </a:fld>
            <a:endParaRPr lang="es-ES_tradnl"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2168697"/>
            <a:ext cx="1666875"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defRPr sz="1800">
                <a:solidFill>
                  <a:schemeClr val="tx1"/>
                </a:solidFill>
                <a:latin typeface="Arial" pitchFamily="4" charset="0"/>
              </a:defRPr>
            </a:pPr>
            <a:r>
              <a:rPr lang="es-ES_tradnl" b="1"/>
              <a:t>EJEMPLO</a:t>
            </a:r>
            <a:r>
              <a:rPr lang="es-ES_tradnl"/>
              <a:t>:</a:t>
            </a:r>
          </a:p>
          <a:p>
            <a:pPr marL="342900" indent="-342900">
              <a:lnSpc>
                <a:spcPct val="80000"/>
              </a:lnSpc>
            </a:pPr>
            <a:endParaRPr lang="es-ES_tradnl" sz="2800" dirty="0">
              <a:solidFill>
                <a:schemeClr val="tx1"/>
              </a:solidFill>
              <a:latin typeface="Arial" pitchFamily="4" charset="0"/>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0" y="5289550"/>
            <a:ext cx="10004909"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defRPr sz="2000" b="1">
                <a:solidFill>
                  <a:srgbClr val="010000"/>
                </a:solidFill>
                <a:latin typeface="Arial" pitchFamily="4" charset="0"/>
              </a:defRPr>
            </a:pPr>
            <a:r>
              <a:rPr lang="es-ES_tradnl" dirty="0"/>
              <a:t>Es posible que su percepción propia sea diferente a lo que opinan los demás.</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759321" y="2501695"/>
            <a:ext cx="2902260"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es-ES_tradnl" dirty="0"/>
              <a:t>Si ha sumado 7 o menos = Bajo (rodee la “B”)</a:t>
            </a:r>
          </a:p>
          <a:p>
            <a:pPr>
              <a:buFontTx/>
              <a:buNone/>
              <a:defRPr sz="1600">
                <a:solidFill>
                  <a:srgbClr val="000000"/>
                </a:solidFill>
                <a:latin typeface="Arial" pitchFamily="4" charset="0"/>
              </a:defRPr>
            </a:pPr>
            <a:r>
              <a:rPr lang="es-ES_tradnl" dirty="0"/>
              <a:t>Si ha sumado entre 8 y 14 = Medio (rodee la “M”)</a:t>
            </a:r>
          </a:p>
          <a:p>
            <a:pPr>
              <a:buFontTx/>
              <a:buNone/>
              <a:defRPr sz="1600">
                <a:solidFill>
                  <a:srgbClr val="000000"/>
                </a:solidFill>
                <a:latin typeface="Arial" pitchFamily="4" charset="0"/>
              </a:defRPr>
            </a:pPr>
            <a:r>
              <a:rPr lang="es-ES_tradnl" dirty="0"/>
              <a:t>Si ha sumado entre 15 y 21 = Alta (rodee la “A”)</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extLst>
              <p:ext uri="{D42A27DB-BD31-4B8C-83A1-F6EECF244321}">
                <p14:modId xmlns:p14="http://schemas.microsoft.com/office/powerpoint/2010/main" val="3431807309"/>
              </p:ext>
            </p:extLst>
          </p:nvPr>
        </p:nvGraphicFramePr>
        <p:xfrm>
          <a:off x="8308742" y="4108450"/>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B</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A</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7606920" y="2082995"/>
            <a:ext cx="3257550" cy="2819400"/>
          </a:xfrm>
          <a:prstGeom prst="rect">
            <a:avLst/>
          </a:prstGeom>
          <a:noFill/>
          <a:ln w="9525">
            <a:solidFill>
              <a:schemeClr val="tx1"/>
            </a:solidFill>
            <a:round/>
            <a:headEnd/>
            <a:tailEnd/>
          </a:ln>
        </p:spPr>
        <p:txBody>
          <a:bodyPr>
            <a:prstTxWarp prst="textNoShape">
              <a:avLst/>
            </a:prstTxWarp>
          </a:bodyPr>
          <a:lstStyle/>
          <a:p>
            <a:pPr marL="342900" indent="-342900"/>
            <a:endParaRPr lang="es-ES_tradnl" dirty="0">
              <a:solidFill>
                <a:srgbClr val="22228B"/>
              </a:solidFill>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9068179" y="4194952"/>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es-ES_tradnl" b="1" dirty="0">
              <a:solidFill>
                <a:schemeClr val="tx1"/>
              </a:solidFill>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es-ES_tradnl" dirty="0">
                <a:solidFill>
                  <a:schemeClr val="accent2"/>
                </a:solidFill>
              </a:rPr>
              <a:t>Objetivos de aprendizaje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es-ES_tradnl" dirty="0"/>
              <a:t>Comprender El modelo SOCIAL STYLE </a:t>
            </a:r>
            <a:r>
              <a:rPr lang="es-ES_tradnl" dirty="0" err="1"/>
              <a:t>Model</a:t>
            </a:r>
            <a:r>
              <a:rPr lang="es-ES_tradnl" dirty="0"/>
              <a:t>™.</a:t>
            </a:r>
          </a:p>
          <a:p>
            <a:pPr eaLnBrk="1" hangingPunct="1">
              <a:spcAft>
                <a:spcPts val="600"/>
              </a:spcAft>
              <a:defRPr sz="2400">
                <a:ea typeface="ヒラギノ角ゴ Pro W3" pitchFamily="4" charset="-128"/>
                <a:cs typeface="ヒラギノ角ゴ Pro W3" pitchFamily="4" charset="-128"/>
              </a:defRPr>
            </a:pPr>
            <a:r>
              <a:rPr lang="es-ES_tradnl" dirty="0"/>
              <a:t>Descubrir el SOCIAL STYLE con una evaluación de percepción propia.</a:t>
            </a:r>
          </a:p>
          <a:p>
            <a:pPr eaLnBrk="1" hangingPunct="1">
              <a:spcAft>
                <a:spcPts val="600"/>
              </a:spcAft>
              <a:defRPr sz="2400">
                <a:ea typeface="ヒラギノ角ゴ Pro W3" pitchFamily="4" charset="-128"/>
                <a:cs typeface="ヒラギノ角ゴ Pro W3" pitchFamily="4" charset="-128"/>
              </a:defRPr>
            </a:pPr>
            <a:r>
              <a:rPr lang="es-ES_tradnl" dirty="0"/>
              <a:t>Comprender mejor su propio comportamiento y cómo los demás ven a las personas de su estilo.</a:t>
            </a:r>
          </a:p>
          <a:p>
            <a:pPr eaLnBrk="1" hangingPunct="1">
              <a:spcAft>
                <a:spcPts val="600"/>
              </a:spcAft>
              <a:defRPr sz="2400">
                <a:ea typeface="ヒラギノ角ゴ Pro W3" pitchFamily="4" charset="-128"/>
                <a:cs typeface="ヒラギノ角ゴ Pro W3" pitchFamily="4" charset="-128"/>
              </a:defRPr>
            </a:pPr>
            <a:r>
              <a:rPr lang="es-ES_tradnl" dirty="0"/>
              <a:t>Mejorar el nivel de versatilidad para ser más eficaz con las demás personas.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s-ES_tradnl"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The</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TRACOM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Corporation</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Todos los derechos reservados</a:t>
            </a:r>
          </a:p>
        </p:txBody>
      </p:sp>
    </p:spTree>
    <p:extLst>
      <p:ext uri="{BB962C8B-B14F-4D97-AF65-F5344CB8AC3E}">
        <p14:creationId xmlns:p14="http://schemas.microsoft.com/office/powerpoint/2010/main" val="104899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a:xfrm>
            <a:off x="1142999" y="1835940"/>
            <a:ext cx="7179733" cy="476187"/>
          </a:xfrm>
        </p:spPr>
        <p:txBody>
          <a:bodyPr wrap="square">
            <a:noAutofit/>
          </a:bodyPr>
          <a:lstStyle/>
          <a:p>
            <a:r>
              <a:rPr lang="es-ES_tradnl" dirty="0">
                <a:solidFill>
                  <a:schemeClr val="accent2"/>
                </a:solidFill>
              </a:rPr>
              <a:t>Próximos pasos y aprendizaje clave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a:lnSpc>
                <a:spcPct val="90000"/>
              </a:lnSpc>
              <a:spcBef>
                <a:spcPts val="400"/>
              </a:spcBef>
              <a:spcAft>
                <a:spcPts val="1000"/>
              </a:spcAft>
              <a:defRPr sz="2400"/>
            </a:pPr>
            <a:r>
              <a:rPr lang="es-ES_tradnl" dirty="0"/>
              <a:t>Diga cuál es su SOCIAL STYLE al resto de compañeros y pídales su opinión.</a:t>
            </a:r>
          </a:p>
          <a:p>
            <a:pPr>
              <a:lnSpc>
                <a:spcPct val="90000"/>
              </a:lnSpc>
              <a:spcBef>
                <a:spcPts val="400"/>
              </a:spcBef>
              <a:spcAft>
                <a:spcPts val="1000"/>
              </a:spcAft>
              <a:defRPr sz="2400"/>
            </a:pPr>
            <a:r>
              <a:rPr lang="es-ES_tradnl" dirty="0"/>
              <a:t>Trate de encontrar las dos dimensiones del comportamiento: La asertividad y la receptividad.</a:t>
            </a:r>
          </a:p>
          <a:p>
            <a:pPr>
              <a:lnSpc>
                <a:spcPct val="90000"/>
              </a:lnSpc>
              <a:spcBef>
                <a:spcPts val="400"/>
              </a:spcBef>
              <a:spcAft>
                <a:spcPts val="1000"/>
              </a:spcAft>
              <a:defRPr sz="2400"/>
            </a:pPr>
            <a:r>
              <a:rPr lang="es-ES_tradnl" dirty="0"/>
              <a:t>Trate de satisfacer las necesidades del SOCIAL STYLE de los demás cuando interactúe con ellos.</a:t>
            </a:r>
          </a:p>
          <a:p>
            <a:pPr>
              <a:lnSpc>
                <a:spcPct val="90000"/>
              </a:lnSpc>
              <a:spcBef>
                <a:spcPts val="400"/>
              </a:spcBef>
              <a:spcAft>
                <a:spcPts val="1000"/>
              </a:spcAft>
              <a:defRPr sz="2400"/>
            </a:pPr>
            <a:r>
              <a:rPr lang="es-ES_tradnl" dirty="0"/>
              <a:t>Prevea los comportamientos probables de Estilo de los demás en el futuro.</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ES_tradnl" smtClean="0"/>
              <a:t>39</a:t>
            </a:fld>
            <a:endParaRPr lang="es-ES_tradnl"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2263608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es-ES_tradnl"/>
              <a:t>Comportamientos observables frente a personalidad</a:t>
            </a:r>
            <a:endParaRPr lang="es-ES_tradnl" dirty="0"/>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es-ES_tradnl" sz="900" smtClean="0"/>
              <a:t>4</a:t>
            </a:fld>
            <a:endParaRPr lang="es-ES_tradnl" sz="900"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es-ES_tradnl" sz="900" dirty="0"/>
              <a:t>© </a:t>
            </a:r>
            <a:r>
              <a:rPr lang="es-ES_tradnl" sz="900" dirty="0" err="1"/>
              <a:t>The</a:t>
            </a:r>
            <a:r>
              <a:rPr lang="es-ES_tradnl" sz="900" dirty="0"/>
              <a:t> TRACOM </a:t>
            </a:r>
            <a:r>
              <a:rPr lang="es-ES_tradnl" sz="900" dirty="0" err="1"/>
              <a:t>Corporation</a:t>
            </a:r>
            <a:r>
              <a:rPr lang="es-ES_tradnl" sz="900" dirty="0"/>
              <a:t>. Todos los derechos reservados.</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ES_tradnl"/>
                <a:t>Comportamiento interpersonal</a:t>
              </a:r>
            </a:p>
            <a:p>
              <a:pPr>
                <a:lnSpc>
                  <a:spcPct val="85000"/>
                </a:lnSpc>
                <a:defRPr sz="1600">
                  <a:solidFill>
                    <a:schemeClr val="tx2"/>
                  </a:solidFill>
                </a:defRPr>
              </a:pPr>
              <a:r>
                <a:rPr lang="es-ES_tradnl" sz="1400"/>
                <a:t>Lo que se dice y hace durante la interacción con otras personas</a:t>
              </a:r>
              <a:endParaRPr lang="es-ES_tradnl" sz="1400" dirty="0"/>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ES_tradnl" dirty="0"/>
                <a:t>Comportamiento</a:t>
              </a:r>
            </a:p>
            <a:p>
              <a:pPr>
                <a:lnSpc>
                  <a:spcPct val="85000"/>
                </a:lnSpc>
                <a:defRPr sz="1600">
                  <a:solidFill>
                    <a:schemeClr val="tx2"/>
                  </a:solidFill>
                </a:defRPr>
              </a:pPr>
              <a:r>
                <a:rPr lang="es-ES_tradnl" sz="1400" dirty="0"/>
                <a:t>Lo que se dice (verbal) y se </a:t>
              </a:r>
              <a:br>
                <a:rPr lang="es-ES_tradnl" sz="1400" dirty="0"/>
              </a:br>
              <a:r>
                <a:rPr lang="es-ES_tradnl" sz="1400" dirty="0"/>
                <a:t>hace (no 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es-ES_tradnl"/>
                <a:t>SOCIAL STYLE</a:t>
              </a:r>
              <a:r>
                <a:rPr lang="es-ES_tradnl" baseline="30000"/>
                <a:t>®</a:t>
              </a:r>
              <a:br>
                <a:rPr lang="es-ES_tradnl">
                  <a:solidFill>
                    <a:schemeClr val="tx2"/>
                  </a:solidFill>
                </a:rPr>
              </a:br>
              <a:r>
                <a:rPr lang="es-ES_tradnl" sz="1400"/>
                <a:t>Es un patrón de acciones que las otras personas observan y en el que coinciden para describir el comportamiento de uno mismo.</a:t>
              </a:r>
              <a:endParaRPr lang="es-ES_tradnl" sz="1400" dirty="0"/>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182880" anchor="ctr">
              <a:noAutofit/>
            </a:bodyPr>
            <a:lstStyle/>
            <a:p>
              <a:pPr>
                <a:lnSpc>
                  <a:spcPct val="85000"/>
                </a:lnSpc>
                <a:defRPr sz="2000">
                  <a:solidFill>
                    <a:schemeClr val="tx2"/>
                  </a:solidFill>
                </a:defRPr>
              </a:pPr>
              <a:r>
                <a:rPr lang="es-ES_tradnl" dirty="0"/>
                <a:t>Personalidad</a:t>
              </a:r>
            </a:p>
            <a:p>
              <a:pPr>
                <a:lnSpc>
                  <a:spcPct val="85000"/>
                </a:lnSpc>
                <a:defRPr sz="1600">
                  <a:solidFill>
                    <a:schemeClr val="tx2"/>
                  </a:solidFill>
                </a:defRPr>
              </a:pPr>
              <a:r>
                <a:rPr lang="es-ES_tradnl" sz="1400" dirty="0"/>
                <a:t>Todo lo que es una persona: sus ideas, valores, esperanzas y sueños</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sz="1600"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sz="1600"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sz="1600"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sz="1600"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66800" y="3378329"/>
              <a:ext cx="1891543" cy="492443"/>
            </a:xfrm>
            <a:prstGeom prst="rect">
              <a:avLst/>
            </a:prstGeom>
            <a:noFill/>
          </p:spPr>
          <p:txBody>
            <a:bodyPr wrap="square" lIns="0" tIns="0" rIns="0" bIns="0">
              <a:noAutofit/>
            </a:bodyPr>
            <a:lstStyle/>
            <a:p>
              <a:pPr algn="l">
                <a:defRPr sz="1600"/>
              </a:pPr>
              <a:r>
                <a:rPr lang="es-ES_tradnl" sz="1400" dirty="0"/>
                <a:t>Comportamiento observable</a:t>
              </a:r>
            </a:p>
            <a:p>
              <a:pPr algn="l">
                <a:defRPr sz="1600" b="1">
                  <a:latin typeface="Arial Black" panose="020B0A04020102020204" pitchFamily="34" charset="0"/>
                </a:defRPr>
              </a:pPr>
              <a:r>
                <a:rPr lang="es-ES_tradnl" sz="1400" dirty="0"/>
                <a:t>Decir/Hacer</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934681" y="3939786"/>
              <a:ext cx="1122969" cy="248727"/>
            </a:xfrm>
            <a:prstGeom prst="rect">
              <a:avLst/>
            </a:prstGeom>
            <a:solidFill>
              <a:srgbClr val="07548B"/>
            </a:solidFill>
          </p:spPr>
          <p:txBody>
            <a:bodyPr wrap="square" lIns="0" tIns="0" rIns="0" bIns="0">
              <a:noAutofit/>
            </a:bodyPr>
            <a:lstStyle/>
            <a:p>
              <a:pPr algn="l">
                <a:defRPr sz="1600">
                  <a:solidFill>
                    <a:schemeClr val="bg1"/>
                  </a:solidFill>
                </a:defRPr>
              </a:pPr>
              <a:r>
                <a:rPr lang="es-ES_tradnl" sz="1400" dirty="0"/>
                <a:t>Personalidad</a:t>
              </a:r>
              <a:endParaRPr lang="es-ES_tradnl" sz="14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es-ES_tradnl" dirty="0"/>
              <a:t>SOCIAL STYLE Navigator</a:t>
            </a:r>
            <a:r>
              <a:rPr lang="es-ES_tradnl" sz="2800" baseline="30000" dirty="0"/>
              <a:t>®</a:t>
            </a:r>
            <a:endParaRPr lang="es-ES_tradnl"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es-ES_tradnl" smtClean="0"/>
              <a:t>40</a:t>
            </a:fld>
            <a:endParaRPr lang="es-ES_tradnl"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es-ES_tradnl" dirty="0"/>
              <a:t>SOCIAL STYLE Navigator</a:t>
            </a:r>
            <a:r>
              <a:rPr lang="es-ES_tradnl" baseline="30000" dirty="0"/>
              <a:t>® </a:t>
            </a:r>
            <a:r>
              <a:rPr lang="es-ES_tradnl" dirty="0"/>
              <a:t>es una marca registrada de TRACOM </a:t>
            </a:r>
            <a:r>
              <a:rPr lang="es-ES_tradnl" dirty="0" err="1"/>
              <a:t>Corporation</a:t>
            </a:r>
            <a:r>
              <a:rPr lang="es-ES_tradnl" dirty="0"/>
              <a:t>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2316163"/>
            <a:ext cx="6324599" cy="3628308"/>
          </a:xfrm>
        </p:spPr>
        <p:txBody>
          <a:bodyPr wrap="square">
            <a:noAutofit/>
          </a:bodyPr>
          <a:lstStyle/>
          <a:p>
            <a:r>
              <a:rPr lang="es-ES_tradnl" b="1" dirty="0"/>
              <a:t>SOCIAL STYLE </a:t>
            </a:r>
            <a:r>
              <a:rPr lang="es-ES_tradnl" b="1" dirty="0" err="1"/>
              <a:t>Estimator</a:t>
            </a:r>
            <a:br>
              <a:rPr lang="es-ES_tradnl" dirty="0"/>
            </a:br>
            <a:r>
              <a:rPr lang="es-ES_tradnl" dirty="0"/>
              <a:t>Una breve encuesta que estima el Estilo de las personas</a:t>
            </a:r>
          </a:p>
          <a:p>
            <a:pPr>
              <a:defRPr b="1"/>
            </a:pPr>
            <a:r>
              <a:rPr lang="es-ES_tradnl" dirty="0"/>
              <a:t>SOCIAL STYLE </a:t>
            </a:r>
            <a:r>
              <a:rPr lang="es-ES_tradnl" dirty="0" err="1"/>
              <a:t>Advisor</a:t>
            </a:r>
            <a:r>
              <a:rPr lang="es-ES_tradnl" dirty="0"/>
              <a:t> </a:t>
            </a:r>
          </a:p>
          <a:p>
            <a:pPr lvl="1"/>
            <a:r>
              <a:rPr lang="es-ES_tradnl" dirty="0"/>
              <a:t>Preparación para reuniones, negociaciones y presentaciones.</a:t>
            </a:r>
          </a:p>
          <a:p>
            <a:pPr lvl="1"/>
            <a:r>
              <a:rPr lang="es-ES_tradnl" dirty="0"/>
              <a:t>Mejores prácticas de Estilo y versatilidad para muchas situaciones</a:t>
            </a:r>
          </a:p>
          <a:p>
            <a:pPr>
              <a:buNone/>
            </a:pPr>
            <a:r>
              <a:rPr lang="es-ES_tradnl" b="1" dirty="0"/>
              <a:t>Módulos de aprendizaje electrónico</a:t>
            </a:r>
            <a:br>
              <a:rPr lang="es-ES_tradnl" dirty="0"/>
            </a:br>
            <a:r>
              <a:rPr lang="es-ES_tradnl" dirty="0"/>
              <a:t>Se aplican los conceptos de Estilo a los equipos, para gestionar los conflictos y entrenamiento</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1262063"/>
            <a:ext cx="4689474" cy="1009650"/>
          </a:xfrm>
        </p:spPr>
        <p:txBody>
          <a:bodyPr wrap="square">
            <a:noAutofit/>
          </a:bodyPr>
          <a:lstStyle/>
          <a:p>
            <a:r>
              <a:rPr lang="es-ES_tradnl" dirty="0"/>
              <a:t>Acceso a </a:t>
            </a:r>
            <a:br>
              <a:rPr lang="es-ES_tradnl" dirty="0"/>
            </a:br>
            <a:r>
              <a:rPr lang="es-ES_tradnl" dirty="0"/>
              <a:t>SOCIAL STYLE</a:t>
            </a:r>
            <a:br>
              <a:rPr lang="es-ES_tradnl" dirty="0"/>
            </a:br>
            <a:r>
              <a:rPr lang="es-ES_tradnl" dirty="0" err="1"/>
              <a:t>Navigator</a:t>
            </a:r>
            <a:r>
              <a:rPr lang="es-ES_tradnl" baseline="30000" dirty="0"/>
              <a:t>®</a:t>
            </a:r>
            <a:r>
              <a:rPr lang="es-ES_tradnl" dirty="0"/>
              <a:t> </a:t>
            </a:r>
            <a:br>
              <a:rPr lang="es-ES_tradnl" dirty="0"/>
            </a:br>
            <a:r>
              <a:rPr lang="es-ES_tradnl" sz="2000" i="1" dirty="0"/>
              <a:t>(solo perfiles en línea)</a:t>
            </a:r>
            <a:endParaRPr lang="es-ES_tradnl" sz="2000"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541152"/>
            <a:ext cx="4232274" cy="3628308"/>
          </a:xfrm>
        </p:spPr>
        <p:txBody>
          <a:bodyPr wrap="square">
            <a:noAutofit/>
          </a:bodyPr>
          <a:lstStyle/>
          <a:p>
            <a:r>
              <a:rPr lang="es-ES_tradnl" dirty="0"/>
              <a:t>Disponible en </a:t>
            </a:r>
            <a:br>
              <a:rPr lang="es-ES_tradnl" dirty="0"/>
            </a:br>
            <a:r>
              <a:rPr lang="es-ES_tradnl" dirty="0"/>
              <a:t>tracomlearning.com</a:t>
            </a:r>
          </a:p>
          <a:p>
            <a:endParaRPr lang="es-ES_tradnl" dirty="0"/>
          </a:p>
          <a:p>
            <a:r>
              <a:rPr lang="es-ES_tradnl" dirty="0"/>
              <a:t>Inicie sesión con su nombre de usuario y contraseña para obtener acceso GRATUITO E ILIMITADO a SOCIAL STYLE </a:t>
            </a:r>
            <a:r>
              <a:rPr lang="es-ES_tradnl" dirty="0" err="1"/>
              <a:t>Navigator</a:t>
            </a:r>
            <a:endParaRPr lang="es-ES_tradnl" dirty="0"/>
          </a:p>
          <a:p>
            <a:endParaRPr lang="es-ES_tradnl" dirty="0"/>
          </a:p>
          <a:p>
            <a:endParaRPr lang="es-ES_tradnl"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ES_tradnl" smtClean="0"/>
              <a:t>41</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76831"/>
            <a:ext cx="5146674" cy="1009650"/>
          </a:xfrm>
        </p:spPr>
        <p:txBody>
          <a:bodyPr wrap="square">
            <a:noAutofit/>
          </a:bodyPr>
          <a:lstStyle/>
          <a:p>
            <a:r>
              <a:rPr lang="es-ES_tradnl" dirty="0"/>
              <a:t>Acceso a SOCIAL STYLE</a:t>
            </a:r>
            <a:br>
              <a:rPr lang="es-ES_tradnl" dirty="0"/>
            </a:br>
            <a:r>
              <a:rPr lang="es-ES_tradnl" dirty="0"/>
              <a:t>Navigator</a:t>
            </a:r>
            <a:r>
              <a:rPr lang="es-ES_tradnl" baseline="30000" dirty="0"/>
              <a:t>®</a:t>
            </a:r>
            <a:r>
              <a:rPr lang="es-ES_tradnl" dirty="0"/>
              <a:t> </a:t>
            </a:r>
            <a:br>
              <a:rPr lang="es-ES_tradnl" dirty="0"/>
            </a:br>
            <a:r>
              <a:rPr lang="es-ES_tradnl" sz="2000" i="1" dirty="0"/>
              <a:t>(solo perfiles en formato físico)</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5413508" cy="3628308"/>
          </a:xfrm>
        </p:spPr>
        <p:txBody>
          <a:bodyPr wrap="square">
            <a:noAutofit/>
          </a:bodyPr>
          <a:lstStyle/>
          <a:p>
            <a:r>
              <a:rPr lang="es-ES_tradnl" dirty="0"/>
              <a:t>Vaya a:</a:t>
            </a:r>
          </a:p>
          <a:p>
            <a:pPr marL="0" marR="0">
              <a:spcBef>
                <a:spcPts val="0"/>
              </a:spcBef>
              <a:spcAft>
                <a:spcPts val="0"/>
              </a:spcAft>
              <a:defRPr>
                <a:effectLst/>
                <a:ea typeface="Calibri" panose="020F0502020204030204" pitchFamily="34" charset="0"/>
                <a:cs typeface="Times New Roman" panose="02020603050405020304" pitchFamily="18" charset="0"/>
              </a:defRPr>
            </a:pPr>
            <a:r>
              <a:rPr lang="es-ES_tradnl" dirty="0"/>
              <a:t>tracomlearning.com/</a:t>
            </a:r>
            <a:r>
              <a:rPr lang="es-ES_tradnl" dirty="0" err="1"/>
              <a:t>registration-paper</a:t>
            </a:r>
            <a:r>
              <a:rPr lang="es-ES_tradnl" dirty="0"/>
              <a:t> </a:t>
            </a:r>
          </a:p>
          <a:p>
            <a:endParaRPr lang="es-ES_tradnl" dirty="0"/>
          </a:p>
          <a:p>
            <a:pPr>
              <a:lnSpc>
                <a:spcPct val="130000"/>
              </a:lnSpc>
            </a:pPr>
            <a:r>
              <a:rPr lang="es-ES_tradnl" dirty="0"/>
              <a:t>Regístrese con su dirección de </a:t>
            </a:r>
            <a:br>
              <a:rPr lang="es-ES_tradnl" dirty="0"/>
            </a:br>
            <a:r>
              <a:rPr lang="es-ES_tradnl" dirty="0"/>
              <a:t>correo electrónico y código de </a:t>
            </a:r>
            <a:br>
              <a:rPr lang="es-ES_tradnl" dirty="0"/>
            </a:br>
            <a:r>
              <a:rPr lang="es-ES_tradnl" dirty="0"/>
              <a:t>suscripción _____-_____ </a:t>
            </a:r>
          </a:p>
          <a:p>
            <a:r>
              <a:rPr lang="es-ES_tradnl" dirty="0"/>
              <a:t>para obtener acceso GRATUITO E ILIMITADO a SOCIAL STYLE NAVIGATOR</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ES_tradnl" smtClean="0"/>
              <a:t>42</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43</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44</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A computer screen with a screen on&#10;&#10;Description automatically generated">
            <a:extLst>
              <a:ext uri="{FF2B5EF4-FFF2-40B4-BE49-F238E27FC236}">
                <a16:creationId xmlns:a16="http://schemas.microsoft.com/office/drawing/2014/main" id="{5D0A35C3-31B2-6376-D351-9C53E61BA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543" y="307974"/>
            <a:ext cx="9564914" cy="5685527"/>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45</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46</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es-ES_tradnl" dirty="0"/>
              <a:t>Pasaporte SOCIAL STYLE</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es-ES_tradnl" smtClean="0"/>
              <a:t>47</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9" name="Picture 8" descr="A screenshot of a computer&#10;&#10;Description automatically generated with medium confidence">
            <a:extLst>
              <a:ext uri="{FF2B5EF4-FFF2-40B4-BE49-F238E27FC236}">
                <a16:creationId xmlns:a16="http://schemas.microsoft.com/office/drawing/2014/main" id="{B80748E1-9FD4-6DEF-30CD-ECC87DF09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196" y="935972"/>
            <a:ext cx="4394288" cy="550292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48</a:t>
            </a:fld>
            <a:endParaRPr lang="es-ES_tradnl"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es-ES_tradnl"/>
              <a:t>Ejercicios opcionales</a:t>
            </a:r>
            <a:endParaRPr lang="es-ES_tradnl" dirty="0"/>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p:txBody>
          <a:bodyPr wrap="square">
            <a:noAutofit/>
          </a:bodyPr>
          <a:lstStyle/>
          <a:p>
            <a:pPr marL="0" indent="0">
              <a:buNone/>
              <a:defRPr sz="2400"/>
            </a:pPr>
            <a:r>
              <a:rPr lang="es-ES_tradnl"/>
              <a:t>Seleccione los ejercicios opcionales según sus necesidades de formación y el tiempo disponible.</a:t>
            </a:r>
          </a:p>
          <a:p>
            <a:pPr marL="0" indent="0">
              <a:buNone/>
            </a:pPr>
            <a:endParaRPr lang="es-ES_tradnl" dirty="0">
              <a:solidFill>
                <a:srgbClr val="0C4176"/>
              </a:solidFill>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49</a:t>
            </a:fld>
            <a:endParaRPr lang="es-ES_tradnl" sz="1000" dirty="0">
              <a:solidFill>
                <a:srgbClr val="898989"/>
              </a:solidFill>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es-ES_tradnl"/>
              <a:t>Comportamientos “Decir y hacer”</a:t>
            </a:r>
            <a:endParaRPr lang="es-ES_tradnl" dirty="0"/>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es-ES_tradnl" sz="1800"/>
              <a:t> </a:t>
            </a:r>
            <a:endParaRPr lang="es-ES_tradnl" sz="1800" dirty="0"/>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es-ES_tradnl" sz="800" dirty="0"/>
              <a:t>© </a:t>
            </a:r>
            <a:r>
              <a:rPr lang="es-ES_tradnl" sz="800" dirty="0" err="1"/>
              <a:t>The</a:t>
            </a:r>
            <a:r>
              <a:rPr lang="es-ES_tradnl" sz="800" dirty="0"/>
              <a:t> TRACOM </a:t>
            </a:r>
            <a:r>
              <a:rPr lang="es-ES_tradnl" sz="800" dirty="0" err="1"/>
              <a:t>Corporation</a:t>
            </a:r>
            <a:r>
              <a:rPr lang="es-ES_tradnl" sz="800" dirty="0"/>
              <a:t>. Todos los derechos reservados.</a:t>
            </a: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es-ES_tradnl" sz="800" smtClean="0"/>
              <a:t>5</a:t>
            </a:fld>
            <a:endParaRPr lang="es-ES_tradnl" sz="800"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5976657" y="228600"/>
            <a:ext cx="2085866"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es-ES_tradnl" dirty="0"/>
              <a:t> </a:t>
            </a:r>
          </a:p>
          <a:p>
            <a:pPr algn="r">
              <a:lnSpc>
                <a:spcPct val="85000"/>
              </a:lnSpc>
            </a:pPr>
            <a:endParaRPr lang="es-ES_tradnl" dirty="0">
              <a:solidFill>
                <a:schemeClr val="tx2"/>
              </a:solidFill>
            </a:endParaRPr>
          </a:p>
          <a:p>
            <a:pPr algn="r">
              <a:lnSpc>
                <a:spcPct val="85000"/>
              </a:lnSpc>
            </a:pPr>
            <a:endParaRPr lang="es-ES_tradnl" dirty="0">
              <a:solidFill>
                <a:schemeClr val="tx2"/>
              </a:solidFill>
            </a:endParaRPr>
          </a:p>
          <a:p>
            <a:pPr algn="r">
              <a:lnSpc>
                <a:spcPct val="85000"/>
              </a:lnSpc>
              <a:spcBef>
                <a:spcPts val="800"/>
              </a:spcBef>
              <a:spcAft>
                <a:spcPts val="800"/>
              </a:spcAft>
              <a:defRPr>
                <a:solidFill>
                  <a:schemeClr val="tx2">
                    <a:alpha val="25000"/>
                  </a:schemeClr>
                </a:solidFill>
              </a:defRPr>
            </a:pPr>
            <a:r>
              <a:rPr lang="es-ES_tradnl" sz="1400" dirty="0"/>
              <a:t>Tranquilo</a:t>
            </a:r>
          </a:p>
          <a:p>
            <a:pPr algn="r">
              <a:lnSpc>
                <a:spcPct val="85000"/>
              </a:lnSpc>
              <a:spcBef>
                <a:spcPts val="800"/>
              </a:spcBef>
              <a:spcAft>
                <a:spcPts val="800"/>
              </a:spcAft>
              <a:defRPr>
                <a:solidFill>
                  <a:schemeClr val="tx2">
                    <a:alpha val="25000"/>
                  </a:schemeClr>
                </a:solidFill>
              </a:defRPr>
            </a:pPr>
            <a:r>
              <a:rPr lang="es-ES_tradnl" sz="1400" dirty="0"/>
              <a:t>Más lento</a:t>
            </a:r>
          </a:p>
          <a:p>
            <a:pPr algn="r">
              <a:lnSpc>
                <a:spcPct val="85000"/>
              </a:lnSpc>
              <a:spcBef>
                <a:spcPts val="800"/>
              </a:spcBef>
              <a:spcAft>
                <a:spcPts val="800"/>
              </a:spcAft>
              <a:defRPr>
                <a:solidFill>
                  <a:schemeClr val="tx2">
                    <a:alpha val="25000"/>
                  </a:schemeClr>
                </a:solidFill>
              </a:defRPr>
            </a:pPr>
            <a:r>
              <a:rPr lang="es-ES_tradnl" sz="1400" dirty="0"/>
              <a:t>Facialmente controlado</a:t>
            </a:r>
          </a:p>
          <a:p>
            <a:pPr algn="r">
              <a:lnSpc>
                <a:spcPct val="85000"/>
              </a:lnSpc>
              <a:spcBef>
                <a:spcPts val="800"/>
              </a:spcBef>
              <a:spcAft>
                <a:spcPts val="800"/>
              </a:spcAft>
              <a:defRPr sz="1700">
                <a:solidFill>
                  <a:schemeClr val="tx2">
                    <a:alpha val="25000"/>
                  </a:schemeClr>
                </a:solidFill>
              </a:defRPr>
            </a:pPr>
            <a:r>
              <a:rPr lang="es-ES_tradnl" sz="1400" dirty="0"/>
              <a:t>Más control sobre la expresividad facial</a:t>
            </a:r>
          </a:p>
          <a:p>
            <a:pPr algn="r">
              <a:lnSpc>
                <a:spcPct val="85000"/>
              </a:lnSpc>
              <a:spcBef>
                <a:spcPts val="800"/>
              </a:spcBef>
              <a:spcAft>
                <a:spcPts val="800"/>
              </a:spcAft>
              <a:defRPr>
                <a:solidFill>
                  <a:schemeClr val="tx2">
                    <a:alpha val="25000"/>
                  </a:schemeClr>
                </a:solidFill>
              </a:defRPr>
            </a:pPr>
            <a:r>
              <a:rPr lang="es-ES_tradnl" sz="1400" dirty="0"/>
              <a:t>Menor contacto visual</a:t>
            </a:r>
          </a:p>
          <a:p>
            <a:pPr algn="r">
              <a:lnSpc>
                <a:spcPct val="85000"/>
              </a:lnSpc>
              <a:spcBef>
                <a:spcPts val="800"/>
              </a:spcBef>
              <a:spcAft>
                <a:spcPts val="800"/>
              </a:spcAft>
              <a:defRPr>
                <a:solidFill>
                  <a:schemeClr val="tx2">
                    <a:alpha val="25000"/>
                  </a:schemeClr>
                </a:solidFill>
              </a:defRPr>
            </a:pPr>
            <a:r>
              <a:rPr lang="es-ES_tradnl" sz="1400" dirty="0"/>
              <a:t>Postura corporal relajada</a:t>
            </a:r>
          </a:p>
          <a:p>
            <a:pPr algn="r">
              <a:lnSpc>
                <a:spcPct val="85000"/>
              </a:lnSpc>
              <a:spcBef>
                <a:spcPts val="800"/>
              </a:spcBef>
              <a:spcAft>
                <a:spcPts val="800"/>
              </a:spcAft>
              <a:defRPr>
                <a:solidFill>
                  <a:schemeClr val="tx2">
                    <a:alpha val="25000"/>
                  </a:schemeClr>
                </a:solidFill>
              </a:defRPr>
            </a:pPr>
            <a:r>
              <a:rPr lang="es-ES_tradnl" sz="1400" dirty="0"/>
              <a:t>Inclinación hacia atrás</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es-ES_tradnl" dirty="0"/>
              <a:t> </a:t>
            </a:r>
          </a:p>
          <a:p>
            <a:pPr>
              <a:lnSpc>
                <a:spcPct val="85000"/>
              </a:lnSpc>
            </a:pPr>
            <a:endParaRPr lang="es-ES_tradnl" dirty="0">
              <a:solidFill>
                <a:schemeClr val="tx2"/>
              </a:solidFill>
            </a:endParaRPr>
          </a:p>
          <a:p>
            <a:pPr>
              <a:lnSpc>
                <a:spcPct val="85000"/>
              </a:lnSpc>
            </a:pPr>
            <a:endParaRPr lang="es-ES_tradnl" dirty="0">
              <a:solidFill>
                <a:schemeClr val="tx2"/>
              </a:solidFill>
            </a:endParaRPr>
          </a:p>
          <a:p>
            <a:pPr>
              <a:lnSpc>
                <a:spcPct val="85000"/>
              </a:lnSpc>
              <a:spcBef>
                <a:spcPts val="800"/>
              </a:spcBef>
              <a:spcAft>
                <a:spcPts val="800"/>
              </a:spcAft>
              <a:defRPr>
                <a:solidFill>
                  <a:schemeClr val="tx2">
                    <a:alpha val="25000"/>
                  </a:schemeClr>
                </a:solidFill>
              </a:defRPr>
            </a:pPr>
            <a:r>
              <a:rPr lang="es-ES_tradnl" sz="1400" dirty="0"/>
              <a:t>Alborotador</a:t>
            </a:r>
          </a:p>
          <a:p>
            <a:pPr>
              <a:lnSpc>
                <a:spcPct val="85000"/>
              </a:lnSpc>
              <a:spcBef>
                <a:spcPts val="800"/>
              </a:spcBef>
              <a:spcAft>
                <a:spcPts val="800"/>
              </a:spcAft>
              <a:defRPr>
                <a:solidFill>
                  <a:schemeClr val="tx2">
                    <a:alpha val="25000"/>
                  </a:schemeClr>
                </a:solidFill>
              </a:defRPr>
            </a:pPr>
            <a:r>
              <a:rPr lang="es-ES_tradnl" sz="1400" dirty="0"/>
              <a:t>Más </a:t>
            </a:r>
            <a:r>
              <a:rPr lang="es-ES_tradnl" sz="1400" dirty="0" err="1"/>
              <a:t>rapido</a:t>
            </a:r>
            <a:endParaRPr lang="es-ES_tradnl" sz="1400" dirty="0"/>
          </a:p>
          <a:p>
            <a:pPr>
              <a:lnSpc>
                <a:spcPct val="85000"/>
              </a:lnSpc>
              <a:spcBef>
                <a:spcPts val="800"/>
              </a:spcBef>
              <a:spcAft>
                <a:spcPts val="800"/>
              </a:spcAft>
              <a:defRPr>
                <a:solidFill>
                  <a:schemeClr val="tx2">
                    <a:alpha val="25000"/>
                  </a:schemeClr>
                </a:solidFill>
              </a:defRPr>
            </a:pPr>
            <a:r>
              <a:rPr lang="es-ES_tradnl" sz="1400" dirty="0"/>
              <a:t>Facialmente animado</a:t>
            </a:r>
          </a:p>
          <a:p>
            <a:pPr>
              <a:lnSpc>
                <a:spcPct val="85000"/>
              </a:lnSpc>
              <a:spcBef>
                <a:spcPts val="800"/>
              </a:spcBef>
              <a:spcAft>
                <a:spcPts val="800"/>
              </a:spcAft>
              <a:defRPr sz="1700">
                <a:solidFill>
                  <a:schemeClr val="tx2">
                    <a:alpha val="25000"/>
                  </a:schemeClr>
                </a:solidFill>
              </a:defRPr>
            </a:pPr>
            <a:r>
              <a:rPr lang="es-ES_tradnl" sz="1400" dirty="0"/>
              <a:t>Más animación en las expresiones faciales</a:t>
            </a:r>
          </a:p>
          <a:p>
            <a:pPr>
              <a:lnSpc>
                <a:spcPct val="85000"/>
              </a:lnSpc>
              <a:spcBef>
                <a:spcPts val="800"/>
              </a:spcBef>
              <a:spcAft>
                <a:spcPts val="800"/>
              </a:spcAft>
              <a:defRPr>
                <a:solidFill>
                  <a:schemeClr val="tx2">
                    <a:alpha val="25000"/>
                  </a:schemeClr>
                </a:solidFill>
              </a:defRPr>
            </a:pPr>
            <a:r>
              <a:rPr lang="es-ES_tradnl" sz="1400" dirty="0"/>
              <a:t>Más contacto visual</a:t>
            </a:r>
          </a:p>
          <a:p>
            <a:pPr>
              <a:lnSpc>
                <a:spcPct val="85000"/>
              </a:lnSpc>
              <a:spcBef>
                <a:spcPts val="800"/>
              </a:spcBef>
              <a:spcAft>
                <a:spcPts val="800"/>
              </a:spcAft>
              <a:defRPr>
                <a:solidFill>
                  <a:schemeClr val="tx2">
                    <a:alpha val="25000"/>
                  </a:schemeClr>
                </a:solidFill>
              </a:defRPr>
            </a:pPr>
            <a:r>
              <a:rPr lang="es-ES_tradnl" sz="1400" dirty="0"/>
              <a:t>Postura corporal rígida</a:t>
            </a:r>
          </a:p>
          <a:p>
            <a:pPr>
              <a:lnSpc>
                <a:spcPct val="85000"/>
              </a:lnSpc>
              <a:spcBef>
                <a:spcPts val="800"/>
              </a:spcBef>
              <a:spcAft>
                <a:spcPts val="800"/>
              </a:spcAft>
              <a:defRPr>
                <a:solidFill>
                  <a:schemeClr val="tx2">
                    <a:alpha val="25000"/>
                  </a:schemeClr>
                </a:solidFill>
              </a:defRPr>
            </a:pPr>
            <a:r>
              <a:rPr lang="es-ES_tradnl" sz="1400"/>
              <a:t>Inclinación hacia </a:t>
            </a:r>
            <a:r>
              <a:rPr lang="es-ES_tradnl" sz="1400" dirty="0"/>
              <a:t>adelante</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es-ES_tradnl" dirty="0"/>
              <a:t>Rasgos</a:t>
            </a:r>
          </a:p>
          <a:p>
            <a:pPr algn="r">
              <a:lnSpc>
                <a:spcPct val="85000"/>
              </a:lnSpc>
            </a:pPr>
            <a:endParaRPr lang="es-ES_tradnl" dirty="0">
              <a:solidFill>
                <a:schemeClr val="bg1"/>
              </a:solidFill>
            </a:endParaRPr>
          </a:p>
          <a:p>
            <a:pPr algn="r">
              <a:lnSpc>
                <a:spcPct val="85000"/>
              </a:lnSpc>
            </a:pPr>
            <a:endParaRPr lang="es-ES_tradnl" dirty="0">
              <a:solidFill>
                <a:schemeClr val="bg1"/>
              </a:solidFill>
            </a:endParaRPr>
          </a:p>
          <a:p>
            <a:pPr algn="r">
              <a:lnSpc>
                <a:spcPct val="85000"/>
              </a:lnSpc>
              <a:spcBef>
                <a:spcPts val="800"/>
              </a:spcBef>
              <a:spcAft>
                <a:spcPts val="800"/>
              </a:spcAft>
              <a:defRPr>
                <a:solidFill>
                  <a:schemeClr val="bg1"/>
                </a:solidFill>
              </a:defRPr>
            </a:pPr>
            <a:r>
              <a:rPr lang="es-ES_tradnl" sz="1400" dirty="0"/>
              <a:t>Honesto</a:t>
            </a:r>
          </a:p>
          <a:p>
            <a:pPr algn="r">
              <a:lnSpc>
                <a:spcPct val="85000"/>
              </a:lnSpc>
              <a:spcBef>
                <a:spcPts val="800"/>
              </a:spcBef>
              <a:spcAft>
                <a:spcPts val="800"/>
              </a:spcAft>
              <a:defRPr>
                <a:solidFill>
                  <a:schemeClr val="bg1"/>
                </a:solidFill>
              </a:defRPr>
            </a:pPr>
            <a:r>
              <a:rPr lang="es-ES_tradnl" sz="1400" dirty="0"/>
              <a:t>Inteligente</a:t>
            </a:r>
          </a:p>
          <a:p>
            <a:pPr algn="r">
              <a:lnSpc>
                <a:spcPct val="85000"/>
              </a:lnSpc>
              <a:spcBef>
                <a:spcPts val="800"/>
              </a:spcBef>
              <a:spcAft>
                <a:spcPts val="800"/>
              </a:spcAft>
              <a:defRPr>
                <a:solidFill>
                  <a:schemeClr val="bg1"/>
                </a:solidFill>
              </a:defRPr>
            </a:pPr>
            <a:r>
              <a:rPr lang="es-ES_tradnl" sz="1400" dirty="0"/>
              <a:t>Arrogante</a:t>
            </a:r>
          </a:p>
          <a:p>
            <a:pPr algn="r">
              <a:lnSpc>
                <a:spcPct val="85000"/>
              </a:lnSpc>
              <a:spcBef>
                <a:spcPts val="800"/>
              </a:spcBef>
              <a:spcAft>
                <a:spcPts val="800"/>
              </a:spcAft>
              <a:defRPr>
                <a:solidFill>
                  <a:schemeClr val="bg1"/>
                </a:solidFill>
              </a:defRPr>
            </a:pPr>
            <a:r>
              <a:rPr lang="es-ES_tradnl" sz="1400" dirty="0"/>
              <a:t>Motivado</a:t>
            </a:r>
          </a:p>
          <a:p>
            <a:pPr algn="r">
              <a:lnSpc>
                <a:spcPct val="85000"/>
              </a:lnSpc>
              <a:spcBef>
                <a:spcPts val="800"/>
              </a:spcBef>
              <a:spcAft>
                <a:spcPts val="800"/>
              </a:spcAft>
              <a:defRPr>
                <a:solidFill>
                  <a:schemeClr val="bg1"/>
                </a:solidFill>
              </a:defRPr>
            </a:pPr>
            <a:r>
              <a:rPr lang="es-ES_tradnl" sz="1400" dirty="0"/>
              <a:t>Centrado</a:t>
            </a:r>
          </a:p>
          <a:p>
            <a:pPr algn="r">
              <a:lnSpc>
                <a:spcPct val="85000"/>
              </a:lnSpc>
              <a:spcBef>
                <a:spcPts val="800"/>
              </a:spcBef>
              <a:spcAft>
                <a:spcPts val="800"/>
              </a:spcAft>
              <a:defRPr>
                <a:solidFill>
                  <a:schemeClr val="bg1"/>
                </a:solidFill>
              </a:defRPr>
            </a:pPr>
            <a:r>
              <a:rPr lang="es-ES_tradnl" sz="1400" dirty="0"/>
              <a:t>Sincero</a:t>
            </a:r>
          </a:p>
          <a:p>
            <a:pPr algn="r">
              <a:lnSpc>
                <a:spcPct val="85000"/>
              </a:lnSpc>
              <a:spcBef>
                <a:spcPts val="800"/>
              </a:spcBef>
              <a:spcAft>
                <a:spcPts val="800"/>
              </a:spcAft>
              <a:defRPr>
                <a:solidFill>
                  <a:schemeClr val="bg1"/>
                </a:solidFill>
              </a:defRPr>
            </a:pPr>
            <a:r>
              <a:rPr lang="es-ES_tradnl" sz="1400" dirty="0"/>
              <a:t>Crítico</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859777"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es-ES_tradnl" dirty="0"/>
              <a:t>Juicios</a:t>
            </a:r>
          </a:p>
          <a:p>
            <a:pPr>
              <a:lnSpc>
                <a:spcPct val="85000"/>
              </a:lnSpc>
            </a:pPr>
            <a:endParaRPr lang="es-ES_tradnl" dirty="0">
              <a:solidFill>
                <a:schemeClr val="bg1"/>
              </a:solidFill>
            </a:endParaRPr>
          </a:p>
          <a:p>
            <a:pPr>
              <a:lnSpc>
                <a:spcPct val="85000"/>
              </a:lnSpc>
            </a:pPr>
            <a:endParaRPr lang="es-ES_tradnl" dirty="0">
              <a:solidFill>
                <a:schemeClr val="bg1"/>
              </a:solidFill>
            </a:endParaRPr>
          </a:p>
          <a:p>
            <a:pPr>
              <a:lnSpc>
                <a:spcPct val="85000"/>
              </a:lnSpc>
              <a:spcBef>
                <a:spcPts val="800"/>
              </a:spcBef>
              <a:spcAft>
                <a:spcPts val="800"/>
              </a:spcAft>
              <a:defRPr>
                <a:solidFill>
                  <a:schemeClr val="bg1"/>
                </a:solidFill>
              </a:defRPr>
            </a:pPr>
            <a:r>
              <a:rPr lang="es-ES_tradnl" sz="1400" dirty="0"/>
              <a:t>Me gusta</a:t>
            </a:r>
          </a:p>
          <a:p>
            <a:pPr>
              <a:lnSpc>
                <a:spcPct val="85000"/>
              </a:lnSpc>
              <a:spcBef>
                <a:spcPts val="800"/>
              </a:spcBef>
              <a:spcAft>
                <a:spcPts val="800"/>
              </a:spcAft>
              <a:defRPr>
                <a:solidFill>
                  <a:schemeClr val="bg1"/>
                </a:solidFill>
              </a:defRPr>
            </a:pPr>
            <a:r>
              <a:rPr lang="es-ES_tradnl" sz="1400" dirty="0"/>
              <a:t>Me disgusta</a:t>
            </a:r>
          </a:p>
          <a:p>
            <a:pPr>
              <a:lnSpc>
                <a:spcPct val="85000"/>
              </a:lnSpc>
              <a:spcBef>
                <a:spcPts val="800"/>
              </a:spcBef>
              <a:spcAft>
                <a:spcPts val="800"/>
              </a:spcAft>
              <a:defRPr>
                <a:solidFill>
                  <a:schemeClr val="bg1"/>
                </a:solidFill>
              </a:defRPr>
            </a:pPr>
            <a:r>
              <a:rPr lang="es-ES_tradnl" sz="1400" dirty="0"/>
              <a:t>Me interesa</a:t>
            </a:r>
          </a:p>
          <a:p>
            <a:pPr>
              <a:lnSpc>
                <a:spcPct val="85000"/>
              </a:lnSpc>
              <a:spcBef>
                <a:spcPts val="800"/>
              </a:spcBef>
              <a:spcAft>
                <a:spcPts val="800"/>
              </a:spcAft>
              <a:defRPr>
                <a:solidFill>
                  <a:schemeClr val="bg1"/>
                </a:solidFill>
              </a:defRPr>
            </a:pPr>
            <a:r>
              <a:rPr lang="es-ES_tradnl" sz="1400" dirty="0"/>
              <a:t>Me irrita</a:t>
            </a:r>
          </a:p>
          <a:p>
            <a:pPr>
              <a:lnSpc>
                <a:spcPct val="85000"/>
              </a:lnSpc>
              <a:spcBef>
                <a:spcPts val="800"/>
              </a:spcBef>
              <a:spcAft>
                <a:spcPts val="800"/>
              </a:spcAft>
              <a:defRPr>
                <a:solidFill>
                  <a:schemeClr val="bg1"/>
                </a:solidFill>
              </a:defRPr>
            </a:pPr>
            <a:r>
              <a:rPr lang="es-ES_tradnl" sz="1400" dirty="0"/>
              <a:t>Desconfío de ella</a:t>
            </a:r>
          </a:p>
          <a:p>
            <a:pPr>
              <a:lnSpc>
                <a:spcPct val="85000"/>
              </a:lnSpc>
              <a:spcBef>
                <a:spcPts val="800"/>
              </a:spcBef>
              <a:spcAft>
                <a:spcPts val="800"/>
              </a:spcAft>
              <a:defRPr>
                <a:solidFill>
                  <a:schemeClr val="bg1"/>
                </a:solidFill>
              </a:defRPr>
            </a:pPr>
            <a:r>
              <a:rPr lang="es-ES_tradnl" sz="1400" dirty="0"/>
              <a:t>Lo odio</a:t>
            </a:r>
          </a:p>
          <a:p>
            <a:pPr>
              <a:lnSpc>
                <a:spcPct val="85000"/>
              </a:lnSpc>
              <a:spcBef>
                <a:spcPts val="800"/>
              </a:spcBef>
              <a:spcAft>
                <a:spcPts val="800"/>
              </a:spcAft>
              <a:defRPr>
                <a:solidFill>
                  <a:schemeClr val="bg1"/>
                </a:solidFill>
              </a:defRPr>
            </a:pPr>
            <a:r>
              <a:rPr lang="es-ES_tradnl" sz="1400" dirty="0"/>
              <a:t>Confío en él</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es-ES_tradnl" dirty="0"/>
              <a:t>Comportamiento observable</a:t>
            </a: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482640" y="4878780"/>
            <a:ext cx="1127986" cy="878857"/>
            <a:chOff x="1352432" y="3504992"/>
            <a:chExt cx="1127986" cy="878857"/>
          </a:xfrm>
        </p:grpSpPr>
        <p:sp>
          <p:nvSpPr>
            <p:cNvPr id="5" name="Arc 4">
              <a:extLst>
                <a:ext uri="{FF2B5EF4-FFF2-40B4-BE49-F238E27FC236}">
                  <a16:creationId xmlns:a16="http://schemas.microsoft.com/office/drawing/2014/main" id="{A241EFEB-3B48-433E-9557-C400EEF7D6CA}"/>
                </a:ext>
              </a:extLst>
            </p:cNvPr>
            <p:cNvSpPr/>
            <p:nvPr/>
          </p:nvSpPr>
          <p:spPr>
            <a:xfrm>
              <a:off x="1973408"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es-ES_tradnl" sz="1400"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581051" y="3504992"/>
              <a:ext cx="677357" cy="369332"/>
            </a:xfrm>
            <a:prstGeom prst="rect">
              <a:avLst/>
            </a:prstGeom>
            <a:noFill/>
          </p:spPr>
          <p:txBody>
            <a:bodyPr wrap="none" lIns="0" tIns="0" rIns="0" bIns="0">
              <a:noAutofit/>
            </a:bodyPr>
            <a:lstStyle/>
            <a:p>
              <a:pPr algn="ctr">
                <a:defRPr sz="2400">
                  <a:solidFill>
                    <a:schemeClr val="accent2"/>
                  </a:solidFill>
                  <a:latin typeface="Georgia" panose="02040502050405020303" pitchFamily="18" charset="0"/>
                </a:defRPr>
              </a:pPr>
              <a:r>
                <a:rPr lang="es-ES_tradnl" sz="1600" dirty="0"/>
                <a:t>DECIR</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535221" y="4014517"/>
              <a:ext cx="816772"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es-ES_tradnl" sz="1600" dirty="0"/>
                <a:t>HACER</a:t>
              </a:r>
            </a:p>
          </p:txBody>
        </p:sp>
        <p:sp>
          <p:nvSpPr>
            <p:cNvPr id="21" name="Arc 20">
              <a:extLst>
                <a:ext uri="{FF2B5EF4-FFF2-40B4-BE49-F238E27FC236}">
                  <a16:creationId xmlns:a16="http://schemas.microsoft.com/office/drawing/2014/main" id="{B68E12E8-D340-4FBD-A10F-E52D85A1DEF3}"/>
                </a:ext>
              </a:extLst>
            </p:cNvPr>
            <p:cNvSpPr/>
            <p:nvPr/>
          </p:nvSpPr>
          <p:spPr>
            <a:xfrm flipH="1" flipV="1">
              <a:off x="1352432" y="3648052"/>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es-ES_tradnl" sz="1400"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7" end="7"/>
                                            </p:txEl>
                                          </p:spTgt>
                                        </p:tgtEl>
                                        <p:attrNameLst>
                                          <p:attrName>style.color</p:attrName>
                                        </p:attrNameLst>
                                      </p:cBhvr>
                                      <p:to>
                                        <a:srgbClr val="444A4A"/>
                                      </p:to>
                                    </p:animClr>
                                    <p:animClr clrSpc="rgb" dir="cw">
                                      <p:cBhvr>
                                        <p:cTn id="62" dur="500" fill="hold"/>
                                        <p:tgtEl>
                                          <p:spTgt spid="18">
                                            <p:txEl>
                                              <p:pRg st="7" end="7"/>
                                            </p:txEl>
                                          </p:spTgt>
                                        </p:tgtEl>
                                        <p:attrNameLst>
                                          <p:attrName>fillcolor</p:attrName>
                                        </p:attrNameLst>
                                      </p:cBhvr>
                                      <p:to>
                                        <a:srgbClr val="444A4A"/>
                                      </p:to>
                                    </p:animClr>
                                    <p:set>
                                      <p:cBhvr>
                                        <p:cTn id="63" dur="500" fill="hold"/>
                                        <p:tgtEl>
                                          <p:spTgt spid="18">
                                            <p:txEl>
                                              <p:pRg st="7" end="7"/>
                                            </p:txEl>
                                          </p:spTgt>
                                        </p:tgtEl>
                                        <p:attrNameLst>
                                          <p:attrName>fill.type</p:attrName>
                                        </p:attrNameLst>
                                      </p:cBhvr>
                                      <p:to>
                                        <p:strVal val="solid"/>
                                      </p:to>
                                    </p:set>
                                    <p:set>
                                      <p:cBhvr>
                                        <p:cTn id="64" dur="500" fill="hold"/>
                                        <p:tgtEl>
                                          <p:spTgt spid="18">
                                            <p:txEl>
                                              <p:pRg st="7" end="7"/>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6" end="6"/>
                                            </p:txEl>
                                          </p:spTgt>
                                        </p:tgtEl>
                                        <p:attrNameLst>
                                          <p:attrName>style.color</p:attrName>
                                        </p:attrNameLst>
                                      </p:cBhvr>
                                      <p:to>
                                        <a:srgbClr val="444A4A"/>
                                      </p:to>
                                    </p:animClr>
                                    <p:animClr clrSpc="rgb" dir="cw">
                                      <p:cBhvr>
                                        <p:cTn id="67" dur="500" fill="hold"/>
                                        <p:tgtEl>
                                          <p:spTgt spid="18">
                                            <p:txEl>
                                              <p:pRg st="6" end="6"/>
                                            </p:txEl>
                                          </p:spTgt>
                                        </p:tgtEl>
                                        <p:attrNameLst>
                                          <p:attrName>fillcolor</p:attrName>
                                        </p:attrNameLst>
                                      </p:cBhvr>
                                      <p:to>
                                        <a:srgbClr val="444A4A"/>
                                      </p:to>
                                    </p:animClr>
                                    <p:set>
                                      <p:cBhvr>
                                        <p:cTn id="68" dur="500" fill="hold"/>
                                        <p:tgtEl>
                                          <p:spTgt spid="18">
                                            <p:txEl>
                                              <p:pRg st="6" end="6"/>
                                            </p:txEl>
                                          </p:spTgt>
                                        </p:tgtEl>
                                        <p:attrNameLst>
                                          <p:attrName>fill.type</p:attrName>
                                        </p:attrNameLst>
                                      </p:cBhvr>
                                      <p:to>
                                        <p:strVal val="solid"/>
                                      </p:to>
                                    </p:set>
                                    <p:set>
                                      <p:cBhvr>
                                        <p:cTn id="69" dur="500" fill="hold"/>
                                        <p:tgtEl>
                                          <p:spTgt spid="18">
                                            <p:txEl>
                                              <p:pRg st="6" end="6"/>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487110" y="497538"/>
            <a:ext cx="11476290" cy="684929"/>
          </a:xfrm>
        </p:spPr>
        <p:txBody>
          <a:bodyPr anchor="ctr"/>
          <a:lstStyle/>
          <a:p>
            <a:r>
              <a:rPr lang="es-ES_tradnl" dirty="0"/>
              <a:t>Técnicas para observar el Estilo</a:t>
            </a:r>
            <a:endParaRPr lang="en-US" dirty="0"/>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194500" y="2079211"/>
            <a:ext cx="11476291" cy="3628308"/>
          </a:xfrm>
        </p:spPr>
        <p:txBody>
          <a:bodyPr lIns="1280160" anchor="ctr"/>
          <a:lstStyle/>
          <a:p>
            <a:pPr>
              <a:spcBef>
                <a:spcPts val="1500"/>
              </a:spcBef>
              <a:spcAft>
                <a:spcPts val="1000"/>
              </a:spcAft>
              <a:defRPr sz="2000"/>
            </a:pPr>
            <a:r>
              <a:rPr lang="es-ES_tradnl" dirty="0"/>
              <a:t>No saque conclusiones precipitadas</a:t>
            </a:r>
          </a:p>
          <a:p>
            <a:pPr>
              <a:spcBef>
                <a:spcPts val="1500"/>
              </a:spcBef>
              <a:spcAft>
                <a:spcPts val="1000"/>
              </a:spcAft>
              <a:defRPr sz="2000"/>
            </a:pPr>
            <a:r>
              <a:rPr lang="es-ES_tradnl" dirty="0"/>
              <a:t>Manténgase objetivo</a:t>
            </a:r>
          </a:p>
          <a:p>
            <a:pPr>
              <a:spcBef>
                <a:spcPts val="1500"/>
              </a:spcBef>
              <a:spcAft>
                <a:spcPts val="1000"/>
              </a:spcAft>
              <a:defRPr sz="2000"/>
            </a:pPr>
            <a:r>
              <a:rPr lang="es-ES_tradnl" dirty="0"/>
              <a:t>Separe el comportamiento de Estilo de la función o posición </a:t>
            </a:r>
            <a:br>
              <a:rPr lang="es-ES_tradnl" dirty="0"/>
            </a:br>
            <a:r>
              <a:rPr lang="es-ES_tradnl" dirty="0"/>
              <a:t>de la persona</a:t>
            </a:r>
          </a:p>
          <a:p>
            <a:pPr>
              <a:spcBef>
                <a:spcPts val="1500"/>
              </a:spcBef>
              <a:spcAft>
                <a:spcPts val="1000"/>
              </a:spcAft>
              <a:defRPr sz="2000"/>
            </a:pPr>
            <a:r>
              <a:rPr lang="es-ES_tradnl" dirty="0"/>
              <a:t>Una cantidad moderada de estrés puede sacar a relucir </a:t>
            </a:r>
            <a:br>
              <a:rPr lang="es-ES_tradnl" dirty="0"/>
            </a:br>
            <a:r>
              <a:rPr lang="es-ES_tradnl" dirty="0"/>
              <a:t>el Estilo de las personas</a:t>
            </a:r>
          </a:p>
          <a:p>
            <a:pPr>
              <a:spcBef>
                <a:spcPts val="1500"/>
              </a:spcBef>
              <a:spcAft>
                <a:spcPts val="1000"/>
              </a:spcAft>
              <a:defRPr sz="2000"/>
            </a:pPr>
            <a:r>
              <a:rPr lang="es-ES_tradnl" dirty="0"/>
              <a:t>Salga de la escena (sea un observador)</a:t>
            </a:r>
          </a:p>
          <a:p>
            <a:pPr>
              <a:spcBef>
                <a:spcPts val="1500"/>
              </a:spcBef>
              <a:spcAft>
                <a:spcPts val="1000"/>
              </a:spcAft>
            </a:pPr>
            <a:endParaRPr lang="en-US" altLang="en-US" sz="2000" dirty="0"/>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a:lstStyle/>
          <a:p>
            <a:fld id="{1B1CF60C-C85D-47C0-8597-E3BF95F18FA3}" type="slidenum">
              <a:rPr lang="en-US" smtClean="0"/>
              <a:pPr/>
              <a:t>50</a:t>
            </a:fld>
            <a:endParaRPr lang="en-US"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3"/>
          </p:nvPr>
        </p:nvSpPr>
        <p:spPr/>
        <p:txBody>
          <a:bodyPr/>
          <a:lstStyle/>
          <a:p>
            <a:pPr algn="l"/>
            <a:r>
              <a:rPr lang="en-US" dirty="0"/>
              <a:t>© The TRACOM Corporation. All Rights Reserved.</a:t>
            </a:r>
          </a:p>
        </p:txBody>
      </p:sp>
      <p:sp>
        <p:nvSpPr>
          <p:cNvPr id="8" name="Oval 7">
            <a:extLst>
              <a:ext uri="{FF2B5EF4-FFF2-40B4-BE49-F238E27FC236}">
                <a16:creationId xmlns:a16="http://schemas.microsoft.com/office/drawing/2014/main" id="{CD7D84E8-073C-4DFD-99F5-BFE15F778DFC}"/>
              </a:ext>
            </a:extLst>
          </p:cNvPr>
          <p:cNvSpPr/>
          <p:nvPr/>
        </p:nvSpPr>
        <p:spPr bwMode="gray">
          <a:xfrm>
            <a:off x="866720" y="189927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1</a:t>
            </a:r>
          </a:p>
        </p:txBody>
      </p:sp>
      <p:sp>
        <p:nvSpPr>
          <p:cNvPr id="9" name="Oval 8">
            <a:extLst>
              <a:ext uri="{FF2B5EF4-FFF2-40B4-BE49-F238E27FC236}">
                <a16:creationId xmlns:a16="http://schemas.microsoft.com/office/drawing/2014/main" id="{555B454E-9216-477B-9A64-9DD8271FF53A}"/>
              </a:ext>
            </a:extLst>
          </p:cNvPr>
          <p:cNvSpPr/>
          <p:nvPr/>
        </p:nvSpPr>
        <p:spPr bwMode="gray">
          <a:xfrm>
            <a:off x="866720" y="250428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2</a:t>
            </a:r>
          </a:p>
        </p:txBody>
      </p:sp>
      <p:sp>
        <p:nvSpPr>
          <p:cNvPr id="10" name="Oval 9">
            <a:extLst>
              <a:ext uri="{FF2B5EF4-FFF2-40B4-BE49-F238E27FC236}">
                <a16:creationId xmlns:a16="http://schemas.microsoft.com/office/drawing/2014/main" id="{7B59682E-52EB-4DFB-AF2F-EB3BB439EF73}"/>
              </a:ext>
            </a:extLst>
          </p:cNvPr>
          <p:cNvSpPr/>
          <p:nvPr/>
        </p:nvSpPr>
        <p:spPr bwMode="gray">
          <a:xfrm>
            <a:off x="866720" y="318880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3</a:t>
            </a:r>
          </a:p>
        </p:txBody>
      </p:sp>
      <p:sp>
        <p:nvSpPr>
          <p:cNvPr id="11" name="Oval 10">
            <a:extLst>
              <a:ext uri="{FF2B5EF4-FFF2-40B4-BE49-F238E27FC236}">
                <a16:creationId xmlns:a16="http://schemas.microsoft.com/office/drawing/2014/main" id="{4D6313DE-7760-4922-80A7-10EA28D1930F}"/>
              </a:ext>
            </a:extLst>
          </p:cNvPr>
          <p:cNvSpPr/>
          <p:nvPr/>
        </p:nvSpPr>
        <p:spPr bwMode="gray">
          <a:xfrm>
            <a:off x="866719" y="408536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866720" y="476988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5</a:t>
            </a:r>
          </a:p>
        </p:txBody>
      </p:sp>
      <p:pic>
        <p:nvPicPr>
          <p:cNvPr id="13" name="Picture 12" descr="A group of people in a meeting&#10;&#10;Description automatically generated">
            <a:extLst>
              <a:ext uri="{FF2B5EF4-FFF2-40B4-BE49-F238E27FC236}">
                <a16:creationId xmlns:a16="http://schemas.microsoft.com/office/drawing/2014/main" id="{4AEE9290-7879-4B98-A256-F44048CD01A2}"/>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14" name="Slide Number Placeholder 2">
            <a:extLst>
              <a:ext uri="{FF2B5EF4-FFF2-40B4-BE49-F238E27FC236}">
                <a16:creationId xmlns:a16="http://schemas.microsoft.com/office/drawing/2014/main" id="{1F1C861D-1C2F-490C-9C95-F10161AF4904}"/>
              </a:ext>
            </a:extLst>
          </p:cNvPr>
          <p:cNvSpPr txBox="1">
            <a:spLocks/>
          </p:cNvSpPr>
          <p:nvPr/>
        </p:nvSpPr>
        <p:spPr>
          <a:xfrm>
            <a:off x="9372600" y="6471554"/>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50</a:t>
            </a:fld>
            <a:endParaRPr lang="en-US" sz="1000" dirty="0">
              <a:solidFill>
                <a:srgbClr val="898989"/>
              </a:solidFill>
            </a:endParaRPr>
          </a:p>
        </p:txBody>
      </p:sp>
    </p:spTree>
    <p:extLst>
      <p:ext uri="{BB962C8B-B14F-4D97-AF65-F5344CB8AC3E}">
        <p14:creationId xmlns:p14="http://schemas.microsoft.com/office/powerpoint/2010/main" val="845417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es-ES_tradnl"/>
              <a:t>Foro de estilo</a:t>
            </a:r>
            <a:endParaRPr lang="es-ES_tradnl" dirty="0"/>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477904" cy="4142967"/>
          </a:xfrm>
        </p:spPr>
        <p:txBody>
          <a:bodyPr wrap="square">
            <a:noAutofit/>
          </a:bodyPr>
          <a:lstStyle/>
          <a:p>
            <a:pPr eaLnBrk="1" hangingPunct="1">
              <a:defRPr>
                <a:ea typeface="ヒラギノ角ゴ Pro W3" pitchFamily="4" charset="-128"/>
                <a:cs typeface="ヒラギノ角ゴ Pro W3" pitchFamily="4" charset="-128"/>
              </a:defRPr>
            </a:pPr>
            <a:r>
              <a:rPr lang="es-ES_tradnl" b="1" dirty="0"/>
              <a:t>Objetivo: </a:t>
            </a:r>
            <a:r>
              <a:rPr lang="es-ES_tradnl" dirty="0"/>
              <a:t>Darle la oportunidad de describir qué es lo que crea tensión con usted de la posición opuesta de SOCIAL STYLE y elaborar ideas sobre cómo ser más productivo con personas con ese estilo.</a:t>
            </a:r>
          </a:p>
          <a:p>
            <a:pPr eaLnBrk="1" hangingPunct="1">
              <a:defRPr b="1">
                <a:ea typeface="ヒラギノ角ゴ Pro W3" pitchFamily="4" charset="-128"/>
                <a:cs typeface="ヒラギノ角ゴ Pro W3" pitchFamily="4" charset="-128"/>
              </a:defRPr>
            </a:pPr>
            <a:r>
              <a:rPr lang="es-ES_tradnl" dirty="0"/>
              <a:t>Instrucciones:</a:t>
            </a:r>
            <a:endParaRPr lang="es-ES_tradnl" dirty="0">
              <a:ea typeface="ヒラギノ角ゴ Pro W3" pitchFamily="4" charset="-128"/>
              <a:cs typeface="ヒラギノ角ゴ Pro W3" pitchFamily="4" charset="-128"/>
            </a:endParaRPr>
          </a:p>
          <a:p>
            <a:pPr lvl="1" eaLnBrk="1" hangingPunct="1"/>
            <a:r>
              <a:rPr lang="es-ES_tradnl" dirty="0"/>
              <a:t>En el grupo al que ha sido asignado, hable sobre esto y elabore una lista de comportamientos que exhibe el SOCIAL STYLE opuesto que crea tensión con usted.</a:t>
            </a:r>
          </a:p>
          <a:p>
            <a:pPr lvl="1" eaLnBrk="1" hangingPunct="1"/>
            <a:r>
              <a:rPr lang="es-ES_tradnl" dirty="0"/>
              <a:t>Compartan su lista con el grupo del Estilo opuesto.</a:t>
            </a:r>
          </a:p>
          <a:p>
            <a:pPr lvl="1" eaLnBrk="1" hangingPunct="1"/>
            <a:r>
              <a:rPr lang="es-ES_tradnl" dirty="0"/>
              <a:t>En su grupo, hable sobre qué se puede hacer para interactuar mejor con el Estilo opuesto.</a:t>
            </a:r>
          </a:p>
          <a:p>
            <a:pPr lvl="1" eaLnBrk="1" hangingPunct="1"/>
            <a:r>
              <a:rPr lang="es-ES_tradnl" dirty="0"/>
              <a:t>Compartan su información con el Estilo opuesto y con toda la clase.</a:t>
            </a:r>
          </a:p>
          <a:p>
            <a:endParaRPr lang="es-ES_tradnl"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es-ES_tradnl" smtClean="0"/>
              <a:t>51</a:t>
            </a:fld>
            <a:endParaRPr lang="es-ES_tradnl" dirty="0"/>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0A9A7358-E480-41FA-9BBB-7E83F76F95C3}"/>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51</a:t>
            </a:fld>
            <a:endParaRPr lang="es-ES_tradnl" sz="1000" dirty="0">
              <a:solidFill>
                <a:srgbClr val="898989"/>
              </a:solidFill>
            </a:endParaRPr>
          </a:p>
        </p:txBody>
      </p:sp>
    </p:spTree>
    <p:extLst>
      <p:ext uri="{BB962C8B-B14F-4D97-AF65-F5344CB8AC3E}">
        <p14:creationId xmlns:p14="http://schemas.microsoft.com/office/powerpoint/2010/main" val="84023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es-ES_tradnl"/>
              <a:t>Foro de versatilidad</a:t>
            </a:r>
            <a:endParaRPr lang="es-ES_tradnl" dirty="0"/>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596106" cy="3628308"/>
          </a:xfrm>
        </p:spPr>
        <p:txBody>
          <a:bodyPr wrap="square">
            <a:noAutofit/>
          </a:bodyPr>
          <a:lstStyle/>
          <a:p>
            <a:pPr>
              <a:defRPr sz="2000">
                <a:ea typeface="ヒラギノ角ゴ Pro W3" pitchFamily="4" charset="-128"/>
                <a:cs typeface="ヒラギノ角ゴ Pro W3" pitchFamily="4" charset="-128"/>
              </a:defRPr>
            </a:pPr>
            <a:r>
              <a:rPr lang="es-ES_tradnl" b="1"/>
              <a:t>Objetivo: </a:t>
            </a:r>
            <a:r>
              <a:rPr lang="es-ES_tradnl"/>
              <a:t>Darle la oportunidad de describir una relación difícil y trabajar en grupo para encontrar los pasos específicos que se pueden tomar para mostrar más versatilidad con esa persona.</a:t>
            </a:r>
          </a:p>
          <a:p>
            <a:pPr>
              <a:defRPr sz="2000" b="1">
                <a:ea typeface="ヒラギノ角ゴ Pro W3" pitchFamily="4" charset="-128"/>
                <a:cs typeface="ヒラギノ角ゴ Pro W3" pitchFamily="4" charset="-128"/>
              </a:defRPr>
            </a:pPr>
            <a:r>
              <a:rPr lang="es-ES_tradnl"/>
              <a:t>Instrucciones:</a:t>
            </a:r>
            <a:endParaRPr lang="es-ES_tradnl" sz="2000"/>
          </a:p>
          <a:p>
            <a:pPr lvl="1">
              <a:buFont typeface="Wingdings" panose="05000000000000000000" pitchFamily="2" charset="2"/>
              <a:buChar char="§"/>
              <a:defRPr sz="2000"/>
            </a:pPr>
            <a:r>
              <a:rPr lang="es-ES_tradnl"/>
              <a:t>Nos dividimos en cuatro grupos por estilo.</a:t>
            </a:r>
          </a:p>
          <a:p>
            <a:pPr>
              <a:defRPr sz="2000"/>
            </a:pPr>
            <a:r>
              <a:rPr lang="es-ES_tradnl"/>
              <a:t>Por turnos, cada persona:</a:t>
            </a:r>
          </a:p>
          <a:p>
            <a:pPr lvl="1">
              <a:buFont typeface="Wingdings" panose="05000000000000000000" pitchFamily="2" charset="2"/>
              <a:buChar char="§"/>
              <a:defRPr sz="2000"/>
            </a:pPr>
            <a:r>
              <a:rPr lang="es-ES_tradnl"/>
              <a:t>Describe a un compañero de trabajo con el que tiene una relación complicada y trata de identificar su estilo.</a:t>
            </a:r>
          </a:p>
          <a:p>
            <a:pPr lvl="1">
              <a:buFont typeface="Wingdings" panose="05000000000000000000" pitchFamily="2" charset="2"/>
              <a:buChar char="§"/>
              <a:defRPr sz="2000"/>
            </a:pPr>
            <a:r>
              <a:rPr lang="es-ES_tradnl"/>
              <a:t>Comparte qué es lo que hace el compañero de trabajo que resulta frustrante.</a:t>
            </a:r>
          </a:p>
          <a:p>
            <a:pPr lvl="1">
              <a:buFont typeface="Wingdings" panose="05000000000000000000" pitchFamily="2" charset="2"/>
              <a:buChar char="§"/>
              <a:defRPr sz="2000"/>
            </a:pPr>
            <a:r>
              <a:rPr lang="es-ES_tradnl"/>
              <a:t>El grupo ayuda a la persona a encontrar acciones específicas para mostrar más versatilidad con el compañero de trabajo.</a:t>
            </a:r>
          </a:p>
          <a:p>
            <a:pPr lvl="1">
              <a:buFont typeface="Wingdings" panose="05000000000000000000" pitchFamily="2" charset="2"/>
              <a:buChar char="§"/>
              <a:defRPr sz="2000"/>
            </a:pPr>
            <a:r>
              <a:rPr lang="es-ES_tradnl"/>
              <a:t>Nombren a un portavoz: ¿Han descubierto algo único o importante que deseen compartir con todo el grupo?</a:t>
            </a:r>
          </a:p>
          <a:p>
            <a:endParaRPr lang="es-ES_tradnl" sz="20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ES_tradnl" smtClean="0"/>
              <a:t>52</a:t>
            </a:fld>
            <a:endParaRPr lang="es-ES_tradnl"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228600" y="6438900"/>
            <a:ext cx="7924800" cy="282575"/>
          </a:xfrm>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FE2A334B-2E87-4DB5-9754-C7A95C36AD90}"/>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52</a:t>
            </a:fld>
            <a:endParaRPr lang="es-ES_tradnl" sz="1000" dirty="0">
              <a:solidFill>
                <a:srgbClr val="898989"/>
              </a:solidFill>
            </a:endParaRPr>
          </a:p>
        </p:txBody>
      </p:sp>
    </p:spTree>
    <p:extLst>
      <p:ext uri="{BB962C8B-B14F-4D97-AF65-F5344CB8AC3E}">
        <p14:creationId xmlns:p14="http://schemas.microsoft.com/office/powerpoint/2010/main" val="91781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es-ES_tradnl"/>
              <a:t>SOCIAL STYLE Navigator</a:t>
            </a:r>
            <a:endParaRPr lang="es-ES_tradnl"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64659"/>
            <a:ext cx="7459973" cy="4079812"/>
          </a:xfrm>
        </p:spPr>
        <p:txBody>
          <a:bodyPr wrap="square">
            <a:noAutofit/>
          </a:bodyPr>
          <a:lstStyle/>
          <a:p>
            <a:pPr eaLnBrk="1" hangingPunct="1">
              <a:defRPr sz="2000">
                <a:ea typeface="ヒラギノ角ゴ Pro W3" pitchFamily="4" charset="-128"/>
                <a:cs typeface="ヒラギノ角ゴ Pro W3" pitchFamily="4" charset="-128"/>
              </a:defRPr>
            </a:pPr>
            <a:r>
              <a:rPr lang="es-ES_tradnl" sz="1800" b="1" dirty="0"/>
              <a:t>Objetivo: </a:t>
            </a:r>
            <a:r>
              <a:rPr lang="es-ES_tradnl" sz="1800" dirty="0"/>
              <a:t>Utilizar la herramienta </a:t>
            </a:r>
            <a:r>
              <a:rPr lang="es-ES_tradnl" sz="1800" dirty="0" err="1"/>
              <a:t>Navigator</a:t>
            </a:r>
            <a:r>
              <a:rPr lang="es-ES_tradnl" sz="1800" dirty="0"/>
              <a:t> para mejorar la eficacia.</a:t>
            </a:r>
          </a:p>
          <a:p>
            <a:pPr eaLnBrk="1" hangingPunct="1">
              <a:defRPr sz="2000" b="1">
                <a:ea typeface="ヒラギノ角ゴ Pro W3" pitchFamily="4" charset="-128"/>
                <a:cs typeface="ヒラギノ角ゴ Pro W3" pitchFamily="4" charset="-128"/>
              </a:defRPr>
            </a:pPr>
            <a:r>
              <a:rPr lang="es-ES_tradnl" sz="1800" dirty="0"/>
              <a:t>Instrucciones:</a:t>
            </a:r>
            <a:endParaRPr lang="es-ES_tradnl" sz="1800" dirty="0">
              <a:ea typeface="ヒラギノ角ゴ Pro W3" pitchFamily="4" charset="-128"/>
              <a:cs typeface="ヒラギノ角ゴ Pro W3" pitchFamily="4" charset="-128"/>
            </a:endParaRPr>
          </a:p>
          <a:p>
            <a:pPr lvl="1" eaLnBrk="1" hangingPunct="1">
              <a:defRPr sz="2000"/>
            </a:pPr>
            <a:r>
              <a:rPr lang="es-ES_tradnl" sz="1800" dirty="0"/>
              <a:t>Encuentre una persona o situación (como las reuniones de equipo) para la que desee mejorar su eficacia.</a:t>
            </a:r>
          </a:p>
          <a:p>
            <a:pPr lvl="1" eaLnBrk="1" hangingPunct="1">
              <a:defRPr sz="2000"/>
            </a:pPr>
            <a:r>
              <a:rPr lang="es-ES_tradnl" sz="1800" dirty="0"/>
              <a:t>Inicie sesión en tracomlearning.com y seleccione SOCIAL STYLE </a:t>
            </a:r>
            <a:r>
              <a:rPr lang="es-ES_tradnl" sz="1800" dirty="0" err="1"/>
              <a:t>Navigator</a:t>
            </a:r>
            <a:r>
              <a:rPr lang="es-ES_tradnl" sz="1800" dirty="0"/>
              <a:t> en la pestaña “Tools” (Herramientas).</a:t>
            </a:r>
          </a:p>
          <a:p>
            <a:pPr lvl="1" eaLnBrk="1" hangingPunct="1">
              <a:defRPr sz="2000"/>
            </a:pPr>
            <a:r>
              <a:rPr lang="es-ES_tradnl" sz="1800" dirty="0"/>
              <a:t>Utilice el “</a:t>
            </a:r>
            <a:r>
              <a:rPr lang="es-ES_tradnl" sz="1800" dirty="0" err="1"/>
              <a:t>Estimator</a:t>
            </a:r>
            <a:r>
              <a:rPr lang="es-ES_tradnl" sz="1800" dirty="0"/>
              <a:t>” (Estimador) para determinar el Estilo de la persona que ha identificado. Si se trata de varias personas, haga lo mismo para cada persona, también puede omitir este paso por el momento.</a:t>
            </a:r>
          </a:p>
          <a:p>
            <a:pPr lvl="1" eaLnBrk="1" hangingPunct="1">
              <a:defRPr sz="2000"/>
            </a:pPr>
            <a:r>
              <a:rPr lang="es-ES_tradnl" sz="1800" dirty="0"/>
              <a:t>Examine la lista de temas en la sección “</a:t>
            </a:r>
            <a:r>
              <a:rPr lang="es-ES_tradnl" sz="1800" dirty="0" err="1"/>
              <a:t>Advisor</a:t>
            </a:r>
            <a:r>
              <a:rPr lang="es-ES_tradnl" sz="1800" dirty="0"/>
              <a:t>” (Asesor), encuentre el área de consejo que sea más adecuada y haga clic en ella.</a:t>
            </a:r>
          </a:p>
          <a:p>
            <a:pPr lvl="1" eaLnBrk="1" hangingPunct="1">
              <a:defRPr sz="2000"/>
            </a:pPr>
            <a:r>
              <a:rPr lang="es-ES_tradnl" sz="1800" spc="-10" dirty="0"/>
              <a:t>Lea los consejos e imprima la página si es necesario para conservarla.</a:t>
            </a:r>
          </a:p>
          <a:p>
            <a:pPr lvl="1" eaLnBrk="1" hangingPunct="1">
              <a:defRPr sz="2000"/>
            </a:pPr>
            <a:r>
              <a:rPr lang="es-ES_tradnl" sz="1800" dirty="0"/>
              <a:t>Se discuten en grupo las ideas que se han aprendido.</a:t>
            </a:r>
          </a:p>
          <a:p>
            <a:pPr lvl="1" eaLnBrk="1" hangingPunct="1"/>
            <a:endParaRPr lang="es-ES_tradnl" sz="1800" dirty="0"/>
          </a:p>
          <a:p>
            <a:endParaRPr lang="es-ES_tradnl" sz="1800" dirty="0"/>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s-ES_tradnl" smtClean="0"/>
              <a:t>53</a:t>
            </a:fld>
            <a:endParaRPr lang="es-ES_tradnl"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41000" y="11485"/>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10378808-85A9-4F10-9083-FC96AA32521C}"/>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53</a:t>
            </a:fld>
            <a:endParaRPr lang="es-ES_tradnl" sz="1000" dirty="0">
              <a:solidFill>
                <a:srgbClr val="898989"/>
              </a:solidFill>
            </a:endParaRPr>
          </a:p>
        </p:txBody>
      </p:sp>
    </p:spTree>
    <p:extLst>
      <p:ext uri="{BB962C8B-B14F-4D97-AF65-F5344CB8AC3E}">
        <p14:creationId xmlns:p14="http://schemas.microsoft.com/office/powerpoint/2010/main" val="824437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es-ES_tradnl"/>
              <a:t>Plan de acción de versatilidad</a:t>
            </a:r>
            <a:endParaRPr lang="es-ES_tradnl"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936376"/>
            <a:ext cx="7774485" cy="4008095"/>
          </a:xfrm>
        </p:spPr>
        <p:txBody>
          <a:bodyPr wrap="square">
            <a:noAutofit/>
          </a:bodyPr>
          <a:lstStyle/>
          <a:p>
            <a:pPr eaLnBrk="1" hangingPunct="1">
              <a:defRPr sz="2000">
                <a:ea typeface="ヒラギノ角ゴ Pro W3" pitchFamily="4" charset="-128"/>
                <a:cs typeface="ヒラギノ角ゴ Pro W3" pitchFamily="4" charset="-128"/>
              </a:defRPr>
            </a:pPr>
            <a:r>
              <a:rPr lang="es-ES_tradnl" b="1" dirty="0"/>
              <a:t>Objetivo: </a:t>
            </a:r>
            <a:r>
              <a:rPr lang="es-ES_tradnl" dirty="0"/>
              <a:t>Elaborar un plan de acción para aumentar la versatilidad.</a:t>
            </a:r>
          </a:p>
          <a:p>
            <a:pPr eaLnBrk="1" hangingPunct="1">
              <a:defRPr sz="2000" b="1">
                <a:ea typeface="ヒラギノ角ゴ Pro W3" pitchFamily="4" charset="-128"/>
                <a:cs typeface="ヒラギノ角ゴ Pro W3" pitchFamily="4" charset="-128"/>
              </a:defRPr>
            </a:pPr>
            <a:r>
              <a:rPr lang="es-ES_tradnl" dirty="0"/>
              <a:t>Instrucciones:</a:t>
            </a:r>
            <a:endParaRPr lang="es-ES_tradnl" sz="20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es-ES_tradnl" sz="2000" dirty="0"/>
              <a:t>Lea su perfil de versatilidad para comprender su comportamiento </a:t>
            </a:r>
            <a:r>
              <a:rPr lang="es-ES_tradnl" sz="1400" i="1" dirty="0"/>
              <a:t>(solo el perfil en línea)</a:t>
            </a:r>
            <a:endParaRPr lang="es-ES_tradnl" sz="2000" dirty="0"/>
          </a:p>
          <a:p>
            <a:pPr marL="342900" indent="-342900">
              <a:buFont typeface="Wingdings" panose="05000000000000000000" pitchFamily="2" charset="2"/>
              <a:buChar char="§"/>
            </a:pPr>
            <a:r>
              <a:rPr lang="es-ES_tradnl" sz="2000" dirty="0"/>
              <a:t>Revise las estrategias que se proporcionan en las tres secciones: </a:t>
            </a:r>
            <a:r>
              <a:rPr lang="es-ES_tradnl" sz="2000" i="1" dirty="0"/>
              <a:t>Formas de mejorar la presentación, formas de mejorar la competencia y formas de mejorar el </a:t>
            </a:r>
            <a:r>
              <a:rPr lang="es-ES_tradnl" sz="2000" i="1" dirty="0" err="1"/>
              <a:t>feedback</a:t>
            </a:r>
            <a:r>
              <a:rPr lang="es-ES_tradnl" sz="2000" dirty="0"/>
              <a:t>. </a:t>
            </a:r>
            <a:r>
              <a:rPr lang="es-ES_tradnl" sz="1400" i="1" dirty="0"/>
              <a:t>(solo en el perfil en línea)</a:t>
            </a:r>
            <a:endParaRPr lang="es-ES_tradnl" sz="1400" dirty="0"/>
          </a:p>
          <a:p>
            <a:pPr marL="342900" indent="-342900">
              <a:buFont typeface="Wingdings" panose="05000000000000000000" pitchFamily="2" charset="2"/>
              <a:buChar char="§"/>
              <a:defRPr sz="2000"/>
            </a:pPr>
            <a:r>
              <a:rPr lang="es-ES_tradnl" dirty="0"/>
              <a:t>En cada área, escoja una o dos acciones específicas que va a realizar y anótelas.</a:t>
            </a:r>
          </a:p>
          <a:p>
            <a:pPr marL="342900" indent="-342900">
              <a:buFont typeface="Wingdings" panose="05000000000000000000" pitchFamily="2" charset="2"/>
              <a:buChar char="§"/>
              <a:defRPr sz="2000"/>
            </a:pPr>
            <a:r>
              <a:rPr lang="es-ES_tradnl" dirty="0"/>
              <a:t>Forme un pareja con otra persona (o haga un grupo pequeño) </a:t>
            </a:r>
            <a:br>
              <a:rPr lang="es-ES_tradnl" dirty="0"/>
            </a:br>
            <a:r>
              <a:rPr lang="es-ES_tradnl" dirty="0"/>
              <a:t>y hablen sobre su plan.</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s-ES_tradnl" smtClean="0"/>
              <a:t>54</a:t>
            </a:fld>
            <a:endParaRPr lang="es-ES_tradnl"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54</a:t>
            </a:fld>
            <a:endParaRPr lang="es-ES_tradnl" sz="1000" dirty="0">
              <a:solidFill>
                <a:srgbClr val="898989"/>
              </a:solidFill>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8" y="2316162"/>
            <a:ext cx="7623267" cy="1557337"/>
          </a:xfrm>
        </p:spPr>
        <p:txBody>
          <a:bodyPr wrap="square">
            <a:noAutofit/>
          </a:bodyPr>
          <a:lstStyle/>
          <a:p>
            <a:pPr>
              <a:defRPr sz="4000"/>
            </a:pPr>
            <a:r>
              <a:rPr lang="es-ES" dirty="0"/>
              <a:t>Mejorar la eficacia</a:t>
            </a:r>
            <a:br>
              <a:rPr lang="es-ES" dirty="0"/>
            </a:br>
            <a:r>
              <a:rPr lang="es-ES" dirty="0"/>
              <a:t>personal con Versatilidad</a:t>
            </a:r>
            <a:endParaRPr lang="es-ES_tradnl" sz="2800" b="0" baseline="3000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s-ES_tradnl" sz="1000" b="0" i="0" u="none" strike="noStrike" kern="1200" cap="none" spc="0" normalizeH="0" baseline="0" noProof="0">
                <a:ln>
                  <a:noFill/>
                </a:ln>
                <a:solidFill>
                  <a:prstClr val="black"/>
                </a:solidFill>
                <a:effectLst/>
                <a:uLnTx/>
                <a:uFillTx/>
                <a:latin typeface="Arial" panose="020B0604020202020204"/>
                <a:ea typeface="+mn-ea"/>
                <a:cs typeface="+mn-cs"/>
              </a:rPr>
              <a:t>Versión 4.0</a:t>
            </a:r>
            <a:endParaRPr kumimoji="0" lang="es-ES_tradnl"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88661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es-ES_tradnl" dirty="0"/>
              <a:t>La Asertividad y La Receptividad.</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es-ES_tradnl" smtClean="0"/>
              <a:t>6</a:t>
            </a:fld>
            <a:endParaRPr lang="es-ES_tradn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es-ES_tradnl" dirty="0"/>
              <a:t>La Asertividad</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s-ES_tradnl" smtClean="0"/>
              <a:t>7</a:t>
            </a:fld>
            <a:endParaRPr lang="es-ES_tradnl"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es-ES_tradnl" dirty="0"/>
              <a:t>El grado en que “preguntamos” o “decimos” cuando interactuamos con otras personas</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ES_tradnl" dirty="0">
                    <a:solidFill>
                      <a:schemeClr val="tx2"/>
                    </a:solidFill>
                  </a:rPr>
                  <a:t>Más </a:t>
                </a:r>
                <a:br>
                  <a:rPr lang="es-ES_tradnl" dirty="0">
                    <a:solidFill>
                      <a:schemeClr val="tx2"/>
                    </a:solidFill>
                  </a:rPr>
                </a:br>
                <a:r>
                  <a:rPr lang="es-ES_tradnl" dirty="0">
                    <a:solidFill>
                      <a:schemeClr val="accent2"/>
                    </a:solidFill>
                    <a:latin typeface="Arial Black" panose="020B0A04020102020204" pitchFamily="34" charset="0"/>
                  </a:rPr>
                  <a:t>Preguntar</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ES_tradnl" dirty="0">
                    <a:solidFill>
                      <a:schemeClr val="accent2"/>
                    </a:solidFill>
                    <a:latin typeface="Arial Black" panose="020B0A04020102020204" pitchFamily="34" charset="0"/>
                  </a:rPr>
                  <a:t>Preguntar </a:t>
                </a:r>
                <a:br>
                  <a:rPr lang="es-ES_tradnl" dirty="0">
                    <a:solidFill>
                      <a:schemeClr val="accent2"/>
                    </a:solidFill>
                    <a:latin typeface="Arial Black" panose="020B0A04020102020204" pitchFamily="34" charset="0"/>
                  </a:rPr>
                </a:br>
                <a:r>
                  <a:rPr lang="es-ES_tradnl" dirty="0">
                    <a:solidFill>
                      <a:schemeClr val="tx2"/>
                    </a:solidFill>
                  </a:rPr>
                  <a:t>con algo de </a:t>
                </a:r>
                <a:br>
                  <a:rPr lang="es-ES_tradnl" dirty="0">
                    <a:solidFill>
                      <a:schemeClr val="tx2"/>
                    </a:solidFill>
                  </a:rPr>
                </a:br>
                <a:r>
                  <a:rPr lang="es-ES_tradnl" dirty="0">
                    <a:solidFill>
                      <a:schemeClr val="accent2"/>
                    </a:solidFill>
                    <a:latin typeface="Arial Black" panose="020B0A04020102020204" pitchFamily="34" charset="0"/>
                  </a:rPr>
                  <a:t>Decir</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ES_tradnl" dirty="0">
                    <a:solidFill>
                      <a:schemeClr val="accent2"/>
                    </a:solidFill>
                    <a:latin typeface="Arial Black" panose="020B0A04020102020204" pitchFamily="34" charset="0"/>
                  </a:rPr>
                  <a:t>Decir </a:t>
                </a:r>
                <a:br>
                  <a:rPr lang="es-ES_tradnl" dirty="0">
                    <a:solidFill>
                      <a:schemeClr val="accent2"/>
                    </a:solidFill>
                    <a:latin typeface="Arial Black" panose="020B0A04020102020204" pitchFamily="34" charset="0"/>
                  </a:rPr>
                </a:br>
                <a:r>
                  <a:rPr lang="es-ES_tradnl" dirty="0">
                    <a:solidFill>
                      <a:schemeClr val="tx2"/>
                    </a:solidFill>
                  </a:rPr>
                  <a:t>con algo de </a:t>
                </a:r>
                <a:r>
                  <a:rPr lang="es-ES_tradnl" dirty="0">
                    <a:solidFill>
                      <a:schemeClr val="accent2"/>
                    </a:solidFill>
                    <a:latin typeface="Arial Black" panose="020B0A04020102020204" pitchFamily="34" charset="0"/>
                  </a:rPr>
                  <a:t>Preguntar</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ES_tradnl" dirty="0">
                    <a:solidFill>
                      <a:schemeClr val="tx2"/>
                    </a:solidFill>
                  </a:rPr>
                  <a:t>Más </a:t>
                </a:r>
                <a:br>
                  <a:rPr lang="es-ES_tradnl" dirty="0">
                    <a:solidFill>
                      <a:schemeClr val="tx2"/>
                    </a:solidFill>
                  </a:rPr>
                </a:br>
                <a:r>
                  <a:rPr lang="es-ES_tradnl" dirty="0">
                    <a:solidFill>
                      <a:schemeClr val="accent2"/>
                    </a:solidFill>
                    <a:latin typeface="Arial Black" panose="020B0A04020102020204" pitchFamily="34" charset="0"/>
                  </a:rPr>
                  <a:t>Decir</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es-ES_tradnl"/>
              <a:t>Comportamientos de la asertividad</a:t>
            </a:r>
            <a:endParaRPr lang="es-ES_tradnl" dirty="0"/>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078288" y="228600"/>
            <a:ext cx="7885113" cy="5798126"/>
          </a:xfrm>
        </p:spPr>
        <p:txBody>
          <a:bodyPr/>
          <a:lstStyle/>
          <a:p>
            <a:r>
              <a:rPr lang="es-ES_tradnl" sz="2000"/>
              <a:t> </a:t>
            </a:r>
            <a:endParaRPr lang="es-ES_tradnl" sz="2000" dirty="0"/>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s-ES_tradnl" sz="900" dirty="0"/>
              <a:t>© </a:t>
            </a:r>
            <a:r>
              <a:rPr lang="es-ES_tradnl" sz="900" dirty="0" err="1"/>
              <a:t>The</a:t>
            </a:r>
            <a:r>
              <a:rPr lang="es-ES_tradnl" sz="900" dirty="0"/>
              <a:t> TRACOM </a:t>
            </a:r>
            <a:r>
              <a:rPr lang="es-ES_tradnl" sz="900" dirty="0" err="1"/>
              <a:t>Corporation</a:t>
            </a:r>
            <a:r>
              <a:rPr lang="es-ES_tradnl" sz="900" dirty="0"/>
              <a:t>. Todos los derechos reservados.</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s-ES_tradnl" sz="900" smtClean="0"/>
              <a:t>8</a:t>
            </a:fld>
            <a:endParaRPr lang="es-ES_tradnl" sz="900"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1084476651"/>
              </p:ext>
            </p:extLst>
          </p:nvPr>
        </p:nvGraphicFramePr>
        <p:xfrm>
          <a:off x="6003509" y="5220646"/>
          <a:ext cx="4263992" cy="429684"/>
        </p:xfrm>
        <a:graphic>
          <a:graphicData uri="http://schemas.openxmlformats.org/drawingml/2006/table">
            <a:tbl>
              <a:tblPr>
                <a:tableStyleId>{5FD0F851-EC5A-4D38-B0AD-8093EC10F338}</a:tableStyleId>
              </a:tblPr>
              <a:tblGrid>
                <a:gridCol w="1032258">
                  <a:extLst>
                    <a:ext uri="{9D8B030D-6E8A-4147-A177-3AD203B41FA5}">
                      <a16:colId xmlns:a16="http://schemas.microsoft.com/office/drawing/2014/main" val="3316520189"/>
                    </a:ext>
                  </a:extLst>
                </a:gridCol>
                <a:gridCol w="3231734">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HACER</a:t>
                      </a:r>
                    </a:p>
                  </a:txBody>
                  <a:tcPr marL="0" marR="0" marT="0" marB="0" anchor="ctr">
                    <a:solidFill>
                      <a:schemeClr val="accent2"/>
                    </a:solidFill>
                  </a:tcPr>
                </a:tc>
                <a:tc>
                  <a:txBody>
                    <a:bodyPr/>
                    <a:lstStyle/>
                    <a:p>
                      <a:pPr>
                        <a:defRPr>
                          <a:solidFill>
                            <a:schemeClr val="accent6"/>
                          </a:solidFill>
                        </a:defRPr>
                      </a:pPr>
                      <a:r>
                        <a:rPr dirty="0" err="1"/>
                        <a:t>Comportamientos</a:t>
                      </a:r>
                      <a:r>
                        <a:rPr dirty="0"/>
                        <a:t> no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3501495324"/>
              </p:ext>
            </p:extLst>
          </p:nvPr>
        </p:nvGraphicFramePr>
        <p:xfrm>
          <a:off x="6057500" y="637498"/>
          <a:ext cx="3952775" cy="429684"/>
        </p:xfrm>
        <a:graphic>
          <a:graphicData uri="http://schemas.openxmlformats.org/drawingml/2006/table">
            <a:tbl>
              <a:tblPr>
                <a:tableStyleId>{5FD0F851-EC5A-4D38-B0AD-8093EC10F338}</a:tableStyleId>
              </a:tblPr>
              <a:tblGrid>
                <a:gridCol w="926898">
                  <a:extLst>
                    <a:ext uri="{9D8B030D-6E8A-4147-A177-3AD203B41FA5}">
                      <a16:colId xmlns:a16="http://schemas.microsoft.com/office/drawing/2014/main" val="3316520189"/>
                    </a:ext>
                  </a:extLst>
                </a:gridCol>
                <a:gridCol w="3025877">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DECIR</a:t>
                      </a:r>
                    </a:p>
                  </a:txBody>
                  <a:tcPr marL="0" marR="0" marT="0" marB="0" anchor="ctr">
                    <a:solidFill>
                      <a:schemeClr val="accent2"/>
                    </a:solidFill>
                  </a:tcPr>
                </a:tc>
                <a:tc>
                  <a:txBody>
                    <a:bodyPr/>
                    <a:lstStyle/>
                    <a:p>
                      <a:pPr>
                        <a:defRPr>
                          <a:solidFill>
                            <a:schemeClr val="accent6"/>
                          </a:solidFill>
                        </a:defRPr>
                      </a:pPr>
                      <a:r>
                        <a:rPr dirty="0" err="1"/>
                        <a:t>Comportamientos</a:t>
                      </a:r>
                      <a:r>
                        <a:rPr dirty="0"/>
                        <a:t>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47857" y="1304327"/>
            <a:ext cx="5493470" cy="417436"/>
            <a:chOff x="5347857" y="1271077"/>
            <a:chExt cx="5493470"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a:t>Ritmo del discurso</a:t>
                </a:r>
                <a:endParaRPr lang="es-ES_tradnl" sz="1600" dirty="0"/>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47857" y="1341295"/>
              <a:ext cx="889666" cy="246221"/>
            </a:xfrm>
            <a:prstGeom prst="rect">
              <a:avLst/>
            </a:prstGeom>
            <a:noFill/>
          </p:spPr>
          <p:txBody>
            <a:bodyPr wrap="none" lIns="0" tIns="0" rIns="0" bIns="0">
              <a:spAutoFit/>
            </a:bodyPr>
            <a:lstStyle/>
            <a:p>
              <a:pPr algn="r">
                <a:defRPr>
                  <a:solidFill>
                    <a:schemeClr val="tx2"/>
                  </a:solidFill>
                </a:defRPr>
              </a:pPr>
              <a:r>
                <a:rPr lang="es-ES_tradnl" sz="1600"/>
                <a:t>Más lento</a:t>
              </a:r>
              <a:endParaRPr lang="es-ES_tradnl" sz="1600"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014701" cy="246221"/>
            </a:xfrm>
            <a:prstGeom prst="rect">
              <a:avLst/>
            </a:prstGeom>
            <a:noFill/>
          </p:spPr>
          <p:txBody>
            <a:bodyPr wrap="none" lIns="0" tIns="0" rIns="0" bIns="0">
              <a:spAutoFit/>
            </a:bodyPr>
            <a:lstStyle/>
            <a:p>
              <a:pPr>
                <a:defRPr>
                  <a:solidFill>
                    <a:schemeClr val="tx2"/>
                  </a:solidFill>
                </a:defRPr>
              </a:pPr>
              <a:r>
                <a:rPr lang="es-ES_tradnl" sz="1600"/>
                <a:t>Más rápido</a:t>
              </a:r>
              <a:endParaRPr lang="es-ES_tradnl" sz="1600"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391670" y="1797962"/>
            <a:ext cx="5146790" cy="417436"/>
            <a:chOff x="5391670" y="1764712"/>
            <a:chExt cx="5146790"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a:t>Cantidad de discurso</a:t>
                </a:r>
                <a:endParaRPr lang="es-ES_tradnl" sz="1600" dirty="0"/>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391670" y="1834931"/>
              <a:ext cx="845854" cy="246221"/>
            </a:xfrm>
            <a:prstGeom prst="rect">
              <a:avLst/>
            </a:prstGeom>
            <a:noFill/>
          </p:spPr>
          <p:txBody>
            <a:bodyPr wrap="square" lIns="0" tIns="0" rIns="0" bIns="0">
              <a:spAutoFit/>
            </a:bodyPr>
            <a:lstStyle/>
            <a:p>
              <a:pPr algn="r">
                <a:defRPr>
                  <a:solidFill>
                    <a:schemeClr val="tx2"/>
                  </a:solidFill>
                </a:defRPr>
              </a:pPr>
              <a:r>
                <a:rPr lang="es-ES_tradnl" sz="1600" dirty="0"/>
                <a:t>Menos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46221"/>
            </a:xfrm>
            <a:prstGeom prst="rect">
              <a:avLst/>
            </a:prstGeom>
            <a:noFill/>
          </p:spPr>
          <p:txBody>
            <a:bodyPr wrap="square" lIns="0" tIns="0" rIns="0" bIns="0">
              <a:spAutoFit/>
            </a:bodyPr>
            <a:lstStyle/>
            <a:p>
              <a:pPr>
                <a:defRPr>
                  <a:solidFill>
                    <a:schemeClr val="tx2"/>
                  </a:solidFill>
                </a:defRPr>
              </a:pPr>
              <a:r>
                <a:rPr lang="es-ES_tradnl" sz="1600"/>
                <a:t>Más</a:t>
              </a:r>
              <a:endParaRPr lang="es-ES_tradnl" sz="1600"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a:t>Volumen de voz</a:t>
                </a:r>
                <a:endParaRPr lang="es-ES_tradnl" sz="1600" dirty="0"/>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46221"/>
            </a:xfrm>
            <a:prstGeom prst="rect">
              <a:avLst/>
            </a:prstGeom>
            <a:noFill/>
          </p:spPr>
          <p:txBody>
            <a:bodyPr wrap="square" lIns="0" tIns="0" rIns="0" bIns="0">
              <a:spAutoFit/>
            </a:bodyPr>
            <a:lstStyle/>
            <a:p>
              <a:pPr algn="r">
                <a:defRPr>
                  <a:solidFill>
                    <a:schemeClr val="tx2"/>
                  </a:solidFill>
                </a:defRPr>
              </a:pPr>
              <a:r>
                <a:rPr lang="es-ES_tradnl" sz="1600"/>
                <a:t>Más bajo</a:t>
              </a:r>
              <a:endParaRPr lang="es-ES_tradnl" sz="1600" dirty="0"/>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46221"/>
            </a:xfrm>
            <a:prstGeom prst="rect">
              <a:avLst/>
            </a:prstGeom>
            <a:noFill/>
          </p:spPr>
          <p:txBody>
            <a:bodyPr wrap="square" lIns="0" tIns="0" rIns="0" bIns="0">
              <a:spAutoFit/>
            </a:bodyPr>
            <a:lstStyle/>
            <a:p>
              <a:pPr>
                <a:defRPr>
                  <a:solidFill>
                    <a:schemeClr val="tx2"/>
                  </a:solidFill>
                </a:defRPr>
              </a:pPr>
              <a:r>
                <a:rPr lang="es-ES_tradnl" sz="1600"/>
                <a:t>Más alto</a:t>
              </a:r>
              <a:endParaRPr lang="es-ES_tradnl" sz="1600" dirty="0"/>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461903" y="3565857"/>
            <a:ext cx="5329965" cy="417436"/>
            <a:chOff x="5461903" y="3432857"/>
            <a:chExt cx="5329965"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a:t>Uso de las manos</a:t>
                </a:r>
                <a:endParaRPr lang="es-ES_tradnl" sz="1600" dirty="0"/>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461903" y="3503075"/>
              <a:ext cx="806311" cy="246221"/>
            </a:xfrm>
            <a:prstGeom prst="rect">
              <a:avLst/>
            </a:prstGeom>
            <a:noFill/>
          </p:spPr>
          <p:txBody>
            <a:bodyPr wrap="none" lIns="0" tIns="0" rIns="0" bIns="0">
              <a:spAutoFit/>
            </a:bodyPr>
            <a:lstStyle/>
            <a:p>
              <a:pPr algn="r">
                <a:defRPr>
                  <a:solidFill>
                    <a:schemeClr val="tx2"/>
                  </a:solidFill>
                </a:defRPr>
              </a:pPr>
              <a:r>
                <a:rPr lang="es-ES_tradnl" sz="1600"/>
                <a:t>Relajado</a:t>
              </a:r>
              <a:endParaRPr lang="es-ES_tradnl" sz="1600"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934551" cy="246221"/>
            </a:xfrm>
            <a:prstGeom prst="rect">
              <a:avLst/>
            </a:prstGeom>
            <a:noFill/>
          </p:spPr>
          <p:txBody>
            <a:bodyPr wrap="none" lIns="0" tIns="0" rIns="0" bIns="0">
              <a:spAutoFit/>
            </a:bodyPr>
            <a:lstStyle/>
            <a:p>
              <a:pPr>
                <a:defRPr>
                  <a:solidFill>
                    <a:schemeClr val="tx2"/>
                  </a:solidFill>
                </a:defRPr>
              </a:pPr>
              <a:r>
                <a:rPr lang="es-ES_tradnl" sz="1600"/>
                <a:t>Autoritario</a:t>
              </a:r>
              <a:endParaRPr lang="es-ES_tradnl" sz="1600"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33461"/>
            <a:ext cx="6705427" cy="511693"/>
            <a:chOff x="5048251" y="3900461"/>
            <a:chExt cx="6705427" cy="511693"/>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a:t>Postura corporal</a:t>
                </a:r>
                <a:endParaRPr lang="es-ES_tradnl" sz="1600" dirty="0"/>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00461"/>
              <a:ext cx="1219964" cy="492443"/>
            </a:xfrm>
            <a:prstGeom prst="rect">
              <a:avLst/>
            </a:prstGeom>
            <a:noFill/>
          </p:spPr>
          <p:txBody>
            <a:bodyPr wrap="square" lIns="0" tIns="0" rIns="0" bIns="0">
              <a:spAutoFit/>
            </a:bodyPr>
            <a:lstStyle/>
            <a:p>
              <a:pPr algn="r">
                <a:defRPr>
                  <a:solidFill>
                    <a:schemeClr val="tx2"/>
                  </a:solidFill>
                </a:defRPr>
              </a:pPr>
              <a:r>
                <a:rPr lang="es-ES_tradnl" sz="1600" dirty="0"/>
                <a:t>Inclinarse hacia atrás</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47691" y="3919711"/>
              <a:ext cx="1905987" cy="492443"/>
            </a:xfrm>
            <a:prstGeom prst="rect">
              <a:avLst/>
            </a:prstGeom>
            <a:noFill/>
          </p:spPr>
          <p:txBody>
            <a:bodyPr wrap="square" lIns="0" tIns="0" rIns="0" bIns="0">
              <a:spAutoFit/>
            </a:bodyPr>
            <a:lstStyle/>
            <a:p>
              <a:pPr>
                <a:defRPr>
                  <a:solidFill>
                    <a:schemeClr val="tx2"/>
                  </a:solidFill>
                </a:defRPr>
              </a:pPr>
              <a:r>
                <a:rPr lang="es-ES_tradnl" sz="1600" dirty="0"/>
                <a:t>Inclinarse hacia adelante</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a:t>Contacto visual</a:t>
                </a:r>
                <a:endParaRPr lang="es-ES_tradnl" sz="1600"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46221"/>
            </a:xfrm>
            <a:prstGeom prst="rect">
              <a:avLst/>
            </a:prstGeom>
            <a:noFill/>
          </p:spPr>
          <p:txBody>
            <a:bodyPr wrap="square" lIns="0" tIns="0" rIns="0" bIns="0">
              <a:spAutoFit/>
            </a:bodyPr>
            <a:lstStyle/>
            <a:p>
              <a:pPr algn="r">
                <a:defRPr>
                  <a:solidFill>
                    <a:schemeClr val="tx2"/>
                  </a:solidFill>
                </a:defRPr>
              </a:pPr>
              <a:r>
                <a:rPr lang="es-ES_tradnl" sz="1600"/>
                <a:t>Menos directo</a:t>
              </a:r>
              <a:endParaRPr lang="es-ES_tradnl" sz="1600" dirty="0"/>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46221"/>
            </a:xfrm>
            <a:prstGeom prst="rect">
              <a:avLst/>
            </a:prstGeom>
            <a:noFill/>
          </p:spPr>
          <p:txBody>
            <a:bodyPr wrap="square" lIns="0" tIns="0" rIns="0" bIns="0">
              <a:spAutoFit/>
            </a:bodyPr>
            <a:lstStyle/>
            <a:p>
              <a:pPr>
                <a:defRPr>
                  <a:solidFill>
                    <a:schemeClr val="tx2"/>
                  </a:solidFill>
                </a:defRPr>
              </a:pPr>
              <a:r>
                <a:rPr lang="es-ES_tradnl" sz="1600"/>
                <a:t>Mas directo</a:t>
              </a:r>
              <a:endParaRPr lang="es-ES_tradnl" sz="1600" dirty="0"/>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136315" y="2990377"/>
            <a:ext cx="7243830" cy="249622"/>
            <a:chOff x="4136315" y="2957127"/>
            <a:chExt cx="7243830" cy="249622"/>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136315" y="2957127"/>
              <a:ext cx="1121269" cy="246221"/>
            </a:xfrm>
            <a:prstGeom prst="rect">
              <a:avLst/>
            </a:prstGeom>
            <a:noFill/>
          </p:spPr>
          <p:txBody>
            <a:bodyPr wrap="none" lIns="0" tIns="0" rIns="0" bIns="0">
              <a:spAutoFit/>
            </a:bodyPr>
            <a:lstStyle/>
            <a:p>
              <a:pPr algn="r">
                <a:defRPr>
                  <a:solidFill>
                    <a:schemeClr val="tx2"/>
                  </a:solidFill>
                </a:defRPr>
              </a:pPr>
              <a:r>
                <a:rPr lang="es-ES_tradnl" sz="1600"/>
                <a:t>PREGUNTA</a:t>
              </a:r>
              <a:endParaRPr lang="es-ES_tradnl" sz="1600" dirty="0"/>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488916" cy="246221"/>
            </a:xfrm>
            <a:prstGeom prst="rect">
              <a:avLst/>
            </a:prstGeom>
            <a:noFill/>
          </p:spPr>
          <p:txBody>
            <a:bodyPr wrap="none" lIns="0" tIns="0" rIns="0" bIns="0">
              <a:spAutoFit/>
            </a:bodyPr>
            <a:lstStyle/>
            <a:p>
              <a:pPr>
                <a:defRPr>
                  <a:solidFill>
                    <a:schemeClr val="tx2"/>
                  </a:solidFill>
                </a:defRPr>
              </a:pPr>
              <a:r>
                <a:rPr lang="es-ES_tradnl" sz="1600"/>
                <a:t>DICE</a:t>
              </a:r>
              <a:endParaRPr lang="es-ES_tradnl" sz="1600" dirty="0"/>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es-ES_tradnl" dirty="0"/>
              <a:t>La Receptividad</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es-ES_tradnl"/>
              <a:t> </a:t>
            </a:r>
            <a:endParaRPr lang="es-ES_tradnl"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es-ES_tradnl"/>
              <a:t>El grado en que controlamos o mostramos emociones cuando interactuamos con otras personas.</a:t>
            </a:r>
            <a:endParaRPr lang="es-ES_tradnl" dirty="0"/>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es-ES_tradnl" smtClean="0"/>
              <a:t>9</a:t>
            </a:fld>
            <a:endParaRPr lang="es-ES_tradnl"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s-ES_tradnl"/>
              <a:t> </a:t>
            </a:r>
            <a:endParaRPr lang="es-ES_tradnl"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6" y="939196"/>
            <a:ext cx="3708091" cy="836611"/>
            <a:chOff x="6619875" y="1067878"/>
            <a:chExt cx="2726952"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302490"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sz="1800" dirty="0">
                  <a:solidFill>
                    <a:schemeClr val="tx2"/>
                  </a:solidFill>
                </a:rPr>
                <a:t>Más </a:t>
              </a:r>
              <a:br>
                <a:rPr lang="es-ES_tradnl" sz="1800" dirty="0">
                  <a:solidFill>
                    <a:schemeClr val="tx2"/>
                  </a:solidFill>
                </a:rPr>
              </a:br>
              <a:r>
                <a:rPr lang="es-ES_tradnl" dirty="0">
                  <a:solidFill>
                    <a:schemeClr val="accent2"/>
                  </a:solidFill>
                  <a:latin typeface="Arial Black" panose="020B0A04020102020204" pitchFamily="34" charset="0"/>
                </a:rPr>
                <a:t>Controlar</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6" y="2133272"/>
            <a:ext cx="3708091" cy="836611"/>
            <a:chOff x="6624990" y="2020889"/>
            <a:chExt cx="2726952"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302490"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dirty="0">
                  <a:solidFill>
                    <a:schemeClr val="accent2"/>
                  </a:solidFill>
                  <a:latin typeface="Arial Black" panose="020B0A04020102020204" pitchFamily="34" charset="0"/>
                </a:rPr>
                <a:t>Controla </a:t>
              </a:r>
              <a:br>
                <a:rPr lang="es-ES_tradnl" dirty="0">
                  <a:solidFill>
                    <a:schemeClr val="accent2"/>
                  </a:solidFill>
                  <a:latin typeface="Arial Black" panose="020B0A04020102020204" pitchFamily="34" charset="0"/>
                </a:rPr>
              </a:br>
              <a:r>
                <a:rPr lang="es-ES_tradnl" dirty="0">
                  <a:solidFill>
                    <a:schemeClr val="tx2"/>
                  </a:solidFill>
                </a:rPr>
                <a:t>con algo de </a:t>
              </a:r>
              <a:br>
                <a:rPr lang="es-ES_tradnl" dirty="0">
                  <a:solidFill>
                    <a:schemeClr val="tx2"/>
                  </a:solidFill>
                </a:rPr>
              </a:br>
              <a:r>
                <a:rPr lang="es-ES_tradnl" dirty="0">
                  <a:solidFill>
                    <a:schemeClr val="accent2"/>
                  </a:solidFill>
                </a:rPr>
                <a:t>Demostrar emociones</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6" y="3327348"/>
            <a:ext cx="3708091" cy="836611"/>
            <a:chOff x="6619875" y="2921246"/>
            <a:chExt cx="2726952"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302490"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dirty="0">
                  <a:solidFill>
                    <a:schemeClr val="accent2"/>
                  </a:solidFill>
                  <a:latin typeface="Arial Black" panose="020B0A04020102020204" pitchFamily="34" charset="0"/>
                </a:rPr>
                <a:t>Demuestra emociones </a:t>
              </a:r>
              <a:br>
                <a:rPr lang="es-ES_tradnl" dirty="0">
                  <a:solidFill>
                    <a:schemeClr val="accent2"/>
                  </a:solidFill>
                  <a:latin typeface="Arial Black" panose="020B0A04020102020204" pitchFamily="34" charset="0"/>
                </a:rPr>
              </a:br>
              <a:r>
                <a:rPr lang="es-ES_tradnl" dirty="0">
                  <a:solidFill>
                    <a:schemeClr val="tx2"/>
                  </a:solidFill>
                </a:rPr>
                <a:t>con algo de </a:t>
              </a:r>
              <a:br>
                <a:rPr lang="es-ES_tradnl" dirty="0">
                  <a:solidFill>
                    <a:schemeClr val="tx2"/>
                  </a:solidFill>
                </a:rPr>
              </a:br>
              <a:r>
                <a:rPr lang="es-ES_tradnl" dirty="0">
                  <a:solidFill>
                    <a:schemeClr val="accent2"/>
                  </a:solidFill>
                </a:rPr>
                <a:t>Controlar</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6" y="4521424"/>
            <a:ext cx="3708091" cy="836611"/>
            <a:chOff x="6619875" y="3822472"/>
            <a:chExt cx="2726952"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302490"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dirty="0">
                  <a:solidFill>
                    <a:schemeClr val="tx2"/>
                  </a:solidFill>
                </a:rPr>
                <a:t>Más </a:t>
              </a:r>
              <a:br>
                <a:rPr lang="es-ES_tradnl" dirty="0">
                  <a:solidFill>
                    <a:schemeClr val="tx2"/>
                  </a:solidFill>
                </a:rPr>
              </a:br>
              <a:r>
                <a:rPr lang="es-ES_tradnl" dirty="0">
                  <a:solidFill>
                    <a:schemeClr val="accent2"/>
                  </a:solidFill>
                  <a:latin typeface="Arial Black" panose="020B0A04020102020204" pitchFamily="34" charset="0"/>
                </a:rPr>
                <a:t>Demostrar emociones</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38b2075-b34e-4d69-a56d-dea98b051af2" xsi:nil="true"/>
    <lcf76f155ced4ddcb4097134ff3c332f xmlns="30030edf-551b-4514-af48-d47e7cd5b679">
      <Terms xmlns="http://schemas.microsoft.com/office/infopath/2007/PartnerControls"/>
    </lcf76f155ced4ddcb4097134ff3c332f>
    <Date xmlns="30030edf-551b-4514-af48-d47e7cd5b67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5E1ED911C56C428183962BB2CD9D50" ma:contentTypeVersion="17" ma:contentTypeDescription="Create a new document." ma:contentTypeScope="" ma:versionID="7a2990c0be3e48e00c8cb39c50c47f7a">
  <xsd:schema xmlns:xsd="http://www.w3.org/2001/XMLSchema" xmlns:xs="http://www.w3.org/2001/XMLSchema" xmlns:p="http://schemas.microsoft.com/office/2006/metadata/properties" xmlns:ns2="938b2075-b34e-4d69-a56d-dea98b051af2" xmlns:ns3="30030edf-551b-4514-af48-d47e7cd5b679" targetNamespace="http://schemas.microsoft.com/office/2006/metadata/properties" ma:root="true" ma:fieldsID="2d1aa1437b1e5bdddfd97048221c4826" ns2:_="" ns3:_="">
    <xsd:import namespace="938b2075-b34e-4d69-a56d-dea98b051af2"/>
    <xsd:import namespace="30030edf-551b-4514-af48-d47e7cd5b67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Date"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b2075-b34e-4d69-a56d-dea98b051af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b8891d5-a778-44fe-b46b-0682ddd7cfe1}" ma:internalName="TaxCatchAll" ma:showField="CatchAllData" ma:web="938b2075-b34e-4d69-a56d-dea98b051af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030edf-551b-4514-af48-d47e7cd5b67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 ma:index="20" nillable="true" ma:displayName="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 ds:uri="938b2075-b34e-4d69-a56d-dea98b051af2"/>
    <ds:schemaRef ds:uri="30030edf-551b-4514-af48-d47e7cd5b679"/>
  </ds:schemaRefs>
</ds:datastoreItem>
</file>

<file path=customXml/itemProps2.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3.xml><?xml version="1.0" encoding="utf-8"?>
<ds:datastoreItem xmlns:ds="http://schemas.openxmlformats.org/officeDocument/2006/customXml" ds:itemID="{5A7B4524-40D8-4D94-9127-CCF1B8DA9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8b2075-b34e-4d69-a56d-dea98b051af2"/>
    <ds:schemaRef ds:uri="30030edf-551b-4514-af48-d47e7cd5b6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1168</TotalTime>
  <Words>9273</Words>
  <Application>Microsoft Office PowerPoint</Application>
  <PresentationFormat>Widescreen</PresentationFormat>
  <Paragraphs>1178</Paragraphs>
  <Slides>55</Slides>
  <Notes>55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55</vt:i4>
      </vt:variant>
    </vt:vector>
  </HeadingPairs>
  <TitlesOfParts>
    <vt:vector size="69" baseType="lpstr">
      <vt:lpstr>Arial</vt:lpstr>
      <vt:lpstr>Arial Black</vt:lpstr>
      <vt:lpstr>Courier New</vt:lpstr>
      <vt:lpstr>Georgia</vt:lpstr>
      <vt:lpstr>Georgia Pro</vt:lpstr>
      <vt:lpstr>Museo 700</vt:lpstr>
      <vt:lpstr>Museo Sans 300</vt:lpstr>
      <vt:lpstr>Museo Sans 700</vt:lpstr>
      <vt:lpstr>Open Sans</vt:lpstr>
      <vt:lpstr>Open Sans Extrabold</vt:lpstr>
      <vt:lpstr>Symbol</vt:lpstr>
      <vt:lpstr>Times New Roman</vt:lpstr>
      <vt:lpstr>Wingdings</vt:lpstr>
      <vt:lpstr>Tracom SOCIAL STYLE PowerPoint Template</vt:lpstr>
      <vt:lpstr>Mejorar la eficacia personal con Versatilidad</vt:lpstr>
      <vt:lpstr>Objetivos de aprendizaje</vt:lpstr>
      <vt:lpstr>PowerPoint Presentation</vt:lpstr>
      <vt:lpstr>Comportamientos observables frente a personalidad</vt:lpstr>
      <vt:lpstr>Comportamientos “Decir y hacer”</vt:lpstr>
      <vt:lpstr>La Asertividad y La Receptividad.</vt:lpstr>
      <vt:lpstr>La Asertividad</vt:lpstr>
      <vt:lpstr>Comportamientos de la asertividad</vt:lpstr>
      <vt:lpstr>La Receptividad</vt:lpstr>
      <vt:lpstr>Comportamientos de La Receptividad</vt:lpstr>
      <vt:lpstr>El modelo SOCIAL STYLE ModelTM</vt:lpstr>
      <vt:lpstr>Necesidad, orientación y acción de crecimiento</vt:lpstr>
      <vt:lpstr>SOCIAL STYLE  Características clave</vt:lpstr>
      <vt:lpstr>Perfil en línea sobre la percepción propia de SOCIAL STYLE</vt:lpstr>
      <vt:lpstr>PowerPoint Presentation</vt:lpstr>
      <vt:lpstr>PowerPoint Presentation</vt:lpstr>
      <vt:lpstr>PowerPoint Presentation</vt:lpstr>
      <vt:lpstr>PowerPoint Presentation</vt:lpstr>
      <vt:lpstr>PowerPoint Presentation</vt:lpstr>
      <vt:lpstr>Perfil sobre la percepción propia de SOCIAL STYLE en formato físico</vt:lpstr>
      <vt:lpstr>Su percepción propia de SOCIAL STYLE</vt:lpstr>
      <vt:lpstr>Lea sobre su Estilo</vt:lpstr>
      <vt:lpstr>Recordatorios clave</vt:lpstr>
      <vt:lpstr>Versatilidad</vt:lpstr>
      <vt:lpstr>Versatilidad es lo bien que uno se adapta a las necesidades del Estilo de los demás</vt:lpstr>
      <vt:lpstr>Las cuatro fuentes de la versatilidad</vt:lpstr>
      <vt:lpstr>Perfil en línea sobre la percepción propia en versatilidad</vt:lpstr>
      <vt:lpstr>Versatilidad general</vt:lpstr>
      <vt:lpstr>El significado de cada posición en la versatilidad</vt:lpstr>
      <vt:lpstr>PowerPoint Presentation</vt:lpstr>
      <vt:lpstr>PowerPoint Presentation</vt:lpstr>
      <vt:lpstr>PowerPoint Presentation</vt:lpstr>
      <vt:lpstr>PowerPoint Presentation</vt:lpstr>
      <vt:lpstr>PowerPoint Presentation</vt:lpstr>
      <vt:lpstr>Perfil de versatilidad en formato físico</vt:lpstr>
      <vt:lpstr>Versatilidad</vt:lpstr>
      <vt:lpstr>Su percepción propia de versatilidad</vt:lpstr>
      <vt:lpstr>Objetivos de aprendizaje</vt:lpstr>
      <vt:lpstr>Próximos pasos y aprendizaje clave</vt:lpstr>
      <vt:lpstr>SOCIAL STYLE Navigator®</vt:lpstr>
      <vt:lpstr>Acceso a  SOCIAL STYLE Navigator®  (solo perfiles en línea)</vt:lpstr>
      <vt:lpstr>Acceso a SOCIAL STYLE Navigator®  (solo perfiles en formato físico)</vt:lpstr>
      <vt:lpstr>PowerPoint Presentation</vt:lpstr>
      <vt:lpstr>PowerPoint Presentation</vt:lpstr>
      <vt:lpstr>PowerPoint Presentation</vt:lpstr>
      <vt:lpstr>PowerPoint Presentation</vt:lpstr>
      <vt:lpstr>Pasaporte SOCIAL STYLE</vt:lpstr>
      <vt:lpstr>PowerPoint Presentation</vt:lpstr>
      <vt:lpstr>Ejercicios opcionales</vt:lpstr>
      <vt:lpstr>Técnicas para observar el Estilo</vt:lpstr>
      <vt:lpstr>Foro de estilo</vt:lpstr>
      <vt:lpstr>Foro de versatilidad</vt:lpstr>
      <vt:lpstr>SOCIAL STYLE Navigator</vt:lpstr>
      <vt:lpstr>Plan de acción de versatilidad</vt:lpstr>
      <vt:lpstr>Mejorar la eficacia personal con Versatilidad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Sandra Johnson</dc:creator>
  <cp:lastModifiedBy>Karna Caldwell</cp:lastModifiedBy>
  <cp:revision>1184</cp:revision>
  <cp:lastPrinted>2021-06-10T19:57:06Z</cp:lastPrinted>
  <dcterms:created xsi:type="dcterms:W3CDTF">2021-02-09T18:22:56Z</dcterms:created>
  <dcterms:modified xsi:type="dcterms:W3CDTF">2023-07-17T20:01:57Z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0x010100276830489B7800449738DDE52FC86B08</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y fmtid="{D5CDD505-2E9C-101B-9397-08002B2CF9AE}" pid="6" name="MediaServiceImageTags">
    <vt:lpwstr/>
  </property>
</Properties>
</file>