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ink/ink1.xml" ContentType="application/inkml+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60"/>
  </p:notesMasterIdLst>
  <p:handoutMasterIdLst>
    <p:handoutMasterId r:id="rId61"/>
  </p:handoutMasterIdLst>
  <p:sldIdLst>
    <p:sldId id="1106" r:id="rId5"/>
    <p:sldId id="1107" r:id="rId6"/>
    <p:sldId id="1085" r:id="rId7"/>
    <p:sldId id="302" r:id="rId8"/>
    <p:sldId id="303" r:id="rId9"/>
    <p:sldId id="996" r:id="rId10"/>
    <p:sldId id="997" r:id="rId11"/>
    <p:sldId id="305" r:id="rId12"/>
    <p:sldId id="1028" r:id="rId13"/>
    <p:sldId id="306" r:id="rId14"/>
    <p:sldId id="1006" r:id="rId15"/>
    <p:sldId id="938" r:id="rId16"/>
    <p:sldId id="312" r:id="rId17"/>
    <p:sldId id="1037" r:id="rId18"/>
    <p:sldId id="1058" r:id="rId19"/>
    <p:sldId id="1073" r:id="rId20"/>
    <p:sldId id="1075" r:id="rId21"/>
    <p:sldId id="1074" r:id="rId22"/>
    <p:sldId id="1076" r:id="rId23"/>
    <p:sldId id="1036" r:id="rId24"/>
    <p:sldId id="952" r:id="rId25"/>
    <p:sldId id="1079" r:id="rId26"/>
    <p:sldId id="1093" r:id="rId27"/>
    <p:sldId id="330" r:id="rId28"/>
    <p:sldId id="1008" r:id="rId29"/>
    <p:sldId id="321" r:id="rId30"/>
    <p:sldId id="1068" r:id="rId31"/>
    <p:sldId id="927" r:id="rId32"/>
    <p:sldId id="1005" r:id="rId33"/>
    <p:sldId id="1063" r:id="rId34"/>
    <p:sldId id="1066" r:id="rId35"/>
    <p:sldId id="1070" r:id="rId36"/>
    <p:sldId id="1071" r:id="rId37"/>
    <p:sldId id="1072" r:id="rId38"/>
    <p:sldId id="1067" r:id="rId39"/>
    <p:sldId id="320" r:id="rId40"/>
    <p:sldId id="1094" r:id="rId41"/>
    <p:sldId id="1091" r:id="rId42"/>
    <p:sldId id="1095" r:id="rId43"/>
    <p:sldId id="326" r:id="rId44"/>
    <p:sldId id="1104" r:id="rId45"/>
    <p:sldId id="1105" r:id="rId46"/>
    <p:sldId id="1009" r:id="rId47"/>
    <p:sldId id="1035" r:id="rId48"/>
    <p:sldId id="1033" r:id="rId49"/>
    <p:sldId id="1012" r:id="rId50"/>
    <p:sldId id="1030" r:id="rId51"/>
    <p:sldId id="285" r:id="rId52"/>
    <p:sldId id="1096" r:id="rId53"/>
    <p:sldId id="325" r:id="rId54"/>
    <p:sldId id="1097" r:id="rId55"/>
    <p:sldId id="1098" r:id="rId56"/>
    <p:sldId id="1069" r:id="rId57"/>
    <p:sldId id="963" r:id="rId58"/>
    <p:sldId id="1090" r:id="rId59"/>
  </p:sldIdLst>
  <p:sldSz cx="12192000" cy="6858000"/>
  <p:notesSz cx="7315200" cy="9601200"/>
  <p:custDataLst>
    <p:tags r:id="rId62"/>
  </p:custData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3215887-970E-46D7-AA91-829C1B550A31}">
          <p14:sldIdLst>
            <p14:sldId id="1106"/>
            <p14:sldId id="1107"/>
            <p14:sldId id="1085"/>
            <p14:sldId id="302"/>
            <p14:sldId id="303"/>
            <p14:sldId id="996"/>
            <p14:sldId id="997"/>
            <p14:sldId id="305"/>
            <p14:sldId id="1028"/>
            <p14:sldId id="306"/>
            <p14:sldId id="1006"/>
            <p14:sldId id="938"/>
            <p14:sldId id="312"/>
          </p14:sldIdLst>
        </p14:section>
        <p14:section name="Online Style Profile" id="{0CF25680-69AD-488F-9AE1-C1403A3DD68C}">
          <p14:sldIdLst>
            <p14:sldId id="1037"/>
            <p14:sldId id="1058"/>
            <p14:sldId id="1073"/>
            <p14:sldId id="1075"/>
            <p14:sldId id="1074"/>
            <p14:sldId id="1076"/>
          </p14:sldIdLst>
        </p14:section>
        <p14:section name="Paper Style profile" id="{976698BA-C590-450D-8727-8203978ED990}">
          <p14:sldIdLst>
            <p14:sldId id="1036"/>
            <p14:sldId id="952"/>
            <p14:sldId id="1079"/>
          </p14:sldIdLst>
        </p14:section>
        <p14:section name="Program" id="{9E0D68DD-CAEB-4EE9-8BEF-4B3D89E694FC}">
          <p14:sldIdLst>
            <p14:sldId id="1093"/>
            <p14:sldId id="330"/>
            <p14:sldId id="1008"/>
            <p14:sldId id="321"/>
          </p14:sldIdLst>
        </p14:section>
        <p14:section name="Online Versatility Profile" id="{FF3BB3B9-9D70-451A-8579-CCEC603385E0}">
          <p14:sldIdLst>
            <p14:sldId id="1068"/>
            <p14:sldId id="927"/>
            <p14:sldId id="1005"/>
            <p14:sldId id="1063"/>
            <p14:sldId id="1066"/>
            <p14:sldId id="1070"/>
            <p14:sldId id="1071"/>
            <p14:sldId id="1072"/>
          </p14:sldIdLst>
        </p14:section>
        <p14:section name="Paper Versatility Profile" id="{63F07B95-B3FE-44B4-8FFE-0E5F8D93F17E}">
          <p14:sldIdLst>
            <p14:sldId id="1067"/>
            <p14:sldId id="320"/>
            <p14:sldId id="1094"/>
          </p14:sldIdLst>
        </p14:section>
        <p14:section name="Program" id="{579CC8D4-C647-426C-90FC-944D36A1697A}">
          <p14:sldIdLst>
            <p14:sldId id="1091"/>
            <p14:sldId id="1095"/>
            <p14:sldId id="326"/>
            <p14:sldId id="1104"/>
            <p14:sldId id="1105"/>
            <p14:sldId id="1009"/>
            <p14:sldId id="1035"/>
            <p14:sldId id="1033"/>
            <p14:sldId id="1012"/>
            <p14:sldId id="1030"/>
            <p14:sldId id="285"/>
            <p14:sldId id="1096"/>
            <p14:sldId id="325"/>
            <p14:sldId id="1097"/>
            <p14:sldId id="1098"/>
            <p14:sldId id="1069"/>
            <p14:sldId id="963"/>
            <p14:sldId id="1090"/>
          </p14:sldIdLst>
        </p14:section>
      </p14:sectionLst>
    </p:ext>
    <p:ext uri="{EFAFB233-063F-42B5-8137-9DF3F51BA10A}">
      <p15:sldGuideLst xmlns:p15="http://schemas.microsoft.com/office/powerpoint/2012/main">
        <p15:guide id="1" orient="horz" pos="1032"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nette Mosier" initials="AM" lastIdx="25" clrIdx="0"/>
  <p:cmAuthor id="1" name="Casey Mulqueen" initials="CM" lastIdx="12" clrIdx="1"/>
  <p:cmAuthor id="2" name="Jason Kiesau" initials="JK" lastIdx="10" clrIdx="2"/>
  <p:cmAuthor id="3" name="ANNETTE MOSIER" initials="AM" lastIdx="1" clrIdx="3">
    <p:extLst>
      <p:ext uri="{19B8F6BF-5375-455C-9EA6-DF929625EA0E}">
        <p15:presenceInfo xmlns:p15="http://schemas.microsoft.com/office/powerpoint/2012/main" userId="b5c65e5a27290cb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4E73"/>
    <a:srgbClr val="E9ECEF"/>
    <a:srgbClr val="003651"/>
    <a:srgbClr val="AFABAB"/>
    <a:srgbClr val="898989"/>
    <a:srgbClr val="005B92"/>
    <a:srgbClr val="07548B"/>
    <a:srgbClr val="ECECEC"/>
    <a:srgbClr val="E1E1E1"/>
    <a:srgbClr val="BDBE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FD0F851-EC5A-4D38-B0AD-8093EC10F338}">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310" autoAdjust="0"/>
    <p:restoredTop sz="96247" autoAdjust="0"/>
  </p:normalViewPr>
  <p:slideViewPr>
    <p:cSldViewPr snapToGrid="0" showGuides="1">
      <p:cViewPr varScale="1">
        <p:scale>
          <a:sx n="103" d="100"/>
          <a:sy n="103" d="100"/>
        </p:scale>
        <p:origin x="114" y="180"/>
      </p:cViewPr>
      <p:guideLst>
        <p:guide orient="horz" pos="1032"/>
        <p:guide pos="3840"/>
      </p:guideLst>
    </p:cSldViewPr>
  </p:slideViewPr>
  <p:notesTextViewPr>
    <p:cViewPr>
      <p:scale>
        <a:sx n="150" d="100"/>
        <a:sy n="150" d="100"/>
      </p:scale>
      <p:origin x="0" y="0"/>
    </p:cViewPr>
  </p:notesTextViewPr>
  <p:sorterViewPr>
    <p:cViewPr>
      <p:scale>
        <a:sx n="75" d="100"/>
        <a:sy n="75" d="100"/>
      </p:scale>
      <p:origin x="0" y="0"/>
    </p:cViewPr>
  </p:sorterViewPr>
  <p:notesViewPr>
    <p:cSldViewPr snapToGrid="0" showGuides="1">
      <p:cViewPr varScale="1">
        <p:scale>
          <a:sx n="65" d="100"/>
          <a:sy n="65" d="100"/>
        </p:scale>
        <p:origin x="2784" y="4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handoutMaster" Target="handoutMasters/handout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300BA8B-A4A0-47DE-87E6-107ED97A1ED9}"/>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r>
              <a:rPr lang="en-US" dirty="0"/>
              <a:t>Copy or Retype Slide Headline Here</a:t>
            </a:r>
          </a:p>
        </p:txBody>
      </p:sp>
      <p:sp>
        <p:nvSpPr>
          <p:cNvPr id="3" name="Date Placeholder 2">
            <a:extLst>
              <a:ext uri="{FF2B5EF4-FFF2-40B4-BE49-F238E27FC236}">
                <a16:creationId xmlns:a16="http://schemas.microsoft.com/office/drawing/2014/main" id="{EE59CF2A-C0B6-4E23-A8F5-BA2E0BF6E78D}"/>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46CA0A60-4272-43EA-9609-D2DEC7780AC7}" type="datetimeFigureOut">
              <a:rPr lang="en-US" smtClean="0"/>
              <a:t>7/14/2023</a:t>
            </a:fld>
            <a:endParaRPr lang="en-US" dirty="0"/>
          </a:p>
        </p:txBody>
      </p:sp>
      <p:sp>
        <p:nvSpPr>
          <p:cNvPr id="4" name="Footer Placeholder 3">
            <a:extLst>
              <a:ext uri="{FF2B5EF4-FFF2-40B4-BE49-F238E27FC236}">
                <a16:creationId xmlns:a16="http://schemas.microsoft.com/office/drawing/2014/main" id="{E820AF80-B894-4A6E-A83A-54DD8D31BF92}"/>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dirty="0"/>
              <a:t>© 2021 The TRACOM Corporation All Rights Reserved </a:t>
            </a:r>
          </a:p>
        </p:txBody>
      </p:sp>
      <p:sp>
        <p:nvSpPr>
          <p:cNvPr id="5" name="Slide Number Placeholder 4">
            <a:extLst>
              <a:ext uri="{FF2B5EF4-FFF2-40B4-BE49-F238E27FC236}">
                <a16:creationId xmlns:a16="http://schemas.microsoft.com/office/drawing/2014/main" id="{FCD2493E-31F0-4EF7-8F38-0F4186F9F416}"/>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984D36EE-7A72-4DA1-A401-AF8B6E1DFDB4}" type="slidenum">
              <a:rPr lang="en-US" smtClean="0"/>
              <a:t>‹#›</a:t>
            </a:fld>
            <a:endParaRPr lang="en-US" dirty="0"/>
          </a:p>
        </p:txBody>
      </p:sp>
    </p:spTree>
    <p:extLst>
      <p:ext uri="{BB962C8B-B14F-4D97-AF65-F5344CB8AC3E}">
        <p14:creationId xmlns:p14="http://schemas.microsoft.com/office/powerpoint/2010/main" val="2887398510"/>
      </p:ext>
    </p:extLst>
  </p:cSld>
  <p:clrMap bg1="lt1" tx1="dk1" bg2="lt2" tx2="dk2" accent1="accent1" accent2="accent2" accent3="accent3" accent4="accent4" accent5="accent5" accent6="accent6" hlink="hlink" folHlink="folHlink"/>
  <p:hf hd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8T16:20:28.160"/>
    </inkml:context>
    <inkml:brush xml:id="br0">
      <inkml:brushProperty name="width" value="0.05" units="cm"/>
      <inkml:brushProperty name="height" value="0.05" units="cm"/>
      <inkml:brushProperty name="ignorePressure" value="1"/>
    </inkml:brush>
  </inkml:definitions>
  <inkml:trace contextRef="#ctx0" brushRef="#br0">0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18625" y="1922358"/>
            <a:ext cx="6476301" cy="481727"/>
          </a:xfrm>
          <a:prstGeom prst="rect">
            <a:avLst/>
          </a:prstGeom>
        </p:spPr>
        <p:txBody>
          <a:bodyPr vert="horz" lIns="0" tIns="0" rIns="0" bIns="0" rtlCol="0" anchor="b"/>
          <a:lstStyle>
            <a:lvl1pPr algn="l">
              <a:defRPr sz="1700" b="1" spc="-32" baseline="0">
                <a:solidFill>
                  <a:schemeClr val="accent2"/>
                </a:solidFill>
              </a:defRPr>
            </a:lvl1pPr>
          </a:lstStyle>
          <a:p>
            <a:r>
              <a:rPr lang="en-US" dirty="0"/>
              <a:t>Copy or Retype Slide Headline Here</a:t>
            </a:r>
          </a:p>
        </p:txBody>
      </p:sp>
      <p:sp>
        <p:nvSpPr>
          <p:cNvPr id="3" name="Date Placeholder 2"/>
          <p:cNvSpPr>
            <a:spLocks noGrp="1"/>
          </p:cNvSpPr>
          <p:nvPr>
            <p:ph type="dt" idx="1"/>
          </p:nvPr>
        </p:nvSpPr>
        <p:spPr>
          <a:xfrm>
            <a:off x="4184227" y="-534999"/>
            <a:ext cx="3169920" cy="481727"/>
          </a:xfrm>
          <a:prstGeom prst="rect">
            <a:avLst/>
          </a:prstGeom>
        </p:spPr>
        <p:txBody>
          <a:bodyPr vert="horz" lIns="0" tIns="0" rIns="0" bIns="0" rtlCol="0"/>
          <a:lstStyle>
            <a:lvl1pPr algn="r">
              <a:defRPr sz="1300"/>
            </a:lvl1pPr>
          </a:lstStyle>
          <a:p>
            <a:fld id="{62988393-0E3C-4976-AA48-59774D280CFC}" type="datetimeFigureOut">
              <a:rPr lang="en-US" smtClean="0"/>
              <a:t>7/14/2023</a:t>
            </a:fld>
            <a:endParaRPr lang="en-US" dirty="0"/>
          </a:p>
        </p:txBody>
      </p:sp>
      <p:sp>
        <p:nvSpPr>
          <p:cNvPr id="4" name="Slide Image Placeholder 3"/>
          <p:cNvSpPr>
            <a:spLocks noGrp="1" noRot="1" noChangeAspect="1"/>
          </p:cNvSpPr>
          <p:nvPr>
            <p:ph type="sldImg" idx="2"/>
          </p:nvPr>
        </p:nvSpPr>
        <p:spPr>
          <a:xfrm>
            <a:off x="538163" y="596900"/>
            <a:ext cx="2316162" cy="1303338"/>
          </a:xfrm>
          <a:prstGeom prst="rect">
            <a:avLst/>
          </a:prstGeom>
          <a:noFill/>
          <a:ln w="12700">
            <a:solidFill>
              <a:schemeClr val="bg2"/>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518625" y="2522433"/>
            <a:ext cx="6476301" cy="6482477"/>
          </a:xfrm>
          <a:prstGeom prst="rect">
            <a:avLst/>
          </a:prstGeom>
        </p:spPr>
        <p:txBody>
          <a:bodyPr vert="horz" lIns="0" tIns="0" rIns="0" bIns="0" rtlCol="0"/>
          <a:lstStyle/>
          <a:p>
            <a:pPr lvl="0"/>
            <a:r>
              <a:rPr lang="en-US" dirty="0"/>
              <a:t>Type copy here. To reformat, place cursor at the beginning of sentence and hit Tab for BOLD, Italic, or Bullet points. To return to previous format, use </a:t>
            </a:r>
            <a:r>
              <a:rPr lang="en-US" dirty="0" err="1"/>
              <a:t>Shift+Tab</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518624" y="9292905"/>
            <a:ext cx="6476301" cy="308296"/>
          </a:xfrm>
          <a:prstGeom prst="rect">
            <a:avLst/>
          </a:prstGeom>
        </p:spPr>
        <p:txBody>
          <a:bodyPr vert="horz" lIns="0" tIns="0" rIns="0" bIns="0" rtlCol="0" anchor="t"/>
          <a:lstStyle>
            <a:lvl1pPr algn="l">
              <a:defRPr sz="800">
                <a:solidFill>
                  <a:schemeClr val="accent3"/>
                </a:solidFill>
              </a:defRPr>
            </a:lvl1p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7" name="Slide Number Placeholder 6"/>
          <p:cNvSpPr>
            <a:spLocks noGrp="1"/>
          </p:cNvSpPr>
          <p:nvPr>
            <p:ph type="sldNum" sz="quarter" idx="5"/>
          </p:nvPr>
        </p:nvSpPr>
        <p:spPr>
          <a:xfrm>
            <a:off x="2979007" y="596290"/>
            <a:ext cx="4015918" cy="215479"/>
          </a:xfrm>
          <a:prstGeom prst="rect">
            <a:avLst/>
          </a:prstGeom>
        </p:spPr>
        <p:txBody>
          <a:bodyPr vert="horz" lIns="0" tIns="0" rIns="0" bIns="0" rtlCol="0" anchor="b"/>
          <a:lstStyle>
            <a:lvl1pPr algn="l">
              <a:defRPr sz="1100">
                <a:solidFill>
                  <a:schemeClr val="accent3"/>
                </a:solidFill>
              </a:defRPr>
            </a:lvl1pPr>
          </a:lstStyle>
          <a:p>
            <a:r>
              <a:rPr lang="en-US" dirty="0"/>
              <a:t>Slide </a:t>
            </a:r>
            <a:fld id="{D9A648C1-F151-4CF5-B9CC-6608EAC3961C}" type="slidenum">
              <a:rPr lang="en-US" smtClean="0"/>
              <a:pPr/>
              <a:t>‹#›</a:t>
            </a:fld>
            <a:endParaRPr lang="en-US" dirty="0"/>
          </a:p>
        </p:txBody>
      </p:sp>
    </p:spTree>
    <p:extLst>
      <p:ext uri="{BB962C8B-B14F-4D97-AF65-F5344CB8AC3E}">
        <p14:creationId xmlns:p14="http://schemas.microsoft.com/office/powerpoint/2010/main" val="4089149608"/>
      </p:ext>
    </p:extLst>
  </p:cSld>
  <p:clrMap bg1="lt1" tx1="dk1" bg2="lt2" tx2="dk2" accent1="accent1" accent2="accent2" accent3="accent3" accent4="accent4" accent5="accent5" accent6="accent6" hlink="hlink" folHlink="folHlink"/>
  <p:hf hdr="0" dt="0"/>
  <p:notesStyle>
    <a:lvl1pPr marL="0" indent="0" algn="l" defTabSz="914400" rtl="0" eaLnBrk="1" latinLnBrk="0" hangingPunct="1">
      <a:spcBef>
        <a:spcPts val="200"/>
      </a:spcBef>
      <a:spcAft>
        <a:spcPts val="200"/>
      </a:spcAft>
      <a:buFont typeface="Arial" panose="020B0604020202020204" pitchFamily="34" charset="0"/>
      <a:buChar char="​"/>
      <a:defRPr sz="1200" kern="1200">
        <a:solidFill>
          <a:schemeClr val="tx1"/>
        </a:solidFill>
        <a:latin typeface="+mn-lt"/>
        <a:ea typeface="+mn-ea"/>
        <a:cs typeface="+mn-cs"/>
      </a:defRPr>
    </a:lvl1pPr>
    <a:lvl2pPr marL="0" indent="0" algn="l" defTabSz="914400" rtl="0" eaLnBrk="1" latinLnBrk="0" hangingPunct="1">
      <a:spcBef>
        <a:spcPts val="200"/>
      </a:spcBef>
      <a:spcAft>
        <a:spcPts val="200"/>
      </a:spcAft>
      <a:buFont typeface="Arial" panose="020B0604020202020204" pitchFamily="34" charset="0"/>
      <a:buChar char="​"/>
      <a:defRPr sz="1200" b="1" kern="1200">
        <a:solidFill>
          <a:schemeClr val="tx1"/>
        </a:solidFill>
        <a:latin typeface="+mn-lt"/>
        <a:ea typeface="+mn-ea"/>
        <a:cs typeface="+mn-cs"/>
      </a:defRPr>
    </a:lvl2pPr>
    <a:lvl3pPr marL="0" indent="0" algn="l" defTabSz="914400" rtl="0" eaLnBrk="1" latinLnBrk="0" hangingPunct="1">
      <a:buFont typeface="Arial" panose="020B0604020202020204" pitchFamily="34" charset="0"/>
      <a:buChar char="​"/>
      <a:defRPr sz="1200" i="1" kern="1200">
        <a:solidFill>
          <a:schemeClr val="tx1"/>
        </a:solidFill>
        <a:latin typeface="+mn-lt"/>
        <a:ea typeface="+mn-ea"/>
        <a:cs typeface="+mn-cs"/>
      </a:defRPr>
    </a:lvl3pPr>
    <a:lvl4pPr marL="112713" indent="-112713"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285750" indent="-171450" algn="l" defTabSz="914400" rtl="0" eaLnBrk="1" latinLnBrk="0" hangingPunct="1">
      <a:buFont typeface="Symbol" panose="05050102010706020507" pitchFamily="18" charset="2"/>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socialstylenavigator.com/"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image" Target="../media/image340.png"/></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0"/>
            <a:ext cx="6861175" cy="3859213"/>
          </a:xfrm>
        </p:spPr>
      </p:sp>
      <p:sp>
        <p:nvSpPr>
          <p:cNvPr id="3" name="Notes Placeholder 2"/>
          <p:cNvSpPr>
            <a:spLocks noGrp="1"/>
          </p:cNvSpPr>
          <p:nvPr>
            <p:ph type="body" idx="1"/>
          </p:nvPr>
        </p:nvSpPr>
        <p:spPr>
          <a:xfrm>
            <a:off x="486211" y="4637088"/>
            <a:ext cx="6071532" cy="777874"/>
          </a:xfrm>
        </p:spPr>
        <p:txBody>
          <a:bodyPr/>
          <a:lstStyle/>
          <a:p>
            <a:pPr algn="l"/>
            <a:r>
              <a:rPr lang="en-US" sz="1100" b="1" i="0" u="none" strike="noStrike" baseline="0" dirty="0">
                <a:latin typeface="+mj-lt"/>
              </a:rPr>
              <a:t>3 MINUTES (Participant Workbook, pages 1 and 2)</a:t>
            </a:r>
          </a:p>
          <a:p>
            <a:pPr algn="l"/>
            <a:endParaRPr lang="en-US" sz="1100" b="0" i="0" u="none" strike="noStrike" baseline="0" dirty="0">
              <a:latin typeface="+mj-lt"/>
            </a:endParaRPr>
          </a:p>
          <a:p>
            <a:r>
              <a:rPr lang="en-US" sz="1100" b="1" dirty="0">
                <a:solidFill>
                  <a:srgbClr val="000000"/>
                </a:solidFill>
                <a:latin typeface="Arial" panose="020B0604020202020204" pitchFamily="34" charset="0"/>
              </a:rPr>
              <a:t>WELCOME </a:t>
            </a:r>
            <a:r>
              <a:rPr lang="en-US" sz="1100" dirty="0">
                <a:solidFill>
                  <a:srgbClr val="000000"/>
                </a:solidFill>
                <a:latin typeface="Arial" panose="020B0604020202020204" pitchFamily="34" charset="0"/>
              </a:rPr>
              <a:t>participants to the session and REVIEW key points about TRACOM’s SOCIAL STYLE Model：</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One of the most widely-used and highly-regarded behavioral models in use today.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Will help you develop insight about your behavioral strengths and weaknesses, and your co-workers’ behavioral preferences.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Originally developed in the 1960s by psychologists David Merrill and Roger Reid.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Used worldwide by millions of people. </a:t>
            </a:r>
          </a:p>
          <a:p>
            <a:endParaRPr lang="en-US" sz="1100" dirty="0">
              <a:solidFill>
                <a:srgbClr val="000000"/>
              </a:solidFill>
              <a:latin typeface="Arial" panose="020B0604020202020204" pitchFamily="34" charset="0"/>
            </a:endParaRPr>
          </a:p>
          <a:p>
            <a:pPr algn="l"/>
            <a:r>
              <a:rPr lang="en-US" sz="1100" b="1" dirty="0">
                <a:solidFill>
                  <a:srgbClr val="000000"/>
                </a:solidFill>
                <a:latin typeface="Arial" panose="020B0604020202020204" pitchFamily="34" charset="0"/>
              </a:rPr>
              <a:t>PROGRAM BENEFITS </a:t>
            </a:r>
          </a:p>
          <a:p>
            <a:pPr algn="l"/>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b="0" dirty="0">
                <a:solidFill>
                  <a:srgbClr val="000000"/>
                </a:solidFill>
                <a:latin typeface="Arial" panose="020B0604020202020204" pitchFamily="34" charset="0"/>
              </a:rPr>
              <a:t>Working successfully with others depends on developing good relationships. You can do this by understanding your own Style and, more importantly, other people’s Styles. This allows you to practice Versatility, adjusting your behavior to meet other people’s Style preferences. Research shows that people who consistently show Versatility are more effective in their jobs than people who don’t show Versatility.</a:t>
            </a:r>
            <a:endParaRPr lang="en-US" sz="1050" dirty="0"/>
          </a:p>
          <a:p>
            <a:pPr algn="l"/>
            <a:endParaRPr lang="en-US" sz="1100" b="1" i="0" u="none" strike="noStrike" baseline="0" dirty="0">
              <a:latin typeface="+mj-lt"/>
            </a:endParaRPr>
          </a:p>
          <a:p>
            <a:pPr algn="l"/>
            <a:r>
              <a:rPr lang="en-US" sz="1100" b="1" i="0" u="none" strike="noStrike" baseline="0" dirty="0">
                <a:latin typeface="+mj-lt"/>
              </a:rPr>
              <a:t>ASK</a:t>
            </a:r>
            <a:r>
              <a:rPr lang="en-US" sz="1100" b="0" i="0" u="none" strike="noStrike" baseline="0" dirty="0">
                <a:latin typeface="+mj-lt"/>
              </a:rPr>
              <a:t> participants to turn to Pages 1 and 2 in the workbook to follow along.</a:t>
            </a:r>
          </a:p>
          <a:p>
            <a:pPr marL="285750" indent="-285750" algn="l">
              <a:buFont typeface="Wingdings" panose="05000000000000000000" pitchFamily="2" charset="2"/>
              <a:buChar char="§"/>
            </a:pPr>
            <a:r>
              <a:rPr lang="en-US" sz="1100" kern="1200" dirty="0">
                <a:solidFill>
                  <a:srgbClr val="000000"/>
                </a:solidFill>
                <a:latin typeface="Arial" panose="020B0604020202020204" pitchFamily="34" charset="0"/>
                <a:ea typeface="+mn-ea"/>
                <a:cs typeface="+mn-cs"/>
              </a:rPr>
              <a:t>Cite</a:t>
            </a:r>
            <a:r>
              <a:rPr lang="en-US" sz="1100" b="0" i="0" u="none" strike="noStrike" baseline="0" dirty="0">
                <a:latin typeface="+mj-lt"/>
              </a:rPr>
              <a:t> the proven effectiveness of increased Versatility (e.g., Sales and Management studies on page 2 of the IPEV Participant Workbook).</a:t>
            </a:r>
          </a:p>
          <a:p>
            <a:pPr marL="285750" indent="-285750" algn="l">
              <a:buFont typeface="Arial" panose="020B0604020202020204" pitchFamily="34" charset="0"/>
              <a:buChar char="•"/>
            </a:pPr>
            <a:endParaRPr lang="en-US" sz="1100" b="0" i="0" u="none" strike="noStrike" baseline="0" dirty="0">
              <a:latin typeface="+mj-lt"/>
            </a:endParaRPr>
          </a:p>
        </p:txBody>
      </p:sp>
      <p:sp>
        <p:nvSpPr>
          <p:cNvPr id="4" name="Header Placeholder 3"/>
          <p:cNvSpPr>
            <a:spLocks noGrp="1"/>
          </p:cNvSpPr>
          <p:nvPr>
            <p:ph type="hdr" sz="quarter"/>
          </p:nvPr>
        </p:nvSpPr>
        <p:spPr>
          <a:xfrm>
            <a:off x="486211" y="3859213"/>
            <a:ext cx="6071532" cy="777874"/>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32" normalizeH="0" baseline="0" noProof="0" dirty="0">
                <a:ln>
                  <a:noFill/>
                </a:ln>
                <a:solidFill>
                  <a:srgbClr val="146899"/>
                </a:solidFill>
                <a:effectLst/>
                <a:uLnTx/>
                <a:uFillTx/>
                <a:latin typeface="Arial" panose="020B0604020202020204"/>
                <a:ea typeface="+mn-ea"/>
                <a:cs typeface="+mn-cs"/>
              </a:rPr>
              <a:t>Tracom SOCIAL STYLE</a:t>
            </a:r>
            <a:br>
              <a:rPr kumimoji="0" lang="en-US" sz="2400" b="1" i="0" u="none" strike="noStrike" kern="1200" cap="none" spc="-32" normalizeH="0" baseline="0" noProof="0" dirty="0">
                <a:ln>
                  <a:noFill/>
                </a:ln>
                <a:solidFill>
                  <a:srgbClr val="146899"/>
                </a:solidFill>
                <a:effectLst/>
                <a:uLnTx/>
                <a:uFillTx/>
                <a:latin typeface="Arial" panose="020B0604020202020204"/>
                <a:ea typeface="+mn-ea"/>
                <a:cs typeface="+mn-cs"/>
              </a:rPr>
            </a:br>
            <a:r>
              <a:rPr kumimoji="0" lang="en-US" sz="2400" b="1" i="0" u="none" strike="noStrike" kern="1200" cap="none" spc="-32" normalizeH="0" baseline="0" noProof="0" dirty="0">
                <a:ln>
                  <a:noFill/>
                </a:ln>
                <a:solidFill>
                  <a:srgbClr val="146899"/>
                </a:solidFill>
                <a:effectLst/>
                <a:uLnTx/>
                <a:uFillTx/>
                <a:latin typeface="Arial" panose="020B0604020202020204"/>
                <a:ea typeface="+mn-ea"/>
                <a:cs typeface="+mn-cs"/>
              </a:rPr>
              <a:t>Participant’s Manual</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808080"/>
                </a:solidFill>
                <a:effectLst/>
                <a:uLnTx/>
                <a:uFillTx/>
                <a:latin typeface="Arial" panose="020B0604020202020204"/>
                <a:ea typeface="+mn-ea"/>
                <a:cs typeface="+mn-cs"/>
              </a:rPr>
              <a:t>© </a:t>
            </a:r>
            <a:fld id="{39F8928D-094A-41A7-9033-49F438F6621E}" type="datetimeyyyy">
              <a:rPr kumimoji="0" lang="en-US" sz="800" b="0" i="0" u="none" strike="noStrike" kern="1200" cap="none" spc="0" normalizeH="0" baseline="0" noProof="0" smtClean="0">
                <a:ln>
                  <a:noFill/>
                </a:ln>
                <a:solidFill>
                  <a:srgbClr val="80808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a:t>
            </a:fld>
            <a:r>
              <a:rPr kumimoji="0" lang="en-US" sz="800" b="0" i="0" u="none" strike="noStrike" kern="1200" cap="none" spc="0" normalizeH="0" baseline="0" noProof="0" dirty="0">
                <a:ln>
                  <a:noFill/>
                </a:ln>
                <a:solidFill>
                  <a:srgbClr val="808080"/>
                </a:solidFill>
                <a:effectLst/>
                <a:uLnTx/>
                <a:uFillTx/>
                <a:latin typeface="Arial" panose="020B0604020202020204"/>
                <a:ea typeface="+mn-ea"/>
                <a:cs typeface="+mn-cs"/>
              </a:rPr>
              <a:t> The TRACOM Corporation All Rights Reserved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808080"/>
              </a:solidFill>
              <a:effectLst/>
              <a:uLnTx/>
              <a:uFillTx/>
              <a:latin typeface="Arial" panose="020B0604020202020204"/>
              <a:ea typeface="+mn-ea"/>
              <a:cs typeface="+mn-cs"/>
            </a:endParaRPr>
          </a:p>
        </p:txBody>
      </p:sp>
      <p:graphicFrame>
        <p:nvGraphicFramePr>
          <p:cNvPr id="7" name="Table 7">
            <a:extLst>
              <a:ext uri="{FF2B5EF4-FFF2-40B4-BE49-F238E27FC236}">
                <a16:creationId xmlns:a16="http://schemas.microsoft.com/office/drawing/2014/main" id="{83D1864B-465E-4C26-BD3C-19CD9CAF0C26}"/>
              </a:ext>
            </a:extLst>
          </p:cNvPr>
          <p:cNvGraphicFramePr>
            <a:graphicFrameLocks noGrp="1"/>
          </p:cNvGraphicFramePr>
          <p:nvPr>
            <p:extLst>
              <p:ext uri="{D42A27DB-BD31-4B8C-83A1-F6EECF244321}">
                <p14:modId xmlns:p14="http://schemas.microsoft.com/office/powerpoint/2010/main" val="2657622897"/>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
        <p:nvSpPr>
          <p:cNvPr id="8" name="TextBox 7">
            <a:extLst>
              <a:ext uri="{FF2B5EF4-FFF2-40B4-BE49-F238E27FC236}">
                <a16:creationId xmlns:a16="http://schemas.microsoft.com/office/drawing/2014/main" id="{1DA897C2-9DED-4133-AE4D-8F60560A7C23}"/>
              </a:ext>
            </a:extLst>
          </p:cNvPr>
          <p:cNvSpPr txBox="1"/>
          <p:nvPr/>
        </p:nvSpPr>
        <p:spPr>
          <a:xfrm>
            <a:off x="6858000" y="6724650"/>
            <a:ext cx="3403496"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&lt;&lt;Copy and paste this table to</a:t>
            </a:r>
            <a:b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notes pages on which you want</a:t>
            </a:r>
            <a:b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participants to be able to take</a:t>
            </a:r>
            <a:b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notes</a:t>
            </a:r>
          </a:p>
        </p:txBody>
      </p:sp>
    </p:spTree>
    <p:extLst>
      <p:ext uri="{BB962C8B-B14F-4D97-AF65-F5344CB8AC3E}">
        <p14:creationId xmlns:p14="http://schemas.microsoft.com/office/powerpoint/2010/main" val="40957558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dirty="0">
                <a:solidFill>
                  <a:srgbClr val="000000"/>
                </a:solidFill>
                <a:latin typeface="Arial" panose="020B0604020202020204" pitchFamily="34" charset="0"/>
              </a:rPr>
              <a:t>3 MINUTES </a:t>
            </a:r>
            <a:r>
              <a:rPr lang="en-US" sz="1100" b="1" i="0" u="none" strike="noStrike" baseline="0" dirty="0">
                <a:latin typeface="+mj-lt"/>
              </a:rPr>
              <a:t>(Participant Workbook page 5)</a:t>
            </a:r>
          </a:p>
          <a:p>
            <a:endParaRPr lang="en-US" sz="1100" dirty="0"/>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The Responsiveness scale, like the Assertiveness scale, helps us to predict a person’s behavior because it is a “theme” or typical pattern.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participants for their opinions on the verbal and non-verbal clues of Control- and Emote-oriented individuals.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 </a:t>
            </a:r>
            <a:r>
              <a:rPr lang="en-US" sz="1100" dirty="0">
                <a:solidFill>
                  <a:srgbClr val="000000"/>
                </a:solidFill>
                <a:latin typeface="Arial" panose="020B0604020202020204" pitchFamily="34" charset="0"/>
              </a:rPr>
              <a:t>the verbal and non-verbal clues to responsive behavior as noted on the slide.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Responsiveness is neither a positive nor a negative quality; it is neutral.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Assertiveness and Responsiveness do not affect each other — they are independent of each other. </a:t>
            </a:r>
          </a:p>
          <a:p>
            <a:endParaRPr lang="en-US" sz="1100" dirty="0"/>
          </a:p>
          <a:p>
            <a:pPr algn="l"/>
            <a:r>
              <a:rPr lang="en-US" sz="1100" b="1" i="0" u="none" strike="noStrike" baseline="0" dirty="0">
                <a:solidFill>
                  <a:schemeClr val="tx2"/>
                </a:solidFill>
                <a:latin typeface="+mj-lt"/>
              </a:rPr>
              <a:t>Optional Exercise: </a:t>
            </a:r>
            <a:r>
              <a:rPr lang="en-US" sz="1100" b="1" i="0" u="none" strike="noStrike" baseline="0" dirty="0">
                <a:latin typeface="+mj-lt"/>
              </a:rPr>
              <a:t>Do You Control or Emote?</a:t>
            </a:r>
          </a:p>
          <a:p>
            <a:pPr algn="l"/>
            <a:r>
              <a:rPr lang="en-US" sz="1100" b="1" i="0" u="none" strike="noStrike" baseline="0" dirty="0">
                <a:latin typeface="+mj-lt"/>
              </a:rPr>
              <a:t>Virtual activity:</a:t>
            </a:r>
          </a:p>
          <a:p>
            <a:pPr marL="171450" indent="-171450" algn="l">
              <a:buFont typeface="Wingdings" panose="05000000000000000000" pitchFamily="2" charset="2"/>
              <a:buChar char="§"/>
            </a:pPr>
            <a:r>
              <a:rPr lang="en-US" sz="1100" b="0" i="0" u="none" strike="noStrike" baseline="0" dirty="0">
                <a:latin typeface="+mj-lt"/>
              </a:rPr>
              <a:t>ASK participants to chat whether they see themselves as more controlling or more emoting, and to give examples of why they see themselves this way.</a:t>
            </a:r>
          </a:p>
          <a:p>
            <a:pPr marL="171450" indent="-171450" algn="l">
              <a:buFont typeface="Wingdings" panose="05000000000000000000" pitchFamily="2" charset="2"/>
              <a:buChar char="§"/>
            </a:pPr>
            <a:endParaRPr lang="en-US" sz="1100" b="0" i="0" u="none" strike="noStrike" baseline="0" dirty="0">
              <a:latin typeface="+mj-lt"/>
            </a:endParaRPr>
          </a:p>
          <a:p>
            <a:pPr algn="l">
              <a:buFontTx/>
              <a:buNone/>
            </a:pPr>
            <a:r>
              <a:rPr lang="en-US" sz="1100" b="1" i="0" u="none" strike="noStrike" baseline="0" dirty="0">
                <a:latin typeface="+mj-lt"/>
              </a:rPr>
              <a:t>In-person activity:</a:t>
            </a:r>
          </a:p>
          <a:p>
            <a:pPr algn="l"/>
            <a:r>
              <a:rPr lang="en-US" sz="1100" b="0" i="0" u="none" strike="noStrike" baseline="0" dirty="0">
                <a:latin typeface="+mj-lt"/>
              </a:rPr>
              <a:t>1. ASK participants to go toward the front of the room if they feel they are “more controlling” of their emotions or to the rear of the room if they feel that they are “more emoting” (display their emotions).</a:t>
            </a:r>
          </a:p>
          <a:p>
            <a:pPr algn="l"/>
            <a:r>
              <a:rPr lang="en-US" sz="1100" b="0" i="0" u="none" strike="noStrike" baseline="0" dirty="0">
                <a:latin typeface="+mj-lt"/>
              </a:rPr>
              <a:t>2. ASK participants to validate their self-assessments. Typically, “more emoting” individuals will be talking with one another more than the “less emoting” ones.</a:t>
            </a:r>
          </a:p>
          <a:p>
            <a:pPr algn="l"/>
            <a:r>
              <a:rPr lang="en-US" sz="1100" b="0" i="0" u="none" strike="noStrike" baseline="0" dirty="0">
                <a:latin typeface="+mj-lt"/>
              </a:rPr>
              <a:t>3. ASK if anyone feels as though they went to the wrong place.</a:t>
            </a:r>
          </a:p>
          <a:p>
            <a:pPr algn="l"/>
            <a:endParaRPr lang="en-US" sz="1100" b="0" i="0" u="none" strike="noStrike" baseline="0" dirty="0">
              <a:solidFill>
                <a:schemeClr val="tx2"/>
              </a:solidFill>
              <a:latin typeface="+mj-lt"/>
            </a:endParaRPr>
          </a:p>
          <a:p>
            <a:endParaRPr lang="en-US" sz="1100" dirty="0">
              <a:solidFill>
                <a:schemeClr val="tx2"/>
              </a:solidFill>
            </a:endParaRP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10</a:t>
            </a:fld>
            <a:endParaRPr lang="en-US" dirty="0"/>
          </a:p>
        </p:txBody>
      </p:sp>
      <p:graphicFrame>
        <p:nvGraphicFramePr>
          <p:cNvPr id="7" name="Table 7">
            <a:extLst>
              <a:ext uri="{FF2B5EF4-FFF2-40B4-BE49-F238E27FC236}">
                <a16:creationId xmlns:a16="http://schemas.microsoft.com/office/drawing/2014/main" id="{82BBD212-887F-413F-BF3C-EE6E2852160F}"/>
              </a:ext>
            </a:extLst>
          </p:cNvPr>
          <p:cNvGraphicFramePr>
            <a:graphicFrameLocks noGrp="1"/>
          </p:cNvGraphicFramePr>
          <p:nvPr>
            <p:extLst>
              <p:ext uri="{D42A27DB-BD31-4B8C-83A1-F6EECF244321}">
                <p14:modId xmlns:p14="http://schemas.microsoft.com/office/powerpoint/2010/main" val="2121595627"/>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532729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j-lt"/>
              </a:rPr>
              <a:t>5 MINUTES (Participant Workbook page 6)</a:t>
            </a:r>
          </a:p>
          <a:p>
            <a:pPr algn="l"/>
            <a:endParaRPr lang="en-US" sz="1100" b="0" i="0" u="none" strike="noStrike" baseline="0" dirty="0">
              <a:latin typeface="+mj-lt"/>
            </a:endParaRPr>
          </a:p>
          <a:p>
            <a:pPr lvl="1"/>
            <a:r>
              <a:rPr lang="en-US" sz="1100" b="1" i="0" u="none" strike="noStrike" baseline="0" dirty="0">
                <a:latin typeface="+mj-lt"/>
              </a:rPr>
              <a:t>ASK</a:t>
            </a:r>
            <a:r>
              <a:rPr lang="en-US" sz="1100" b="0" i="0" u="none" strike="noStrike" baseline="0" dirty="0">
                <a:latin typeface="+mj-lt"/>
              </a:rPr>
              <a:t> participants to turn to page 6 of the workbook.</a:t>
            </a:r>
            <a:endParaRPr lang="en-US" sz="1100" dirty="0">
              <a:latin typeface="+mj-lt"/>
            </a:endParaRPr>
          </a:p>
          <a:p>
            <a:endParaRPr lang="en-US" sz="1100" dirty="0"/>
          </a:p>
          <a:p>
            <a:pPr lvl="1"/>
            <a:r>
              <a:rPr lang="en-US" sz="1100" dirty="0"/>
              <a:t>CLICK TO REVEAL EACH QUADRANT</a:t>
            </a:r>
          </a:p>
          <a:p>
            <a:pPr lvl="1"/>
            <a:endParaRPr lang="en-US" sz="1100" dirty="0"/>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By combining Assertiveness and Responsiveness, the four SOCIAL STYLEs are formed.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No individual will display one Style exclusively; but, over time, you can determine a person’s Style. Once you know a person’s Style, you can adjust your behavior to develop a more effective relationship. </a:t>
            </a:r>
          </a:p>
          <a:p>
            <a:endParaRPr lang="en-US" sz="1100" b="0" dirty="0"/>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0" i="0" u="none" strike="noStrike" baseline="0" dirty="0">
                <a:solidFill>
                  <a:srgbClr val="000000"/>
                </a:solidFill>
                <a:latin typeface="+mj-lt"/>
              </a:rPr>
              <a:t>Leader Tip: Note that there is no good or bad Style; each can be equally effective.</a:t>
            </a:r>
          </a:p>
          <a:p>
            <a:endParaRPr lang="en-US" sz="1100" b="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11</a:t>
            </a:fld>
            <a:endParaRPr lang="en-US" dirty="0"/>
          </a:p>
        </p:txBody>
      </p:sp>
      <p:graphicFrame>
        <p:nvGraphicFramePr>
          <p:cNvPr id="7" name="Table 7">
            <a:extLst>
              <a:ext uri="{FF2B5EF4-FFF2-40B4-BE49-F238E27FC236}">
                <a16:creationId xmlns:a16="http://schemas.microsoft.com/office/drawing/2014/main" id="{C6ABF17D-AA56-42BE-B254-C7E9A920E3B3}"/>
              </a:ext>
            </a:extLst>
          </p:cNvPr>
          <p:cNvGraphicFramePr>
            <a:graphicFrameLocks noGrp="1"/>
          </p:cNvGraphicFramePr>
          <p:nvPr>
            <p:extLst>
              <p:ext uri="{D42A27DB-BD31-4B8C-83A1-F6EECF244321}">
                <p14:modId xmlns:p14="http://schemas.microsoft.com/office/powerpoint/2010/main" val="2121595627"/>
              </p:ext>
            </p:extLst>
          </p:nvPr>
        </p:nvGraphicFramePr>
        <p:xfrm>
          <a:off x="518159" y="5889403"/>
          <a:ext cx="6476300" cy="3115060"/>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987488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solidFill>
                  <a:srgbClr val="000000"/>
                </a:solidFill>
                <a:latin typeface="Museo Sans 300"/>
              </a:rPr>
              <a:t>2 MINUTES</a:t>
            </a:r>
          </a:p>
          <a:p>
            <a:endParaRPr lang="en-US" sz="1100" dirty="0"/>
          </a:p>
          <a:p>
            <a:r>
              <a:rPr lang="en-US" sz="1100" b="1" i="0" u="none" strike="noStrike" baseline="0" dirty="0">
                <a:solidFill>
                  <a:srgbClr val="000000"/>
                </a:solidFill>
                <a:latin typeface="Museo 700"/>
              </a:rPr>
              <a:t>SAY </a:t>
            </a:r>
            <a:r>
              <a:rPr lang="en-US" sz="1100" b="0" i="0" u="none" strike="noStrike" baseline="0" dirty="0">
                <a:solidFill>
                  <a:srgbClr val="000000"/>
                </a:solidFill>
                <a:latin typeface="Museo Sans 300"/>
              </a:rPr>
              <a:t>Remember that the Style descriptions are generalizations about each Style. While people with the same Style generally exhibit similar characteristics, each person is still unique. </a:t>
            </a:r>
          </a:p>
          <a:p>
            <a:endParaRPr lang="en-US" sz="1100" b="1" i="0" u="none" strike="noStrike" baseline="0" dirty="0">
              <a:solidFill>
                <a:srgbClr val="000000"/>
              </a:solidFill>
              <a:latin typeface="Museo 700"/>
            </a:endParaRPr>
          </a:p>
          <a:p>
            <a:r>
              <a:rPr lang="en-US" sz="1100" b="1" i="0" u="none" strike="noStrike" baseline="0" dirty="0">
                <a:solidFill>
                  <a:srgbClr val="000000"/>
                </a:solidFill>
                <a:latin typeface="Museo 700"/>
              </a:rPr>
              <a:t>SAY </a:t>
            </a:r>
            <a:r>
              <a:rPr lang="en-US" sz="1100" b="0" i="0" u="none" strike="noStrike" baseline="0" dirty="0">
                <a:solidFill>
                  <a:srgbClr val="000000"/>
                </a:solidFill>
                <a:latin typeface="Museo Sans 300"/>
              </a:rPr>
              <a:t>We’ve used some adjectives to describe the Styles. In addition, each Style has a Need, an Orientation, and a Growth Action. </a:t>
            </a:r>
          </a:p>
          <a:p>
            <a:endParaRPr lang="en-US" sz="1100" b="1" i="0" u="none" strike="noStrike" baseline="0" dirty="0">
              <a:solidFill>
                <a:srgbClr val="000000"/>
              </a:solidFill>
              <a:latin typeface="Museo 700"/>
            </a:endParaRPr>
          </a:p>
          <a:p>
            <a:r>
              <a:rPr lang="en-US" sz="1100" b="1" i="0" u="none" strike="noStrike" baseline="0" dirty="0">
                <a:solidFill>
                  <a:srgbClr val="000000"/>
                </a:solidFill>
                <a:latin typeface="Museo 700"/>
              </a:rPr>
              <a:t>DEFINE:</a:t>
            </a:r>
          </a:p>
          <a:p>
            <a:pPr>
              <a:spcBef>
                <a:spcPct val="0"/>
              </a:spcBef>
            </a:pPr>
            <a:r>
              <a:rPr lang="en-US" altLang="en-US" sz="1100" b="1" dirty="0">
                <a:ea typeface="ヒラギノ角ゴ Pro W3" panose="020B0300000000000000" pitchFamily="6" charset="-128"/>
              </a:rPr>
              <a:t>Need</a:t>
            </a:r>
            <a:r>
              <a:rPr lang="en-US" altLang="en-US" sz="1100" dirty="0">
                <a:ea typeface="ヒラギノ角ゴ Pro W3" panose="020B0300000000000000" pitchFamily="6" charset="-128"/>
              </a:rPr>
              <a:t> – The goal of each Style. </a:t>
            </a:r>
          </a:p>
          <a:p>
            <a:pPr>
              <a:spcBef>
                <a:spcPct val="0"/>
              </a:spcBef>
            </a:pPr>
            <a:r>
              <a:rPr lang="en-US" altLang="en-US" sz="1100" b="1" dirty="0">
                <a:ea typeface="ヒラギノ角ゴ Pro W3" panose="020B0300000000000000" pitchFamily="6" charset="-128"/>
              </a:rPr>
              <a:t>Orientation</a:t>
            </a:r>
            <a:r>
              <a:rPr lang="en-US" altLang="en-US" sz="1100" dirty="0">
                <a:ea typeface="ヒラギノ角ゴ Pro W3" panose="020B0300000000000000" pitchFamily="6" charset="-128"/>
              </a:rPr>
              <a:t> – The common behavior used to achieve the need.</a:t>
            </a:r>
          </a:p>
          <a:p>
            <a:pPr>
              <a:spcBef>
                <a:spcPct val="0"/>
              </a:spcBef>
            </a:pPr>
            <a:r>
              <a:rPr lang="en-US" altLang="en-US" sz="1100" b="1" dirty="0">
                <a:ea typeface="ヒラギノ角ゴ Pro W3" panose="020B0300000000000000" pitchFamily="6" charset="-128"/>
              </a:rPr>
              <a:t>Growth Action</a:t>
            </a:r>
            <a:r>
              <a:rPr lang="en-US" altLang="en-US" sz="1100" dirty="0">
                <a:ea typeface="ヒラギノ角ゴ Pro W3" panose="020B0300000000000000" pitchFamily="6" charset="-128"/>
              </a:rPr>
              <a:t> – Behavior that is rarely used by each Style. Using this behavior more often would increase this Style’s effectiveness.</a:t>
            </a:r>
          </a:p>
          <a:p>
            <a:endParaRPr lang="en-US" sz="1100" b="1" i="0" u="none" strike="noStrike" baseline="0" dirty="0">
              <a:solidFill>
                <a:srgbClr val="000000"/>
              </a:solidFill>
              <a:latin typeface="Museo 700"/>
            </a:endParaRPr>
          </a:p>
          <a:p>
            <a:r>
              <a:rPr lang="en-US" sz="1100" b="1" i="0" u="none" strike="noStrike" baseline="0" dirty="0">
                <a:solidFill>
                  <a:srgbClr val="000000"/>
                </a:solidFill>
                <a:latin typeface="Museo 700"/>
              </a:rPr>
              <a:t>SAY </a:t>
            </a:r>
            <a:r>
              <a:rPr lang="en-US" sz="1100" b="0" i="0" u="none" strike="noStrike" baseline="0" dirty="0">
                <a:solidFill>
                  <a:srgbClr val="000000"/>
                </a:solidFill>
                <a:latin typeface="Museo Sans 300"/>
              </a:rPr>
              <a:t>Understanding the Need, Orientation, and Growth Action of each Style will help you better relate to others’ Styles and enhance your effectiveness with them. </a:t>
            </a:r>
            <a:endParaRPr lang="en-US" sz="1050" dirty="0"/>
          </a:p>
          <a:p>
            <a:pPr defTabSz="966612">
              <a:spcBef>
                <a:spcPts val="211"/>
              </a:spcBef>
              <a:spcAft>
                <a:spcPts val="211"/>
              </a:spcAft>
              <a:defRPr/>
            </a:pPr>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12</a:t>
            </a:fld>
            <a:endParaRPr lang="en-US" dirty="0"/>
          </a:p>
        </p:txBody>
      </p:sp>
      <p:graphicFrame>
        <p:nvGraphicFramePr>
          <p:cNvPr id="7" name="Table 7">
            <a:extLst>
              <a:ext uri="{FF2B5EF4-FFF2-40B4-BE49-F238E27FC236}">
                <a16:creationId xmlns:a16="http://schemas.microsoft.com/office/drawing/2014/main" id="{BCC4998A-ECDD-4935-8239-4B1DBCABFC8F}"/>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267037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6 MINUTES</a:t>
            </a:r>
          </a:p>
          <a:p>
            <a:pPr defTabSz="966612">
              <a:spcBef>
                <a:spcPts val="211"/>
              </a:spcBef>
              <a:spcAft>
                <a:spcPts val="211"/>
              </a:spcAft>
              <a:defRPr/>
            </a:pPr>
            <a:endParaRPr lang="en-US" sz="1100" dirty="0"/>
          </a:p>
          <a:p>
            <a:pPr lvl="1"/>
            <a:r>
              <a:rPr lang="en-US" sz="1100" dirty="0"/>
              <a:t>CLICK TO REVEAL THE TEXT IN EACH QUADRANT.</a:t>
            </a:r>
          </a:p>
          <a:p>
            <a:endParaRPr lang="en-US" sz="1100" dirty="0"/>
          </a:p>
          <a:p>
            <a:r>
              <a:rPr lang="en-US" sz="1100" b="1" dirty="0">
                <a:solidFill>
                  <a:srgbClr val="000000"/>
                </a:solidFill>
                <a:latin typeface="Arial" panose="020B0604020202020204" pitchFamily="34" charset="0"/>
              </a:rPr>
              <a:t>REVIEW </a:t>
            </a:r>
            <a:r>
              <a:rPr lang="en-US" sz="1100" dirty="0">
                <a:solidFill>
                  <a:srgbClr val="000000"/>
                </a:solidFill>
                <a:latin typeface="Arial" panose="020B0604020202020204" pitchFamily="34" charset="0"/>
              </a:rPr>
              <a:t>each Style. </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13</a:t>
            </a:fld>
            <a:endParaRPr lang="en-US" dirty="0"/>
          </a:p>
        </p:txBody>
      </p:sp>
    </p:spTree>
    <p:extLst>
      <p:ext uri="{BB962C8B-B14F-4D97-AF65-F5344CB8AC3E}">
        <p14:creationId xmlns:p14="http://schemas.microsoft.com/office/powerpoint/2010/main" val="1366643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0" dirty="0"/>
              <a:t>If using the online profile, use the following slides.</a:t>
            </a:r>
          </a:p>
          <a:p>
            <a:endParaRPr lang="en-US" b="0" dirty="0"/>
          </a:p>
          <a:p>
            <a:r>
              <a:rPr lang="en-US" b="0" dirty="0"/>
              <a:t>Note that if delivering virtually, participants will need to have received their profiles prior to the program.</a:t>
            </a:r>
          </a:p>
          <a:p>
            <a:endParaRPr lang="en-US" b="0" dirty="0"/>
          </a:p>
          <a:p>
            <a:r>
              <a:rPr lang="en-US" b="0" dirty="0"/>
              <a:t>Check the Status Report and Composite Report to understand which participants have completed their profiles, and the breakdown of Style within your program.</a:t>
            </a:r>
          </a:p>
          <a:p>
            <a:endParaRPr lang="en-US" b="0" dirty="0"/>
          </a:p>
          <a:p>
            <a:r>
              <a:rPr lang="en-US" b="1" dirty="0"/>
              <a:t>FACILITATOR NOTE:  </a:t>
            </a:r>
            <a:r>
              <a:rPr lang="en-US" b="0" dirty="0"/>
              <a:t>By completing an online profile, Learners will immediately have free, unlimited access to SOCIAL STYLE Navigator through </a:t>
            </a:r>
            <a:r>
              <a:rPr lang="en-US" b="0" dirty="0" err="1"/>
              <a:t>tracomlearning.com</a:t>
            </a:r>
            <a:r>
              <a:rPr lang="en-US" b="0" dirty="0"/>
              <a:t> to help extend their learning beyond the classroom.  See Slide #41 for details.</a:t>
            </a:r>
          </a:p>
          <a:p>
            <a:endParaRPr lang="en-US"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14</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1648083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15 MINUTES (5 MINUTES if Virtual Program)</a:t>
            </a:r>
          </a:p>
          <a:p>
            <a:pPr algn="l"/>
            <a:endParaRPr lang="en-US" sz="1100" b="1" i="0" u="none" strike="noStrike" baseline="0" dirty="0">
              <a:latin typeface="+mj-lt"/>
            </a:endParaRPr>
          </a:p>
          <a:p>
            <a:pPr algn="l"/>
            <a:r>
              <a:rPr lang="en-US" sz="1100" b="0" i="0" u="none" strike="noStrike" baseline="0" dirty="0">
                <a:latin typeface="+mj-lt"/>
              </a:rPr>
              <a:t>Purpose</a:t>
            </a:r>
          </a:p>
          <a:p>
            <a:pPr marL="285750" indent="-285750" algn="l">
              <a:buFont typeface="Wingdings" panose="05000000000000000000" pitchFamily="2" charset="2"/>
              <a:buChar char="§"/>
            </a:pPr>
            <a:r>
              <a:rPr lang="en-US" sz="1100" b="0" i="0" u="none" strike="noStrike" baseline="0" dirty="0">
                <a:latin typeface="+mj-lt"/>
              </a:rPr>
              <a:t>The purpose of this exercise is to help participants learn more about their SOCIAL STYLE and to encourage them to think about how they can adjust their behavior to be more effective.</a:t>
            </a:r>
          </a:p>
          <a:p>
            <a:pPr algn="l"/>
            <a:endParaRPr lang="en-US" sz="1100" b="0" i="0" u="none" strike="noStrike" baseline="0" dirty="0">
              <a:latin typeface="+mj-lt"/>
            </a:endParaRPr>
          </a:p>
          <a:p>
            <a:pPr algn="l"/>
            <a:r>
              <a:rPr lang="en-US" sz="1100" b="0" i="0" u="none" strike="noStrike" baseline="0" dirty="0">
                <a:latin typeface="+mj-lt"/>
              </a:rPr>
              <a:t>Materials Needed</a:t>
            </a:r>
          </a:p>
          <a:p>
            <a:pPr marL="285750" indent="-285750" algn="l">
              <a:buFont typeface="Wingdings" panose="05000000000000000000" pitchFamily="2" charset="2"/>
              <a:buChar char="§"/>
            </a:pPr>
            <a:r>
              <a:rPr lang="en-US" sz="1100" b="0" i="0" u="none" strike="noStrike" baseline="0" dirty="0">
                <a:latin typeface="+mj-lt"/>
              </a:rPr>
              <a:t>SOCIAL STYLE profile</a:t>
            </a:r>
          </a:p>
          <a:p>
            <a:pPr algn="l"/>
            <a:endParaRPr lang="en-US" sz="1100" b="0" i="0" u="none" strike="noStrike" baseline="0" dirty="0">
              <a:latin typeface="+mj-lt"/>
            </a:endParaRPr>
          </a:p>
          <a:p>
            <a:r>
              <a:rPr lang="en-US" b="1" dirty="0"/>
              <a:t>Virtual Directions:</a:t>
            </a:r>
          </a:p>
          <a:p>
            <a:r>
              <a:rPr lang="en-US" b="1" dirty="0"/>
              <a:t>ASK</a:t>
            </a:r>
            <a:r>
              <a:rPr lang="en-US" dirty="0"/>
              <a:t> participants to chat their Style along with one adjustment to their behavior they can make to enhance their effectiveness with others.</a:t>
            </a:r>
          </a:p>
          <a:p>
            <a:endParaRPr lang="en-US" dirty="0"/>
          </a:p>
          <a:p>
            <a:pPr algn="l"/>
            <a:r>
              <a:rPr lang="en-US" sz="1100" b="1" i="0" u="none" strike="noStrike" baseline="0" dirty="0">
                <a:latin typeface="+mj-lt"/>
              </a:rPr>
              <a:t>In-Person Directions:</a:t>
            </a:r>
          </a:p>
          <a:p>
            <a:pPr marL="0" indent="0" algn="l">
              <a:buFontTx/>
              <a:buNone/>
            </a:pPr>
            <a:r>
              <a:rPr lang="en-US" sz="1100" b="1" i="0" u="none" strike="noStrike" baseline="0" dirty="0">
                <a:latin typeface="+mj-lt"/>
              </a:rPr>
              <a:t>ASK</a:t>
            </a:r>
            <a:r>
              <a:rPr lang="en-US" sz="1100" b="0" i="0" u="none" strike="noStrike" baseline="0" dirty="0">
                <a:latin typeface="+mj-lt"/>
              </a:rPr>
              <a:t> participants to read their Style profile and begin to determine ways they can adjust their behavior to meet others’ Style needs. (They will continue this exercise when they read their Versatility profiles).</a:t>
            </a:r>
          </a:p>
          <a:p>
            <a:pPr marL="0" indent="0" algn="l">
              <a:buFontTx/>
              <a:buNone/>
            </a:pPr>
            <a:r>
              <a:rPr lang="nn-NO" sz="1100" b="0" i="0" u="none" strike="noStrike" baseline="0" dirty="0">
                <a:latin typeface="+mj-lt"/>
              </a:rPr>
              <a:t> </a:t>
            </a:r>
          </a:p>
          <a:p>
            <a:pPr marL="0" indent="0" algn="l">
              <a:buFontTx/>
              <a:buNone/>
            </a:pPr>
            <a:r>
              <a:rPr lang="en-US" sz="1100" b="1" i="0" u="none" strike="noStrike" baseline="0" dirty="0">
                <a:latin typeface="+mj-lt"/>
              </a:rPr>
              <a:t>ASK</a:t>
            </a:r>
            <a:r>
              <a:rPr lang="en-US" sz="1100" b="0" i="0" u="none" strike="noStrike" baseline="0" dirty="0">
                <a:latin typeface="+mj-lt"/>
              </a:rPr>
              <a:t> participants to share what they learned about their Style and how they can adjust their behavior.</a:t>
            </a:r>
          </a:p>
          <a:p>
            <a:endParaRPr lang="en-US" dirty="0"/>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15</a:t>
            </a:fld>
            <a:endParaRPr lang="en-US" dirty="0"/>
          </a:p>
        </p:txBody>
      </p:sp>
    </p:spTree>
    <p:extLst>
      <p:ext uri="{BB962C8B-B14F-4D97-AF65-F5344CB8AC3E}">
        <p14:creationId xmlns:p14="http://schemas.microsoft.com/office/powerpoint/2010/main" val="38249616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SOCIAL STYLE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16</a:t>
            </a:fld>
            <a:endParaRPr lang="en-US" dirty="0"/>
          </a:p>
        </p:txBody>
      </p:sp>
    </p:spTree>
    <p:extLst>
      <p:ext uri="{BB962C8B-B14F-4D97-AF65-F5344CB8AC3E}">
        <p14:creationId xmlns:p14="http://schemas.microsoft.com/office/powerpoint/2010/main" val="2305417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SOCIAL STYLE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17</a:t>
            </a:fld>
            <a:endParaRPr lang="en-US" dirty="0"/>
          </a:p>
        </p:txBody>
      </p:sp>
    </p:spTree>
    <p:extLst>
      <p:ext uri="{BB962C8B-B14F-4D97-AF65-F5344CB8AC3E}">
        <p14:creationId xmlns:p14="http://schemas.microsoft.com/office/powerpoint/2010/main" val="18019050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SOCIAL STYLE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18</a:t>
            </a:fld>
            <a:endParaRPr lang="en-US" dirty="0"/>
          </a:p>
        </p:txBody>
      </p:sp>
    </p:spTree>
    <p:extLst>
      <p:ext uri="{BB962C8B-B14F-4D97-AF65-F5344CB8AC3E}">
        <p14:creationId xmlns:p14="http://schemas.microsoft.com/office/powerpoint/2010/main" val="16676845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SOCIAL STYLE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19</a:t>
            </a:fld>
            <a:endParaRPr lang="en-US" dirty="0"/>
          </a:p>
        </p:txBody>
      </p:sp>
    </p:spTree>
    <p:extLst>
      <p:ext uri="{BB962C8B-B14F-4D97-AF65-F5344CB8AC3E}">
        <p14:creationId xmlns:p14="http://schemas.microsoft.com/office/powerpoint/2010/main" val="2867814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15 MINUTES TOTAL (Participant Workbook pages 1 and 2)</a:t>
            </a:r>
          </a:p>
          <a:p>
            <a:pPr algn="l"/>
            <a:endParaRPr lang="en-US" sz="1100" b="0" i="0" u="none" strike="noStrike" baseline="0" dirty="0">
              <a:latin typeface="+mj-lt"/>
            </a:endParaRPr>
          </a:p>
          <a:p>
            <a:pPr algn="l"/>
            <a:r>
              <a:rPr lang="en-US" sz="1100" b="1" i="0" u="none" strike="noStrike" baseline="0" dirty="0">
                <a:latin typeface="+mj-lt"/>
              </a:rPr>
              <a:t>5 MINUTES </a:t>
            </a:r>
            <a:endParaRPr lang="en-US" sz="1100" b="0" i="0" u="none" strike="noStrike" baseline="0" dirty="0">
              <a:latin typeface="+mj-lt"/>
            </a:endParaRPr>
          </a:p>
          <a:p>
            <a:r>
              <a:rPr lang="en-US" sz="1100" dirty="0">
                <a:latin typeface="+mj-lt"/>
                <a:ea typeface="ヒラギノ角ゴ Pro W3" pitchFamily="4" charset="-128"/>
                <a:cs typeface="ヒラギノ角ゴ Pro W3" pitchFamily="4" charset="-128"/>
              </a:rPr>
              <a:t>Going through this session you will:</a:t>
            </a:r>
          </a:p>
          <a:p>
            <a:r>
              <a:rPr lang="en-US" sz="1100" dirty="0">
                <a:latin typeface="+mj-lt"/>
                <a:ea typeface="ヒラギノ角ゴ Pro W3" pitchFamily="4" charset="-128"/>
                <a:cs typeface="ヒラギノ角ゴ Pro W3" pitchFamily="4" charset="-128"/>
              </a:rPr>
              <a:t>• Gain an understanding of the SOCIAL STYLE Model.</a:t>
            </a:r>
          </a:p>
          <a:p>
            <a:r>
              <a:rPr lang="en-US" sz="1100" dirty="0">
                <a:latin typeface="+mj-lt"/>
                <a:ea typeface="ヒラギノ角ゴ Pro W3" pitchFamily="4" charset="-128"/>
                <a:cs typeface="ヒラギノ角ゴ Pro W3" pitchFamily="4" charset="-128"/>
              </a:rPr>
              <a:t>• Estimate your SOCIAL STYLE by completing a self-perception assessment.</a:t>
            </a:r>
          </a:p>
          <a:p>
            <a:r>
              <a:rPr lang="en-US" sz="1100" dirty="0">
                <a:latin typeface="+mj-lt"/>
                <a:ea typeface="ヒラギノ角ゴ Pro W3" pitchFamily="4" charset="-128"/>
                <a:cs typeface="ヒラギノ角ゴ Pro W3" pitchFamily="4" charset="-128"/>
              </a:rPr>
              <a:t>• Increase your understanding of your behavior and how others tend to view people with your Style.</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dirty="0">
                <a:latin typeface="+mj-lt"/>
                <a:ea typeface="ヒラギノ角ゴ Pro W3" pitchFamily="4" charset="-128"/>
                <a:cs typeface="ヒラギノ角ゴ Pro W3" pitchFamily="4" charset="-128"/>
              </a:rPr>
              <a:t>• </a:t>
            </a:r>
            <a:r>
              <a:rPr lang="en-US" sz="1100" dirty="0">
                <a:ea typeface="ヒラギノ角ゴ Pro W3" pitchFamily="4" charset="-128"/>
                <a:cs typeface="ヒラギノ角ゴ Pro W3" pitchFamily="4" charset="-128"/>
              </a:rPr>
              <a:t>Increase your Versatility to become more effective with others.</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100" dirty="0">
              <a:ea typeface="ヒラギノ角ゴ Pro W3" pitchFamily="4" charset="-128"/>
              <a:cs typeface="ヒラギノ角ゴ Pro W3" pitchFamily="4" charset="-128"/>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None/>
              <a:tabLst/>
              <a:defRPr/>
            </a:pPr>
            <a:r>
              <a:rPr lang="en-US" sz="1100" b="1" dirty="0">
                <a:ea typeface="ヒラギノ角ゴ Pro W3" pitchFamily="4" charset="-128"/>
                <a:cs typeface="ヒラギノ角ゴ Pro W3" pitchFamily="4" charset="-128"/>
              </a:rPr>
              <a:t>SAY</a:t>
            </a:r>
            <a:r>
              <a:rPr lang="en-US" sz="1100" dirty="0">
                <a:ea typeface="ヒラギノ角ゴ Pro W3" pitchFamily="4" charset="-128"/>
                <a:cs typeface="ヒラギノ角ゴ Pro W3" pitchFamily="4" charset="-128"/>
              </a:rPr>
              <a:t> I want to emphasize the last point, number 4. While you’ll learn a lot about yourself, the goal of this program is to learn about the people you work with and how you can adjust your behavior to work more effectively with them. Versatility is about adjusting your behavior to help others meet their Style needs. When you do this, you increase your effectiveness and also make it easier for others to show Versatility toward you.</a:t>
            </a:r>
          </a:p>
          <a:p>
            <a:endParaRPr lang="en-US" sz="1100" dirty="0">
              <a:latin typeface="+mj-lt"/>
              <a:ea typeface="ヒラギノ角ゴ Pro W3" pitchFamily="4" charset="-128"/>
              <a:cs typeface="ヒラギノ角ゴ Pro W3" pitchFamily="4" charset="-128"/>
            </a:endParaRPr>
          </a:p>
          <a:p>
            <a:pPr algn="l"/>
            <a:r>
              <a:rPr lang="en-US" sz="1100" b="1" i="0" u="none" strike="noStrike" baseline="0" dirty="0">
                <a:latin typeface="+mj-lt"/>
              </a:rPr>
              <a:t>If your participants completed the Online Self-Perception assessment</a:t>
            </a:r>
            <a:r>
              <a:rPr lang="en-US" sz="1100" b="0" i="0" u="none" strike="noStrike" baseline="0" dirty="0">
                <a:latin typeface="+mj-lt"/>
              </a:rPr>
              <a:t>:</a:t>
            </a:r>
          </a:p>
          <a:p>
            <a:pPr marL="171450" indent="-171450" algn="l">
              <a:buFont typeface="Wingdings" panose="05000000000000000000" pitchFamily="2" charset="2"/>
              <a:buChar char="§"/>
            </a:pPr>
            <a:r>
              <a:rPr lang="en-US" sz="1100" b="0" i="0" u="none" strike="noStrike" baseline="0" dirty="0">
                <a:latin typeface="+mj-lt"/>
              </a:rPr>
              <a:t>Make sure you have a profile for each participant who completed the assessment.</a:t>
            </a:r>
          </a:p>
          <a:p>
            <a:pPr marL="171450" indent="-171450" algn="l">
              <a:buFont typeface="Wingdings" panose="05000000000000000000" pitchFamily="2" charset="2"/>
              <a:buChar char="§"/>
            </a:pPr>
            <a:r>
              <a:rPr lang="en-US" sz="1100" b="0" i="0" u="none" strike="noStrike" baseline="0" dirty="0">
                <a:latin typeface="+mj-lt"/>
              </a:rPr>
              <a:t>DO NOT pass out the profiles at this time.</a:t>
            </a:r>
          </a:p>
          <a:p>
            <a:pPr marL="171450" indent="-171450" algn="l">
              <a:buFont typeface="Wingdings" panose="05000000000000000000" pitchFamily="2" charset="2"/>
              <a:buChar char="§"/>
            </a:pPr>
            <a:r>
              <a:rPr lang="en-US" sz="1100" b="0" i="0" u="none" strike="noStrike" baseline="0" dirty="0" err="1">
                <a:latin typeface="+mj-lt"/>
              </a:rPr>
              <a:t>VIRTUAL：Participants</a:t>
            </a:r>
            <a:r>
              <a:rPr lang="en-US" sz="1100" b="0" i="0" u="none" strike="noStrike" baseline="0" dirty="0">
                <a:latin typeface="+mj-lt"/>
              </a:rPr>
              <a:t> should already have their profiles available.</a:t>
            </a:r>
          </a:p>
          <a:p>
            <a:endParaRPr lang="en-US" sz="1100" dirty="0">
              <a:latin typeface="+mj-lt"/>
              <a:ea typeface="ヒラギノ角ゴ Pro W3" pitchFamily="4" charset="-128"/>
              <a:cs typeface="ヒラギノ角ゴ Pro W3" pitchFamily="4" charset="-128"/>
            </a:endParaRPr>
          </a:p>
          <a:p>
            <a:pPr algn="l"/>
            <a:r>
              <a:rPr lang="en-US" sz="1100" b="1" i="0" u="none" strike="noStrike" baseline="0" dirty="0">
                <a:latin typeface="+mj-lt"/>
              </a:rPr>
              <a:t>10 MINUTES</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latin typeface="+mj-lt"/>
              </a:rPr>
              <a:t>If you are using the Paper assessment</a:t>
            </a:r>
            <a:r>
              <a:rPr lang="en-US" sz="1100" b="0" i="0" u="none" strike="noStrike" baseline="0" dirty="0">
                <a:latin typeface="+mj-lt"/>
              </a:rPr>
              <a:t>:</a:t>
            </a:r>
          </a:p>
          <a:p>
            <a:r>
              <a:rPr lang="en-US" sz="1100" b="1" dirty="0">
                <a:latin typeface="+mj-lt"/>
                <a:ea typeface="ヒラギノ角ゴ Pro W3" pitchFamily="4" charset="-128"/>
                <a:cs typeface="ヒラギノ角ゴ Pro W3" pitchFamily="4" charset="-128"/>
              </a:rPr>
              <a:t>SAY</a:t>
            </a:r>
            <a:r>
              <a:rPr lang="en-US" sz="1100" dirty="0">
                <a:latin typeface="+mj-lt"/>
                <a:ea typeface="ヒラギノ角ゴ Pro W3" pitchFamily="4" charset="-128"/>
                <a:cs typeface="ヒラギノ角ゴ Pro W3" pitchFamily="4" charset="-128"/>
              </a:rPr>
              <a:t> It’s critical that individuals understand their own behavior and how it affects others. So we’re going to do an exercise that will give you insights about yourself. You’re each going to complete a self-assessment of your SOCIAL STYLE. With that knowledge as a foundation, we’ll then look at how you can work more effectively with others.</a:t>
            </a:r>
          </a:p>
          <a:p>
            <a:endParaRPr lang="en-US" sz="1100" dirty="0">
              <a:latin typeface="+mj-lt"/>
              <a:ea typeface="ヒラギノ角ゴ Pro W3" pitchFamily="4" charset="-128"/>
              <a:cs typeface="ヒラギノ角ゴ Pro W3" pitchFamily="4" charset="-128"/>
            </a:endParaRPr>
          </a:p>
          <a:p>
            <a:pPr algn="l"/>
            <a:r>
              <a:rPr lang="en-US" sz="1100" b="0" i="0" u="none" strike="noStrike" baseline="0" dirty="0">
                <a:latin typeface="+mj-lt"/>
              </a:rPr>
              <a:t>1. </a:t>
            </a:r>
            <a:r>
              <a:rPr lang="en-US" sz="1100" b="1" i="0" u="none" strike="noStrike" baseline="0" dirty="0">
                <a:latin typeface="+mj-lt"/>
              </a:rPr>
              <a:t>DISTRIBUTE</a:t>
            </a:r>
            <a:r>
              <a:rPr lang="en-US" sz="1100" b="0" i="0" u="none" strike="noStrike" baseline="0" dirty="0">
                <a:latin typeface="+mj-lt"/>
              </a:rPr>
              <a:t> questionnaires.</a:t>
            </a:r>
          </a:p>
          <a:p>
            <a:pPr algn="l"/>
            <a:r>
              <a:rPr lang="en-US" sz="1100" b="0" i="0" u="none" strike="noStrike" baseline="0" dirty="0">
                <a:latin typeface="+mj-lt"/>
              </a:rPr>
              <a:t>2. </a:t>
            </a:r>
            <a:r>
              <a:rPr lang="en-US" sz="1100" b="1" i="0" u="none" strike="noStrike" baseline="0" dirty="0">
                <a:latin typeface="+mj-lt"/>
              </a:rPr>
              <a:t>ASK</a:t>
            </a:r>
            <a:r>
              <a:rPr lang="en-US" sz="1100" b="0" i="0" u="none" strike="noStrike" baseline="0" dirty="0">
                <a:latin typeface="+mj-lt"/>
              </a:rPr>
              <a:t> participants to complete the SOCIAL STYLE and Versatility Questionnaires.</a:t>
            </a:r>
          </a:p>
          <a:p>
            <a:pPr algn="l"/>
            <a:r>
              <a:rPr lang="en-US" sz="1100" b="0" i="0" u="none" strike="noStrike" baseline="0" dirty="0">
                <a:latin typeface="+mj-lt"/>
              </a:rPr>
              <a:t>3. </a:t>
            </a:r>
            <a:r>
              <a:rPr lang="en-US" sz="1100" b="1" i="0" u="none" strike="noStrike" baseline="0" dirty="0">
                <a:latin typeface="+mj-lt"/>
              </a:rPr>
              <a:t>DO NOT </a:t>
            </a:r>
            <a:r>
              <a:rPr lang="en-US" sz="1100" b="0" i="0" u="none" strike="noStrike" baseline="0" dirty="0">
                <a:latin typeface="+mj-lt"/>
              </a:rPr>
              <a:t>ask participants to score their questionnaires at this time.</a:t>
            </a:r>
          </a:p>
          <a:p>
            <a:pPr algn="l"/>
            <a:endParaRPr lang="en-US" sz="1100" b="0" i="0" u="none" strike="noStrike" baseline="0" dirty="0">
              <a:latin typeface="+mj-lt"/>
            </a:endParaRPr>
          </a:p>
          <a:p>
            <a:pPr algn="l"/>
            <a:r>
              <a:rPr lang="en-US" sz="1100" b="1" i="0" u="none" strike="noStrike" baseline="0" dirty="0">
                <a:latin typeface="+mj-lt"/>
              </a:rPr>
              <a:t>VIRTUAL PROGRAM</a:t>
            </a:r>
            <a:endParaRPr lang="en-US" sz="1100" b="0" i="0" u="none" strike="noStrike" baseline="0" dirty="0">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0" i="0" u="none" strike="noStrike" baseline="0" dirty="0">
                <a:latin typeface="+mj-lt"/>
              </a:rPr>
              <a:t>If delivering virtually, you will not be able to use paper questionnaires and will need to prepare ahead of time to deliver online profiles.</a:t>
            </a:r>
            <a:r>
              <a:rPr lang="en-US" sz="1100" dirty="0">
                <a:solidFill>
                  <a:srgbClr val="000000"/>
                </a:solidFill>
                <a:latin typeface="Arial" panose="020B0604020202020204" pitchFamily="34" charset="0"/>
              </a:rPr>
              <a:t> Arrange to have a notification sent to learners so they can download their profiles prior to the session. </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100" b="0" i="0" u="none" strike="noStrike" baseline="0"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100" b="0" i="0" u="none" strike="noStrike" baseline="0" dirty="0">
              <a:latin typeface="+mj-lt"/>
            </a:endParaRP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32" normalizeH="0" baseline="0" noProof="0" dirty="0">
                <a:ln>
                  <a:noFill/>
                </a:ln>
                <a:solidFill>
                  <a:srgbClr val="146899"/>
                </a:solidFill>
                <a:effectLst/>
                <a:uLnTx/>
                <a:uFillTx/>
                <a:latin typeface="Arial" panose="020B0604020202020204"/>
                <a:ea typeface="+mn-ea"/>
                <a:cs typeface="+mn-cs"/>
              </a:rPr>
              <a:t>Today’s Agenda</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808080"/>
                </a:solidFill>
                <a:effectLst/>
                <a:uLnTx/>
                <a:uFillTx/>
                <a:latin typeface="Arial" panose="020B0604020202020204"/>
                <a:ea typeface="+mn-ea"/>
                <a:cs typeface="+mn-cs"/>
              </a:rPr>
              <a:t>© </a:t>
            </a:r>
            <a:fld id="{39F8928D-094A-41A7-9033-49F438F6621E}" type="datetimeyyyy">
              <a:rPr kumimoji="0" lang="en-US" sz="800" b="0" i="0" u="none" strike="noStrike" kern="1200" cap="none" spc="0" normalizeH="0" baseline="0" noProof="0" smtClean="0">
                <a:ln>
                  <a:noFill/>
                </a:ln>
                <a:solidFill>
                  <a:srgbClr val="80808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a:t>
            </a:fld>
            <a:r>
              <a:rPr kumimoji="0" lang="en-US" sz="800" b="0" i="0" u="none" strike="noStrike" kern="1200" cap="none" spc="0" normalizeH="0" baseline="0" noProof="0" dirty="0">
                <a:ln>
                  <a:noFill/>
                </a:ln>
                <a:solidFill>
                  <a:srgbClr val="808080"/>
                </a:solidFill>
                <a:effectLst/>
                <a:uLnTx/>
                <a:uFillTx/>
                <a:latin typeface="Arial" panose="020B0604020202020204"/>
                <a:ea typeface="+mn-ea"/>
                <a:cs typeface="+mn-cs"/>
              </a:rPr>
              <a:t> The TRACOM Corporation All Rights Reserved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808080"/>
              </a:solidFill>
              <a:effectLst/>
              <a:uLnTx/>
              <a:uFillTx/>
              <a:latin typeface="Arial" panose="020B0604020202020204"/>
              <a:ea typeface="+mn-ea"/>
              <a:cs typeface="+mn-cs"/>
            </a:endParaRPr>
          </a:p>
        </p:txBody>
      </p:sp>
      <p:sp>
        <p:nvSpPr>
          <p:cNvPr id="6" name="Slide Number Placeholder 5"/>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808080"/>
                </a:solidFill>
                <a:effectLst/>
                <a:uLnTx/>
                <a:uFillTx/>
                <a:latin typeface="Arial" panose="020B0604020202020204"/>
                <a:ea typeface="+mn-ea"/>
                <a:cs typeface="+mn-cs"/>
              </a:rPr>
              <a:t>Slide </a:t>
            </a:r>
            <a:fld id="{D9A648C1-F151-4CF5-B9CC-6608EAC3961C}" type="slidenum">
              <a:rPr kumimoji="0" lang="en-US" sz="1100" b="0" i="0" u="none" strike="noStrike" kern="1200" cap="none" spc="0" normalizeH="0" baseline="0" noProof="0" smtClean="0">
                <a:ln>
                  <a:noFill/>
                </a:ln>
                <a:solidFill>
                  <a:srgbClr val="80808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1100" b="0" i="0" u="none" strike="noStrike" kern="1200" cap="none" spc="0" normalizeH="0" baseline="0" noProof="0" dirty="0">
              <a:ln>
                <a:noFill/>
              </a:ln>
              <a:solidFill>
                <a:srgbClr val="808080"/>
              </a:solidFill>
              <a:effectLst/>
              <a:uLnTx/>
              <a:uFillTx/>
              <a:latin typeface="Arial" panose="020B0604020202020204"/>
              <a:ea typeface="+mn-ea"/>
              <a:cs typeface="+mn-cs"/>
            </a:endParaRPr>
          </a:p>
        </p:txBody>
      </p:sp>
      <p:graphicFrame>
        <p:nvGraphicFramePr>
          <p:cNvPr id="7" name="Table 7">
            <a:extLst>
              <a:ext uri="{FF2B5EF4-FFF2-40B4-BE49-F238E27FC236}">
                <a16:creationId xmlns:a16="http://schemas.microsoft.com/office/drawing/2014/main" id="{F89EDDF8-5C12-4E75-89BE-94E01250AF82}"/>
              </a:ext>
            </a:extLst>
          </p:cNvPr>
          <p:cNvGraphicFramePr>
            <a:graphicFrameLocks noGrp="1"/>
          </p:cNvGraphicFramePr>
          <p:nvPr>
            <p:extLst>
              <p:ext uri="{D42A27DB-BD31-4B8C-83A1-F6EECF244321}">
                <p14:modId xmlns:p14="http://schemas.microsoft.com/office/powerpoint/2010/main" val="110845935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3116222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0" dirty="0"/>
              <a:t>If using the paper assessment, use the following slides.</a:t>
            </a:r>
          </a:p>
          <a:p>
            <a:endParaRPr lang="en-US" b="0" dirty="0"/>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b="1" dirty="0"/>
              <a:t>FACILITATOR NOTE:  </a:t>
            </a:r>
            <a:r>
              <a:rPr lang="en-US" b="0" dirty="0"/>
              <a:t>To extend their learning beyond the classroom, participants who complete the Paper Survey can register for free, unlimited access to SOCIAL STYLE Navigator.   See Slide #42 for details.</a:t>
            </a:r>
          </a:p>
          <a:p>
            <a:endParaRPr lang="en-US" b="0" dirty="0"/>
          </a:p>
          <a:p>
            <a:endParaRPr lang="en-US" b="0" dirty="0"/>
          </a:p>
          <a:p>
            <a:endParaRPr lang="en-US" b="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20</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1583467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10 MINUTES – PAPER PROFILE ONLY</a:t>
            </a:r>
          </a:p>
          <a:p>
            <a:pPr algn="l"/>
            <a:endParaRPr lang="en-US" sz="1100" b="0" i="0" u="none" strike="noStrike" baseline="0" dirty="0">
              <a:latin typeface="+mj-lt"/>
            </a:endParaRPr>
          </a:p>
          <a:p>
            <a:pPr algn="l"/>
            <a:r>
              <a:rPr lang="en-US" sz="1100" b="0" i="0" u="none" strike="noStrike" baseline="0" dirty="0">
                <a:latin typeface="+mj-lt"/>
              </a:rPr>
              <a:t>If your participants completed the </a:t>
            </a:r>
            <a:r>
              <a:rPr lang="en-US" sz="1100" b="1" i="0" u="none" strike="noStrike" baseline="0" dirty="0">
                <a:latin typeface="+mj-lt"/>
              </a:rPr>
              <a:t>Online Profile</a:t>
            </a:r>
            <a:r>
              <a:rPr lang="en-US" sz="1100" b="0" i="0" u="none" strike="noStrike" baseline="0" dirty="0">
                <a:latin typeface="+mj-lt"/>
              </a:rPr>
              <a:t>:</a:t>
            </a:r>
          </a:p>
          <a:p>
            <a:pPr marL="285750" indent="-285750" algn="l">
              <a:buFont typeface="Wingdings" panose="05000000000000000000" pitchFamily="2" charset="2"/>
              <a:buChar char="§"/>
            </a:pPr>
            <a:r>
              <a:rPr lang="en-US" sz="1100" b="1" i="0" u="none" strike="noStrike" baseline="0" dirty="0">
                <a:latin typeface="+mj-lt"/>
              </a:rPr>
              <a:t>DO NOT DISPLAY </a:t>
            </a:r>
            <a:r>
              <a:rPr lang="en-US" sz="1100" b="0" i="0" u="none" strike="noStrike" baseline="0" dirty="0">
                <a:latin typeface="+mj-lt"/>
              </a:rPr>
              <a:t>this slide.</a:t>
            </a:r>
            <a:endParaRPr lang="en-US" sz="1100" b="1" i="0" u="none" strike="noStrike" baseline="0" dirty="0">
              <a:latin typeface="+mj-lt"/>
            </a:endParaRPr>
          </a:p>
          <a:p>
            <a:pPr marL="285750" indent="-285750" algn="l">
              <a:buFont typeface="Wingdings" panose="05000000000000000000" pitchFamily="2" charset="2"/>
              <a:buChar char="§"/>
            </a:pPr>
            <a:r>
              <a:rPr lang="en-US" sz="1100" b="1" i="0" u="none" strike="noStrike" baseline="0" dirty="0">
                <a:latin typeface="+mj-lt"/>
              </a:rPr>
              <a:t>FOLLOW INSTRUCTIONS </a:t>
            </a:r>
            <a:r>
              <a:rPr lang="en-US" sz="1100" b="0" i="0" u="none" strike="noStrike" baseline="0" dirty="0">
                <a:latin typeface="+mj-lt"/>
              </a:rPr>
              <a:t>in “Online Profile” section.</a:t>
            </a:r>
          </a:p>
          <a:p>
            <a:pPr algn="l"/>
            <a:endParaRPr lang="en-US" sz="1100" b="0" i="0" u="none" strike="noStrike" baseline="0" dirty="0">
              <a:latin typeface="+mj-lt"/>
            </a:endParaRPr>
          </a:p>
          <a:p>
            <a:pPr algn="l"/>
            <a:r>
              <a:rPr lang="en-US" sz="1100" b="0" i="0" u="none" strike="noStrike" baseline="0" dirty="0">
                <a:latin typeface="+mj-lt"/>
              </a:rPr>
              <a:t>If your participants are using the </a:t>
            </a:r>
            <a:r>
              <a:rPr lang="en-US" sz="1100" b="1" i="0" u="none" strike="noStrike" baseline="0" dirty="0">
                <a:latin typeface="+mj-lt"/>
              </a:rPr>
              <a:t>Paper Assessment</a:t>
            </a:r>
            <a:r>
              <a:rPr lang="en-US" sz="1100" b="0" i="0" u="none" strike="noStrike" baseline="0" dirty="0">
                <a:latin typeface="+mj-lt"/>
              </a:rPr>
              <a:t>:</a:t>
            </a:r>
          </a:p>
          <a:p>
            <a:pPr marL="285750" indent="-285750" algn="l">
              <a:buFont typeface="Wingdings" panose="05000000000000000000" pitchFamily="2" charset="2"/>
              <a:buChar char="§"/>
            </a:pPr>
            <a:r>
              <a:rPr lang="en-US" sz="1100" b="1" i="0" u="none" strike="noStrike" baseline="0" dirty="0">
                <a:latin typeface="+mj-lt"/>
              </a:rPr>
              <a:t>SAY</a:t>
            </a:r>
            <a:r>
              <a:rPr lang="en-US" sz="1100" b="0" i="0" u="none" strike="noStrike" baseline="0" dirty="0">
                <a:latin typeface="+mj-lt"/>
              </a:rPr>
              <a:t> Now, it’s time to score the SOCIAL STYLE questionnaire that you completed earlier. Score your questionnaire following the instructions on the slide.</a:t>
            </a:r>
          </a:p>
          <a:p>
            <a:pPr marL="285750" indent="-285750" algn="l">
              <a:buFont typeface="Wingdings" panose="05000000000000000000" pitchFamily="2" charset="2"/>
              <a:buChar char="§"/>
            </a:pPr>
            <a:r>
              <a:rPr lang="en-US" sz="1100" b="1" i="0" u="none" strike="noStrike" baseline="0" dirty="0">
                <a:latin typeface="+mj-lt"/>
              </a:rPr>
              <a:t>ASK</a:t>
            </a:r>
            <a:r>
              <a:rPr lang="en-US" sz="1100" b="0" i="0" u="none" strike="noStrike" baseline="0" dirty="0">
                <a:latin typeface="+mj-lt"/>
              </a:rPr>
              <a:t> participants to plot their Assertiveness (A, T) score and Responsiveness (C, E) score as shown on the slide.</a:t>
            </a:r>
            <a:endParaRPr lang="en-US" sz="1100" dirty="0">
              <a:latin typeface="+mj-lt"/>
              <a:ea typeface="ヒラギノ角ゴ Pro W3" pitchFamily="4" charset="-128"/>
              <a:cs typeface="ヒラギノ角ゴ Pro W3" pitchFamily="4" charset="-128"/>
            </a:endParaRPr>
          </a:p>
          <a:p>
            <a:endParaRPr lang="en-US" sz="1100" dirty="0">
              <a:latin typeface="+mj-lt"/>
              <a:ea typeface="ヒラギノ角ゴ Pro W3" pitchFamily="4" charset="-128"/>
              <a:cs typeface="ヒラギノ角ゴ Pro W3" pitchFamily="4" charset="-128"/>
            </a:endParaRPr>
          </a:p>
          <a:p>
            <a:r>
              <a:rPr lang="en-US" sz="1100" b="1" dirty="0">
                <a:latin typeface="+mj-lt"/>
                <a:ea typeface="ヒラギノ角ゴ Pro W3" pitchFamily="4" charset="-128"/>
                <a:cs typeface="ヒラギノ角ゴ Pro W3" pitchFamily="4" charset="-128"/>
              </a:rPr>
              <a:t>SAY</a:t>
            </a:r>
            <a:r>
              <a:rPr lang="en-US" sz="1100" dirty="0">
                <a:latin typeface="+mj-lt"/>
                <a:ea typeface="ヒラギノ角ゴ Pro W3" pitchFamily="4" charset="-128"/>
                <a:cs typeface="ヒラギノ角ゴ Pro W3" pitchFamily="4" charset="-128"/>
              </a:rPr>
              <a:t> The SOCIAL STYLE Self-Perception Profile reflects how you see yourself. Keep in mind that others may see you differently. TRACOM’s research indicates that about 50% of those who complete the Self-Perception Questionnaire differ in their perceptions from their reference group who complete a Multi-Rater Profile about them.</a:t>
            </a:r>
          </a:p>
          <a:p>
            <a:endParaRPr lang="en-US" sz="1100" dirty="0">
              <a:latin typeface="+mj-lt"/>
              <a:ea typeface="ヒラギノ角ゴ Pro W3" pitchFamily="4" charset="-128"/>
              <a:cs typeface="ヒラギノ角ゴ Pro W3" pitchFamily="4" charset="-128"/>
            </a:endParaRPr>
          </a:p>
          <a:p>
            <a:pPr algn="l"/>
            <a:r>
              <a:rPr lang="en-US" sz="1100" b="1" i="0" u="none" strike="noStrike" baseline="0" dirty="0">
                <a:solidFill>
                  <a:srgbClr val="FFFFFF"/>
                </a:solidFill>
                <a:latin typeface="+mj-lt"/>
              </a:rPr>
              <a:t>Leader </a:t>
            </a:r>
            <a:r>
              <a:rPr lang="en-US" sz="1100" b="1" i="0" u="none" strike="noStrike" baseline="0" dirty="0" err="1">
                <a:solidFill>
                  <a:srgbClr val="FFFFFF"/>
                </a:solidFill>
                <a:latin typeface="+mj-lt"/>
              </a:rPr>
              <a:t>Tip：</a:t>
            </a:r>
            <a:r>
              <a:rPr lang="en-US" sz="1100" b="0" i="0" u="none" strike="noStrike" baseline="0" dirty="0" err="1">
                <a:solidFill>
                  <a:srgbClr val="FFFFFF"/>
                </a:solidFill>
                <a:latin typeface="+mj-lt"/>
              </a:rPr>
              <a:t>You</a:t>
            </a:r>
            <a:r>
              <a:rPr lang="en-US" sz="1100" b="0" i="0" u="none" strike="noStrike" baseline="0" dirty="0">
                <a:solidFill>
                  <a:srgbClr val="FFFFFF"/>
                </a:solidFill>
                <a:latin typeface="+mj-lt"/>
              </a:rPr>
              <a:t> may get asked the question, “If the research indicates 50% of people see themselves differently, then what value does it have?” </a:t>
            </a:r>
          </a:p>
          <a:p>
            <a:pPr algn="l"/>
            <a:endParaRPr lang="en-US" sz="1100" b="0" i="0" u="none" strike="noStrike" baseline="0" dirty="0">
              <a:solidFill>
                <a:srgbClr val="FFFFFF"/>
              </a:solidFill>
              <a:latin typeface="+mj-lt"/>
            </a:endParaRPr>
          </a:p>
          <a:p>
            <a:pPr algn="l"/>
            <a:r>
              <a:rPr lang="en-US" sz="1100" b="1" i="0" u="none" strike="noStrike" baseline="0" dirty="0" err="1">
                <a:solidFill>
                  <a:srgbClr val="FFFFFF"/>
                </a:solidFill>
                <a:latin typeface="+mj-lt"/>
              </a:rPr>
              <a:t>Answer：</a:t>
            </a:r>
            <a:r>
              <a:rPr lang="en-US" sz="1100" b="0" i="0" u="none" strike="noStrike" baseline="0" dirty="0" err="1">
                <a:solidFill>
                  <a:srgbClr val="FFFFFF"/>
                </a:solidFill>
                <a:latin typeface="+mj-lt"/>
              </a:rPr>
              <a:t>The</a:t>
            </a:r>
            <a:r>
              <a:rPr lang="en-US" sz="1100" b="0" i="0" u="none" strike="noStrike" baseline="0" dirty="0">
                <a:solidFill>
                  <a:srgbClr val="FFFFFF"/>
                </a:solidFill>
                <a:latin typeface="+mj-lt"/>
              </a:rPr>
              <a:t> format of this course did not allow us to use the multi-rater profile. The reason we gave you a profile is that you can start to realize that others might see you differently than you see yourself. Even though receiving a multi-rater profile would give you more insight into how others perceive your behavior, this session is still useful and practical. By following the suggestions in this session you will be able to observe other people’s behavior to determine their SOCIAL STYLE. Then you can adjust your behavior to work more effectively with them.</a:t>
            </a:r>
            <a:endParaRPr lang="en-US" sz="1100" dirty="0">
              <a:latin typeface="+mj-lt"/>
              <a:ea typeface="ヒラギノ角ゴ Pro W3" pitchFamily="4" charset="-128"/>
              <a:cs typeface="ヒラギノ角ゴ Pro W3" pitchFamily="4" charset="-128"/>
            </a:endParaRPr>
          </a:p>
          <a:p>
            <a:endParaRPr lang="en-US" sz="1100" dirty="0">
              <a:latin typeface="+mj-lt"/>
            </a:endParaRPr>
          </a:p>
          <a:p>
            <a:endParaRPr lang="en-US" sz="1100" dirty="0">
              <a:latin typeface="+mj-lt"/>
            </a:endParaRPr>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21</a:t>
            </a:fld>
            <a:endParaRPr lang="en-US" dirty="0"/>
          </a:p>
        </p:txBody>
      </p:sp>
    </p:spTree>
    <p:extLst>
      <p:ext uri="{BB962C8B-B14F-4D97-AF65-F5344CB8AC3E}">
        <p14:creationId xmlns:p14="http://schemas.microsoft.com/office/powerpoint/2010/main" val="11109196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800" b="1" i="0" u="none" strike="noStrike" baseline="0" dirty="0">
                <a:latin typeface="+mj-lt"/>
              </a:rPr>
              <a:t>15 MINUTES (Participant Workbook pages 8 to 15) – PAPER PROFILE ONLY</a:t>
            </a:r>
          </a:p>
          <a:p>
            <a:pPr algn="l"/>
            <a:endParaRPr lang="en-US" sz="1800" b="0" i="0" u="none" strike="noStrike" baseline="0" dirty="0">
              <a:latin typeface="+mj-lt"/>
            </a:endParaRPr>
          </a:p>
          <a:p>
            <a:pPr algn="l"/>
            <a:r>
              <a:rPr lang="en-US" sz="1800" b="0" i="0" u="none" strike="noStrike" baseline="0" dirty="0">
                <a:latin typeface="+mj-lt"/>
              </a:rPr>
              <a:t>Purpose</a:t>
            </a:r>
          </a:p>
          <a:p>
            <a:pPr marL="285750" indent="-285750" algn="l">
              <a:buFont typeface="Wingdings" panose="05000000000000000000" pitchFamily="2" charset="2"/>
              <a:buChar char="§"/>
            </a:pPr>
            <a:r>
              <a:rPr lang="en-US" sz="1800" b="0" i="0" u="none" strike="noStrike" baseline="0" dirty="0">
                <a:latin typeface="+mj-lt"/>
              </a:rPr>
              <a:t>The purpose of this exercise is to help participants learn more about their SOCIAL STYLE and to encourage them to think about how they can adjust their behavior to be more effective.</a:t>
            </a:r>
          </a:p>
          <a:p>
            <a:pPr algn="l"/>
            <a:endParaRPr lang="en-US" sz="1800" b="0" i="0" u="none" strike="noStrike" baseline="0" dirty="0">
              <a:latin typeface="+mj-lt"/>
            </a:endParaRPr>
          </a:p>
          <a:p>
            <a:pPr algn="l"/>
            <a:r>
              <a:rPr lang="en-US" sz="1800" b="0" i="0" u="none" strike="noStrike" baseline="0" dirty="0">
                <a:latin typeface="+mj-lt"/>
              </a:rPr>
              <a:t>Materials Needed</a:t>
            </a:r>
          </a:p>
          <a:p>
            <a:pPr marL="285750" indent="-285750" algn="l">
              <a:buFont typeface="Wingdings" panose="05000000000000000000" pitchFamily="2" charset="2"/>
              <a:buChar char="§"/>
            </a:pPr>
            <a:r>
              <a:rPr lang="en-US" sz="1800" b="0" i="0" u="none" strike="noStrike" baseline="0" dirty="0">
                <a:latin typeface="+mj-lt"/>
              </a:rPr>
              <a:t>Flip chart</a:t>
            </a:r>
          </a:p>
          <a:p>
            <a:pPr algn="l"/>
            <a:endParaRPr lang="en-US" sz="1800" b="0" i="0" u="none" strike="noStrike" baseline="0" dirty="0">
              <a:latin typeface="+mj-lt"/>
            </a:endParaRPr>
          </a:p>
          <a:p>
            <a:pPr algn="l"/>
            <a:r>
              <a:rPr lang="en-US" sz="1800" b="0" i="0" u="none" strike="noStrike" baseline="0" dirty="0">
                <a:latin typeface="+mj-lt"/>
              </a:rPr>
              <a:t>Directions</a:t>
            </a:r>
          </a:p>
          <a:p>
            <a:pPr marL="342900" indent="-342900" algn="l">
              <a:buFont typeface="+mj-lt"/>
              <a:buAutoNum type="arabicPeriod"/>
            </a:pPr>
            <a:r>
              <a:rPr lang="en-US" sz="1800" b="1" i="0" u="none" strike="noStrike" baseline="0" dirty="0">
                <a:latin typeface="+mj-lt"/>
              </a:rPr>
              <a:t>ASK</a:t>
            </a:r>
            <a:r>
              <a:rPr lang="en-US" sz="1800" b="0" i="0" u="none" strike="noStrike" baseline="0" dirty="0">
                <a:latin typeface="+mj-lt"/>
              </a:rPr>
              <a:t> participants to read more about their Style in the workbook and to complete the two questions contained in each section. (10 minutes)</a:t>
            </a:r>
          </a:p>
          <a:p>
            <a:pPr marL="0" indent="0" algn="l">
              <a:buFontTx/>
              <a:buNone/>
            </a:pPr>
            <a:r>
              <a:rPr lang="nn-NO" sz="1800" b="0" i="0" u="none" strike="noStrike" baseline="0" dirty="0">
                <a:latin typeface="+mj-lt"/>
              </a:rPr>
              <a:t> 	a. Driving Style, pages 8-9</a:t>
            </a:r>
          </a:p>
          <a:p>
            <a:pPr marL="0" indent="0" algn="l">
              <a:buFontTx/>
              <a:buNone/>
            </a:pPr>
            <a:r>
              <a:rPr lang="fr-FR" sz="1800" b="0" i="0" u="none" strike="noStrike" baseline="0" dirty="0">
                <a:latin typeface="+mj-lt"/>
              </a:rPr>
              <a:t>	b. Expressive Style, pages 10-11</a:t>
            </a:r>
          </a:p>
          <a:p>
            <a:pPr marL="0" indent="0" algn="l">
              <a:buFontTx/>
              <a:buNone/>
            </a:pPr>
            <a:r>
              <a:rPr lang="fr-FR" sz="1800" b="0" i="0" u="none" strike="noStrike" baseline="0" dirty="0">
                <a:latin typeface="+mj-lt"/>
              </a:rPr>
              <a:t>	c. Amiable Style, pages 12-13</a:t>
            </a:r>
          </a:p>
          <a:p>
            <a:pPr marL="0" indent="0" algn="l">
              <a:buFontTx/>
              <a:buNone/>
            </a:pPr>
            <a:r>
              <a:rPr lang="fr-FR" sz="1800" b="0" i="0" u="none" strike="noStrike" baseline="0" dirty="0">
                <a:latin typeface="+mj-lt"/>
              </a:rPr>
              <a:t>	d. Analytical Style, pages 14-15</a:t>
            </a:r>
          </a:p>
          <a:p>
            <a:pPr marL="342900" indent="-342900" algn="l">
              <a:buFont typeface="+mj-lt"/>
              <a:buAutoNum type="arabicPeriod" startAt="2"/>
            </a:pPr>
            <a:r>
              <a:rPr lang="en-US" sz="1800" b="1" i="0" u="none" strike="noStrike" baseline="0" dirty="0">
                <a:latin typeface="+mj-lt"/>
              </a:rPr>
              <a:t>ASK</a:t>
            </a:r>
            <a:r>
              <a:rPr lang="en-US" sz="1800" b="0" i="0" u="none" strike="noStrike" baseline="0" dirty="0">
                <a:latin typeface="+mj-lt"/>
              </a:rPr>
              <a:t> if anyone has any questions about their Style regarding (a) strengths of their Style and (b) things they need to work on.</a:t>
            </a:r>
          </a:p>
          <a:p>
            <a:pPr marL="342900" indent="-342900" algn="l">
              <a:buFont typeface="+mj-lt"/>
              <a:buAutoNum type="arabicPeriod" startAt="2"/>
            </a:pPr>
            <a:r>
              <a:rPr lang="en-US" sz="1800" b="1" i="0" u="none" strike="noStrike" baseline="0" dirty="0">
                <a:latin typeface="+mj-lt"/>
              </a:rPr>
              <a:t>ASK</a:t>
            </a:r>
            <a:r>
              <a:rPr lang="en-US" sz="1800" b="0" i="0" u="none" strike="noStrike" baseline="0" dirty="0">
                <a:latin typeface="+mj-lt"/>
              </a:rPr>
              <a:t> participants to share what they learned about their Style. Draw Style quadrants on the flip chart and record their answers for all to see and consider.</a:t>
            </a:r>
          </a:p>
          <a:p>
            <a:pPr marL="0" indent="0" algn="l">
              <a:buFont typeface="+mj-lt"/>
              <a:buNone/>
            </a:pPr>
            <a:endParaRPr lang="en-US" sz="1800" b="0" i="0" u="none" strike="noStrike" baseline="0" dirty="0">
              <a:solidFill>
                <a:srgbClr val="000000"/>
              </a:solidFill>
              <a:latin typeface="+mj-lt"/>
            </a:endParaRPr>
          </a:p>
          <a:p>
            <a:pPr marL="0" indent="0" algn="l">
              <a:buFont typeface="+mj-lt"/>
              <a:buNone/>
            </a:pPr>
            <a:endParaRPr lang="en-US" sz="1800" b="0" i="0" u="none" strike="noStrike" baseline="0" dirty="0">
              <a:solidFill>
                <a:srgbClr val="000000"/>
              </a:solidFill>
              <a:latin typeface="+mj-lt"/>
            </a:endParaRPr>
          </a:p>
        </p:txBody>
      </p:sp>
      <p:sp>
        <p:nvSpPr>
          <p:cNvPr id="4" name="Header Placeholder 3"/>
          <p:cNvSpPr>
            <a:spLocks noGrp="1"/>
          </p:cNvSpPr>
          <p:nvPr>
            <p:ph type="hdr" sz="quarter"/>
          </p:nvPr>
        </p:nvSpPr>
        <p:spPr/>
        <p:txBody>
          <a:bodyPr/>
          <a:lstStyle/>
          <a:p>
            <a:r>
              <a:rPr lang="en-US" dirty="0"/>
              <a:t>SOCIAL STYLE Model</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22</a:t>
            </a:fld>
            <a:endParaRPr lang="en-US" dirty="0"/>
          </a:p>
        </p:txBody>
      </p:sp>
      <p:graphicFrame>
        <p:nvGraphicFramePr>
          <p:cNvPr id="7" name="Table 7">
            <a:extLst>
              <a:ext uri="{FF2B5EF4-FFF2-40B4-BE49-F238E27FC236}">
                <a16:creationId xmlns:a16="http://schemas.microsoft.com/office/drawing/2014/main" id="{C6ABF17D-AA56-42BE-B254-C7E9A920E3B3}"/>
              </a:ext>
            </a:extLst>
          </p:cNvPr>
          <p:cNvGraphicFramePr>
            <a:graphicFrameLocks noGrp="1"/>
          </p:cNvGraphicFramePr>
          <p:nvPr>
            <p:extLst>
              <p:ext uri="{D42A27DB-BD31-4B8C-83A1-F6EECF244321}">
                <p14:modId xmlns:p14="http://schemas.microsoft.com/office/powerpoint/2010/main" val="2121595627"/>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9457363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5 MINUTES ( Participant Workbook page 16)</a:t>
            </a:r>
          </a:p>
          <a:p>
            <a:pPr algn="l"/>
            <a:endParaRPr lang="en-US" sz="1100" b="0" i="0" u="none" strike="noStrike" baseline="0" dirty="0">
              <a:latin typeface="+mj-lt"/>
            </a:endParaRPr>
          </a:p>
          <a:p>
            <a:pPr algn="l"/>
            <a:r>
              <a:rPr lang="en-US" sz="1100" b="1" i="0" u="none" strike="noStrike" baseline="0" dirty="0">
                <a:latin typeface="+mj-lt"/>
              </a:rPr>
              <a:t>ASK</a:t>
            </a:r>
            <a:r>
              <a:rPr lang="en-US" sz="1100" b="0" i="0" u="none" strike="noStrike" baseline="0" dirty="0">
                <a:latin typeface="+mj-lt"/>
              </a:rPr>
              <a:t> participants to turn to page 16 in the workbook.</a:t>
            </a:r>
          </a:p>
          <a:p>
            <a:pPr algn="l"/>
            <a:endParaRPr lang="en-US" sz="1100" b="0" i="0" u="none" strike="noStrike" baseline="0" dirty="0">
              <a:latin typeface="+mj-lt"/>
            </a:endParaRPr>
          </a:p>
          <a:p>
            <a:pPr algn="l"/>
            <a:r>
              <a:rPr lang="en-US" sz="1100" b="1" i="0" u="none" strike="noStrike" baseline="0" dirty="0">
                <a:latin typeface="+mj-lt"/>
              </a:rPr>
              <a:t>REVIEW</a:t>
            </a:r>
            <a:r>
              <a:rPr lang="en-US" sz="1100" b="0" i="0" u="none" strike="noStrike" baseline="0" dirty="0">
                <a:latin typeface="+mj-lt"/>
              </a:rPr>
              <a:t> what has been covered so far, discussing Key Reminders.</a:t>
            </a:r>
            <a:endParaRPr lang="en-US" sz="1100" b="1" i="0" u="none" strike="noStrike" baseline="0" dirty="0">
              <a:solidFill>
                <a:srgbClr val="000000"/>
              </a:solidFill>
              <a:latin typeface="+mj-lt"/>
            </a:endParaRPr>
          </a:p>
          <a:p>
            <a:endParaRPr lang="en-US" sz="1100" dirty="0">
              <a:latin typeface="+mj-lt"/>
            </a:endParaRPr>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23</a:t>
            </a:fld>
            <a:endParaRPr lang="en-US" dirty="0"/>
          </a:p>
        </p:txBody>
      </p:sp>
    </p:spTree>
    <p:extLst>
      <p:ext uri="{BB962C8B-B14F-4D97-AF65-F5344CB8AC3E}">
        <p14:creationId xmlns:p14="http://schemas.microsoft.com/office/powerpoint/2010/main" val="1596818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buNone/>
            </a:pPr>
            <a:endParaRPr lang="en-US" sz="1100" b="1" dirty="0">
              <a:solidFill>
                <a:srgbClr val="000000"/>
              </a:solidFill>
              <a:latin typeface="+mn-lt"/>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24</a:t>
            </a:fld>
            <a:endParaRPr lang="en-US" dirty="0"/>
          </a:p>
        </p:txBody>
      </p:sp>
    </p:spTree>
    <p:extLst>
      <p:ext uri="{BB962C8B-B14F-4D97-AF65-F5344CB8AC3E}">
        <p14:creationId xmlns:p14="http://schemas.microsoft.com/office/powerpoint/2010/main" val="17087456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3 MINUTES</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Versatility is a measure of your consistency in adjusting to the Style needs of others. </a:t>
            </a:r>
          </a:p>
          <a:p>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At the beginning of the program, we reviewed some statistics on Versatility. Research has found that Versatility is a strong predictor of successful job performance. Individuals who consistently show Versatility are rated more effective in their job performance than those who are inconsistent in their Versatility.</a:t>
            </a:r>
          </a:p>
          <a:p>
            <a:pPr marL="171450" indent="-171450">
              <a:buFont typeface="Wingdings" panose="05000000000000000000" pitchFamily="2" charset="2"/>
              <a:buChar char="§"/>
            </a:pPr>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Versatility is completely within your control, so it is your choice to be versatile with others. </a:t>
            </a:r>
            <a:r>
              <a:rPr lang="en-US" sz="1100" b="0" i="0" u="none" strike="noStrike" baseline="0" dirty="0">
                <a:solidFill>
                  <a:srgbClr val="000000"/>
                </a:solidFill>
                <a:latin typeface="Open Sans" panose="020B0606030504020204"/>
              </a:rPr>
              <a:t>You can be highly versatile with one group and show low Versatility with another group. It depends on the circumstances and how much you value your interpersonal effectiveness with each group. </a:t>
            </a:r>
          </a:p>
          <a:p>
            <a:pPr marL="171450" indent="-171450">
              <a:buFont typeface="Wingdings" panose="05000000000000000000" pitchFamily="2" charset="2"/>
              <a:buChar char="§"/>
            </a:pPr>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It is completely independent of SOCIAL STYLE: Any Style can show Versatility and be successful. </a:t>
            </a:r>
          </a:p>
          <a:p>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b="0" i="0" u="none" strike="noStrike" baseline="0" dirty="0">
                <a:solidFill>
                  <a:srgbClr val="000000"/>
                </a:solidFill>
                <a:latin typeface="Open Sans" panose="020B0606030504020204"/>
              </a:rPr>
              <a:t>Versatility is NOT the same as likeability. A person can be well liked but not have high Versatility. The opposite can also be true. Versatility helps you develop better working relationships, but it is separate from your personal likeability. </a:t>
            </a:r>
          </a:p>
          <a:p>
            <a:endParaRPr lang="en-US" sz="1100" dirty="0">
              <a:solidFill>
                <a:srgbClr val="000000"/>
              </a:solidFill>
              <a:latin typeface="Arial" panose="020B0604020202020204" pitchFamily="34" charset="0"/>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25</a:t>
            </a:fld>
            <a:endParaRPr lang="en-US" dirty="0"/>
          </a:p>
        </p:txBody>
      </p:sp>
      <p:graphicFrame>
        <p:nvGraphicFramePr>
          <p:cNvPr id="7" name="Table 7">
            <a:extLst>
              <a:ext uri="{FF2B5EF4-FFF2-40B4-BE49-F238E27FC236}">
                <a16:creationId xmlns:a16="http://schemas.microsoft.com/office/drawing/2014/main" id="{4D6B6E65-C496-4EBD-85D2-1B72449F7017}"/>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3552834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j-lt"/>
              </a:rPr>
              <a:t>5 MINUTES (Participant Workbook page 19)</a:t>
            </a:r>
          </a:p>
          <a:p>
            <a:pPr algn="l"/>
            <a:endParaRPr lang="en-US" sz="1100" b="0" i="0" u="none" strike="noStrike" baseline="0" dirty="0">
              <a:latin typeface="+mj-lt"/>
            </a:endParaRPr>
          </a:p>
          <a:p>
            <a:pPr>
              <a:spcBef>
                <a:spcPts val="0"/>
              </a:spcBef>
              <a:buNone/>
              <a:defRPr/>
            </a:pPr>
            <a:r>
              <a:rPr lang="en-US" sz="1100" b="1" i="0" u="none" strike="noStrike" baseline="0" dirty="0">
                <a:latin typeface="+mj-lt"/>
              </a:rPr>
              <a:t>ASK</a:t>
            </a:r>
            <a:r>
              <a:rPr lang="en-US" sz="1100" b="0" i="0" u="none" strike="noStrike" baseline="0" dirty="0">
                <a:latin typeface="+mj-lt"/>
              </a:rPr>
              <a:t> participants to turn to page 19 in the workbook.</a:t>
            </a:r>
          </a:p>
          <a:p>
            <a:pPr>
              <a:spcBef>
                <a:spcPts val="0"/>
              </a:spcBef>
              <a:buNone/>
              <a:defRPr/>
            </a:pPr>
            <a:endParaRPr lang="en-US" sz="1100" b="0" i="0" u="none" strike="noStrike" baseline="0" dirty="0">
              <a:latin typeface="+mj-lt"/>
            </a:endParaRPr>
          </a:p>
          <a:p>
            <a:pPr>
              <a:spcBef>
                <a:spcPts val="0"/>
              </a:spcBef>
              <a:buNone/>
              <a:defRPr/>
            </a:pPr>
            <a:r>
              <a:rPr lang="en-US" sz="1100" i="1" dirty="0">
                <a:latin typeface="Arial" panose="020B0604020202020204" pitchFamily="34" charset="0"/>
              </a:rPr>
              <a:t>Image remains a part of the Versatility model because it’s important for building relationships. Describe Versatility in a timeline:</a:t>
            </a:r>
          </a:p>
          <a:p>
            <a:pPr>
              <a:spcBef>
                <a:spcPts val="0"/>
              </a:spcBef>
              <a:buNone/>
              <a:defRPr/>
            </a:pPr>
            <a:endParaRPr lang="en-US" sz="1100"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lang="en-US" sz="1100" b="1" i="0" dirty="0">
                <a:latin typeface="Arial" panose="020B0604020202020204" pitchFamily="34" charset="0"/>
              </a:rPr>
              <a:t>SAY </a:t>
            </a:r>
            <a:r>
              <a:rPr lang="en-US" sz="1100" i="0" dirty="0">
                <a:latin typeface="Arial" panose="020B0604020202020204" pitchFamily="34" charset="0"/>
              </a:rPr>
              <a:t>You show Versatility in four areas. </a:t>
            </a:r>
          </a:p>
          <a:p>
            <a:pPr>
              <a:spcBef>
                <a:spcPts val="0"/>
              </a:spcBef>
              <a:buNone/>
              <a:defRPr/>
            </a:pPr>
            <a:endParaRPr lang="en-US" sz="1100" dirty="0">
              <a:latin typeface="Arial" panose="020B0604020202020204" pitchFamily="34" charset="0"/>
            </a:endParaRPr>
          </a:p>
          <a:p>
            <a:pPr>
              <a:spcBef>
                <a:spcPts val="0"/>
              </a:spcBef>
              <a:buNone/>
              <a:defRPr/>
            </a:pPr>
            <a:r>
              <a:rPr lang="en-US" sz="1100" b="1" dirty="0">
                <a:latin typeface="Arial" panose="020B0604020202020204" pitchFamily="34" charset="0"/>
              </a:rPr>
              <a:t>Image</a:t>
            </a:r>
            <a:r>
              <a:rPr lang="en-US" sz="1100" dirty="0">
                <a:latin typeface="Arial" panose="020B0604020202020204" pitchFamily="34" charset="0"/>
              </a:rPr>
              <a:t> – When you first meet a new person at work, you form an impression about this person based on what you see, consciously or not. Essentially Image is a first impression: Are you dressed appropriately for the situation, for the work culture, for the client, and so on?</a:t>
            </a:r>
          </a:p>
          <a:p>
            <a:pPr>
              <a:spcBef>
                <a:spcPts val="0"/>
              </a:spcBef>
              <a:buNone/>
              <a:defRPr/>
            </a:pPr>
            <a:endParaRPr lang="en-US" sz="1100" dirty="0">
              <a:latin typeface="Arial" panose="020B0604020202020204" pitchFamily="34" charset="0"/>
            </a:endParaRPr>
          </a:p>
          <a:p>
            <a:r>
              <a:rPr lang="en-US" sz="1100" b="1" dirty="0">
                <a:latin typeface="Arial" panose="020B0604020202020204" pitchFamily="34" charset="0"/>
              </a:rPr>
              <a:t>ONLINE PROFILE</a:t>
            </a:r>
            <a:r>
              <a:rPr lang="en-US" sz="1100" dirty="0">
                <a:latin typeface="Arial" panose="020B0604020202020204" pitchFamily="34" charset="0"/>
              </a:rPr>
              <a:t>: Note that </a:t>
            </a:r>
            <a:r>
              <a:rPr lang="en-US" sz="1100" b="1" dirty="0">
                <a:latin typeface="Arial" panose="020B0604020202020204" pitchFamily="34" charset="0"/>
              </a:rPr>
              <a:t>Image is not measured as part of your Profile</a:t>
            </a:r>
            <a:r>
              <a:rPr lang="en-US" sz="1100" dirty="0">
                <a:latin typeface="Arial" panose="020B0604020202020204" pitchFamily="34" charset="0"/>
              </a:rPr>
              <a:t>. This is </a:t>
            </a:r>
            <a:r>
              <a:rPr lang="en-US" sz="1100" dirty="0"/>
              <a:t>because:</a:t>
            </a:r>
          </a:p>
          <a:p>
            <a:pPr marL="181240" indent="-181240">
              <a:buFont typeface="Arial" panose="020B0604020202020204" pitchFamily="34" charset="0"/>
              <a:buChar char="•"/>
            </a:pPr>
            <a:r>
              <a:rPr lang="en-US" sz="1100" dirty="0"/>
              <a:t>Image is difficult to observe in virtual environments. We can’t observe very well how people are dressed, and because there are a wide variety of dress codes, even within companies and teams, it is less relevant to measure Image in this way.</a:t>
            </a:r>
          </a:p>
          <a:p>
            <a:pPr marL="181240" indent="-181240">
              <a:buFont typeface="Arial" panose="020B0604020202020204" pitchFamily="34" charset="0"/>
              <a:buChar char="•"/>
            </a:pPr>
            <a:r>
              <a:rPr lang="en-US" sz="1100" dirty="0"/>
              <a:t>People don’t always like answering questions about Image without understanding the context of how Image is explained in training.</a:t>
            </a:r>
          </a:p>
          <a:p>
            <a:pPr marL="181240" indent="-181240">
              <a:buFont typeface="Arial" panose="020B0604020202020204" pitchFamily="34" charset="0"/>
              <a:buChar char="•"/>
            </a:pPr>
            <a:r>
              <a:rPr lang="en-US" sz="1100" dirty="0"/>
              <a:t>Image is still important for many people and companies, which is why it’s part of the model. However, you won’t receive a measure of your Image.</a:t>
            </a:r>
          </a:p>
          <a:p>
            <a:endParaRPr lang="en-US" sz="1100" dirty="0"/>
          </a:p>
          <a:p>
            <a:pPr>
              <a:spcBef>
                <a:spcPts val="0"/>
              </a:spcBef>
              <a:buNone/>
              <a:defRPr/>
            </a:pPr>
            <a:r>
              <a:rPr lang="en-US" sz="1100" b="1" dirty="0">
                <a:latin typeface="Arial" panose="020B0604020202020204" pitchFamily="34" charset="0"/>
              </a:rPr>
              <a:t>Presentation</a:t>
            </a:r>
            <a:r>
              <a:rPr lang="en-US" sz="1100" dirty="0">
                <a:latin typeface="Arial" panose="020B0604020202020204" pitchFamily="34" charset="0"/>
              </a:rPr>
              <a:t> – When a person communicates in meetings or other public venues, you’ll notice how clear they are at helping people understand their points. Do they use clear language? Are their examples effective? Do they take others’ Styles into account?</a:t>
            </a:r>
          </a:p>
          <a:p>
            <a:pPr>
              <a:spcBef>
                <a:spcPts val="0"/>
              </a:spcBef>
              <a:buNone/>
              <a:defRPr/>
            </a:pPr>
            <a:endParaRPr lang="en-US" sz="1100" dirty="0">
              <a:latin typeface="Arial" panose="020B0604020202020204" pitchFamily="34" charset="0"/>
            </a:endParaRPr>
          </a:p>
          <a:p>
            <a:pPr>
              <a:spcBef>
                <a:spcPts val="0"/>
              </a:spcBef>
              <a:buNone/>
              <a:defRPr/>
            </a:pPr>
            <a:r>
              <a:rPr lang="en-US" sz="1100" b="1" dirty="0">
                <a:latin typeface="Arial" panose="020B0604020202020204" pitchFamily="34" charset="0"/>
                <a:cs typeface="Arial" panose="020B0604020202020204" pitchFamily="34" charset="0"/>
              </a:rPr>
              <a:t>Competence</a:t>
            </a:r>
            <a:r>
              <a:rPr lang="en-US" sz="1100" dirty="0">
                <a:latin typeface="Arial" panose="020B0604020202020204" pitchFamily="34" charset="0"/>
                <a:cs typeface="Arial" panose="020B0604020202020204" pitchFamily="34" charset="0"/>
              </a:rPr>
              <a:t> – Over time, you’ll observe this person in a variety of situations. Are they reliable and do they persevere during difficult times? Are they flexible when change happens? Are they optimistic most of the time? Do they show creativity?</a:t>
            </a:r>
          </a:p>
          <a:p>
            <a:pPr>
              <a:spcBef>
                <a:spcPts val="0"/>
              </a:spcBef>
              <a:buNone/>
              <a:defRPr/>
            </a:pPr>
            <a:endParaRPr lang="en-US" sz="1100" dirty="0">
              <a:solidFill>
                <a:srgbClr val="000000"/>
              </a:solidFill>
              <a:latin typeface="Arial" panose="020B0604020202020204" pitchFamily="34" charset="0"/>
              <a:cs typeface="Arial" panose="020B0604020202020204" pitchFamily="34" charset="0"/>
            </a:endParaRPr>
          </a:p>
          <a:p>
            <a:pPr>
              <a:spcBef>
                <a:spcPts val="0"/>
              </a:spcBef>
              <a:buNone/>
              <a:defRPr/>
            </a:pPr>
            <a:r>
              <a:rPr lang="en-US" sz="1100" b="1" dirty="0">
                <a:solidFill>
                  <a:srgbClr val="000000"/>
                </a:solidFill>
                <a:latin typeface="Arial" panose="020B0604020202020204" pitchFamily="34" charset="0"/>
                <a:cs typeface="Arial" panose="020B0604020202020204" pitchFamily="34" charset="0"/>
              </a:rPr>
              <a:t>Feedback</a:t>
            </a:r>
            <a:r>
              <a:rPr lang="en-US" sz="1100" dirty="0">
                <a:solidFill>
                  <a:srgbClr val="000000"/>
                </a:solidFill>
                <a:latin typeface="Arial" panose="020B0604020202020204" pitchFamily="34" charset="0"/>
                <a:cs typeface="Arial" panose="020B0604020202020204" pitchFamily="34" charset="0"/>
              </a:rPr>
              <a:t> – Finally, this is the most interpersonal part of Versatility. Are they a good listener? Do they show empathy for others’ situations? Do they meet the needs of other people’s Styles? Do they develop good relationships with others?</a:t>
            </a:r>
            <a:endParaRPr lang="en-US" sz="1100" dirty="0">
              <a:solidFill>
                <a:schemeClr val="tx2"/>
              </a:solidFill>
              <a:latin typeface="Arial" charset="0"/>
              <a:cs typeface="Arial" charset="0"/>
            </a:endParaRP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26</a:t>
            </a:fld>
            <a:endParaRPr lang="en-US" dirty="0"/>
          </a:p>
        </p:txBody>
      </p:sp>
    </p:spTree>
    <p:extLst>
      <p:ext uri="{BB962C8B-B14F-4D97-AF65-F5344CB8AC3E}">
        <p14:creationId xmlns:p14="http://schemas.microsoft.com/office/powerpoint/2010/main" val="20304667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0" dirty="0"/>
              <a:t>If using the online profile, use the following slides.</a:t>
            </a:r>
          </a:p>
          <a:p>
            <a:endParaRPr lang="en-US" b="0" dirty="0"/>
          </a:p>
          <a:p>
            <a:r>
              <a:rPr lang="en-US" b="0" dirty="0"/>
              <a:t>Note that if delivering virtually, participants will need to have received their profiles prior to the program.</a:t>
            </a:r>
          </a:p>
          <a:p>
            <a:endParaRPr lang="en-US" b="0" dirty="0"/>
          </a:p>
          <a:p>
            <a:r>
              <a:rPr lang="en-US" b="0" dirty="0"/>
              <a:t>Check the Status Report and Composite Report to understand which participants have completed their profiles, and the breakdown of Versatility within your program.</a:t>
            </a:r>
          </a:p>
          <a:p>
            <a:endParaRPr lang="en-US" b="0" dirty="0"/>
          </a:p>
          <a:p>
            <a:endParaRPr lang="en-US"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27</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4276876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5 MINUTES</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b="1" dirty="0"/>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dirty="0"/>
              <a:t>THIS SLIDE IS USED ONLY WITH THE ONLINE PROFILE.</a:t>
            </a:r>
          </a:p>
          <a:p>
            <a:endParaRPr lang="en-US" sz="1100" b="1" dirty="0">
              <a:solidFill>
                <a:srgbClr val="000000"/>
              </a:solidFill>
              <a:latin typeface="Arial" panose="020B0604020202020204" pitchFamily="34" charset="0"/>
            </a:endParaRPr>
          </a:p>
          <a:p>
            <a:pPr defTabSz="966612">
              <a:spcBef>
                <a:spcPts val="211"/>
              </a:spcBef>
              <a:spcAft>
                <a:spcPts val="211"/>
              </a:spcAft>
              <a:defRPr/>
            </a:pPr>
            <a:r>
              <a:rPr lang="en-US" sz="1100" b="1" dirty="0">
                <a:solidFill>
                  <a:srgbClr val="000000"/>
                </a:solidFill>
                <a:latin typeface="Arial" panose="020B0604020202020204" pitchFamily="34" charset="0"/>
              </a:rPr>
              <a:t>SAY </a:t>
            </a:r>
            <a:r>
              <a:rPr lang="en-US" sz="1100" dirty="0"/>
              <a:t>We measure Versatility on a scale ranging from W to Z. These are normed quartiles, just like Assertiveness and Responsiveness.</a:t>
            </a:r>
          </a:p>
          <a:p>
            <a:endParaRPr lang="en-US" sz="1100" b="1"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dirty="0"/>
              <a:t>When you are not consistent in your behavior, you’re usually focusing on your own Style needs. When you consistently show Versatility, you’re focusing on meeting others’ Style </a:t>
            </a:r>
            <a:r>
              <a:rPr lang="en-US" sz="1100" dirty="0">
                <a:latin typeface="+mj-lt"/>
              </a:rPr>
              <a:t>needs, which reduces their tension. </a:t>
            </a:r>
            <a:r>
              <a:rPr lang="en-US" sz="1100" b="0" i="0" u="none" strike="noStrike" baseline="0" dirty="0">
                <a:solidFill>
                  <a:srgbClr val="000000"/>
                </a:solidFill>
                <a:latin typeface="+mj-lt"/>
              </a:rPr>
              <a:t>When you are consistent, the more effective you will be.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Your profile will show your results on this scale, ranging from W (not consistent) to Z (very consistent).</a:t>
            </a:r>
          </a:p>
          <a:p>
            <a:endParaRPr lang="en-US" sz="1100" b="1" dirty="0"/>
          </a:p>
          <a:p>
            <a:r>
              <a:rPr lang="en-US" sz="1100" dirty="0"/>
              <a:t>Versatility is all about consistency of behavior. A lower Versatility score does NOT mean you lack ability or that you never demonstrate these abilities. What it DOES mean is that you aren’t showing consistency in your behavior. </a:t>
            </a:r>
          </a:p>
          <a:p>
            <a:endParaRPr lang="en-US" sz="1100" dirty="0"/>
          </a:p>
          <a:p>
            <a:r>
              <a:rPr lang="en-US" sz="1100" dirty="0"/>
              <a:t>By making small changes to your behavior and acting with more consistency, you can increase your Versatility. (The difference in values between W and Z are small but meaningful.)</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28</a:t>
            </a:fld>
            <a:endParaRPr lang="en-US" dirty="0"/>
          </a:p>
        </p:txBody>
      </p:sp>
    </p:spTree>
    <p:extLst>
      <p:ext uri="{BB962C8B-B14F-4D97-AF65-F5344CB8AC3E}">
        <p14:creationId xmlns:p14="http://schemas.microsoft.com/office/powerpoint/2010/main" val="8007575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i="0" u="none" strike="noStrike" baseline="0" dirty="0">
                <a:solidFill>
                  <a:srgbClr val="000000"/>
                </a:solidFill>
                <a:latin typeface="Arial" panose="020B0604020202020204" pitchFamily="34" charset="0"/>
              </a:rPr>
              <a:t>3 MINUTES</a:t>
            </a:r>
          </a:p>
          <a:p>
            <a:endParaRPr lang="en-US" sz="1100" b="1" i="0" u="none" strike="noStrike" baseline="0" dirty="0">
              <a:solidFill>
                <a:srgbClr val="000000"/>
              </a:solidFill>
              <a:latin typeface="Arial" panose="020B0604020202020204" pitchFamily="34" charset="0"/>
            </a:endParaRPr>
          </a:p>
          <a:p>
            <a:pPr marL="0" marR="0" lvl="0" indent="0" algn="l" defTabSz="914400" rtl="0" eaLnBrk="1" fontAlgn="ctr" latinLnBrk="0" hangingPunct="1">
              <a:lnSpc>
                <a:spcPct val="107000"/>
              </a:lnSpc>
              <a:spcBef>
                <a:spcPts val="200"/>
              </a:spcBef>
              <a:spcAft>
                <a:spcPts val="200"/>
              </a:spcAft>
              <a:buClrTx/>
              <a:buSzTx/>
              <a:buFont typeface="Symbol" panose="05050102010706020507" pitchFamily="18" charset="2"/>
              <a:buNone/>
              <a:tabLst/>
              <a:defRPr/>
            </a:pPr>
            <a:r>
              <a:rPr lang="en-US" sz="1100" b="1" dirty="0"/>
              <a:t>THIS SLIDE IS USED ONLY WITH THE ONLINE PROFILE.</a:t>
            </a:r>
          </a:p>
          <a:p>
            <a:pPr marL="0" indent="0" fontAlgn="ctr">
              <a:lnSpc>
                <a:spcPct val="107000"/>
              </a:lnSpc>
              <a:buFont typeface="Symbol" panose="05050102010706020507" pitchFamily="18" charset="2"/>
              <a:buNone/>
            </a:pPr>
            <a:endParaRPr lang="en-US" sz="1100" dirty="0">
              <a:highlight>
                <a:srgbClr val="FFFF00"/>
              </a:highlight>
              <a:latin typeface="Arial" panose="020B0604020202020204" pitchFamily="34" charset="0"/>
              <a:ea typeface="+mn-ea"/>
              <a:cs typeface="Arial" panose="020B0604020202020204" pitchFamily="34" charset="0"/>
            </a:endParaRPr>
          </a:p>
          <a:p>
            <a:pPr marL="0" indent="0" fontAlgn="ctr">
              <a:lnSpc>
                <a:spcPct val="107000"/>
              </a:lnSpc>
              <a:buFont typeface="Symbol" panose="05050102010706020507" pitchFamily="18" charset="2"/>
              <a:buNone/>
            </a:pPr>
            <a:r>
              <a:rPr lang="en-US" sz="1100" dirty="0">
                <a:highlight>
                  <a:srgbClr val="FFFF00"/>
                </a:highlight>
                <a:latin typeface="Arial" panose="020B0604020202020204" pitchFamily="34" charset="0"/>
                <a:ea typeface="+mn-ea"/>
                <a:cs typeface="Arial" panose="020B0604020202020204" pitchFamily="34" charset="0"/>
              </a:rPr>
              <a:t>Before delivering Versatility profiles, explain the meaning of the positions.</a:t>
            </a:r>
          </a:p>
          <a:p>
            <a:pPr marL="0" indent="0" fontAlgn="ctr">
              <a:lnSpc>
                <a:spcPct val="107000"/>
              </a:lnSpc>
              <a:buFont typeface="Symbol" panose="05050102010706020507" pitchFamily="18" charset="2"/>
              <a:buNone/>
            </a:pPr>
            <a:endParaRPr lang="en-US" sz="1100" dirty="0">
              <a:highlight>
                <a:srgbClr val="FFFF00"/>
              </a:highlight>
              <a:latin typeface="Arial" panose="020B0604020202020204" pitchFamily="34" charset="0"/>
              <a:ea typeface="+mn-ea"/>
              <a:cs typeface="Arial" panose="020B0604020202020204" pitchFamily="34" charset="0"/>
            </a:endParaRPr>
          </a:p>
          <a:p>
            <a:pPr marL="0" marR="0">
              <a:lnSpc>
                <a:spcPct val="150000"/>
              </a:lnSpc>
              <a:spcBef>
                <a:spcPts val="30"/>
              </a:spcBef>
              <a:spcAft>
                <a:spcPts val="0"/>
              </a:spcAft>
            </a:pPr>
            <a:r>
              <a:rPr lang="en-US" sz="1100" b="1" dirty="0">
                <a:solidFill>
                  <a:srgbClr val="000000"/>
                </a:solidFill>
                <a:effectLst/>
                <a:latin typeface="Arial" panose="020B0604020202020204" pitchFamily="34" charset="0"/>
                <a:ea typeface="Arial" panose="020B0604020202020204" pitchFamily="34" charset="0"/>
                <a:cs typeface="Arial" panose="020B0604020202020204" pitchFamily="34" charset="0"/>
              </a:rPr>
              <a:t>SAY</a:t>
            </a: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Before reviewing your results in more detail, let’s put your results into context. This graph shows several sample items that measure Versatility. </a:t>
            </a:r>
          </a:p>
          <a:p>
            <a:pPr marL="0" marR="0">
              <a:lnSpc>
                <a:spcPct val="150000"/>
              </a:lnSpc>
              <a:spcBef>
                <a:spcPts val="30"/>
              </a:spcBef>
              <a:spcAft>
                <a:spcPts val="0"/>
              </a:spcAft>
            </a:pPr>
            <a:endPar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You responded to these items using the scale ranging from ‘strongly disagree’ to ‘strongly agree’. TRACOM assigns values to each of these scale points: 1 to 5.</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When rating Versatility, most people respond at the higher end of the rating scale. This makes sense since most people have at least some abilities in these areas. This means that the cutoff for achieving Z Versatility is very high, approximately 4.5 or higher. </a:t>
            </a:r>
          </a:p>
          <a:p>
            <a:pPr marL="0" marR="0">
              <a:lnSpc>
                <a:spcPct val="150000"/>
              </a:lnSpc>
              <a:spcBef>
                <a:spcPts val="30"/>
              </a:spcBef>
              <a:spcAft>
                <a:spcPts val="0"/>
              </a:spcAft>
            </a:pPr>
            <a:endPar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Similarly, to score either an X or Y requires scores between 3.5 and 4.5. These are approximate values used for purposes of explanation.</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Importantly, if you receive a W in Versatility, this DOES NOT mean that you evaluated yourself at the low end of the rating scale. On the contrary, almost nobody scores at the lowest end – 1 or 2. For people with a W result, most of their ratings fluctuate between 2 and 4, resulting in an average score of slightly less than 3.5.</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So, putting this into context, a W rating means that you are not showing as much consistency in these behaviors as you could. With effort and more consistency, your evaluation would improve.</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indent="0" fontAlgn="ctr">
              <a:lnSpc>
                <a:spcPct val="107000"/>
              </a:lnSpc>
              <a:buFont typeface="Symbol" panose="05050102010706020507" pitchFamily="18" charset="2"/>
              <a:buNone/>
            </a:pPr>
            <a:r>
              <a:rPr lang="en-US" sz="1100" b="1" dirty="0">
                <a:highlight>
                  <a:srgbClr val="FFFF00"/>
                </a:highlight>
                <a:latin typeface="Arial" panose="020B0604020202020204" pitchFamily="34" charset="0"/>
                <a:ea typeface="+mn-ea"/>
                <a:cs typeface="Arial" panose="020B0604020202020204" pitchFamily="34" charset="0"/>
              </a:rPr>
              <a:t>Set the context</a:t>
            </a:r>
            <a:r>
              <a:rPr lang="en-US" sz="1100" dirty="0">
                <a:highlight>
                  <a:srgbClr val="FFFF00"/>
                </a:highlight>
                <a:latin typeface="Arial" panose="020B0604020202020204" pitchFamily="34" charset="0"/>
                <a:ea typeface="+mn-ea"/>
                <a:cs typeface="Arial" panose="020B0604020202020204" pitchFamily="34" charset="0"/>
              </a:rPr>
              <a:t>:</a:t>
            </a:r>
            <a:endParaRPr lang="en-US" sz="1100" dirty="0">
              <a:latin typeface="Arial" panose="020B0604020202020204" pitchFamily="34" charset="0"/>
              <a:ea typeface="Arial" panose="020B0604020202020204" pitchFamily="34" charset="0"/>
              <a:cs typeface="+mn-cs"/>
            </a:endParaRP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mn-ea"/>
                <a:cs typeface="Arial" panose="020B0604020202020204" pitchFamily="34" charset="0"/>
              </a:rPr>
              <a:t>W does not mean that you lack ability.</a:t>
            </a:r>
            <a:endParaRPr lang="en-US" sz="1100" dirty="0">
              <a:latin typeface="Arial" panose="020B0604020202020204" pitchFamily="34" charset="0"/>
              <a:ea typeface="Arial" panose="020B0604020202020204" pitchFamily="34" charset="0"/>
              <a:cs typeface="+mn-cs"/>
            </a:endParaRP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mn-ea"/>
                <a:cs typeface="Arial" panose="020B0604020202020204" pitchFamily="34" charset="0"/>
              </a:rPr>
              <a:t>It doesn’t mean that you evaluated yourself at the lowest end of the rating scale.</a:t>
            </a:r>
            <a:endParaRPr lang="en-US" sz="1100" dirty="0">
              <a:latin typeface="Arial" panose="020B0604020202020204" pitchFamily="34" charset="0"/>
              <a:ea typeface="Arial" panose="020B0604020202020204" pitchFamily="34" charset="0"/>
              <a:cs typeface="+mn-cs"/>
            </a:endParaRP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mn-ea"/>
                <a:cs typeface="Arial" panose="020B0604020202020204" pitchFamily="34" charset="0"/>
              </a:rPr>
              <a:t>It </a:t>
            </a:r>
            <a:r>
              <a:rPr lang="en-US" sz="1100" b="1" dirty="0">
                <a:highlight>
                  <a:srgbClr val="FFFF00"/>
                </a:highlight>
                <a:latin typeface="Arial" panose="020B0604020202020204" pitchFamily="34" charset="0"/>
                <a:ea typeface="+mn-ea"/>
                <a:cs typeface="Arial" panose="020B0604020202020204" pitchFamily="34" charset="0"/>
              </a:rPr>
              <a:t>does</a:t>
            </a:r>
            <a:r>
              <a:rPr lang="en-US" sz="1100" dirty="0">
                <a:highlight>
                  <a:srgbClr val="FFFF00"/>
                </a:highlight>
                <a:latin typeface="Arial" panose="020B0604020202020204" pitchFamily="34" charset="0"/>
                <a:ea typeface="+mn-ea"/>
                <a:cs typeface="Arial" panose="020B0604020202020204" pitchFamily="34" charset="0"/>
              </a:rPr>
              <a:t> mean that you’re not highly consistent in your behavior; you do these things some of the time but could do them more often.</a:t>
            </a: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Arial" panose="020B0604020202020204" pitchFamily="34" charset="0"/>
                <a:cs typeface="Arial" panose="020B0604020202020204" pitchFamily="34" charset="0"/>
              </a:rPr>
              <a:t>It </a:t>
            </a:r>
            <a:r>
              <a:rPr lang="en-US" sz="1100" b="1" dirty="0">
                <a:highlight>
                  <a:srgbClr val="FFFF00"/>
                </a:highlight>
                <a:latin typeface="Arial" panose="020B0604020202020204" pitchFamily="34" charset="0"/>
                <a:ea typeface="Arial" panose="020B0604020202020204" pitchFamily="34" charset="0"/>
                <a:cs typeface="Arial" panose="020B0604020202020204" pitchFamily="34" charset="0"/>
              </a:rPr>
              <a:t>does</a:t>
            </a:r>
            <a:r>
              <a:rPr lang="en-US" sz="1100" dirty="0">
                <a:highlight>
                  <a:srgbClr val="FFFF00"/>
                </a:highlight>
                <a:latin typeface="Arial" panose="020B0604020202020204" pitchFamily="34" charset="0"/>
                <a:ea typeface="Arial" panose="020B0604020202020204" pitchFamily="34" charset="0"/>
                <a:cs typeface="Arial" panose="020B0604020202020204" pitchFamily="34" charset="0"/>
              </a:rPr>
              <a:t> mean that you evaluated yourself between ‘disagree’ and ‘agree’, on average.</a:t>
            </a: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Arial" panose="020B0604020202020204" pitchFamily="34" charset="0"/>
                <a:cs typeface="Arial" panose="020B0604020202020204" pitchFamily="34" charset="0"/>
              </a:rPr>
              <a:t>Note that these cutoff values (3.5 and 4.5) are only for demonstration – they aren’t the exact values in TRACOM’s norms, but they are close.</a:t>
            </a:r>
            <a:endParaRPr lang="en-US" sz="1100" dirty="0">
              <a:latin typeface="Arial" panose="020B0604020202020204" pitchFamily="34" charset="0"/>
              <a:ea typeface="Arial" panose="020B0604020202020204" pitchFamily="34" charset="0"/>
              <a:cs typeface="+mn-cs"/>
            </a:endParaRPr>
          </a:p>
          <a:p>
            <a:pPr marL="0" indent="0" fontAlgn="ctr">
              <a:lnSpc>
                <a:spcPct val="107000"/>
              </a:lnSpc>
              <a:buFont typeface="Symbol" panose="05050102010706020507" pitchFamily="18" charset="2"/>
              <a:buNone/>
            </a:pPr>
            <a:endParaRPr lang="en-US" sz="1100" dirty="0">
              <a:highlight>
                <a:srgbClr val="FFFF00"/>
              </a:highlight>
              <a:latin typeface="Arial" panose="020B0604020202020204" pitchFamily="34" charset="0"/>
              <a:ea typeface="+mn-ea"/>
              <a:cs typeface="Arial" panose="020B0604020202020204" pitchFamily="34" charset="0"/>
            </a:endParaRPr>
          </a:p>
          <a:p>
            <a:pPr marL="0" indent="0" fontAlgn="ctr">
              <a:lnSpc>
                <a:spcPct val="107000"/>
              </a:lnSpc>
              <a:buFont typeface="Symbol" panose="05050102010706020507" pitchFamily="18" charset="2"/>
              <a:buNone/>
            </a:pPr>
            <a:r>
              <a:rPr lang="en-US" sz="1100" dirty="0">
                <a:highlight>
                  <a:srgbClr val="FFFF00"/>
                </a:highlight>
                <a:latin typeface="Arial" panose="020B0604020202020204" pitchFamily="34" charset="0"/>
                <a:ea typeface="+mn-ea"/>
                <a:cs typeface="Arial" panose="020B0604020202020204" pitchFamily="34" charset="0"/>
              </a:rPr>
              <a:t>Giving the context is critical because it helps to ease people’s automatic reactions to the profile.</a:t>
            </a:r>
            <a:endParaRPr lang="en-US" sz="1100" dirty="0">
              <a:latin typeface="Arial" panose="020B0604020202020204" pitchFamily="34" charset="0"/>
              <a:ea typeface="Arial" panose="020B0604020202020204" pitchFamily="34" charset="0"/>
              <a:cs typeface="+mn-cs"/>
            </a:endParaRPr>
          </a:p>
          <a:p>
            <a:pPr marL="758255" lvl="1" indent="-291636" fontAlgn="ctr">
              <a:lnSpc>
                <a:spcPct val="107000"/>
              </a:lnSpc>
              <a:buFont typeface="Courier New" panose="02070309020205020404" pitchFamily="49" charset="0"/>
              <a:buChar char="o"/>
            </a:pPr>
            <a:r>
              <a:rPr lang="en-US" sz="1100" b="0" dirty="0">
                <a:highlight>
                  <a:srgbClr val="FFFF00"/>
                </a:highlight>
                <a:latin typeface="Arial" panose="020B0604020202020204" pitchFamily="34" charset="0"/>
                <a:ea typeface="+mn-ea"/>
                <a:cs typeface="Arial" panose="020B0604020202020204" pitchFamily="34" charset="0"/>
              </a:rPr>
              <a:t>Help people focus on just one area to improve. This increases chances of success.</a:t>
            </a:r>
            <a:endParaRPr lang="en-US" sz="1100" b="0" dirty="0">
              <a:latin typeface="Arial" panose="020B0604020202020204" pitchFamily="34" charset="0"/>
              <a:ea typeface="Arial" panose="020B0604020202020204" pitchFamily="34" charset="0"/>
              <a:cs typeface="+mn-cs"/>
            </a:endParaRPr>
          </a:p>
          <a:p>
            <a:pPr marL="758255" lvl="1" indent="-291636" fontAlgn="ctr">
              <a:lnSpc>
                <a:spcPct val="107000"/>
              </a:lnSpc>
              <a:buFont typeface="Courier New" panose="02070309020205020404" pitchFamily="49" charset="0"/>
              <a:buChar char="o"/>
            </a:pPr>
            <a:r>
              <a:rPr lang="en-US" sz="1100" b="0" dirty="0">
                <a:highlight>
                  <a:srgbClr val="FFFF00"/>
                </a:highlight>
                <a:latin typeface="Arial" panose="020B0604020202020204" pitchFamily="34" charset="0"/>
                <a:ea typeface="+mn-ea"/>
                <a:cs typeface="Arial" panose="020B0604020202020204" pitchFamily="34" charset="0"/>
              </a:rPr>
              <a:t>What is ‘low hanging fruit?’ Something they can improve quickly.</a:t>
            </a:r>
          </a:p>
          <a:p>
            <a:pPr marL="466619" lvl="1" indent="0" fontAlgn="ctr">
              <a:lnSpc>
                <a:spcPct val="107000"/>
              </a:lnSpc>
              <a:buFont typeface="Courier New" panose="02070309020205020404" pitchFamily="49" charset="0"/>
              <a:buNone/>
            </a:pPr>
            <a:endParaRPr lang="en-US" sz="1100" b="0" dirty="0">
              <a:highlight>
                <a:srgbClr val="FFFF00"/>
              </a:highlight>
              <a:latin typeface="Arial" panose="020B0604020202020204" pitchFamily="34" charset="0"/>
              <a:ea typeface="+mn-ea"/>
              <a:cs typeface="Arial" panose="020B0604020202020204" pitchFamily="34" charset="0"/>
            </a:endParaRPr>
          </a:p>
        </p:txBody>
      </p:sp>
      <p:sp>
        <p:nvSpPr>
          <p:cNvPr id="4" name="Header Placeholder 3"/>
          <p:cNvSpPr>
            <a:spLocks noGrp="1"/>
          </p:cNvSpPr>
          <p:nvPr>
            <p:ph type="hdr" sz="quarter"/>
          </p:nvPr>
        </p:nvSpPr>
        <p:spPr/>
        <p:txBody>
          <a:bodyPr/>
          <a:lstStyle/>
          <a:p>
            <a:r>
              <a:rPr lang="en-US" dirty="0"/>
              <a:t>The Meaning of Versatility Positions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29</a:t>
            </a:fld>
            <a:endParaRPr lang="en-US" dirty="0"/>
          </a:p>
        </p:txBody>
      </p:sp>
    </p:spTree>
    <p:extLst>
      <p:ext uri="{BB962C8B-B14F-4D97-AF65-F5344CB8AC3E}">
        <p14:creationId xmlns:p14="http://schemas.microsoft.com/office/powerpoint/2010/main" val="3521790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2 Minutes</a:t>
            </a:r>
          </a:p>
          <a:p>
            <a:endParaRPr lang="en-US" sz="1200" b="1" dirty="0">
              <a:solidFill>
                <a:srgbClr val="000000"/>
              </a:solidFill>
              <a:latin typeface="Arial" panose="020B0604020202020204" pitchFamily="34" charset="0"/>
            </a:endParaRPr>
          </a:p>
          <a:p>
            <a:r>
              <a:rPr lang="en-US" sz="1200" b="1" dirty="0">
                <a:solidFill>
                  <a:srgbClr val="000000"/>
                </a:solidFill>
                <a:latin typeface="Arial" panose="020B0604020202020204" pitchFamily="34" charset="0"/>
              </a:rPr>
              <a:t>SAY </a:t>
            </a:r>
            <a:r>
              <a:rPr lang="en-US" sz="1200" b="0" dirty="0">
                <a:solidFill>
                  <a:srgbClr val="000000"/>
                </a:solidFill>
                <a:latin typeface="Arial" panose="020B0604020202020204" pitchFamily="34" charset="0"/>
              </a:rPr>
              <a:t>In the first part of the program, you’ll learn about Style. This will help you understand your co-workers and how they prefer to get work done. </a:t>
            </a:r>
          </a:p>
          <a:p>
            <a:endParaRPr lang="en-US" sz="1200" b="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200" b="0" dirty="0">
                <a:solidFill>
                  <a:srgbClr val="000000"/>
                </a:solidFill>
                <a:latin typeface="Arial" panose="020B0604020202020204" pitchFamily="34" charset="0"/>
              </a:rPr>
              <a:t>The second part of the program focuses on Versatility, which is how well you meet</a:t>
            </a:r>
            <a:r>
              <a:rPr lang="en-US" sz="1200" dirty="0">
                <a:solidFill>
                  <a:srgbClr val="000000"/>
                </a:solidFill>
                <a:latin typeface="Arial" panose="020B0604020202020204" pitchFamily="34" charset="0"/>
              </a:rPr>
              <a:t> others’ Style needs. </a:t>
            </a:r>
          </a:p>
          <a:p>
            <a:pPr marL="171450" indent="-171450">
              <a:buFont typeface="Wingdings" panose="05000000000000000000" pitchFamily="2" charset="2"/>
              <a:buChar char="§"/>
            </a:pPr>
            <a:endParaRPr lang="en-US" sz="12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200" dirty="0">
                <a:solidFill>
                  <a:srgbClr val="000000"/>
                </a:solidFill>
                <a:latin typeface="Arial" panose="020B0604020202020204" pitchFamily="34" charset="0"/>
              </a:rPr>
              <a:t>Versatility is the application of SOCIAL STYLE—when you understand your </a:t>
            </a:r>
            <a:r>
              <a:rPr lang="en-US" sz="1200" b="0" dirty="0">
                <a:solidFill>
                  <a:srgbClr val="000000"/>
                </a:solidFill>
                <a:latin typeface="Arial" panose="020B0604020202020204" pitchFamily="34" charset="0"/>
              </a:rPr>
              <a:t>co-workers</a:t>
            </a:r>
            <a:r>
              <a:rPr lang="en-US" sz="1200" dirty="0">
                <a:solidFill>
                  <a:srgbClr val="000000"/>
                </a:solidFill>
                <a:latin typeface="Arial" panose="020B0604020202020204" pitchFamily="34" charset="0"/>
              </a:rPr>
              <a:t>’ Style needs, you can help them meet those needs. This helps them feel more valued and sets the stage for them to have a better relationship with you. If you consistently show Versatility, you can be more effective.</a:t>
            </a:r>
          </a:p>
          <a:p>
            <a:endParaRPr lang="en-US" sz="12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200" dirty="0">
                <a:solidFill>
                  <a:srgbClr val="000000"/>
                </a:solidFill>
                <a:latin typeface="Arial" panose="020B0604020202020204" pitchFamily="34" charset="0"/>
              </a:rPr>
              <a:t>You can read the stats on this slide. Research has found that Versatility is a strong predictor of successful job performance. Individuals who consistently show Versatility are rated more effective in their job performance than those who are inconsistent in their Versatility.</a:t>
            </a:r>
          </a:p>
          <a:p>
            <a:pPr marL="0" indent="0">
              <a:buNone/>
            </a:pPr>
            <a:endParaRPr lang="en-US" sz="1200" b="0" i="0" u="none" strike="noStrike" baseline="0" dirty="0">
              <a:solidFill>
                <a:srgbClr val="000000"/>
              </a:solidFill>
              <a:latin typeface="Open Sans" panose="020B0606030504020204"/>
            </a:endParaRPr>
          </a:p>
          <a:p>
            <a:endParaRPr lang="en-US"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3</a:t>
            </a:fld>
            <a:endParaRPr lang="en-US" dirty="0"/>
          </a:p>
        </p:txBody>
      </p:sp>
    </p:spTree>
    <p:extLst>
      <p:ext uri="{BB962C8B-B14F-4D97-AF65-F5344CB8AC3E}">
        <p14:creationId xmlns:p14="http://schemas.microsoft.com/office/powerpoint/2010/main" val="21255975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latin typeface="+mj-lt"/>
              </a:rPr>
              <a:t>15 MINUTES (5 MINUTES if Virtual Program)</a:t>
            </a:r>
          </a:p>
          <a:p>
            <a:pPr algn="l"/>
            <a:endParaRPr lang="en-US" sz="1100" b="0" i="0" u="none" strike="noStrike" baseline="0" dirty="0">
              <a:latin typeface="+mj-lt"/>
            </a:endParaRPr>
          </a:p>
          <a:p>
            <a:pPr algn="l"/>
            <a:r>
              <a:rPr lang="en-US" sz="1100" b="0" i="0" u="none" strike="noStrike" baseline="0" dirty="0">
                <a:latin typeface="+mj-lt"/>
              </a:rPr>
              <a:t>Purpose</a:t>
            </a:r>
          </a:p>
          <a:p>
            <a:pPr marL="285750" indent="-285750" algn="l">
              <a:buFont typeface="Wingdings" panose="05000000000000000000" pitchFamily="2" charset="2"/>
              <a:buChar char="§"/>
            </a:pPr>
            <a:r>
              <a:rPr lang="en-US" sz="1100" b="0" i="0" u="none" strike="noStrike" baseline="0" dirty="0">
                <a:latin typeface="+mj-lt"/>
              </a:rPr>
              <a:t>The purpose of this exercise is to help participants develop an action plan for showing Versatility more consistently.</a:t>
            </a:r>
          </a:p>
          <a:p>
            <a:pPr algn="l"/>
            <a:endParaRPr lang="en-US" sz="1100" b="0" i="0" u="none" strike="noStrike" baseline="0" dirty="0">
              <a:latin typeface="+mj-lt"/>
            </a:endParaRPr>
          </a:p>
          <a:p>
            <a:pPr algn="l"/>
            <a:r>
              <a:rPr lang="en-US" sz="1100" b="0" i="0" u="none" strike="noStrike" baseline="0" dirty="0">
                <a:latin typeface="+mj-lt"/>
              </a:rPr>
              <a:t>Materials Needed</a:t>
            </a:r>
          </a:p>
          <a:p>
            <a:pPr marL="285750" indent="-285750" algn="l">
              <a:buFont typeface="Wingdings" panose="05000000000000000000" pitchFamily="2" charset="2"/>
              <a:buChar char="§"/>
            </a:pPr>
            <a:r>
              <a:rPr lang="en-US" sz="1100" b="0" i="0" u="none" strike="noStrike" baseline="0" dirty="0">
                <a:latin typeface="+mj-lt"/>
              </a:rPr>
              <a:t>Versatility profile</a:t>
            </a:r>
          </a:p>
          <a:p>
            <a:pPr algn="l"/>
            <a:endParaRPr lang="en-US" sz="1100" b="0" i="0" u="none" strike="noStrike" baseline="0" dirty="0">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latin typeface="+mj-lt"/>
              </a:rPr>
              <a:t>Virtual Directions:</a:t>
            </a:r>
          </a:p>
          <a:p>
            <a:pPr algn="l">
              <a:buFontTx/>
              <a:buNone/>
            </a:pPr>
            <a:r>
              <a:rPr lang="en-US" sz="1050" b="1" dirty="0"/>
              <a:t>ASK</a:t>
            </a:r>
            <a:r>
              <a:rPr lang="en-US" sz="1050" dirty="0"/>
              <a:t> participants to chat one </a:t>
            </a:r>
            <a:r>
              <a:rPr lang="en-US" sz="1100" b="0" i="0" u="none" strike="noStrike" baseline="0" dirty="0">
                <a:latin typeface="+mj-lt"/>
              </a:rPr>
              <a:t>way they can adjust their behavior to be more consistent in their Versatility. Encourage them to choose just one or two concrete steps they can take, based on the strategies they read about in their profiles.</a:t>
            </a:r>
            <a:endParaRPr lang="en-US" sz="1100" dirty="0">
              <a:latin typeface="+mj-lt"/>
              <a:ea typeface="ヒラギノ角ゴ Pro W3" pitchFamily="4" charset="-128"/>
              <a:cs typeface="ヒラギノ角ゴ Pro W3" pitchFamily="4" charset="-128"/>
            </a:endParaRPr>
          </a:p>
          <a:p>
            <a:pPr algn="l"/>
            <a:endParaRPr lang="en-US" sz="1100" b="0" i="0" u="none" strike="noStrike" baseline="0" dirty="0">
              <a:latin typeface="+mj-lt"/>
            </a:endParaRPr>
          </a:p>
          <a:p>
            <a:pPr algn="l"/>
            <a:r>
              <a:rPr lang="en-US" sz="1100" b="1" i="0" u="none" strike="noStrike" baseline="0" dirty="0">
                <a:latin typeface="+mj-lt"/>
              </a:rPr>
              <a:t>In-Person Directions:</a:t>
            </a:r>
          </a:p>
          <a:p>
            <a:pPr algn="l">
              <a:buFontTx/>
              <a:buNone/>
            </a:pPr>
            <a:r>
              <a:rPr lang="en-US" sz="1100" b="1" i="0" u="none" strike="noStrike" baseline="0" dirty="0">
                <a:latin typeface="+mj-lt"/>
              </a:rPr>
              <a:t>DISTRIBUTE</a:t>
            </a:r>
            <a:r>
              <a:rPr lang="en-US" sz="1100" b="0" i="0" u="none" strike="noStrike" baseline="0" dirty="0">
                <a:latin typeface="+mj-lt"/>
              </a:rPr>
              <a:t> the Versatility profiles.</a:t>
            </a:r>
          </a:p>
          <a:p>
            <a:pPr algn="l">
              <a:buFontTx/>
              <a:buNone/>
            </a:pPr>
            <a:endParaRPr lang="en-US" sz="1100" b="1" i="0" u="none" strike="noStrike" baseline="0" dirty="0">
              <a:latin typeface="+mj-lt"/>
            </a:endParaRPr>
          </a:p>
          <a:p>
            <a:pPr algn="l">
              <a:buFontTx/>
              <a:buNone/>
            </a:pPr>
            <a:r>
              <a:rPr lang="en-US" sz="1100" b="1" i="0" u="none" strike="noStrike" baseline="0" dirty="0">
                <a:latin typeface="+mj-lt"/>
              </a:rPr>
              <a:t>ASK</a:t>
            </a:r>
            <a:r>
              <a:rPr lang="en-US" sz="1100" b="0" i="0" u="none" strike="noStrike" baseline="0" dirty="0">
                <a:latin typeface="+mj-lt"/>
              </a:rPr>
              <a:t> participants to read their profiles and consider ways they can adjust their behavior to be more consistent in their Versatility. Encourage them to choose just one or two concrete steps they can take, based on the strategies they read about in their profiles.</a:t>
            </a:r>
            <a:endParaRPr lang="en-US" sz="1100" dirty="0">
              <a:latin typeface="+mj-lt"/>
              <a:ea typeface="ヒラギノ角ゴ Pro W3" pitchFamily="4" charset="-128"/>
              <a:cs typeface="ヒラギノ角ゴ Pro W3" pitchFamily="4" charset="-128"/>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100" b="1" i="0" u="none" strike="noStrike" baseline="0" dirty="0">
              <a:solidFill>
                <a:srgbClr val="000000"/>
              </a:solidFill>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latin typeface="+mj-lt"/>
                <a:ea typeface="ヒラギノ角ゴ Pro W3" pitchFamily="4" charset="-128"/>
                <a:cs typeface="ヒラギノ角ゴ Pro W3" pitchFamily="4" charset="-128"/>
              </a:rPr>
              <a:t>VIRTUAL DELIVERY</a:t>
            </a:r>
            <a:r>
              <a:rPr lang="en-US" sz="1100" b="0" i="0" u="none" strike="noStrike" baseline="0" dirty="0">
                <a:latin typeface="+mj-lt"/>
                <a:ea typeface="ヒラギノ角ゴ Pro W3" pitchFamily="4" charset="-128"/>
                <a:cs typeface="ヒラギノ角ゴ Pro W3" pitchFamily="4" charset="-128"/>
              </a:rPr>
              <a:t>: If delivering virtually, learners will have downloaded their profiles earlier.</a:t>
            </a:r>
            <a:endParaRPr lang="en-US" sz="1100" dirty="0">
              <a:latin typeface="+mj-lt"/>
              <a:ea typeface="ヒラギノ角ゴ Pro W3" pitchFamily="4" charset="-128"/>
              <a:cs typeface="ヒラギノ角ゴ Pro W3" pitchFamily="4" charset="-128"/>
            </a:endParaRPr>
          </a:p>
          <a:p>
            <a:endParaRPr lang="en-US" sz="1050"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30</a:t>
            </a:fld>
            <a:endParaRPr lang="en-US" dirty="0"/>
          </a:p>
        </p:txBody>
      </p:sp>
    </p:spTree>
    <p:extLst>
      <p:ext uri="{BB962C8B-B14F-4D97-AF65-F5344CB8AC3E}">
        <p14:creationId xmlns:p14="http://schemas.microsoft.com/office/powerpoint/2010/main" val="20777005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Versatility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31</a:t>
            </a:fld>
            <a:endParaRPr lang="en-US" dirty="0"/>
          </a:p>
        </p:txBody>
      </p:sp>
    </p:spTree>
    <p:extLst>
      <p:ext uri="{BB962C8B-B14F-4D97-AF65-F5344CB8AC3E}">
        <p14:creationId xmlns:p14="http://schemas.microsoft.com/office/powerpoint/2010/main" val="20561927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Versatility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32</a:t>
            </a:fld>
            <a:endParaRPr lang="en-US" dirty="0"/>
          </a:p>
        </p:txBody>
      </p:sp>
    </p:spTree>
    <p:extLst>
      <p:ext uri="{BB962C8B-B14F-4D97-AF65-F5344CB8AC3E}">
        <p14:creationId xmlns:p14="http://schemas.microsoft.com/office/powerpoint/2010/main" val="40422075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Versatility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33</a:t>
            </a:fld>
            <a:endParaRPr lang="en-US" dirty="0"/>
          </a:p>
        </p:txBody>
      </p:sp>
    </p:spTree>
    <p:extLst>
      <p:ext uri="{BB962C8B-B14F-4D97-AF65-F5344CB8AC3E}">
        <p14:creationId xmlns:p14="http://schemas.microsoft.com/office/powerpoint/2010/main" val="6111451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Versatility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34</a:t>
            </a:fld>
            <a:endParaRPr lang="en-US" dirty="0"/>
          </a:p>
        </p:txBody>
      </p:sp>
    </p:spTree>
    <p:extLst>
      <p:ext uri="{BB962C8B-B14F-4D97-AF65-F5344CB8AC3E}">
        <p14:creationId xmlns:p14="http://schemas.microsoft.com/office/powerpoint/2010/main" val="33445091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0" dirty="0"/>
              <a:t>If using the paper assessment, use the following slides.</a:t>
            </a:r>
          </a:p>
          <a:p>
            <a:endParaRPr lang="en-US" b="0" dirty="0"/>
          </a:p>
          <a:p>
            <a:endParaRPr lang="en-US" b="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35</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4236247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2 MINUTES</a:t>
            </a:r>
          </a:p>
          <a:p>
            <a:pPr algn="l"/>
            <a:endParaRPr lang="en-US" sz="1100" b="0" i="0" u="none" strike="noStrike" baseline="0" dirty="0">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solidFill>
                  <a:srgbClr val="000000"/>
                </a:solidFill>
                <a:latin typeface="+mj-lt"/>
              </a:rPr>
              <a:t>THIS SLIDE IS USED ONLY WITH THE PAPER PROFILE.</a:t>
            </a:r>
          </a:p>
          <a:p>
            <a:pPr algn="l"/>
            <a:endParaRPr lang="en-US" sz="1100" b="1" i="0" u="none" strike="noStrike" baseline="0" dirty="0">
              <a:latin typeface="+mj-lt"/>
            </a:endParaRPr>
          </a:p>
          <a:p>
            <a:pPr algn="l"/>
            <a:r>
              <a:rPr lang="en-US" sz="1100" b="1" i="0" u="none" strike="noStrike" baseline="0" dirty="0">
                <a:latin typeface="+mj-lt"/>
              </a:rPr>
              <a:t>SAY</a:t>
            </a:r>
            <a:r>
              <a:rPr lang="en-US" sz="1100" b="0" i="0" u="none" strike="noStrike" baseline="0" dirty="0">
                <a:latin typeface="+mj-lt"/>
              </a:rPr>
              <a:t> while identifying your SOCIAL STYLE can help you understand your behavioral preferences, by itself, knowing your Style doesn’t necessarily help you be more effective. As I’ve said, there is no good or bad Style. What is important is how you adjust your behavior when working with others. That’s where Versatility comes in. </a:t>
            </a:r>
          </a:p>
          <a:p>
            <a:pPr algn="l"/>
            <a:endParaRPr lang="en-US" sz="1100" b="0" i="0" u="none" strike="noStrike" baseline="0" dirty="0">
              <a:latin typeface="+mj-lt"/>
            </a:endParaRPr>
          </a:p>
          <a:p>
            <a:pPr algn="l"/>
            <a:r>
              <a:rPr lang="en-US" sz="1100" b="0" i="0" u="none" strike="noStrike" baseline="0" dirty="0">
                <a:latin typeface="+mj-lt"/>
              </a:rPr>
              <a:t>Versatility is your ability to adjust your behavior to meet others’ Style preferences in the areas of Image, Presentation, Competence, and Feedback.</a:t>
            </a:r>
            <a:endParaRPr lang="en-US" sz="1100" b="1" i="0" u="none" strike="noStrike" baseline="0" dirty="0">
              <a:solidFill>
                <a:srgbClr val="000000"/>
              </a:solidFill>
              <a:latin typeface="+mj-lt"/>
            </a:endParaRPr>
          </a:p>
          <a:p>
            <a:endParaRPr lang="en-US" sz="1100" b="1" i="0" u="none" strike="noStrike" baseline="0" dirty="0">
              <a:solidFill>
                <a:srgbClr val="000000"/>
              </a:solidFill>
              <a:latin typeface="+mj-lt"/>
            </a:endParaRPr>
          </a:p>
          <a:p>
            <a:r>
              <a:rPr lang="en-US" sz="1100" b="1" i="0" u="none" strike="noStrike" baseline="0" dirty="0">
                <a:solidFill>
                  <a:srgbClr val="000000"/>
                </a:solidFill>
                <a:latin typeface="+mj-lt"/>
              </a:rPr>
              <a:t>SAY </a:t>
            </a:r>
            <a:r>
              <a:rPr lang="en-US" sz="1100" dirty="0">
                <a:latin typeface="+mj-lt"/>
              </a:rPr>
              <a:t>When you are not consistent in your behavior, you’re usually focusing on your own tension and Style needs. When you consistently show Versatility, you’re focusing on meeting others’ Style needs, which reduces their tension. </a:t>
            </a:r>
            <a:r>
              <a:rPr lang="en-US" sz="1100" b="0" i="0" u="none" strike="noStrike" baseline="0" dirty="0">
                <a:solidFill>
                  <a:srgbClr val="000000"/>
                </a:solidFill>
                <a:latin typeface="+mj-lt"/>
              </a:rPr>
              <a:t>When you are consistent, the more effective you will be. </a:t>
            </a:r>
          </a:p>
          <a:p>
            <a:endParaRPr lang="en-US" sz="1100" dirty="0">
              <a:latin typeface="+mj-lt"/>
            </a:endParaRPr>
          </a:p>
        </p:txBody>
      </p:sp>
      <p:sp>
        <p:nvSpPr>
          <p:cNvPr id="4" name="Header Placeholder 3"/>
          <p:cNvSpPr>
            <a:spLocks noGrp="1"/>
          </p:cNvSpPr>
          <p:nvPr>
            <p:ph type="hdr" sz="quarter"/>
          </p:nvPr>
        </p:nvSpPr>
        <p:spPr/>
        <p:txBody>
          <a:bodyPr/>
          <a:lstStyle/>
          <a:p>
            <a:r>
              <a:rPr lang="en-US" dirty="0"/>
              <a:t>Versatility</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36</a:t>
            </a:fld>
            <a:endParaRPr lang="en-US" dirty="0"/>
          </a:p>
        </p:txBody>
      </p:sp>
      <p:graphicFrame>
        <p:nvGraphicFramePr>
          <p:cNvPr id="7" name="Table 7">
            <a:extLst>
              <a:ext uri="{FF2B5EF4-FFF2-40B4-BE49-F238E27FC236}">
                <a16:creationId xmlns:a16="http://schemas.microsoft.com/office/drawing/2014/main" id="{1AF267E7-461B-4A20-9818-AF591AEDDF0F}"/>
              </a:ext>
            </a:extLst>
          </p:cNvPr>
          <p:cNvGraphicFramePr>
            <a:graphicFrameLocks noGrp="1"/>
          </p:cNvGraphicFramePr>
          <p:nvPr>
            <p:extLst>
              <p:ext uri="{D42A27DB-BD31-4B8C-83A1-F6EECF244321}">
                <p14:modId xmlns:p14="http://schemas.microsoft.com/office/powerpoint/2010/main" val="232725227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9810392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8 MINUTES</a:t>
            </a:r>
          </a:p>
          <a:p>
            <a:pPr algn="l"/>
            <a:endParaRPr lang="en-US" sz="1100" b="0" i="0" u="none" strike="noStrike" baseline="0" dirty="0">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solidFill>
                  <a:srgbClr val="000000"/>
                </a:solidFill>
                <a:latin typeface="+mj-lt"/>
              </a:rPr>
              <a:t>THIS SLIDE ONLY USED WITH PAPER PROFILE.</a:t>
            </a:r>
          </a:p>
          <a:p>
            <a:pPr algn="l"/>
            <a:endParaRPr lang="en-US" sz="1100" b="0" i="0" u="none" strike="noStrike" baseline="0" dirty="0">
              <a:latin typeface="+mj-lt"/>
            </a:endParaRPr>
          </a:p>
          <a:p>
            <a:pPr algn="l"/>
            <a:r>
              <a:rPr lang="en-US" sz="1100" b="0" i="0" u="none" strike="noStrike" baseline="0" dirty="0">
                <a:latin typeface="+mj-lt"/>
              </a:rPr>
              <a:t>1. </a:t>
            </a:r>
            <a:r>
              <a:rPr lang="en-US" sz="1100" b="1" i="0" u="none" strike="noStrike" baseline="0" dirty="0">
                <a:latin typeface="+mj-lt"/>
              </a:rPr>
              <a:t>ASK</a:t>
            </a:r>
            <a:r>
              <a:rPr lang="en-US" sz="1100" b="0" i="0" u="none" strike="noStrike" baseline="0" dirty="0">
                <a:latin typeface="+mj-lt"/>
              </a:rPr>
              <a:t> participants to score their Versatility Questionnaires following the instructions on the slide.</a:t>
            </a:r>
          </a:p>
          <a:p>
            <a:pPr algn="l"/>
            <a:r>
              <a:rPr lang="en-US" sz="1100" b="0" i="0" u="none" strike="noStrike" baseline="0" dirty="0">
                <a:latin typeface="+mj-lt"/>
              </a:rPr>
              <a:t>2. </a:t>
            </a:r>
            <a:r>
              <a:rPr lang="en-US" sz="1100" b="1" i="0" u="none" strike="noStrike" baseline="0" dirty="0">
                <a:latin typeface="+mj-lt"/>
              </a:rPr>
              <a:t>SAY</a:t>
            </a:r>
            <a:r>
              <a:rPr lang="en-US" sz="1100" b="0" i="0" u="none" strike="noStrike" baseline="0" dirty="0">
                <a:latin typeface="+mj-lt"/>
              </a:rPr>
              <a:t> before we discuss Versatility, I’d like you to score your Versatility Questionnaire.</a:t>
            </a:r>
            <a:endParaRPr lang="en-US" sz="1100" dirty="0">
              <a:latin typeface="+mj-lt"/>
              <a:ea typeface="ヒラギノ角ゴ Pro W3" pitchFamily="4" charset="-128"/>
              <a:cs typeface="ヒラギノ角ゴ Pro W3" pitchFamily="4" charset="-128"/>
            </a:endParaRPr>
          </a:p>
          <a:p>
            <a:endParaRPr lang="en-US" sz="1100" dirty="0">
              <a:latin typeface="+mj-lt"/>
              <a:ea typeface="ヒラギノ角ゴ Pro W3" pitchFamily="4" charset="-128"/>
              <a:cs typeface="ヒラギノ角ゴ Pro W3" pitchFamily="4" charset="-128"/>
            </a:endParaRPr>
          </a:p>
          <a:p>
            <a:r>
              <a:rPr lang="en-US" sz="1100" dirty="0">
                <a:latin typeface="+mj-lt"/>
                <a:ea typeface="ヒラギノ角ゴ Pro W3" pitchFamily="4" charset="-128"/>
                <a:cs typeface="ヒラギノ角ゴ Pro W3" pitchFamily="4" charset="-128"/>
              </a:rPr>
              <a:t>After scoring is complete, </a:t>
            </a:r>
            <a:r>
              <a:rPr lang="en-US" sz="1100" b="1" dirty="0">
                <a:latin typeface="+mj-lt"/>
                <a:ea typeface="ヒラギノ角ゴ Pro W3" pitchFamily="4" charset="-128"/>
                <a:cs typeface="ヒラギノ角ゴ Pro W3" pitchFamily="4" charset="-128"/>
              </a:rPr>
              <a:t>ASK</a:t>
            </a:r>
            <a:r>
              <a:rPr lang="en-US" sz="1100" dirty="0">
                <a:latin typeface="+mj-lt"/>
                <a:ea typeface="ヒラギノ角ゴ Pro W3" pitchFamily="4" charset="-128"/>
                <a:cs typeface="ヒラギノ角ゴ Pro W3" pitchFamily="4" charset="-128"/>
              </a:rPr>
              <a:t> Is anyone surprised? Are there any questions or concerns?  </a:t>
            </a:r>
          </a:p>
          <a:p>
            <a:r>
              <a:rPr lang="en-US" sz="1100" dirty="0">
                <a:latin typeface="+mj-lt"/>
                <a:ea typeface="ヒラギノ角ゴ Pro W3" pitchFamily="4" charset="-128"/>
                <a:cs typeface="ヒラギノ角ゴ Pro W3" pitchFamily="4" charset="-128"/>
              </a:rPr>
              <a:t> </a:t>
            </a:r>
          </a:p>
          <a:p>
            <a:r>
              <a:rPr lang="en-US" sz="1100" dirty="0">
                <a:latin typeface="+mj-lt"/>
                <a:ea typeface="ヒラギノ角ゴ Pro W3" pitchFamily="4" charset="-128"/>
                <a:cs typeface="ヒラギノ角ゴ Pro W3" pitchFamily="4" charset="-128"/>
              </a:rPr>
              <a:t>The Versatility profile reflects how you see yourself. Keep in mind that others may see you differently. </a:t>
            </a:r>
          </a:p>
          <a:p>
            <a:endParaRPr lang="en-US" sz="1100" dirty="0">
              <a:latin typeface="+mj-lt"/>
            </a:endParaRPr>
          </a:p>
          <a:p>
            <a:endParaRPr lang="en-US" sz="1100" dirty="0">
              <a:latin typeface="+mj-lt"/>
            </a:endParaRPr>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37</a:t>
            </a:fld>
            <a:endParaRPr lang="en-US" dirty="0"/>
          </a:p>
        </p:txBody>
      </p:sp>
    </p:spTree>
    <p:extLst>
      <p:ext uri="{BB962C8B-B14F-4D97-AF65-F5344CB8AC3E}">
        <p14:creationId xmlns:p14="http://schemas.microsoft.com/office/powerpoint/2010/main" val="28249551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2 MINUTES</a:t>
            </a:r>
          </a:p>
          <a:p>
            <a:pPr algn="l"/>
            <a:endParaRPr lang="en-US" sz="1100" b="0" i="0" u="none" strike="noStrike" baseline="0" dirty="0">
              <a:latin typeface="+mj-lt"/>
            </a:endParaRPr>
          </a:p>
          <a:p>
            <a:pPr algn="l"/>
            <a:r>
              <a:rPr lang="en-US" sz="1100" b="1" i="0" u="none" strike="noStrike" baseline="0" dirty="0">
                <a:latin typeface="+mj-lt"/>
              </a:rPr>
              <a:t>REVIEW</a:t>
            </a:r>
            <a:r>
              <a:rPr lang="en-US" sz="1100" b="0" i="0" u="none" strike="noStrike" baseline="0" dirty="0">
                <a:latin typeface="+mj-lt"/>
              </a:rPr>
              <a:t> the Session objectives. </a:t>
            </a:r>
          </a:p>
          <a:p>
            <a:pPr algn="l"/>
            <a:endParaRPr lang="en-US" sz="1100" b="0" i="0" u="none" strike="noStrike" baseline="0" dirty="0">
              <a:latin typeface="+mj-lt"/>
            </a:endParaRPr>
          </a:p>
          <a:p>
            <a:pPr algn="l"/>
            <a:r>
              <a:rPr lang="en-US" sz="1100" b="1" i="0" u="none" strike="noStrike" baseline="0" dirty="0">
                <a:latin typeface="+mj-lt"/>
              </a:rPr>
              <a:t>ASK</a:t>
            </a:r>
            <a:r>
              <a:rPr lang="en-US" sz="1100" b="0" i="0" u="none" strike="noStrike" baseline="0" dirty="0">
                <a:latin typeface="+mj-lt"/>
              </a:rPr>
              <a:t> Did we meet them?</a:t>
            </a:r>
          </a:p>
          <a:p>
            <a:pPr algn="l"/>
            <a:endParaRPr lang="en-US" sz="1100" b="0" i="0" u="none" strike="noStrike" baseline="0" dirty="0">
              <a:latin typeface="+mj-lt"/>
            </a:endParaRPr>
          </a:p>
          <a:p>
            <a:pPr algn="l"/>
            <a:r>
              <a:rPr lang="en-US" sz="1100" b="1" i="0" u="none" strike="noStrike" baseline="0" dirty="0">
                <a:latin typeface="+mj-lt"/>
              </a:rPr>
              <a:t>HIGHLIGHT</a:t>
            </a:r>
            <a:r>
              <a:rPr lang="en-US" sz="1100" b="0" i="0" u="none" strike="noStrike" baseline="0" dirty="0">
                <a:latin typeface="+mj-lt"/>
              </a:rPr>
              <a:t> key points learned.</a:t>
            </a:r>
          </a:p>
          <a:p>
            <a:pPr algn="l"/>
            <a:endParaRPr lang="en-US" sz="1100" b="0" i="0" u="none" strike="noStrike" baseline="0" dirty="0">
              <a:latin typeface="+mj-lt"/>
            </a:endParaRPr>
          </a:p>
          <a:p>
            <a:pPr algn="l"/>
            <a:r>
              <a:rPr lang="en-US" sz="1100" b="1" i="0" u="none" strike="noStrike" baseline="0" dirty="0">
                <a:latin typeface="+mj-lt"/>
              </a:rPr>
              <a:t>EMPHASIZE</a:t>
            </a:r>
            <a:r>
              <a:rPr lang="en-US" sz="1100" b="0" i="0" u="none" strike="noStrike" baseline="0" dirty="0">
                <a:latin typeface="+mj-lt"/>
              </a:rPr>
              <a:t> importance of verifying self-perception data and, if possible, comparing it to multi-rater feedback.</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100" b="0" i="0" u="none" strike="noStrike" baseline="0" dirty="0">
              <a:latin typeface="+mj-lt"/>
            </a:endParaRPr>
          </a:p>
        </p:txBody>
      </p:sp>
      <p:sp>
        <p:nvSpPr>
          <p:cNvPr id="4" name="Header Placeholder 3"/>
          <p:cNvSpPr>
            <a:spLocks noGrp="1"/>
          </p:cNvSpPr>
          <p:nvPr>
            <p:ph type="hdr" sz="quarter"/>
          </p:nvPr>
        </p:nvSpPr>
        <p:spPr/>
        <p:txBody>
          <a:bodyPr/>
          <a:lstStyle/>
          <a:p>
            <a:r>
              <a:rPr lang="en-US" dirty="0"/>
              <a:t>Today’s Agenda</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38</a:t>
            </a:fld>
            <a:endParaRPr lang="en-US" dirty="0"/>
          </a:p>
        </p:txBody>
      </p:sp>
      <p:graphicFrame>
        <p:nvGraphicFramePr>
          <p:cNvPr id="7" name="Table 7">
            <a:extLst>
              <a:ext uri="{FF2B5EF4-FFF2-40B4-BE49-F238E27FC236}">
                <a16:creationId xmlns:a16="http://schemas.microsoft.com/office/drawing/2014/main" id="{F89EDDF8-5C12-4E75-89BE-94E01250AF82}"/>
              </a:ext>
            </a:extLst>
          </p:cNvPr>
          <p:cNvGraphicFramePr>
            <a:graphicFrameLocks noGrp="1"/>
          </p:cNvGraphicFramePr>
          <p:nvPr>
            <p:extLst>
              <p:ext uri="{D42A27DB-BD31-4B8C-83A1-F6EECF244321}">
                <p14:modId xmlns:p14="http://schemas.microsoft.com/office/powerpoint/2010/main" val="110845935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7191821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3 MINUTES</a:t>
            </a:r>
          </a:p>
          <a:p>
            <a:pPr algn="l"/>
            <a:endParaRPr lang="en-US" sz="1100" b="0" i="0" u="none" strike="noStrike" baseline="0" dirty="0">
              <a:latin typeface="+mj-lt"/>
            </a:endParaRPr>
          </a:p>
          <a:p>
            <a:pPr algn="l"/>
            <a:r>
              <a:rPr lang="en-US" sz="1100" b="0" i="0" u="none" strike="noStrike" baseline="0" dirty="0">
                <a:latin typeface="+mj-lt"/>
              </a:rPr>
              <a:t>As participants take their knowledge of Style back into the workplace, suggest that they do the following:</a:t>
            </a:r>
          </a:p>
          <a:p>
            <a:pPr algn="l"/>
            <a:endParaRPr lang="en-US" sz="1100" b="0" i="0" u="none" strike="noStrike" baseline="0" dirty="0">
              <a:latin typeface="+mj-lt"/>
            </a:endParaRPr>
          </a:p>
          <a:p>
            <a:pPr marL="285750" indent="-285750" algn="l">
              <a:buFont typeface="Wingdings" panose="05000000000000000000" pitchFamily="2" charset="2"/>
              <a:buChar char="§"/>
            </a:pPr>
            <a:r>
              <a:rPr lang="en-US" sz="1100" b="1" i="0" u="none" strike="noStrike" baseline="0" dirty="0">
                <a:latin typeface="+mj-lt"/>
              </a:rPr>
              <a:t>SHARE</a:t>
            </a:r>
            <a:r>
              <a:rPr lang="en-US" sz="1100" b="0" i="0" u="none" strike="noStrike" baseline="0" dirty="0">
                <a:latin typeface="+mj-lt"/>
              </a:rPr>
              <a:t> their Style with their colleagues and ask them for additional insights into how they can interact more effectively.</a:t>
            </a:r>
          </a:p>
          <a:p>
            <a:pPr marL="285750" indent="-285750" algn="l">
              <a:buFont typeface="Wingdings" panose="05000000000000000000" pitchFamily="2" charset="2"/>
              <a:buChar char="§"/>
            </a:pPr>
            <a:endParaRPr lang="en-US" sz="1100" b="1" i="0" u="none" strike="noStrike" baseline="0" dirty="0">
              <a:latin typeface="+mj-lt"/>
            </a:endParaRPr>
          </a:p>
          <a:p>
            <a:pPr marL="285750" indent="-285750" algn="l">
              <a:buFont typeface="Wingdings" panose="05000000000000000000" pitchFamily="2" charset="2"/>
              <a:buChar char="§"/>
            </a:pPr>
            <a:r>
              <a:rPr lang="en-US" sz="1100" b="1" i="0" u="none" strike="noStrike" baseline="0" dirty="0">
                <a:latin typeface="+mj-lt"/>
              </a:rPr>
              <a:t>REMIND</a:t>
            </a:r>
            <a:r>
              <a:rPr lang="en-US" sz="1100" b="0" i="0" u="none" strike="noStrike" baseline="0" dirty="0">
                <a:latin typeface="+mj-lt"/>
              </a:rPr>
              <a:t> them that the most objective way to identify a colleague’s Style is by looking for behavior along Assertiveness and Responsiveness.</a:t>
            </a:r>
          </a:p>
          <a:p>
            <a:pPr marL="285750" indent="-285750" algn="l">
              <a:buFont typeface="Wingdings" panose="05000000000000000000" pitchFamily="2" charset="2"/>
              <a:buChar char="§"/>
            </a:pPr>
            <a:endParaRPr lang="en-US" sz="1100" b="1" i="0" u="none" strike="noStrike" baseline="0" dirty="0">
              <a:latin typeface="+mj-lt"/>
            </a:endParaRPr>
          </a:p>
          <a:p>
            <a:pPr marL="285750" indent="-285750" algn="l">
              <a:buFont typeface="Wingdings" panose="05000000000000000000" pitchFamily="2" charset="2"/>
              <a:buChar char="§"/>
            </a:pPr>
            <a:r>
              <a:rPr lang="en-US" sz="1100" b="1" i="0" u="none" strike="noStrike" baseline="0" dirty="0">
                <a:latin typeface="+mj-lt"/>
              </a:rPr>
              <a:t>POINT OUT</a:t>
            </a:r>
            <a:r>
              <a:rPr lang="en-US" sz="1100" b="0" i="0" u="none" strike="noStrike" baseline="0" dirty="0">
                <a:latin typeface="+mj-lt"/>
              </a:rPr>
              <a:t> to participants that they can use the information in the workbook to help make their interactions with others more productive by following the guidelines for “Knowing Yourself, Controlling Yourself, Knowing Others, and Doing Something for Others.”</a:t>
            </a:r>
          </a:p>
          <a:p>
            <a:pPr marL="285750" indent="-285750" algn="l">
              <a:buFont typeface="Wingdings" panose="05000000000000000000" pitchFamily="2" charset="2"/>
              <a:buChar char="§"/>
            </a:pPr>
            <a:endParaRPr lang="en-US" sz="1100" b="0" i="0" u="none" strike="noStrike" baseline="0" dirty="0">
              <a:latin typeface="+mj-lt"/>
            </a:endParaRPr>
          </a:p>
          <a:p>
            <a:pPr marL="285750" indent="-285750" algn="l">
              <a:buFont typeface="Wingdings" panose="05000000000000000000" pitchFamily="2" charset="2"/>
              <a:buChar char="§"/>
            </a:pPr>
            <a:r>
              <a:rPr lang="en-US" sz="1100" b="0" i="0" u="none" strike="noStrike" baseline="0" dirty="0">
                <a:latin typeface="+mj-lt"/>
              </a:rPr>
              <a:t>Finally, </a:t>
            </a:r>
            <a:r>
              <a:rPr lang="en-US" sz="1100" b="1" i="0" u="none" strike="noStrike" baseline="0" dirty="0">
                <a:latin typeface="+mj-lt"/>
              </a:rPr>
              <a:t>UNDERSCORE</a:t>
            </a:r>
            <a:r>
              <a:rPr lang="en-US" sz="1100" b="0" i="0" u="none" strike="noStrike" baseline="0" dirty="0">
                <a:latin typeface="+mj-lt"/>
              </a:rPr>
              <a:t> that being able to predict the probable future Style behavior of their colleagues is a powerful tool for interpersonal success. Participants now have valuable information to use in developing themselves into more effective individuals.</a:t>
            </a:r>
          </a:p>
          <a:p>
            <a:pPr marL="285750" indent="-285750" algn="l">
              <a:buFont typeface="Wingdings" panose="05000000000000000000" pitchFamily="2" charset="2"/>
              <a:buChar char="§"/>
            </a:pPr>
            <a:endParaRPr lang="en-US" sz="1100" dirty="0">
              <a:latin typeface="+mj-lt"/>
            </a:endParaRPr>
          </a:p>
        </p:txBody>
      </p:sp>
      <p:sp>
        <p:nvSpPr>
          <p:cNvPr id="4" name="Header Placeholder 3"/>
          <p:cNvSpPr>
            <a:spLocks noGrp="1"/>
          </p:cNvSpPr>
          <p:nvPr>
            <p:ph type="hdr" sz="quarter"/>
          </p:nvPr>
        </p:nvSpPr>
        <p:spPr/>
        <p:txBody>
          <a:bodyPr/>
          <a:lstStyle/>
          <a:p>
            <a:r>
              <a:rPr lang="en-US" dirty="0"/>
              <a:t>Today’s Agenda</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39</a:t>
            </a:fld>
            <a:endParaRPr lang="en-US" dirty="0"/>
          </a:p>
        </p:txBody>
      </p:sp>
      <p:graphicFrame>
        <p:nvGraphicFramePr>
          <p:cNvPr id="7" name="Table 7">
            <a:extLst>
              <a:ext uri="{FF2B5EF4-FFF2-40B4-BE49-F238E27FC236}">
                <a16:creationId xmlns:a16="http://schemas.microsoft.com/office/drawing/2014/main" id="{F89EDDF8-5C12-4E75-89BE-94E01250AF82}"/>
              </a:ext>
            </a:extLst>
          </p:cNvPr>
          <p:cNvGraphicFramePr>
            <a:graphicFrameLocks noGrp="1"/>
          </p:cNvGraphicFramePr>
          <p:nvPr>
            <p:extLst>
              <p:ext uri="{D42A27DB-BD31-4B8C-83A1-F6EECF244321}">
                <p14:modId xmlns:p14="http://schemas.microsoft.com/office/powerpoint/2010/main" val="110845935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978326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j-lt"/>
              </a:rPr>
              <a:t>4 MINUTES (Participant Workbook page 3)</a:t>
            </a:r>
          </a:p>
          <a:p>
            <a:pPr algn="l"/>
            <a:endParaRPr lang="en-US" sz="1100" b="0" i="0" u="none" strike="noStrike" baseline="0" dirty="0">
              <a:latin typeface="+mj-lt"/>
            </a:endParaRPr>
          </a:p>
          <a:p>
            <a:r>
              <a:rPr lang="en-US" sz="1100" b="1" i="0" u="none" strike="noStrike" baseline="0" dirty="0">
                <a:latin typeface="+mj-lt"/>
              </a:rPr>
              <a:t>ASK</a:t>
            </a:r>
            <a:r>
              <a:rPr lang="en-US" sz="1100" b="0" i="0" u="none" strike="noStrike" baseline="0" dirty="0">
                <a:latin typeface="+mj-lt"/>
              </a:rPr>
              <a:t> participants to turn to page 3 of the workbook to follow along.</a:t>
            </a:r>
          </a:p>
          <a:p>
            <a:endParaRPr lang="en-US" sz="1100" b="0" i="0" u="none" strike="noStrike" baseline="0" dirty="0">
              <a:solidFill>
                <a:srgbClr val="000000"/>
              </a:solidFill>
              <a:latin typeface="+mj-lt"/>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Behavior and personality are not the same things. Observable behavior is like the crust of a pie. Personality is like the inside and outside of the pie.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What makes up personality?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CONDUCT </a:t>
            </a:r>
            <a:r>
              <a:rPr lang="en-US" sz="1100" dirty="0">
                <a:solidFill>
                  <a:srgbClr val="000000"/>
                </a:solidFill>
                <a:latin typeface="Arial" panose="020B0604020202020204" pitchFamily="34" charset="0"/>
              </a:rPr>
              <a:t>a quick facilitated discussion to solicit participants’ responses. They should say things such as: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Values, hopes, attitudes, beliefs.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Things that are not necessarily observable.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These internal qualities are more subjective in nature.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Style is like the crust, because it’s on the outside and observable. By observing behavior, we can find ways to define and discuss what we see. Then, we can begin to understand how this behavior affects ourselves and others. </a:t>
            </a:r>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a:t>
            </a:fld>
            <a:endParaRPr lang="en-US" dirty="0"/>
          </a:p>
        </p:txBody>
      </p:sp>
      <p:graphicFrame>
        <p:nvGraphicFramePr>
          <p:cNvPr id="7" name="Table 7">
            <a:extLst>
              <a:ext uri="{FF2B5EF4-FFF2-40B4-BE49-F238E27FC236}">
                <a16:creationId xmlns:a16="http://schemas.microsoft.com/office/drawing/2014/main" id="{724FDFF1-F148-4711-ADA2-3BAA9FE938D3}"/>
              </a:ext>
            </a:extLst>
          </p:cNvPr>
          <p:cNvGraphicFramePr>
            <a:graphicFrameLocks noGrp="1"/>
          </p:cNvGraphicFramePr>
          <p:nvPr>
            <p:extLst>
              <p:ext uri="{D42A27DB-BD31-4B8C-83A1-F6EECF244321}">
                <p14:modId xmlns:p14="http://schemas.microsoft.com/office/powerpoint/2010/main" val="560502871"/>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9552668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 Minute</a:t>
            </a:r>
          </a:p>
          <a:p>
            <a:endParaRPr lang="en-US" sz="1100" dirty="0"/>
          </a:p>
          <a:p>
            <a:r>
              <a:rPr lang="en-US" sz="1100" b="1" dirty="0">
                <a:solidFill>
                  <a:srgbClr val="000000"/>
                </a:solidFill>
                <a:latin typeface="Arial" panose="020B0604020202020204" pitchFamily="34" charset="0"/>
              </a:rPr>
              <a:t>SAY </a:t>
            </a:r>
            <a:r>
              <a:rPr lang="en-US" sz="1100" dirty="0"/>
              <a:t>You now have free and unlimited access to SOCIAL STYLE Navigator, the on-demand micro-learning tool that helps you apply Style and Versatility.</a:t>
            </a:r>
          </a:p>
          <a:p>
            <a:pPr lvl="2"/>
            <a:endParaRPr lang="en-US" sz="1100" dirty="0"/>
          </a:p>
          <a:p>
            <a:pPr lvl="2"/>
            <a:r>
              <a:rPr lang="en-US" sz="1100" dirty="0"/>
              <a:t>SOCIAL STYLE Navigator includes:</a:t>
            </a:r>
          </a:p>
          <a:p>
            <a:pPr lvl="1"/>
            <a:endParaRPr lang="en-US" sz="1100" dirty="0"/>
          </a:p>
          <a:p>
            <a:pPr lvl="1"/>
            <a:r>
              <a:rPr lang="en-US" sz="1100" dirty="0"/>
              <a:t>SOCIAL STYLE Estimator</a:t>
            </a:r>
          </a:p>
          <a:p>
            <a:r>
              <a:rPr lang="en-US" sz="1100" dirty="0"/>
              <a:t>The Estimator survey provides users with an interactive tool that evaluates observable behavior in others to determine their Style and helps you plan ahead for successful interactions.</a:t>
            </a:r>
          </a:p>
          <a:p>
            <a:pPr lvl="1"/>
            <a:endParaRPr lang="en-US" sz="1100" dirty="0"/>
          </a:p>
          <a:p>
            <a:pPr lvl="1"/>
            <a:r>
              <a:rPr lang="en-US" sz="1100" dirty="0"/>
              <a:t>SOCIAL STYLE Advisor </a:t>
            </a:r>
          </a:p>
          <a:p>
            <a:r>
              <a:rPr lang="en-US" sz="1100" dirty="0"/>
              <a:t>Use Advisor topics to prepare “just-in-time” for meetings, negotiations or sales presentations with advice on navigating Style and Versatility best practices to maximize high-performing relationships.</a:t>
            </a:r>
          </a:p>
          <a:p>
            <a:pPr lvl="1"/>
            <a:endParaRPr lang="en-US" sz="1100" dirty="0"/>
          </a:p>
          <a:p>
            <a:pPr lvl="1"/>
            <a:r>
              <a:rPr lang="en-US" sz="1100" dirty="0"/>
              <a:t>eLearning modules</a:t>
            </a:r>
          </a:p>
          <a:p>
            <a:r>
              <a:rPr lang="en-US" sz="1100" dirty="0"/>
              <a:t>Continue your learning journey via micro-learning that reinforces ways to apply SOCIAL STYLE and Versatility to Working in Teams, Coaching and Managing Conflict.</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40</a:t>
            </a:fld>
            <a:endParaRPr lang="en-US" dirty="0"/>
          </a:p>
        </p:txBody>
      </p:sp>
      <p:graphicFrame>
        <p:nvGraphicFramePr>
          <p:cNvPr id="7" name="Table 7">
            <a:extLst>
              <a:ext uri="{FF2B5EF4-FFF2-40B4-BE49-F238E27FC236}">
                <a16:creationId xmlns:a16="http://schemas.microsoft.com/office/drawing/2014/main" id="{7870AFDB-D0FE-4A04-93F9-4493317DA239}"/>
              </a:ext>
            </a:extLst>
          </p:cNvPr>
          <p:cNvGraphicFramePr>
            <a:graphicFrameLocks noGrp="1"/>
          </p:cNvGraphicFramePr>
          <p:nvPr/>
        </p:nvGraphicFramePr>
        <p:xfrm>
          <a:off x="518159" y="6067424"/>
          <a:ext cx="6476300" cy="293704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2633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1076345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 Minute</a:t>
            </a:r>
          </a:p>
          <a:p>
            <a:pPr marL="0" marR="0" lvl="0" indent="0" algn="l" defTabSz="966612" rtl="0" eaLnBrk="1" fontAlgn="auto" latinLnBrk="0" hangingPunct="1">
              <a:lnSpc>
                <a:spcPct val="100000"/>
              </a:lnSpc>
              <a:spcBef>
                <a:spcPts val="211"/>
              </a:spcBef>
              <a:spcAft>
                <a:spcPts val="211"/>
              </a:spcAft>
              <a:buClrTx/>
              <a:buSzTx/>
              <a:buFont typeface="Georgia Pro" panose="02040502050405020303" pitchFamily="18" charset="0"/>
              <a:buChar char="​"/>
              <a:tabLst/>
              <a:defRPr/>
            </a:pPr>
            <a:r>
              <a:rPr lang="en-US" sz="1100" b="1" i="1" dirty="0">
                <a:solidFill>
                  <a:srgbClr val="FF0000"/>
                </a:solidFill>
                <a:latin typeface="Arial" panose="020B0604020202020204" pitchFamily="34" charset="0"/>
              </a:rPr>
              <a:t>THIS SLIDE FOR ONLINE PROFILES ONLY</a:t>
            </a:r>
            <a:endParaRPr lang="en-US" sz="1100" b="1" dirty="0">
              <a:solidFill>
                <a:srgbClr val="000000"/>
              </a:solidFill>
              <a:latin typeface="Arial" panose="020B0604020202020204" pitchFamily="34" charset="0"/>
            </a:endParaRPr>
          </a:p>
          <a:p>
            <a:endParaRPr lang="en-US" sz="1100" dirty="0"/>
          </a:p>
          <a:p>
            <a:r>
              <a:rPr lang="en-US" sz="1100" b="1" dirty="0">
                <a:solidFill>
                  <a:srgbClr val="000000"/>
                </a:solidFill>
                <a:latin typeface="Arial" panose="020B0604020202020204" pitchFamily="34" charset="0"/>
              </a:rPr>
              <a:t>SAY </a:t>
            </a:r>
            <a:r>
              <a:rPr lang="en-US" sz="1100" dirty="0"/>
              <a:t>Available through </a:t>
            </a:r>
            <a:r>
              <a:rPr lang="en-US" sz="1100" dirty="0">
                <a:hlinkClick r:id="rId3"/>
              </a:rPr>
              <a:t>www.tracomlearning.com</a:t>
            </a:r>
            <a:r>
              <a:rPr lang="en-US" sz="1100" dirty="0"/>
              <a:t> </a:t>
            </a:r>
          </a:p>
          <a:p>
            <a:r>
              <a:rPr lang="en-US" sz="1100" dirty="0"/>
              <a:t>Enter your username and password for free, unlimited access to SOCIAL STYLE Navigator®</a:t>
            </a:r>
          </a:p>
          <a:p>
            <a:pPr>
              <a:buNone/>
            </a:pPr>
            <a:endParaRPr lang="en-US" sz="1100" dirty="0"/>
          </a:p>
          <a:p>
            <a:pPr>
              <a:buNone/>
            </a:pPr>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41</a:t>
            </a:fld>
            <a:endParaRPr lang="en-US" dirty="0"/>
          </a:p>
        </p:txBody>
      </p:sp>
      <p:graphicFrame>
        <p:nvGraphicFramePr>
          <p:cNvPr id="7" name="Table 7">
            <a:extLst>
              <a:ext uri="{FF2B5EF4-FFF2-40B4-BE49-F238E27FC236}">
                <a16:creationId xmlns:a16="http://schemas.microsoft.com/office/drawing/2014/main" id="{3B622D55-339B-4E4E-A743-122D7C9736F3}"/>
              </a:ext>
            </a:extLst>
          </p:cNvPr>
          <p:cNvGraphicFramePr>
            <a:graphicFrameLocks noGrp="1"/>
          </p:cNvGraphicFramePr>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966200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 Minute</a:t>
            </a:r>
          </a:p>
          <a:p>
            <a:pPr defTabSz="966612">
              <a:spcBef>
                <a:spcPts val="211"/>
              </a:spcBef>
              <a:spcAft>
                <a:spcPts val="211"/>
              </a:spcAft>
              <a:defRPr/>
            </a:pPr>
            <a:r>
              <a:rPr lang="en-US" sz="1100" b="1" i="1" dirty="0">
                <a:solidFill>
                  <a:srgbClr val="FF0000"/>
                </a:solidFill>
                <a:latin typeface="Arial" panose="020B0604020202020204" pitchFamily="34" charset="0"/>
              </a:rPr>
              <a:t>THIS SLIDE FOR PAPER SURVEYS ONLY</a:t>
            </a:r>
          </a:p>
          <a:p>
            <a:endParaRPr lang="en-US" sz="1100" dirty="0"/>
          </a:p>
          <a:p>
            <a:r>
              <a:rPr lang="en-US" sz="1100" b="1" dirty="0">
                <a:solidFill>
                  <a:srgbClr val="000000"/>
                </a:solidFill>
                <a:latin typeface="Arial" panose="020B0604020202020204" pitchFamily="34" charset="0"/>
              </a:rPr>
              <a:t>SAY </a:t>
            </a:r>
            <a:r>
              <a:rPr lang="en-US" sz="1100" b="0" dirty="0">
                <a:solidFill>
                  <a:srgbClr val="000000"/>
                </a:solidFill>
                <a:latin typeface="Arial" panose="020B0604020202020204" pitchFamily="34" charset="0"/>
              </a:rPr>
              <a:t>Go to tracomlearning.com/registration-paper and register with your email address and subscription code __</a:t>
            </a:r>
            <a:r>
              <a:rPr lang="en-US" sz="1100" b="1" dirty="0">
                <a:solidFill>
                  <a:srgbClr val="000000"/>
                </a:solidFill>
                <a:latin typeface="Arial" panose="020B0604020202020204" pitchFamily="34" charset="0"/>
              </a:rPr>
              <a:t>____-______ </a:t>
            </a:r>
            <a:r>
              <a:rPr lang="en-US" sz="1100" dirty="0"/>
              <a:t>for free, unlimited access to SOCIAL STYLE Navigator®</a:t>
            </a:r>
          </a:p>
          <a:p>
            <a:pPr>
              <a:buNone/>
            </a:pPr>
            <a:endParaRPr lang="en-US" sz="1100" dirty="0"/>
          </a:p>
          <a:p>
            <a:pPr>
              <a:buNone/>
            </a:pPr>
            <a:endParaRPr lang="en-US" sz="1100" dirty="0"/>
          </a:p>
          <a:p>
            <a:pPr algn="l"/>
            <a:r>
              <a:rPr lang="fr-FR" sz="1800" b="1" i="1" u="none" strike="noStrike" baseline="0" dirty="0">
                <a:latin typeface="Museo Sans 700" pitchFamily="50" charset="0"/>
              </a:rPr>
              <a:t>IMPORTANT FACILITATOR NOTE REGARDING SUBSCRIPTION CODES:</a:t>
            </a:r>
          </a:p>
          <a:p>
            <a:pPr algn="l"/>
            <a:r>
              <a:rPr lang="en-US" sz="1800" b="0" i="1" u="none" strike="noStrike" baseline="0" dirty="0">
                <a:latin typeface="Museo Sans 300" pitchFamily="50" charset="0"/>
              </a:rPr>
              <a:t>Your subscription code can be found on the “ATTENTION” colored flyer included in your participant materials shipment. The code is formatted in two sets of 4 numbers separated by a hyphen (</a:t>
            </a:r>
            <a:r>
              <a:rPr lang="en-US" sz="1800" b="0" i="1" u="none" strike="noStrike" baseline="0" dirty="0" err="1">
                <a:latin typeface="Museo Sans 300" pitchFamily="50" charset="0"/>
              </a:rPr>
              <a:t>EXAMPLE：xxxx-xxxx</a:t>
            </a:r>
            <a:r>
              <a:rPr lang="en-US" sz="1800" b="0" i="1" u="none" strike="noStrike" baseline="0" dirty="0">
                <a:latin typeface="Museo Sans 300" pitchFamily="50" charset="0"/>
              </a:rPr>
              <a:t>).  If you do not have the “ATTENTION” flyer included with your materials shipment, please contact TRACOM to receive your subscription code.</a:t>
            </a:r>
            <a:endParaRPr lang="en-US" sz="1100" i="1"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42</a:t>
            </a:fld>
            <a:endParaRPr lang="en-US" dirty="0"/>
          </a:p>
        </p:txBody>
      </p:sp>
      <p:graphicFrame>
        <p:nvGraphicFramePr>
          <p:cNvPr id="7" name="Table 7">
            <a:extLst>
              <a:ext uri="{FF2B5EF4-FFF2-40B4-BE49-F238E27FC236}">
                <a16:creationId xmlns:a16="http://schemas.microsoft.com/office/drawing/2014/main" id="{3B622D55-339B-4E4E-A743-122D7C9736F3}"/>
              </a:ext>
            </a:extLst>
          </p:cNvPr>
          <p:cNvGraphicFramePr>
            <a:graphicFrameLocks noGrp="1"/>
          </p:cNvGraphicFramePr>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9446621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43</a:t>
            </a:fld>
            <a:endParaRPr lang="en-US" dirty="0"/>
          </a:p>
        </p:txBody>
      </p:sp>
    </p:spTree>
    <p:extLst>
      <p:ext uri="{BB962C8B-B14F-4D97-AF65-F5344CB8AC3E}">
        <p14:creationId xmlns:p14="http://schemas.microsoft.com/office/powerpoint/2010/main" val="33032727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44</a:t>
            </a:fld>
            <a:endParaRPr lang="en-US" dirty="0"/>
          </a:p>
        </p:txBody>
      </p:sp>
    </p:spTree>
    <p:extLst>
      <p:ext uri="{BB962C8B-B14F-4D97-AF65-F5344CB8AC3E}">
        <p14:creationId xmlns:p14="http://schemas.microsoft.com/office/powerpoint/2010/main" val="33583861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45</a:t>
            </a:fld>
            <a:endParaRPr lang="en-US" dirty="0"/>
          </a:p>
        </p:txBody>
      </p:sp>
    </p:spTree>
    <p:extLst>
      <p:ext uri="{BB962C8B-B14F-4D97-AF65-F5344CB8AC3E}">
        <p14:creationId xmlns:p14="http://schemas.microsoft.com/office/powerpoint/2010/main" val="9724713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46</a:t>
            </a:fld>
            <a:endParaRPr lang="en-US" dirty="0"/>
          </a:p>
        </p:txBody>
      </p:sp>
    </p:spTree>
    <p:extLst>
      <p:ext uri="{BB962C8B-B14F-4D97-AF65-F5344CB8AC3E}">
        <p14:creationId xmlns:p14="http://schemas.microsoft.com/office/powerpoint/2010/main" val="17748277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Optional demonstration, time permitting</a:t>
            </a:r>
          </a:p>
          <a:p>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47</a:t>
            </a:fld>
            <a:endParaRPr lang="en-US" dirty="0"/>
          </a:p>
        </p:txBody>
      </p:sp>
      <p:graphicFrame>
        <p:nvGraphicFramePr>
          <p:cNvPr id="7" name="Table 7">
            <a:extLst>
              <a:ext uri="{FF2B5EF4-FFF2-40B4-BE49-F238E27FC236}">
                <a16:creationId xmlns:a16="http://schemas.microsoft.com/office/drawing/2014/main" id="{3B622D55-339B-4E4E-A743-122D7C9736F3}"/>
              </a:ext>
            </a:extLst>
          </p:cNvPr>
          <p:cNvGraphicFramePr>
            <a:graphicFrameLocks noGrp="1"/>
          </p:cNvGraphicFramePr>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3145162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lvl="1">
              <a:buNone/>
            </a:pPr>
            <a:r>
              <a:rPr lang="en-US" sz="1050" b="1" dirty="0"/>
              <a:t>SAY</a:t>
            </a:r>
            <a:r>
              <a:rPr lang="en-US" sz="1050" b="0" dirty="0"/>
              <a:t> Thank you. Do you have final questions?</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48</a:t>
            </a:fld>
            <a:endParaRPr lang="en-US" dirty="0"/>
          </a:p>
        </p:txBody>
      </p:sp>
      <p:graphicFrame>
        <p:nvGraphicFramePr>
          <p:cNvPr id="7" name="Table 7">
            <a:extLst>
              <a:ext uri="{FF2B5EF4-FFF2-40B4-BE49-F238E27FC236}">
                <a16:creationId xmlns:a16="http://schemas.microsoft.com/office/drawing/2014/main" id="{598DB149-769B-4F74-8FC4-F6DAEE95F93C}"/>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mc:AlternateContent xmlns:mc="http://schemas.openxmlformats.org/markup-compatibility/2006" xmlns:p14="http://schemas.microsoft.com/office/powerpoint/2010/main">
        <mc:Choice Requires="p14">
          <p:contentPart p14:bwMode="auto" r:id="rId3">
            <p14:nvContentPartPr>
              <p14:cNvPr id="21" name="Ink 20">
                <a:extLst>
                  <a:ext uri="{FF2B5EF4-FFF2-40B4-BE49-F238E27FC236}">
                    <a16:creationId xmlns:a16="http://schemas.microsoft.com/office/drawing/2014/main" id="{0B350EFF-4AE7-4D00-A1B0-A8C833BB3AE7}"/>
                  </a:ext>
                </a:extLst>
              </p14:cNvPr>
              <p14:cNvContentPartPr/>
              <p14:nvPr/>
            </p14:nvContentPartPr>
            <p14:xfrm>
              <a:off x="3852501" y="8034086"/>
              <a:ext cx="384" cy="378"/>
            </p14:xfrm>
          </p:contentPart>
        </mc:Choice>
        <mc:Fallback xmlns="" xmlns:a16="http://schemas.microsoft.com/office/drawing/2014/main">
          <p:pic>
            <p:nvPicPr>
              <p:cNvPr id="21" name="Ink 20">
                <a:extLst>
                  <a:ext uri="{FF2B5EF4-FFF2-40B4-BE49-F238E27FC236}">
                    <a16:creationId xmlns:a16="http://schemas.microsoft.com/office/drawing/2014/main" id="{0B350EFF-4AE7-4D00-A1B0-A8C833BB3AE7}"/>
                  </a:ext>
                </a:extLst>
              </p:cNvPr>
              <p:cNvPicPr/>
              <p:nvPr/>
            </p:nvPicPr>
            <p:blipFill>
              <a:blip r:embed="rId4"/>
              <a:stretch>
                <a:fillRect/>
              </a:stretch>
            </p:blipFill>
            <p:spPr>
              <a:xfrm>
                <a:off x="3842901" y="8024636"/>
                <a:ext cx="19200" cy="18900"/>
              </a:xfrm>
              <a:prstGeom prst="rect">
                <a:avLst/>
              </a:prstGeom>
            </p:spPr>
          </p:pic>
        </mc:Fallback>
      </mc:AlternateContent>
    </p:spTree>
    <p:extLst>
      <p:ext uri="{BB962C8B-B14F-4D97-AF65-F5344CB8AC3E}">
        <p14:creationId xmlns:p14="http://schemas.microsoft.com/office/powerpoint/2010/main" val="29482071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0" i="0" u="none" strike="noStrike" baseline="0" dirty="0">
                <a:solidFill>
                  <a:srgbClr val="000000"/>
                </a:solidFill>
                <a:latin typeface="+mj-lt"/>
              </a:rPr>
              <a:t>You can use the following exercises to enhance the session to best meet the needs of your participants.</a:t>
            </a:r>
          </a:p>
          <a:p>
            <a:pPr algn="l"/>
            <a:endParaRPr lang="en-US" sz="1100" b="0" i="0" u="none" strike="noStrike" baseline="0" dirty="0">
              <a:solidFill>
                <a:srgbClr val="000000"/>
              </a:solidFill>
              <a:latin typeface="+mj-lt"/>
            </a:endParaRPr>
          </a:p>
          <a:p>
            <a:pPr algn="l"/>
            <a:endParaRPr lang="en-US" sz="1100" b="0" i="0" u="none" strike="noStrike" baseline="0" dirty="0">
              <a:solidFill>
                <a:srgbClr val="000000"/>
              </a:solidFill>
              <a:latin typeface="+mj-lt"/>
            </a:endParaRPr>
          </a:p>
          <a:p>
            <a:pPr algn="l"/>
            <a:endParaRPr lang="en-US" sz="1100" b="0" i="0" u="none" strike="noStrike" baseline="0" dirty="0">
              <a:solidFill>
                <a:srgbClr val="000000"/>
              </a:solidFill>
              <a:latin typeface="+mj-lt"/>
            </a:endParaRPr>
          </a:p>
          <a:p>
            <a:pPr algn="l"/>
            <a:endParaRPr lang="en-US" sz="1100" b="0" i="0" u="none" strike="noStrike" baseline="0" dirty="0">
              <a:solidFill>
                <a:srgbClr val="000000"/>
              </a:solidFill>
              <a:latin typeface="+mj-lt"/>
            </a:endParaRPr>
          </a:p>
          <a:p>
            <a:pPr algn="l"/>
            <a:endParaRPr lang="en-US" sz="1100" b="0" i="0" u="none" strike="noStrike" baseline="0" dirty="0">
              <a:solidFill>
                <a:srgbClr val="000000"/>
              </a:solidFill>
              <a:latin typeface="+mj-lt"/>
            </a:endParaRPr>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49</a:t>
            </a:fld>
            <a:endParaRPr lang="en-US" dirty="0"/>
          </a:p>
        </p:txBody>
      </p:sp>
    </p:spTree>
    <p:extLst>
      <p:ext uri="{BB962C8B-B14F-4D97-AF65-F5344CB8AC3E}">
        <p14:creationId xmlns:p14="http://schemas.microsoft.com/office/powerpoint/2010/main" val="2999151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j-lt"/>
              </a:rPr>
              <a:t>4 MINUTES (Participant Workbook page 4)</a:t>
            </a:r>
          </a:p>
          <a:p>
            <a:pPr algn="l"/>
            <a:endParaRPr lang="en-US" sz="1100" b="0" i="0" u="none" strike="noStrike" baseline="0" dirty="0">
              <a:latin typeface="+mj-lt"/>
            </a:endParaRPr>
          </a:p>
          <a:p>
            <a:r>
              <a:rPr lang="en-US" sz="1100" b="1" i="0" u="none" strike="noStrike" baseline="0" dirty="0">
                <a:latin typeface="+mj-lt"/>
              </a:rPr>
              <a:t>ASK</a:t>
            </a:r>
            <a:r>
              <a:rPr lang="en-US" sz="1100" b="0" i="0" u="none" strike="noStrike" baseline="0" dirty="0">
                <a:latin typeface="+mj-lt"/>
              </a:rPr>
              <a:t> participants to turn to page 4 of the workbook to follow along.</a:t>
            </a:r>
          </a:p>
          <a:p>
            <a:endParaRPr lang="en-US" sz="1100" b="0" i="0" u="none" strike="noStrike" baseline="0" dirty="0">
              <a:solidFill>
                <a:srgbClr val="000000"/>
              </a:solidFill>
              <a:latin typeface="+mj-lt"/>
            </a:endParaRPr>
          </a:p>
          <a:p>
            <a:r>
              <a:rPr lang="en-US" sz="1100" b="1" dirty="0">
                <a:solidFill>
                  <a:srgbClr val="000000"/>
                </a:solidFill>
                <a:latin typeface="Arial" panose="020B0604020202020204" pitchFamily="34" charset="0"/>
              </a:rPr>
              <a:t>SAY</a:t>
            </a:r>
            <a:r>
              <a:rPr lang="en-US" sz="1100" b="0" dirty="0">
                <a:solidFill>
                  <a:srgbClr val="000000"/>
                </a:solidFill>
                <a:latin typeface="Arial" panose="020B0604020202020204" pitchFamily="34" charset="0"/>
              </a:rPr>
              <a:t> When we first meet people, we often form immediate impressions, even after just a few seconds. This is sub-conscious (below our awareness) and happens immediately.</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a:t>
            </a:r>
            <a:r>
              <a:rPr lang="en-US" sz="1100" dirty="0">
                <a:solidFill>
                  <a:srgbClr val="000000"/>
                </a:solidFill>
                <a:latin typeface="Arial" panose="020B0604020202020204" pitchFamily="34" charset="0"/>
              </a:rPr>
              <a:t> </a:t>
            </a:r>
          </a:p>
          <a:p>
            <a:r>
              <a:rPr lang="en-US" sz="1100" dirty="0">
                <a:solidFill>
                  <a:srgbClr val="000000"/>
                </a:solidFill>
                <a:latin typeface="Arial" panose="020B0604020202020204" pitchFamily="34" charset="0"/>
              </a:rPr>
              <a:t>Traits Column: What we think we know about a person, based on interactions; subjective opinions. </a:t>
            </a:r>
          </a:p>
          <a:p>
            <a:r>
              <a:rPr lang="en-US" sz="1100" dirty="0">
                <a:solidFill>
                  <a:srgbClr val="000000"/>
                </a:solidFill>
                <a:latin typeface="Arial" panose="020B0604020202020204" pitchFamily="34" charset="0"/>
              </a:rPr>
              <a:t>Judgments Column: Our reactions to others; conclusions or evaluations we make, based on our subjective opinions. </a:t>
            </a:r>
          </a:p>
          <a:p>
            <a:r>
              <a:rPr lang="en-US" sz="1100" dirty="0">
                <a:solidFill>
                  <a:srgbClr val="000000"/>
                </a:solidFill>
                <a:latin typeface="Arial" panose="020B0604020202020204" pitchFamily="34" charset="0"/>
              </a:rPr>
              <a:t>Observable Behavior Column: Things others “Say and Do”; more objective and observable behaviors.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Traits and Judgments are most subjective in nature and contain positive or negative descriptions.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Observable Behavior is objective and contains no positive or negative value.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Observable Behavior is an important tool for assessing others’ Styles. By focusing on Observable Behavior, you gain objectivity, which is critical for understanding people’s Styles.</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a:t>
            </a:fld>
            <a:endParaRPr lang="en-US" dirty="0"/>
          </a:p>
        </p:txBody>
      </p:sp>
    </p:spTree>
    <p:extLst>
      <p:ext uri="{BB962C8B-B14F-4D97-AF65-F5344CB8AC3E}">
        <p14:creationId xmlns:p14="http://schemas.microsoft.com/office/powerpoint/2010/main" val="8618834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1" dirty="0">
                <a:latin typeface="+mj-lt"/>
                <a:ea typeface="ヒラギノ角ゴ Pro W3" pitchFamily="4" charset="-128"/>
                <a:cs typeface="ヒラギノ角ゴ Pro W3" pitchFamily="4" charset="-128"/>
              </a:rPr>
              <a:t>Guidelines for Observing Style</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100" b="1" i="0" u="none" strike="noStrike" baseline="0" dirty="0">
              <a:solidFill>
                <a:srgbClr val="000000"/>
              </a:solidFill>
              <a:latin typeface="+mj-lt"/>
            </a:endParaRPr>
          </a:p>
          <a:p>
            <a:pPr>
              <a:lnSpc>
                <a:spcPct val="80000"/>
              </a:lnSpc>
            </a:pPr>
            <a:r>
              <a:rPr lang="en-US" sz="1100" b="1" dirty="0">
                <a:latin typeface="+mj-lt"/>
                <a:ea typeface="ヒラギノ角ゴ Pro W3" pitchFamily="4" charset="-128"/>
                <a:cs typeface="ヒラギノ角ゴ Pro W3" pitchFamily="4" charset="-128"/>
              </a:rPr>
              <a:t>Purpose</a:t>
            </a:r>
            <a:endParaRPr lang="en-US" sz="1100" dirty="0">
              <a:latin typeface="+mj-lt"/>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mj-lt"/>
                <a:ea typeface="ヒラギノ角ゴ Pro W3" pitchFamily="4" charset="-128"/>
                <a:cs typeface="ヒラギノ角ゴ Pro W3" pitchFamily="4" charset="-128"/>
              </a:rPr>
              <a:t>The purpose of this exercise is to familiarize participants with the rules for identifying another person's SOCIAL STYLE.</a:t>
            </a:r>
          </a:p>
          <a:p>
            <a:pPr marL="171450" indent="-171450">
              <a:lnSpc>
                <a:spcPct val="80000"/>
              </a:lnSpc>
              <a:buFont typeface="Wingdings" panose="05000000000000000000" pitchFamily="2" charset="2"/>
              <a:buChar char="§"/>
            </a:pPr>
            <a:endParaRPr lang="en-US" sz="1100" dirty="0">
              <a:latin typeface="+mj-lt"/>
              <a:ea typeface="ヒラギノ角ゴ Pro W3" pitchFamily="4" charset="-128"/>
              <a:cs typeface="ヒラギノ角ゴ Pro W3" pitchFamily="4" charset="-128"/>
            </a:endParaRPr>
          </a:p>
          <a:p>
            <a:pPr>
              <a:lnSpc>
                <a:spcPct val="80000"/>
              </a:lnSpc>
            </a:pPr>
            <a:r>
              <a:rPr lang="en-US" sz="1100" b="1" dirty="0">
                <a:latin typeface="+mj-lt"/>
                <a:ea typeface="ヒラギノ角ゴ Pro W3" pitchFamily="4" charset="-128"/>
                <a:cs typeface="ヒラギノ角ゴ Pro W3" pitchFamily="4" charset="-128"/>
              </a:rPr>
              <a:t>Recommended Time:</a:t>
            </a:r>
            <a:endParaRPr lang="en-US" sz="1100" dirty="0">
              <a:latin typeface="+mj-lt"/>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mj-lt"/>
                <a:ea typeface="ヒラギノ角ゴ Pro W3" pitchFamily="4" charset="-128"/>
                <a:cs typeface="ヒラギノ角ゴ Pro W3" pitchFamily="4" charset="-128"/>
              </a:rPr>
              <a:t>10  minutes</a:t>
            </a:r>
          </a:p>
          <a:p>
            <a:pPr>
              <a:lnSpc>
                <a:spcPct val="80000"/>
              </a:lnSpc>
            </a:pPr>
            <a:endParaRPr lang="en-US" sz="1100" b="1" dirty="0">
              <a:latin typeface="+mj-lt"/>
              <a:ea typeface="ヒラギノ角ゴ Pro W3" pitchFamily="4" charset="-128"/>
              <a:cs typeface="ヒラギノ角ゴ Pro W3" pitchFamily="4" charset="-128"/>
            </a:endParaRPr>
          </a:p>
          <a:p>
            <a:pPr>
              <a:lnSpc>
                <a:spcPct val="80000"/>
              </a:lnSpc>
            </a:pPr>
            <a:r>
              <a:rPr lang="en-US" sz="1100" b="1" dirty="0">
                <a:latin typeface="+mj-lt"/>
                <a:ea typeface="ヒラギノ角ゴ Pro W3" pitchFamily="4" charset="-128"/>
                <a:cs typeface="ヒラギノ角ゴ Pro W3" pitchFamily="4" charset="-128"/>
              </a:rPr>
              <a:t>Materials Needed</a:t>
            </a:r>
            <a:endParaRPr lang="en-US" sz="1100" dirty="0">
              <a:latin typeface="+mj-lt"/>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mj-lt"/>
                <a:ea typeface="ヒラギノ角ゴ Pro W3" pitchFamily="4" charset="-128"/>
                <a:cs typeface="ヒラギノ角ゴ Pro W3" pitchFamily="4" charset="-128"/>
              </a:rPr>
              <a:t>None</a:t>
            </a:r>
          </a:p>
          <a:p>
            <a:pPr>
              <a:lnSpc>
                <a:spcPct val="80000"/>
              </a:lnSpc>
            </a:pPr>
            <a:endParaRPr lang="en-US" sz="1100" b="1" dirty="0">
              <a:latin typeface="+mj-lt"/>
              <a:ea typeface="ヒラギノ角ゴ Pro W3" pitchFamily="4" charset="-128"/>
              <a:cs typeface="ヒラギノ角ゴ Pro W3" pitchFamily="4" charset="-128"/>
            </a:endParaRPr>
          </a:p>
          <a:p>
            <a:pPr>
              <a:lnSpc>
                <a:spcPct val="80000"/>
              </a:lnSpc>
            </a:pPr>
            <a:r>
              <a:rPr lang="en-US" sz="1100" b="1" dirty="0">
                <a:latin typeface="+mj-lt"/>
                <a:ea typeface="ヒラギノ角ゴ Pro W3" pitchFamily="4" charset="-128"/>
                <a:cs typeface="ヒラギノ角ゴ Pro W3" pitchFamily="4" charset="-128"/>
              </a:rPr>
              <a:t>Directions</a:t>
            </a:r>
            <a:endParaRPr lang="en-US" sz="1100" dirty="0">
              <a:latin typeface="+mj-lt"/>
              <a:ea typeface="ヒラギノ角ゴ Pro W3" pitchFamily="4" charset="-128"/>
              <a:cs typeface="ヒラギノ角ゴ Pro W3" pitchFamily="4" charset="-128"/>
            </a:endParaRPr>
          </a:p>
          <a:p>
            <a:r>
              <a:rPr lang="en-US" sz="1100" b="1" i="0" u="none" strike="noStrike" baseline="0" dirty="0">
                <a:solidFill>
                  <a:srgbClr val="000000"/>
                </a:solidFill>
                <a:latin typeface="+mj-lt"/>
              </a:rPr>
              <a:t>SAY </a:t>
            </a:r>
            <a:r>
              <a:rPr lang="en-US" sz="1100" b="0" i="0" u="none" strike="noStrike" baseline="0" dirty="0">
                <a:solidFill>
                  <a:srgbClr val="000000"/>
                </a:solidFill>
                <a:latin typeface="+mj-lt"/>
              </a:rPr>
              <a:t>The more accurately we are able to observe our colleagues’ Styles, the better we will be able to adapt our own behavior to display greater Versatility. </a:t>
            </a:r>
          </a:p>
          <a:p>
            <a:endParaRPr lang="en-US" sz="1100" b="1" i="0" u="none" strike="noStrike" baseline="0" dirty="0">
              <a:solidFill>
                <a:srgbClr val="000000"/>
              </a:solidFill>
              <a:latin typeface="+mj-lt"/>
            </a:endParaRPr>
          </a:p>
          <a:p>
            <a:r>
              <a:rPr lang="en-US" sz="1100" b="1" i="0" u="none" strike="noStrike" baseline="0" dirty="0">
                <a:solidFill>
                  <a:srgbClr val="000000"/>
                </a:solidFill>
                <a:latin typeface="+mj-lt"/>
              </a:rPr>
              <a:t>ASK </a:t>
            </a:r>
            <a:r>
              <a:rPr lang="en-US" sz="1100" b="0" i="0" u="none" strike="noStrike" baseline="0" dirty="0">
                <a:solidFill>
                  <a:srgbClr val="000000"/>
                </a:solidFill>
                <a:latin typeface="+mj-lt"/>
              </a:rPr>
              <a:t>participants to take notes on ways of implementing the best practices. </a:t>
            </a:r>
          </a:p>
          <a:p>
            <a:endParaRPr lang="en-US" sz="1100" b="1" i="0" u="none" strike="noStrike" baseline="0" dirty="0">
              <a:solidFill>
                <a:srgbClr val="000000"/>
              </a:solidFill>
              <a:latin typeface="+mj-lt"/>
            </a:endParaRPr>
          </a:p>
          <a:p>
            <a:r>
              <a:rPr lang="en-US" sz="1100" b="1" i="0" u="none" strike="noStrike" baseline="0" dirty="0">
                <a:solidFill>
                  <a:srgbClr val="000000"/>
                </a:solidFill>
                <a:latin typeface="+mj-lt"/>
              </a:rPr>
              <a:t>DESCRIBE </a:t>
            </a:r>
            <a:r>
              <a:rPr lang="en-US" sz="1100" b="0" i="0" u="none" strike="noStrike" baseline="0" dirty="0">
                <a:solidFill>
                  <a:srgbClr val="000000"/>
                </a:solidFill>
                <a:latin typeface="+mj-lt"/>
              </a:rPr>
              <a:t>the best practices:</a:t>
            </a:r>
            <a:endParaRPr lang="en-US" sz="1100" dirty="0">
              <a:latin typeface="+mj-lt"/>
            </a:endParaRPr>
          </a:p>
          <a:p>
            <a:pPr marL="228600" indent="-228600">
              <a:spcBef>
                <a:spcPts val="1500"/>
              </a:spcBef>
              <a:spcAft>
                <a:spcPts val="1000"/>
              </a:spcAft>
              <a:buFont typeface="+mj-lt"/>
              <a:buAutoNum type="arabicPeriod"/>
            </a:pPr>
            <a:r>
              <a:rPr lang="en-US" altLang="en-US" sz="1100" dirty="0">
                <a:latin typeface="+mj-lt"/>
              </a:rPr>
              <a:t>Don’t jump to conclusions</a:t>
            </a:r>
          </a:p>
          <a:p>
            <a:pPr marL="228600" indent="-228600">
              <a:spcBef>
                <a:spcPts val="1500"/>
              </a:spcBef>
              <a:spcAft>
                <a:spcPts val="1000"/>
              </a:spcAft>
              <a:buFont typeface="+mj-lt"/>
              <a:buAutoNum type="arabicPeriod"/>
            </a:pPr>
            <a:r>
              <a:rPr lang="en-US" altLang="en-US" sz="1100" dirty="0">
                <a:latin typeface="+mj-lt"/>
              </a:rPr>
              <a:t>Remain objective</a:t>
            </a:r>
          </a:p>
          <a:p>
            <a:pPr marL="228600" indent="-228600">
              <a:spcBef>
                <a:spcPts val="1500"/>
              </a:spcBef>
              <a:spcAft>
                <a:spcPts val="1000"/>
              </a:spcAft>
              <a:buFont typeface="+mj-lt"/>
              <a:buAutoNum type="arabicPeriod"/>
            </a:pPr>
            <a:r>
              <a:rPr lang="en-US" altLang="en-US" sz="1100" dirty="0">
                <a:latin typeface="+mj-lt"/>
              </a:rPr>
              <a:t>Separate Style behavior from someone’s role or position</a:t>
            </a:r>
          </a:p>
          <a:p>
            <a:pPr marL="228600" indent="-228600">
              <a:spcBef>
                <a:spcPts val="1500"/>
              </a:spcBef>
              <a:spcAft>
                <a:spcPts val="1000"/>
              </a:spcAft>
              <a:buFont typeface="+mj-lt"/>
              <a:buAutoNum type="arabicPeriod"/>
            </a:pPr>
            <a:r>
              <a:rPr lang="en-US" altLang="en-US" sz="1100" dirty="0">
                <a:latin typeface="+mj-lt"/>
              </a:rPr>
              <a:t>A moderate amount of stress can clarify someone’s Style</a:t>
            </a:r>
          </a:p>
          <a:p>
            <a:pPr marL="228600" indent="-228600">
              <a:spcBef>
                <a:spcPts val="1500"/>
              </a:spcBef>
              <a:spcAft>
                <a:spcPts val="1000"/>
              </a:spcAft>
              <a:buFont typeface="+mj-lt"/>
              <a:buAutoNum type="arabicPeriod"/>
            </a:pPr>
            <a:r>
              <a:rPr lang="en-US" altLang="en-US" sz="1100" dirty="0">
                <a:latin typeface="+mj-lt"/>
              </a:rPr>
              <a:t>Get out of the way (be an observer)</a:t>
            </a:r>
          </a:p>
          <a:p>
            <a:pPr marL="228600" indent="-228600">
              <a:buFont typeface="+mj-lt"/>
              <a:buAutoNum type="arabicPeriod"/>
            </a:pPr>
            <a:endParaRPr lang="en-US" sz="1100" dirty="0">
              <a:latin typeface="+mj-lt"/>
            </a:endParaRPr>
          </a:p>
          <a:p>
            <a:r>
              <a:rPr lang="en-US" sz="1100" b="1" i="0" u="none" strike="noStrike" baseline="0" dirty="0">
                <a:solidFill>
                  <a:srgbClr val="000000"/>
                </a:solidFill>
                <a:latin typeface="+mj-lt"/>
              </a:rPr>
              <a:t>ASK </a:t>
            </a:r>
            <a:r>
              <a:rPr lang="en-US" sz="1100" b="0" i="0" u="none" strike="noStrike" baseline="0" dirty="0">
                <a:solidFill>
                  <a:srgbClr val="000000"/>
                </a:solidFill>
                <a:latin typeface="+mj-lt"/>
              </a:rPr>
              <a:t>if there are any questions. </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50</a:t>
            </a:fld>
            <a:endParaRPr lang="en-US" dirty="0"/>
          </a:p>
        </p:txBody>
      </p:sp>
    </p:spTree>
    <p:extLst>
      <p:ext uri="{BB962C8B-B14F-4D97-AF65-F5344CB8AC3E}">
        <p14:creationId xmlns:p14="http://schemas.microsoft.com/office/powerpoint/2010/main" val="38063366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nSpc>
                <a:spcPct val="80000"/>
              </a:lnSpc>
            </a:pPr>
            <a:r>
              <a:rPr lang="en-US" sz="1100" b="1" i="1" dirty="0">
                <a:latin typeface="Times New Roman" pitchFamily="4" charset="0"/>
                <a:ea typeface="ヒラギノ角ゴ Pro W3" pitchFamily="4" charset="-128"/>
                <a:cs typeface="ヒラギノ角ゴ Pro W3" pitchFamily="4" charset="-128"/>
              </a:rPr>
              <a:t>Style Forum</a:t>
            </a:r>
          </a:p>
          <a:p>
            <a:pPr>
              <a:lnSpc>
                <a:spcPct val="80000"/>
              </a:lnSpc>
            </a:pPr>
            <a:endParaRPr lang="en-US" sz="1100" b="1" i="1" dirty="0">
              <a:latin typeface="Times New Roman" pitchFamily="4" charset="0"/>
              <a:ea typeface="ヒラギノ角ゴ Pro W3" pitchFamily="4" charset="-128"/>
              <a:cs typeface="ヒラギノ角ゴ Pro W3" pitchFamily="4" charset="-128"/>
            </a:endParaRPr>
          </a:p>
          <a:p>
            <a:pPr>
              <a:lnSpc>
                <a:spcPct val="80000"/>
              </a:lnSpc>
            </a:pPr>
            <a:r>
              <a:rPr lang="en-US" sz="1100" b="1" dirty="0">
                <a:latin typeface="Times New Roman" pitchFamily="4" charset="0"/>
                <a:ea typeface="ヒラギノ角ゴ Pro W3" pitchFamily="4" charset="-128"/>
                <a:cs typeface="ヒラギノ角ゴ Pro W3" pitchFamily="4" charset="-128"/>
              </a:rPr>
              <a:t>Purpose</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The purpose of this exercise is to give participants an opportunity to describe what it is about the opposite SOCIAL STYLE position that creates tension for them when working with people of that Style and to develop insights into how to be more productive with a person who has that Style. </a:t>
            </a:r>
          </a:p>
          <a:p>
            <a:pPr marL="171450" indent="-171450">
              <a:lnSpc>
                <a:spcPct val="80000"/>
              </a:lnSpc>
              <a:buFont typeface="Wingdings" panose="05000000000000000000" pitchFamily="2" charset="2"/>
              <a:buChar char="§"/>
            </a:pPr>
            <a:endParaRPr lang="en-US" sz="1100" dirty="0">
              <a:latin typeface="Times New Roman" pitchFamily="4" charset="0"/>
              <a:ea typeface="ヒラギノ角ゴ Pro W3" pitchFamily="4" charset="-128"/>
              <a:cs typeface="ヒラギノ角ゴ Pro W3" pitchFamily="4" charset="-128"/>
            </a:endParaRPr>
          </a:p>
          <a:p>
            <a:pPr>
              <a:lnSpc>
                <a:spcPct val="80000"/>
              </a:lnSpc>
            </a:pPr>
            <a:r>
              <a:rPr lang="en-US" sz="1100" b="1" dirty="0">
                <a:latin typeface="Times New Roman" pitchFamily="4" charset="0"/>
                <a:ea typeface="ヒラギノ角ゴ Pro W3" pitchFamily="4" charset="-128"/>
                <a:cs typeface="ヒラギノ角ゴ Pro W3" pitchFamily="4" charset="-128"/>
              </a:rPr>
              <a:t>Recommended Time</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30 minutes</a:t>
            </a:r>
          </a:p>
          <a:p>
            <a:pPr>
              <a:lnSpc>
                <a:spcPct val="80000"/>
              </a:lnSpc>
            </a:pPr>
            <a:endParaRPr lang="en-US" sz="1100" b="1" dirty="0">
              <a:latin typeface="Times New Roman" pitchFamily="4" charset="0"/>
              <a:ea typeface="ヒラギノ角ゴ Pro W3" pitchFamily="4" charset="-128"/>
              <a:cs typeface="ヒラギノ角ゴ Pro W3" pitchFamily="4" charset="-128"/>
            </a:endParaRPr>
          </a:p>
          <a:p>
            <a:pPr>
              <a:lnSpc>
                <a:spcPct val="80000"/>
              </a:lnSpc>
            </a:pPr>
            <a:r>
              <a:rPr lang="en-US" sz="1100" b="1" dirty="0">
                <a:latin typeface="Times New Roman" pitchFamily="4" charset="0"/>
                <a:ea typeface="ヒラギノ角ゴ Pro W3" pitchFamily="4" charset="-128"/>
                <a:cs typeface="ヒラギノ角ゴ Pro W3" pitchFamily="4" charset="-128"/>
              </a:rPr>
              <a:t>Materials needed</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None</a:t>
            </a:r>
          </a:p>
          <a:p>
            <a:pPr>
              <a:lnSpc>
                <a:spcPct val="80000"/>
              </a:lnSpc>
            </a:pPr>
            <a:endParaRPr lang="en-US" sz="1100" b="1" dirty="0">
              <a:latin typeface="Times New Roman" pitchFamily="4" charset="0"/>
              <a:ea typeface="ヒラギノ角ゴ Pro W3" pitchFamily="4" charset="-128"/>
              <a:cs typeface="ヒラギノ角ゴ Pro W3" pitchFamily="4" charset="-128"/>
            </a:endParaRPr>
          </a:p>
          <a:p>
            <a:pPr>
              <a:lnSpc>
                <a:spcPct val="80000"/>
              </a:lnSpc>
            </a:pPr>
            <a:r>
              <a:rPr lang="en-US" sz="1100" b="1" dirty="0">
                <a:latin typeface="Times New Roman" pitchFamily="4" charset="0"/>
                <a:ea typeface="ヒラギノ角ゴ Pro W3" pitchFamily="4" charset="-128"/>
                <a:cs typeface="ヒラギノ角ゴ Pro W3" pitchFamily="4" charset="-128"/>
              </a:rPr>
              <a:t>Directions</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Break participants into groups by SOCIAL STYLE position with a maximum of six per group.</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Give each group 10 minutes to discuss and develop a list of behaviors that the opposite SOCIAL STYLE position manifests to create tension that leads to unproductive relationships.</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After each group has developed its list, ask the Amiable and Driving Styles to get together to share their lists. Ask the Expressive and Analytical Styles to do the same thing. Each Style should spend five to ten minutes sharing its list and answering clarifying questions. Caution the groups that this is not a time to get defensive.</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After each group has heard the other’s list, the original groups should get together by themselves to discuss what they can do to interact better with the opposite Style (e.g., those with Expressive Styles would develop a list of what they could do to make the relationship more productive with Analytical Styles). As each group shares its list of what it could do better, the opposite Style group should provide feedback and suggestions as to how appropriate the lists are.</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After all groups have shared their information with the opposite Style, the whole class discusses what has been learned.</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At the conclusion of the exercise, each group should have valuable information as to how to behave more appropriately with the </a:t>
            </a:r>
            <a:r>
              <a:rPr lang="en-US" sz="1100" b="0" strike="noStrike" baseline="0" dirty="0">
                <a:latin typeface="Times New Roman" pitchFamily="4" charset="0"/>
                <a:ea typeface="ヒラギノ角ゴ Pro W3" pitchFamily="4" charset="-128"/>
                <a:cs typeface="ヒラギノ角ゴ Pro W3" pitchFamily="4" charset="-128"/>
              </a:rPr>
              <a:t>diagonally opposite </a:t>
            </a:r>
            <a:r>
              <a:rPr lang="en-US" sz="1100" dirty="0">
                <a:latin typeface="Times New Roman" pitchFamily="4" charset="0"/>
                <a:ea typeface="ヒラギノ角ゴ Pro W3" pitchFamily="4" charset="-128"/>
                <a:cs typeface="ヒラギノ角ゴ Pro W3" pitchFamily="4" charset="-128"/>
              </a:rPr>
              <a:t>Style. In addition, after the general class discussions, each Style should have valuable information for working with each of the other SOCIAL STYLE positions.</a:t>
            </a:r>
          </a:p>
          <a:p>
            <a:endParaRPr lang="en-US" sz="1100"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51</a:t>
            </a:fld>
            <a:endParaRPr lang="en-US" dirty="0"/>
          </a:p>
        </p:txBody>
      </p:sp>
    </p:spTree>
    <p:extLst>
      <p:ext uri="{BB962C8B-B14F-4D97-AF65-F5344CB8AC3E}">
        <p14:creationId xmlns:p14="http://schemas.microsoft.com/office/powerpoint/2010/main" val="17768293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nSpc>
                <a:spcPct val="80000"/>
              </a:lnSpc>
            </a:pPr>
            <a:r>
              <a:rPr lang="en-US" sz="1100" b="1" i="1" dirty="0">
                <a:latin typeface="Times New Roman" pitchFamily="4" charset="0"/>
                <a:ea typeface="ヒラギノ角ゴ Pro W3" pitchFamily="4" charset="-128"/>
                <a:cs typeface="ヒラギノ角ゴ Pro W3" pitchFamily="4" charset="-128"/>
              </a:rPr>
              <a:t>Versatility Forum</a:t>
            </a:r>
          </a:p>
          <a:p>
            <a:pPr defTabSz="966612">
              <a:spcBef>
                <a:spcPts val="211"/>
              </a:spcBef>
              <a:spcAft>
                <a:spcPts val="211"/>
              </a:spcAft>
              <a:defRPr/>
            </a:pPr>
            <a:endParaRPr lang="en-US" sz="1100" b="1" dirty="0">
              <a:solidFill>
                <a:srgbClr val="000000"/>
              </a:solidFill>
              <a:latin typeface="Arial" panose="020B0604020202020204" pitchFamily="34" charset="0"/>
            </a:endParaRPr>
          </a:p>
          <a:p>
            <a:pPr>
              <a:lnSpc>
                <a:spcPct val="80000"/>
              </a:lnSpc>
            </a:pPr>
            <a:r>
              <a:rPr lang="en-US" sz="1100" b="1" dirty="0">
                <a:latin typeface="Times New Roman" pitchFamily="4" charset="0"/>
                <a:ea typeface="ヒラギノ角ゴ Pro W3" pitchFamily="4" charset="-128"/>
                <a:cs typeface="ヒラギノ角ゴ Pro W3" pitchFamily="4" charset="-128"/>
              </a:rPr>
              <a:t>Purpose</a:t>
            </a:r>
            <a:endParaRPr lang="en-US" sz="1100" dirty="0">
              <a:latin typeface="Times New Roman" pitchFamily="4" charset="0"/>
              <a:ea typeface="ヒラギノ角ゴ Pro W3" pitchFamily="4" charset="-128"/>
              <a:cs typeface="ヒラギノ角ゴ Pro W3" pitchFamily="4" charset="-128"/>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This exercise helps learners prepare to apply Versatility with a challenging relationship. Each Style group helps one another identify specific actions they can take to show more Versatility.</a:t>
            </a:r>
          </a:p>
          <a:p>
            <a:pPr>
              <a:lnSpc>
                <a:spcPct val="80000"/>
              </a:lnSpc>
            </a:pPr>
            <a:endParaRPr lang="en-US" sz="1100" b="1" dirty="0">
              <a:latin typeface="Times New Roman" pitchFamily="4" charset="0"/>
              <a:ea typeface="ヒラギノ角ゴ Pro W3" pitchFamily="4" charset="-128"/>
              <a:cs typeface="ヒラギノ角ゴ Pro W3" pitchFamily="4" charset="-128"/>
            </a:endParaRPr>
          </a:p>
          <a:p>
            <a:pPr>
              <a:lnSpc>
                <a:spcPct val="80000"/>
              </a:lnSpc>
            </a:pPr>
            <a:r>
              <a:rPr lang="en-US" sz="1100" b="1" dirty="0">
                <a:latin typeface="Times New Roman" pitchFamily="4" charset="0"/>
                <a:ea typeface="ヒラギノ角ゴ Pro W3" pitchFamily="4" charset="-128"/>
                <a:cs typeface="ヒラギノ角ゴ Pro W3" pitchFamily="4" charset="-128"/>
              </a:rPr>
              <a:t>Recommended Time</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30 minutes</a:t>
            </a:r>
          </a:p>
          <a:p>
            <a:pPr>
              <a:lnSpc>
                <a:spcPct val="80000"/>
              </a:lnSpc>
            </a:pPr>
            <a:endParaRPr lang="en-US" sz="1100" b="1" dirty="0">
              <a:latin typeface="Times New Roman" pitchFamily="4" charset="0"/>
              <a:ea typeface="ヒラギノ角ゴ Pro W3" pitchFamily="4" charset="-128"/>
              <a:cs typeface="ヒラギノ角ゴ Pro W3" pitchFamily="4" charset="-128"/>
            </a:endParaRPr>
          </a:p>
          <a:p>
            <a:pPr>
              <a:lnSpc>
                <a:spcPct val="80000"/>
              </a:lnSpc>
            </a:pPr>
            <a:r>
              <a:rPr lang="en-US" sz="1100" b="1" dirty="0">
                <a:latin typeface="Times New Roman" pitchFamily="4" charset="0"/>
                <a:ea typeface="ヒラギノ角ゴ Pro W3" pitchFamily="4" charset="-128"/>
                <a:cs typeface="ヒラギノ角ゴ Pro W3" pitchFamily="4" charset="-128"/>
              </a:rPr>
              <a:t>Materials needed</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Style and Versatility profiles, to help discover specific strategies for showing Versatility.</a:t>
            </a:r>
          </a:p>
          <a:p>
            <a:endParaRPr lang="en-US" sz="1100" b="1" dirty="0">
              <a:latin typeface="Times New Roman" pitchFamily="4" charset="0"/>
              <a:ea typeface="ヒラギノ角ゴ Pro W3" pitchFamily="4" charset="-128"/>
              <a:cs typeface="ヒラギノ角ゴ Pro W3" pitchFamily="4" charset="-128"/>
            </a:endParaRPr>
          </a:p>
          <a:p>
            <a:r>
              <a:rPr lang="en-US" sz="1100" b="1" dirty="0">
                <a:latin typeface="Times New Roman" pitchFamily="4" charset="0"/>
                <a:ea typeface="ヒラギノ角ゴ Pro W3" pitchFamily="4" charset="-128"/>
                <a:cs typeface="ヒラギノ角ゴ Pro W3" pitchFamily="4" charset="-128"/>
              </a:rPr>
              <a:t>Directions</a:t>
            </a:r>
            <a:endParaRPr lang="en-US" sz="1100" b="1"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DIVIDE </a:t>
            </a:r>
            <a:r>
              <a:rPr lang="en-US" sz="1100" dirty="0">
                <a:solidFill>
                  <a:srgbClr val="000000"/>
                </a:solidFill>
                <a:latin typeface="Arial" panose="020B0604020202020204" pitchFamily="34" charset="0"/>
              </a:rPr>
              <a:t>participants into Style groups and assign them to virtual breakout rooms (or separate areas of a physical space).</a:t>
            </a: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PROVIDE </a:t>
            </a:r>
            <a:r>
              <a:rPr lang="en-US" sz="1100" dirty="0">
                <a:solidFill>
                  <a:srgbClr val="000000"/>
                </a:solidFill>
                <a:latin typeface="Arial" panose="020B0604020202020204" pitchFamily="34" charset="0"/>
              </a:rPr>
              <a:t>instructions on the slide. </a:t>
            </a: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Nominate a spokesperson to represent your Style group. Take note of anything unique or insightful that you want to share with the whole group. We don’t want you to repeat everything that was said, only key takeaways.</a:t>
            </a: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CONDUCT </a:t>
            </a:r>
            <a:r>
              <a:rPr lang="en-US" sz="1100" dirty="0">
                <a:solidFill>
                  <a:srgbClr val="000000"/>
                </a:solidFill>
                <a:latin typeface="Arial" panose="020B0604020202020204" pitchFamily="34" charset="0"/>
              </a:rPr>
              <a:t>the activity, carefully monitoring time and adding value as appropriate. </a:t>
            </a: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CLOSE </a:t>
            </a:r>
            <a:r>
              <a:rPr lang="en-US" sz="1100" dirty="0">
                <a:solidFill>
                  <a:srgbClr val="000000"/>
                </a:solidFill>
                <a:latin typeface="Arial" panose="020B0604020202020204" pitchFamily="34" charset="0"/>
              </a:rPr>
              <a:t>the Versatility Forum by </a:t>
            </a:r>
            <a:r>
              <a:rPr lang="en-US" sz="1100" b="1" dirty="0">
                <a:solidFill>
                  <a:srgbClr val="000000"/>
                </a:solidFill>
                <a:latin typeface="Arial" panose="020B0604020202020204" pitchFamily="34" charset="0"/>
              </a:rPr>
              <a:t>ASKING </a:t>
            </a:r>
            <a:r>
              <a:rPr lang="en-US" sz="1100" dirty="0">
                <a:solidFill>
                  <a:srgbClr val="000000"/>
                </a:solidFill>
                <a:latin typeface="Arial" panose="020B0604020202020204" pitchFamily="34" charset="0"/>
              </a:rPr>
              <a:t>for questions and </a:t>
            </a:r>
            <a:r>
              <a:rPr lang="en-US" sz="1100" b="1" dirty="0">
                <a:solidFill>
                  <a:srgbClr val="000000"/>
                </a:solidFill>
                <a:latin typeface="Arial" panose="020B0604020202020204" pitchFamily="34" charset="0"/>
              </a:rPr>
              <a:t>EMPHASIZING </a:t>
            </a:r>
            <a:r>
              <a:rPr lang="en-US" sz="1100" dirty="0">
                <a:solidFill>
                  <a:srgbClr val="000000"/>
                </a:solidFill>
                <a:latin typeface="Arial" panose="020B0604020202020204" pitchFamily="34" charset="0"/>
              </a:rPr>
              <a:t>any key insights participants made. </a:t>
            </a:r>
          </a:p>
          <a:p>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52</a:t>
            </a:fld>
            <a:endParaRPr lang="en-US" dirty="0"/>
          </a:p>
        </p:txBody>
      </p:sp>
    </p:spTree>
    <p:extLst>
      <p:ext uri="{BB962C8B-B14F-4D97-AF65-F5344CB8AC3E}">
        <p14:creationId xmlns:p14="http://schemas.microsoft.com/office/powerpoint/2010/main" val="22146905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nSpc>
                <a:spcPct val="90000"/>
              </a:lnSpc>
            </a:pPr>
            <a:r>
              <a:rPr lang="en-US" b="1" i="1" dirty="0">
                <a:latin typeface="Times New Roman" pitchFamily="4" charset="0"/>
                <a:ea typeface="ヒラギノ角ゴ Pro W3" pitchFamily="4" charset="-128"/>
                <a:cs typeface="ヒラギノ角ゴ Pro W3" pitchFamily="4" charset="-128"/>
              </a:rPr>
              <a:t>SOCIAL STYLE Navigator</a:t>
            </a:r>
          </a:p>
          <a:p>
            <a:pPr>
              <a:lnSpc>
                <a:spcPct val="90000"/>
              </a:lnSpc>
            </a:pPr>
            <a:endParaRPr lang="en-US" b="1" i="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Purpose</a:t>
            </a:r>
          </a:p>
          <a:p>
            <a:pPr marL="171450" indent="-171450" eaLnBrk="1" hangingPunct="1">
              <a:buFont typeface="Wingdings" panose="05000000000000000000" pitchFamily="2" charset="2"/>
              <a:buChar char="§"/>
            </a:pPr>
            <a:r>
              <a:rPr lang="en-US" sz="1100" dirty="0">
                <a:ea typeface="ヒラギノ角ゴ Pro W3" pitchFamily="4" charset="-128"/>
                <a:cs typeface="ヒラギノ角ゴ Pro W3" pitchFamily="4" charset="-128"/>
              </a:rPr>
              <a:t>To use SOCIAL STYLE Navigator to improve your effectiveness.</a:t>
            </a:r>
          </a:p>
          <a:p>
            <a:pPr>
              <a:lnSpc>
                <a:spcPct val="90000"/>
              </a:lnSpc>
            </a:pPr>
            <a:endParaRPr lang="en-US" b="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Recommended Time</a:t>
            </a:r>
          </a:p>
          <a:p>
            <a:pPr marL="171450" indent="-171450">
              <a:lnSpc>
                <a:spcPct val="90000"/>
              </a:lnSpc>
              <a:buFont typeface="Wingdings" panose="05000000000000000000" pitchFamily="2" charset="2"/>
              <a:buChar char="§"/>
            </a:pPr>
            <a:r>
              <a:rPr lang="en-US" dirty="0">
                <a:latin typeface="Times New Roman" pitchFamily="4" charset="0"/>
                <a:ea typeface="ヒラギノ角ゴ Pro W3" pitchFamily="4" charset="-128"/>
                <a:cs typeface="ヒラギノ角ゴ Pro W3" pitchFamily="4" charset="-128"/>
              </a:rPr>
              <a:t>30 minutes</a:t>
            </a:r>
          </a:p>
          <a:p>
            <a:pPr>
              <a:lnSpc>
                <a:spcPct val="90000"/>
              </a:lnSpc>
            </a:pPr>
            <a:endParaRPr lang="en-US" b="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Materials Needed</a:t>
            </a:r>
            <a:endParaRPr lang="en-US" dirty="0">
              <a:latin typeface="Times New Roman" pitchFamily="4" charset="0"/>
              <a:ea typeface="ヒラギノ角ゴ Pro W3" pitchFamily="4" charset="-128"/>
              <a:cs typeface="ヒラギノ角ゴ Pro W3" pitchFamily="4" charset="-128"/>
            </a:endParaRPr>
          </a:p>
          <a:p>
            <a:pPr marL="171450" indent="-171450">
              <a:lnSpc>
                <a:spcPct val="90000"/>
              </a:lnSpc>
              <a:buFont typeface="Wingdings" panose="05000000000000000000" pitchFamily="2" charset="2"/>
              <a:buChar char="§"/>
            </a:pPr>
            <a:r>
              <a:rPr lang="en-US" dirty="0">
                <a:latin typeface="Times New Roman" pitchFamily="4" charset="0"/>
                <a:ea typeface="ヒラギノ角ゴ Pro W3" pitchFamily="4" charset="-128"/>
                <a:cs typeface="ヒラギノ角ゴ Pro W3" pitchFamily="4" charset="-128"/>
              </a:rPr>
              <a:t>Login to tracomlearning.com and navigate to the Tools tab</a:t>
            </a:r>
          </a:p>
          <a:p>
            <a:pPr>
              <a:lnSpc>
                <a:spcPct val="90000"/>
              </a:lnSpc>
            </a:pPr>
            <a:endParaRPr lang="en-US" b="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Directions</a:t>
            </a:r>
            <a:endParaRPr lang="en-US" dirty="0">
              <a:latin typeface="Times New Roman" pitchFamily="4" charset="0"/>
              <a:ea typeface="ヒラギノ角ゴ Pro W3" pitchFamily="4" charset="-128"/>
              <a:cs typeface="ヒラギノ角ゴ Pro W3" pitchFamily="4" charset="-128"/>
            </a:endParaRPr>
          </a:p>
          <a:p>
            <a:pPr marL="171450" lvl="1" indent="-171450" eaLnBrk="1" hangingPunct="1">
              <a:buFont typeface="Wingdings" panose="05000000000000000000" pitchFamily="2" charset="2"/>
              <a:buChar char="§"/>
            </a:pPr>
            <a:r>
              <a:rPr lang="en-US" sz="1100" b="0" dirty="0"/>
              <a:t>Determine a person or situation (such as team meetings) where you want to improve your effectiveness.</a:t>
            </a:r>
          </a:p>
          <a:p>
            <a:pPr marL="171450" lvl="1" indent="-171450" eaLnBrk="1" hangingPunct="1">
              <a:buFont typeface="Wingdings" panose="05000000000000000000" pitchFamily="2" charset="2"/>
              <a:buChar char="§"/>
            </a:pPr>
            <a:r>
              <a:rPr lang="en-US" sz="1100" b="0" dirty="0"/>
              <a:t>Login to tracomlearning.com and select SOCIAL STYLE Navigator from the Tools tab.</a:t>
            </a:r>
          </a:p>
          <a:p>
            <a:pPr marL="171450" lvl="1" indent="-171450" eaLnBrk="1" hangingPunct="1">
              <a:buFont typeface="Wingdings" panose="05000000000000000000" pitchFamily="2" charset="2"/>
              <a:buChar char="§"/>
            </a:pPr>
            <a:r>
              <a:rPr lang="en-US" sz="1100" b="0" dirty="0"/>
              <a:t>Use the “Estimator” to estimate the Style of the person you identified. If multiple people are involved, do this for each person or skip this step for now.</a:t>
            </a:r>
          </a:p>
          <a:p>
            <a:pPr marL="171450" lvl="1" indent="-171450" eaLnBrk="1" hangingPunct="1">
              <a:buFont typeface="Wingdings" panose="05000000000000000000" pitchFamily="2" charset="2"/>
              <a:buChar char="§"/>
            </a:pPr>
            <a:r>
              <a:rPr lang="en-US" sz="1100" b="0" dirty="0"/>
              <a:t>Examine the list of topics under the “Advisor” tab to find the relevant advice area and click on it.</a:t>
            </a:r>
          </a:p>
          <a:p>
            <a:pPr marL="171450" lvl="1" indent="-171450" eaLnBrk="1" hangingPunct="1">
              <a:buFont typeface="Wingdings" panose="05000000000000000000" pitchFamily="2" charset="2"/>
              <a:buChar char="§"/>
            </a:pPr>
            <a:r>
              <a:rPr lang="en-US" sz="1100" b="0" dirty="0"/>
              <a:t>Read the advice and print the page if needed to keep with you.</a:t>
            </a:r>
          </a:p>
          <a:p>
            <a:pPr marL="171450" marR="0" lvl="0" indent="-171450" algn="l" defTabSz="914400" rtl="0" eaLnBrk="1" fontAlgn="auto" latinLnBrk="0" hangingPunct="1">
              <a:lnSpc>
                <a:spcPct val="90000"/>
              </a:lnSpc>
              <a:spcBef>
                <a:spcPts val="200"/>
              </a:spcBef>
              <a:spcAft>
                <a:spcPts val="200"/>
              </a:spcAft>
              <a:buClrTx/>
              <a:buSzTx/>
              <a:buFont typeface="Wingdings" panose="05000000000000000000" pitchFamily="2" charset="2"/>
              <a:buChar char="§"/>
              <a:tabLst/>
              <a:defRPr/>
            </a:pPr>
            <a:r>
              <a:rPr lang="en-US" sz="1100" dirty="0"/>
              <a:t>As a group, discuss any insights that were learned.</a:t>
            </a:r>
          </a:p>
          <a:p>
            <a:pPr marL="171450" indent="-171450">
              <a:lnSpc>
                <a:spcPct val="90000"/>
              </a:lnSpc>
              <a:buFont typeface="Wingdings" panose="05000000000000000000" pitchFamily="2" charset="2"/>
              <a:buChar char="§"/>
            </a:pPr>
            <a:endParaRPr lang="en-US" b="0" dirty="0">
              <a:latin typeface="Times New Roman" pitchFamily="4" charset="0"/>
              <a:ea typeface="ヒラギノ角ゴ Pro W3" pitchFamily="4" charset="-128"/>
              <a:cs typeface="ヒラギノ角ゴ Pro W3" pitchFamily="4" charset="-128"/>
            </a:endParaRPr>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53</a:t>
            </a:fld>
            <a:endParaRPr lang="en-US" dirty="0"/>
          </a:p>
        </p:txBody>
      </p:sp>
    </p:spTree>
    <p:extLst>
      <p:ext uri="{BB962C8B-B14F-4D97-AF65-F5344CB8AC3E}">
        <p14:creationId xmlns:p14="http://schemas.microsoft.com/office/powerpoint/2010/main" val="25757298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nSpc>
                <a:spcPct val="90000"/>
              </a:lnSpc>
            </a:pPr>
            <a:r>
              <a:rPr lang="en-US" b="1" i="1" dirty="0">
                <a:latin typeface="Times New Roman" pitchFamily="4" charset="0"/>
                <a:ea typeface="ヒラギノ角ゴ Pro W3" pitchFamily="4" charset="-128"/>
                <a:cs typeface="ヒラギノ角ゴ Pro W3" pitchFamily="4" charset="-128"/>
              </a:rPr>
              <a:t>Versatility Action Plan</a:t>
            </a:r>
          </a:p>
          <a:p>
            <a:pPr>
              <a:lnSpc>
                <a:spcPct val="90000"/>
              </a:lnSpc>
            </a:pPr>
            <a:endParaRPr lang="en-US" b="1" i="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Purpose</a:t>
            </a:r>
          </a:p>
          <a:p>
            <a:pPr marL="171450" indent="-171450">
              <a:lnSpc>
                <a:spcPct val="90000"/>
              </a:lnSpc>
              <a:buFont typeface="Wingdings" panose="05000000000000000000" pitchFamily="2" charset="2"/>
              <a:buChar char="§"/>
            </a:pPr>
            <a:r>
              <a:rPr lang="en-US" sz="1100" dirty="0">
                <a:ea typeface="ヒラギノ角ゴ Pro W3" pitchFamily="4" charset="-128"/>
                <a:cs typeface="ヒラギノ角ゴ Pro W3" pitchFamily="4" charset="-128"/>
              </a:rPr>
              <a:t>To develop a specific action plan for increasing your Versatility</a:t>
            </a:r>
            <a:r>
              <a:rPr lang="en-US" dirty="0">
                <a:latin typeface="Times New Roman" pitchFamily="4" charset="0"/>
                <a:ea typeface="ヒラギノ角ゴ Pro W3" pitchFamily="4" charset="-128"/>
                <a:cs typeface="ヒラギノ角ゴ Pro W3" pitchFamily="4" charset="-128"/>
              </a:rPr>
              <a:t>. </a:t>
            </a:r>
          </a:p>
          <a:p>
            <a:pPr>
              <a:lnSpc>
                <a:spcPct val="90000"/>
              </a:lnSpc>
            </a:pPr>
            <a:endParaRPr lang="en-US" b="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Recommended Time</a:t>
            </a:r>
          </a:p>
          <a:p>
            <a:pPr marL="171450" indent="-171450">
              <a:lnSpc>
                <a:spcPct val="90000"/>
              </a:lnSpc>
              <a:buFont typeface="Wingdings" panose="05000000000000000000" pitchFamily="2" charset="2"/>
              <a:buChar char="§"/>
            </a:pPr>
            <a:r>
              <a:rPr lang="en-US" dirty="0">
                <a:latin typeface="Times New Roman" pitchFamily="4" charset="0"/>
                <a:ea typeface="ヒラギノ角ゴ Pro W3" pitchFamily="4" charset="-128"/>
                <a:cs typeface="ヒラギノ角ゴ Pro W3" pitchFamily="4" charset="-128"/>
              </a:rPr>
              <a:t>30 minutes</a:t>
            </a:r>
          </a:p>
          <a:p>
            <a:pPr>
              <a:lnSpc>
                <a:spcPct val="90000"/>
              </a:lnSpc>
            </a:pPr>
            <a:endParaRPr lang="en-US" b="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Materials Needed</a:t>
            </a:r>
            <a:endParaRPr lang="en-US" dirty="0">
              <a:latin typeface="Times New Roman" pitchFamily="4" charset="0"/>
              <a:ea typeface="ヒラギノ角ゴ Pro W3" pitchFamily="4" charset="-128"/>
              <a:cs typeface="ヒラギノ角ゴ Pro W3" pitchFamily="4" charset="-128"/>
            </a:endParaRPr>
          </a:p>
          <a:p>
            <a:pPr marL="171450" indent="-171450">
              <a:lnSpc>
                <a:spcPct val="90000"/>
              </a:lnSpc>
              <a:buFont typeface="Wingdings" panose="05000000000000000000" pitchFamily="2" charset="2"/>
              <a:buChar char="§"/>
            </a:pPr>
            <a:r>
              <a:rPr lang="en-US" dirty="0">
                <a:latin typeface="Times New Roman" pitchFamily="4" charset="0"/>
                <a:ea typeface="ヒラギノ角ゴ Pro W3" pitchFamily="4" charset="-128"/>
                <a:cs typeface="ヒラギノ角ゴ Pro W3" pitchFamily="4" charset="-128"/>
              </a:rPr>
              <a:t>Versatility Profile </a:t>
            </a:r>
          </a:p>
          <a:p>
            <a:pPr>
              <a:lnSpc>
                <a:spcPct val="90000"/>
              </a:lnSpc>
            </a:pPr>
            <a:endParaRPr lang="en-US" b="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Directions</a:t>
            </a:r>
            <a:endParaRPr lang="en-US" dirty="0">
              <a:latin typeface="Times New Roman" pitchFamily="4" charset="0"/>
              <a:ea typeface="ヒラギノ角ゴ Pro W3" pitchFamily="4" charset="-128"/>
              <a:cs typeface="ヒラギノ角ゴ Pro W3" pitchFamily="4" charset="-128"/>
            </a:endParaRPr>
          </a:p>
          <a:p>
            <a:pPr marL="171450" indent="-171450" algn="l" defTabSz="914400" rtl="0" eaLnBrk="1" latinLnBrk="0" hangingPunct="1">
              <a:lnSpc>
                <a:spcPct val="90000"/>
              </a:lnSpc>
              <a:spcBef>
                <a:spcPts val="200"/>
              </a:spcBef>
              <a:spcAft>
                <a:spcPts val="200"/>
              </a:spcAft>
              <a:buFont typeface="Wingdings" panose="05000000000000000000" pitchFamily="2" charset="2"/>
              <a:buChar char="§"/>
            </a:pPr>
            <a:r>
              <a:rPr lang="en-US" sz="1100" kern="1200" dirty="0">
                <a:solidFill>
                  <a:schemeClr val="tx1"/>
                </a:solidFill>
                <a:latin typeface="Times New Roman" pitchFamily="4" charset="0"/>
                <a:ea typeface="ヒラギノ角ゴ Pro W3" pitchFamily="4" charset="-128"/>
              </a:rPr>
              <a:t>Read your Versatility profile to understand your behavior.</a:t>
            </a:r>
          </a:p>
          <a:p>
            <a:pPr marL="171450" indent="-171450" algn="l" defTabSz="914400" rtl="0" eaLnBrk="1" latinLnBrk="0" hangingPunct="1">
              <a:lnSpc>
                <a:spcPct val="90000"/>
              </a:lnSpc>
              <a:spcBef>
                <a:spcPts val="200"/>
              </a:spcBef>
              <a:spcAft>
                <a:spcPts val="200"/>
              </a:spcAft>
              <a:buFont typeface="Wingdings" panose="05000000000000000000" pitchFamily="2" charset="2"/>
              <a:buChar char="§"/>
            </a:pPr>
            <a:r>
              <a:rPr lang="en-US" sz="1100" kern="1200" dirty="0">
                <a:solidFill>
                  <a:schemeClr val="tx1"/>
                </a:solidFill>
                <a:latin typeface="Times New Roman" pitchFamily="4" charset="0"/>
                <a:ea typeface="ヒラギノ角ゴ Pro W3" pitchFamily="4" charset="-128"/>
              </a:rPr>
              <a:t>Review the strategies provided in the three </a:t>
            </a:r>
            <a:r>
              <a:rPr lang="en-US" sz="1100" kern="1200" dirty="0" err="1">
                <a:solidFill>
                  <a:schemeClr val="tx1"/>
                </a:solidFill>
                <a:latin typeface="Times New Roman" pitchFamily="4" charset="0"/>
                <a:ea typeface="ヒラギノ角ゴ Pro W3" pitchFamily="4" charset="-128"/>
              </a:rPr>
              <a:t>sections：Ways</a:t>
            </a:r>
            <a:r>
              <a:rPr lang="en-US" sz="1100" kern="1200" dirty="0">
                <a:solidFill>
                  <a:schemeClr val="tx1"/>
                </a:solidFill>
                <a:latin typeface="Times New Roman" pitchFamily="4" charset="0"/>
                <a:ea typeface="ヒラギノ角ゴ Pro W3" pitchFamily="4" charset="-128"/>
              </a:rPr>
              <a:t> to Improve Presentation, Ways to Improve Competence, and Ways to Improve Feedback.</a:t>
            </a:r>
          </a:p>
          <a:p>
            <a:pPr marL="171450" indent="-171450" algn="l" defTabSz="914400" rtl="0" eaLnBrk="1" latinLnBrk="0" hangingPunct="1">
              <a:lnSpc>
                <a:spcPct val="90000"/>
              </a:lnSpc>
              <a:spcBef>
                <a:spcPts val="200"/>
              </a:spcBef>
              <a:spcAft>
                <a:spcPts val="200"/>
              </a:spcAft>
              <a:buFont typeface="Wingdings" panose="05000000000000000000" pitchFamily="2" charset="2"/>
              <a:buChar char="§"/>
            </a:pPr>
            <a:r>
              <a:rPr lang="en-US" sz="1100" kern="1200" dirty="0">
                <a:solidFill>
                  <a:schemeClr val="tx1"/>
                </a:solidFill>
                <a:latin typeface="Times New Roman" pitchFamily="4" charset="0"/>
                <a:ea typeface="ヒラギノ角ゴ Pro W3" pitchFamily="4" charset="-128"/>
              </a:rPr>
              <a:t>Within each area, decide on one or two specific actions that you will take, and write these down.</a:t>
            </a:r>
          </a:p>
          <a:p>
            <a:pPr marL="171450" indent="-171450" algn="l" defTabSz="914400" rtl="0" eaLnBrk="1" latinLnBrk="0" hangingPunct="1">
              <a:lnSpc>
                <a:spcPct val="90000"/>
              </a:lnSpc>
              <a:spcBef>
                <a:spcPts val="200"/>
              </a:spcBef>
              <a:spcAft>
                <a:spcPts val="200"/>
              </a:spcAft>
              <a:buFont typeface="Wingdings" panose="05000000000000000000" pitchFamily="2" charset="2"/>
              <a:buChar char="§"/>
            </a:pPr>
            <a:r>
              <a:rPr lang="en-US" sz="1100" kern="1200" dirty="0">
                <a:solidFill>
                  <a:schemeClr val="tx1"/>
                </a:solidFill>
                <a:latin typeface="Times New Roman" pitchFamily="4" charset="0"/>
                <a:ea typeface="ヒラギノ角ゴ Pro W3" pitchFamily="4" charset="-128"/>
              </a:rPr>
              <a:t>Pair up with another person (or small group) and discuss your plan</a:t>
            </a:r>
            <a:r>
              <a:rPr lang="en-US" sz="1100" kern="1200" dirty="0">
                <a:solidFill>
                  <a:schemeClr val="tx1"/>
                </a:solidFill>
                <a:latin typeface="Times New Roman" pitchFamily="4" charset="0"/>
                <a:ea typeface="ヒラギノ角ゴ Pro W3" pitchFamily="4" charset="-128"/>
                <a:cs typeface="ヒラギノ角ゴ Pro W3" pitchFamily="4" charset="-128"/>
              </a:rPr>
              <a:t>.</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54</a:t>
            </a:fld>
            <a:endParaRPr lang="en-US" dirty="0"/>
          </a:p>
        </p:txBody>
      </p:sp>
    </p:spTree>
    <p:extLst>
      <p:ext uri="{BB962C8B-B14F-4D97-AF65-F5344CB8AC3E}">
        <p14:creationId xmlns:p14="http://schemas.microsoft.com/office/powerpoint/2010/main" val="24621244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0"/>
            <a:ext cx="6861175" cy="3859213"/>
          </a:xfrm>
        </p:spPr>
      </p:sp>
      <p:sp>
        <p:nvSpPr>
          <p:cNvPr id="3" name="Notes Placeholder 2"/>
          <p:cNvSpPr>
            <a:spLocks noGrp="1"/>
          </p:cNvSpPr>
          <p:nvPr>
            <p:ph type="body" idx="1"/>
          </p:nvPr>
        </p:nvSpPr>
        <p:spPr>
          <a:xfrm>
            <a:off x="486211" y="4637088"/>
            <a:ext cx="6071532" cy="777874"/>
          </a:xfrm>
        </p:spPr>
        <p:txBody>
          <a:bodyPr/>
          <a:lstStyle/>
          <a:p>
            <a:pPr marL="0" indent="0" algn="l">
              <a:buFont typeface="Arial" panose="020B0604020202020204" pitchFamily="34" charset="0"/>
              <a:buNone/>
            </a:pPr>
            <a:endParaRPr lang="en-US" sz="1100" b="0" i="0" u="none" strike="noStrike" baseline="0" dirty="0">
              <a:latin typeface="+mj-lt"/>
            </a:endParaRPr>
          </a:p>
        </p:txBody>
      </p:sp>
      <p:sp>
        <p:nvSpPr>
          <p:cNvPr id="4" name="Header Placeholder 3"/>
          <p:cNvSpPr>
            <a:spLocks noGrp="1"/>
          </p:cNvSpPr>
          <p:nvPr>
            <p:ph type="hdr" sz="quarter"/>
          </p:nvPr>
        </p:nvSpPr>
        <p:spPr>
          <a:xfrm>
            <a:off x="486211" y="3859213"/>
            <a:ext cx="6071532" cy="777874"/>
          </a:xfrm>
        </p:spPr>
        <p:txBody>
          <a:bodyPr/>
          <a:lstStyle/>
          <a:p>
            <a:r>
              <a:rPr lang="en-US" sz="2400" dirty="0"/>
              <a:t>Tracom SOCIAL STYLE</a:t>
            </a:r>
            <a:br>
              <a:rPr lang="en-US" sz="2400" dirty="0"/>
            </a:br>
            <a:r>
              <a:rPr lang="en-US" sz="2400" dirty="0"/>
              <a:t>Participant’s Manual</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graphicFrame>
        <p:nvGraphicFramePr>
          <p:cNvPr id="7" name="Table 7">
            <a:extLst>
              <a:ext uri="{FF2B5EF4-FFF2-40B4-BE49-F238E27FC236}">
                <a16:creationId xmlns:a16="http://schemas.microsoft.com/office/drawing/2014/main" id="{83D1864B-465E-4C26-BD3C-19CD9CAF0C26}"/>
              </a:ext>
            </a:extLst>
          </p:cNvPr>
          <p:cNvGraphicFramePr>
            <a:graphicFrameLocks noGrp="1"/>
          </p:cNvGraphicFramePr>
          <p:nvPr>
            <p:extLst>
              <p:ext uri="{D42A27DB-BD31-4B8C-83A1-F6EECF244321}">
                <p14:modId xmlns:p14="http://schemas.microsoft.com/office/powerpoint/2010/main" val="2657622897"/>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
        <p:nvSpPr>
          <p:cNvPr id="8" name="TextBox 7">
            <a:extLst>
              <a:ext uri="{FF2B5EF4-FFF2-40B4-BE49-F238E27FC236}">
                <a16:creationId xmlns:a16="http://schemas.microsoft.com/office/drawing/2014/main" id="{1DA897C2-9DED-4133-AE4D-8F60560A7C23}"/>
              </a:ext>
            </a:extLst>
          </p:cNvPr>
          <p:cNvSpPr txBox="1"/>
          <p:nvPr/>
        </p:nvSpPr>
        <p:spPr>
          <a:xfrm>
            <a:off x="6858000" y="6724650"/>
            <a:ext cx="3403496" cy="1200329"/>
          </a:xfrm>
          <a:prstGeom prst="rect">
            <a:avLst/>
          </a:prstGeom>
          <a:noFill/>
        </p:spPr>
        <p:txBody>
          <a:bodyPr wrap="none" rtlCol="0">
            <a:spAutoFit/>
          </a:bodyPr>
          <a:lstStyle/>
          <a:p>
            <a:r>
              <a:rPr lang="en-US" dirty="0"/>
              <a:t>&lt;&lt;Copy and paste this table to</a:t>
            </a:r>
            <a:br>
              <a:rPr lang="en-US" dirty="0"/>
            </a:br>
            <a:r>
              <a:rPr lang="en-US" dirty="0"/>
              <a:t>notes pages on which you want</a:t>
            </a:r>
            <a:br>
              <a:rPr lang="en-US" dirty="0"/>
            </a:br>
            <a:r>
              <a:rPr lang="en-US" dirty="0"/>
              <a:t>participants to be able to take</a:t>
            </a:r>
            <a:br>
              <a:rPr lang="en-US" dirty="0"/>
            </a:br>
            <a:r>
              <a:rPr lang="en-US" dirty="0"/>
              <a:t>notes</a:t>
            </a:r>
          </a:p>
        </p:txBody>
      </p:sp>
    </p:spTree>
    <p:extLst>
      <p:ext uri="{BB962C8B-B14F-4D97-AF65-F5344CB8AC3E}">
        <p14:creationId xmlns:p14="http://schemas.microsoft.com/office/powerpoint/2010/main" val="2430013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1" dirty="0"/>
              <a:t>SAY</a:t>
            </a:r>
            <a:r>
              <a:rPr lang="en-US" dirty="0"/>
              <a:t> We measure observable behavior on two </a:t>
            </a:r>
            <a:r>
              <a:rPr lang="en-US" dirty="0" err="1"/>
              <a:t>dimensions：Assertiveness</a:t>
            </a:r>
            <a:r>
              <a:rPr lang="en-US" dirty="0"/>
              <a:t> and Responsiveness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9823516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j-lt"/>
              </a:rPr>
              <a:t>4 MINUTES (Participant workbook page 5)</a:t>
            </a:r>
          </a:p>
          <a:p>
            <a:pPr algn="l"/>
            <a:endParaRPr lang="en-US" sz="1100" b="0" i="0" u="none" strike="noStrike" baseline="0" dirty="0">
              <a:latin typeface="+mj-lt"/>
            </a:endParaRPr>
          </a:p>
          <a:p>
            <a:pPr algn="l"/>
            <a:r>
              <a:rPr lang="en-US" sz="1100" b="1" i="0" u="none" strike="noStrike" baseline="0" dirty="0">
                <a:latin typeface="+mj-lt"/>
              </a:rPr>
              <a:t>ASK</a:t>
            </a:r>
            <a:r>
              <a:rPr lang="en-US" sz="1100" b="0" i="0" u="none" strike="noStrike" baseline="0" dirty="0">
                <a:latin typeface="+mj-lt"/>
              </a:rPr>
              <a:t> participants to turn to page 5 of the workbook.</a:t>
            </a:r>
          </a:p>
          <a:p>
            <a:pPr algn="l"/>
            <a:endParaRPr lang="en-US" sz="1100" b="0" i="0" u="none" strike="noStrike" baseline="0" dirty="0">
              <a:latin typeface="+mj-lt"/>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To become more effective with others, we follow a behavioral model. There are two dimensions of behavior that define SOCIAL STYLE: Assertiveness and Responsiveness.</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Assertiveness is the degree to which we ask or tell when interacting with others. The two anchors for Assertiveness are </a:t>
            </a:r>
            <a:r>
              <a:rPr lang="en-US" sz="1100" b="1" dirty="0">
                <a:solidFill>
                  <a:srgbClr val="000000"/>
                </a:solidFill>
                <a:latin typeface="+mn-lt"/>
              </a:rPr>
              <a:t>Ask </a:t>
            </a:r>
            <a:r>
              <a:rPr lang="en-US" sz="1100" dirty="0">
                <a:solidFill>
                  <a:srgbClr val="000000"/>
                </a:solidFill>
                <a:latin typeface="Arial" panose="020B0604020202020204" pitchFamily="34" charset="0"/>
              </a:rPr>
              <a:t>on the left side of the continuum and </a:t>
            </a:r>
            <a:r>
              <a:rPr lang="en-US" sz="1100" b="1" dirty="0">
                <a:solidFill>
                  <a:srgbClr val="000000"/>
                </a:solidFill>
                <a:latin typeface="+mn-lt"/>
              </a:rPr>
              <a:t>Tell </a:t>
            </a:r>
            <a:r>
              <a:rPr lang="en-US" sz="1100" dirty="0">
                <a:solidFill>
                  <a:srgbClr val="000000"/>
                </a:solidFill>
                <a:latin typeface="Arial" panose="020B0604020202020204" pitchFamily="34" charset="0"/>
              </a:rPr>
              <a:t>on the right side of the continuum.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Assertiveness is a measurement of how we try to influence others to take action. If you are more “Tell” Assertive, you state your opinions directly. You tend to declare your viewpoints and try to direct the actions of others.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For example, if you want to have lunch with someone, you might say, “Let’s have lunch today!”</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If you are more “Ask” Assertive, you tend to be more cautious and reserved about sharing your opinions. You attempt to influence others in a more quiet, low-key, questioning manner.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For example, if you want to have lunch with someone, you might say, “Would you like to have lunch with me today?”</a:t>
            </a:r>
          </a:p>
          <a:p>
            <a:endParaRPr lang="en-US" sz="1100" dirty="0">
              <a:solidFill>
                <a:srgbClr val="000000"/>
              </a:solidFill>
              <a:latin typeface="Arial" panose="020B0604020202020204" pitchFamily="34" charset="0"/>
            </a:endParaRP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7</a:t>
            </a:fld>
            <a:endParaRPr lang="en-US" dirty="0"/>
          </a:p>
        </p:txBody>
      </p:sp>
    </p:spTree>
    <p:extLst>
      <p:ext uri="{BB962C8B-B14F-4D97-AF65-F5344CB8AC3E}">
        <p14:creationId xmlns:p14="http://schemas.microsoft.com/office/powerpoint/2010/main" val="3059706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dirty="0">
                <a:solidFill>
                  <a:srgbClr val="000000"/>
                </a:solidFill>
                <a:latin typeface="Arial" panose="020B0604020202020204" pitchFamily="34" charset="0"/>
              </a:rPr>
              <a:t>3 MINUTES </a:t>
            </a:r>
            <a:r>
              <a:rPr lang="en-US" sz="1100" b="1" i="0" u="none" strike="noStrike" baseline="0" dirty="0">
                <a:latin typeface="+mj-lt"/>
              </a:rPr>
              <a:t>(Participant Workbook page 5)</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The Assertiveness scale helps predict a person’s behavior because it represents a “theme” or typical pattern. There are verbal and non-verbal clues to indicate a person’s Assertiveness.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participants for examples of verbal and non-verbal clues for Ask-Assertive and Tell-Assertive individuals.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 </a:t>
            </a:r>
            <a:r>
              <a:rPr lang="en-US" sz="1100" dirty="0">
                <a:solidFill>
                  <a:srgbClr val="000000"/>
                </a:solidFill>
                <a:latin typeface="Arial" panose="020B0604020202020204" pitchFamily="34" charset="0"/>
              </a:rPr>
              <a:t>the verbal and non-verbal indicators of Assertiveness: </a:t>
            </a:r>
          </a:p>
          <a:p>
            <a:endParaRPr lang="en-US" sz="1100" b="1" dirty="0">
              <a:solidFill>
                <a:srgbClr val="000000"/>
              </a:solidFill>
              <a:latin typeface="+mn-lt"/>
            </a:endParaRPr>
          </a:p>
          <a:p>
            <a:r>
              <a:rPr lang="en-US" sz="1100" b="1" dirty="0">
                <a:solidFill>
                  <a:srgbClr val="000000"/>
                </a:solidFill>
                <a:latin typeface="+mn-lt"/>
              </a:rPr>
              <a:t>Verbal: </a:t>
            </a:r>
            <a:r>
              <a:rPr lang="en-US" sz="1100" dirty="0">
                <a:solidFill>
                  <a:srgbClr val="000000"/>
                </a:solidFill>
                <a:latin typeface="Arial" panose="020B0604020202020204" pitchFamily="34" charset="0"/>
              </a:rPr>
              <a:t>Ask-Assertive individuals use a slower pace, less quantity (fewer words), and quieter volume. Tell-Assertive individuals use a faster pace, talk more, and a louder volume. </a:t>
            </a:r>
          </a:p>
          <a:p>
            <a:endParaRPr lang="en-US" sz="1100" b="1" dirty="0">
              <a:solidFill>
                <a:srgbClr val="000000"/>
              </a:solidFill>
              <a:latin typeface="+mn-lt"/>
            </a:endParaRPr>
          </a:p>
          <a:p>
            <a:r>
              <a:rPr lang="en-US" sz="1100" b="1" dirty="0">
                <a:solidFill>
                  <a:srgbClr val="000000"/>
                </a:solidFill>
                <a:latin typeface="+mn-lt"/>
              </a:rPr>
              <a:t>Non-Verbal: </a:t>
            </a:r>
            <a:r>
              <a:rPr lang="en-US" sz="1100" dirty="0">
                <a:solidFill>
                  <a:srgbClr val="000000"/>
                </a:solidFill>
                <a:latin typeface="Arial" panose="020B0604020202020204" pitchFamily="34" charset="0"/>
              </a:rPr>
              <a:t>Ask-Assertive individuals show relaxed hands and gestures, lean back, and use less direct eye contact. Tell-Assertive individuals have a directive use of hands, lean forward, and use more direct eye contact. </a:t>
            </a:r>
          </a:p>
          <a:p>
            <a:endParaRPr lang="en-US" sz="1100" dirty="0">
              <a:solidFill>
                <a:srgbClr val="000000"/>
              </a:solidFill>
              <a:latin typeface="Arial" panose="020B0604020202020204" pitchFamily="34" charset="0"/>
            </a:endParaRPr>
          </a:p>
          <a:p>
            <a:pPr algn="l"/>
            <a:r>
              <a:rPr lang="en-US" sz="1100" b="1" i="0" u="none" strike="noStrike" baseline="0" dirty="0">
                <a:latin typeface="+mj-lt"/>
              </a:rPr>
              <a:t>Optional Exercise: Do You Ask or Tell?</a:t>
            </a:r>
          </a:p>
          <a:p>
            <a:pPr algn="l"/>
            <a:r>
              <a:rPr lang="en-US" sz="1100" b="1" i="0" u="none" strike="noStrike" baseline="0" dirty="0">
                <a:latin typeface="+mj-lt"/>
              </a:rPr>
              <a:t>Virtual activity:</a:t>
            </a:r>
          </a:p>
          <a:p>
            <a:pPr marL="171450" indent="-171450" algn="l">
              <a:buFont typeface="Wingdings" panose="05000000000000000000" pitchFamily="2" charset="2"/>
              <a:buChar char="§"/>
            </a:pPr>
            <a:r>
              <a:rPr lang="en-US" sz="1100" b="0" i="0" u="none" strike="noStrike" baseline="0" dirty="0">
                <a:latin typeface="+mj-lt"/>
              </a:rPr>
              <a:t>ASK participants to chat whether they see themselves as more asking or more telling, and to give examples of why they see themselves this way.</a:t>
            </a:r>
          </a:p>
          <a:p>
            <a:pPr marL="171450" indent="-171450" algn="l">
              <a:buFont typeface="Wingdings" panose="05000000000000000000" pitchFamily="2" charset="2"/>
              <a:buChar char="§"/>
            </a:pPr>
            <a:endParaRPr lang="en-US" sz="1100" b="0" i="0" u="none" strike="noStrike" baseline="0" dirty="0">
              <a:latin typeface="+mj-lt"/>
            </a:endParaRPr>
          </a:p>
          <a:p>
            <a:pPr algn="l">
              <a:buFontTx/>
              <a:buNone/>
            </a:pPr>
            <a:r>
              <a:rPr lang="en-US" sz="1100" b="1" i="0" u="none" strike="noStrike" baseline="0" dirty="0">
                <a:latin typeface="+mj-lt"/>
              </a:rPr>
              <a:t>In-person activity:</a:t>
            </a:r>
          </a:p>
          <a:p>
            <a:pPr algn="l">
              <a:buFontTx/>
              <a:buNone/>
            </a:pPr>
            <a:r>
              <a:rPr lang="en-US" sz="1100" b="0" i="0" u="none" strike="noStrike" baseline="0" dirty="0">
                <a:latin typeface="+mj-lt"/>
              </a:rPr>
              <a:t>1. ASK participants to go toward either the left side or right side of the room to indicate whether they see themselves as “more asking” (left) or “more telling” (right).</a:t>
            </a:r>
          </a:p>
          <a:p>
            <a:pPr algn="l">
              <a:buFontTx/>
              <a:buNone/>
            </a:pPr>
            <a:r>
              <a:rPr lang="en-US" sz="1100" b="0" i="0" u="none" strike="noStrike" baseline="0" dirty="0">
                <a:latin typeface="+mj-lt"/>
              </a:rPr>
              <a:t>2. ASK participants to introduce themselves to people around them and to share examples of what they feel makes them more asking or more telling.</a:t>
            </a:r>
          </a:p>
          <a:p>
            <a:pPr algn="l">
              <a:buFontTx/>
              <a:buNone/>
            </a:pPr>
            <a:r>
              <a:rPr lang="en-US" sz="1100" b="0" i="0" u="none" strike="noStrike" baseline="0" dirty="0">
                <a:latin typeface="+mj-lt"/>
              </a:rPr>
              <a:t>3. ASK participants to validate their self-assessment based on whether they asked questions or made statements during their discussions. (Ask Assertive individuals will tend to ask more questions; Tell Assertive individuals will tend to make more statements).</a:t>
            </a:r>
          </a:p>
          <a:p>
            <a:pPr algn="l">
              <a:buFontTx/>
              <a:buNone/>
            </a:pPr>
            <a:r>
              <a:rPr lang="en-US" sz="1100" b="0" i="0" u="none" strike="noStrike" baseline="0" dirty="0">
                <a:latin typeface="+mj-lt"/>
              </a:rPr>
              <a:t>4. ASK if anyone feels as though they might have gone to the wrong place.</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8</a:t>
            </a:fld>
            <a:endParaRPr lang="en-US" dirty="0"/>
          </a:p>
        </p:txBody>
      </p:sp>
      <p:graphicFrame>
        <p:nvGraphicFramePr>
          <p:cNvPr id="8" name="Table 7">
            <a:extLst>
              <a:ext uri="{FF2B5EF4-FFF2-40B4-BE49-F238E27FC236}">
                <a16:creationId xmlns:a16="http://schemas.microsoft.com/office/drawing/2014/main" id="{02FE0031-053F-48F4-AE9D-851D4D6996AB}"/>
              </a:ext>
            </a:extLst>
          </p:cNvPr>
          <p:cNvGraphicFramePr>
            <a:graphicFrameLocks noGrp="1"/>
          </p:cNvGraphicFramePr>
          <p:nvPr>
            <p:extLst>
              <p:ext uri="{D42A27DB-BD31-4B8C-83A1-F6EECF244321}">
                <p14:modId xmlns:p14="http://schemas.microsoft.com/office/powerpoint/2010/main" val="1571928766"/>
              </p:ext>
            </p:extLst>
          </p:nvPr>
        </p:nvGraphicFramePr>
        <p:xfrm>
          <a:off x="518159" y="6255025"/>
          <a:ext cx="6476300" cy="2749437"/>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05493">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798744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j-lt"/>
              </a:rPr>
              <a:t>4 MINUTES (Participant Workbook page 5)</a:t>
            </a:r>
          </a:p>
          <a:p>
            <a:pPr algn="l"/>
            <a:endParaRPr lang="en-US" sz="1100" b="0" i="0" u="none" strike="noStrike" baseline="0" dirty="0">
              <a:latin typeface="+mj-lt"/>
            </a:endParaRPr>
          </a:p>
          <a:p>
            <a:pPr algn="l"/>
            <a:r>
              <a:rPr lang="en-US" sz="1100" b="0" i="0" u="none" strike="noStrike" baseline="0" dirty="0">
                <a:latin typeface="+mj-lt"/>
              </a:rPr>
              <a:t>Participants stay on page 5 of the workbook.</a:t>
            </a:r>
          </a:p>
          <a:p>
            <a:endParaRPr lang="en-US" sz="1100" dirty="0"/>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Responsiveness is the degree to which people tend to control (don’t outwardly display emotions) or emote (outwardly display emotions).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The two anchors are </a:t>
            </a:r>
            <a:r>
              <a:rPr lang="en-US" sz="1100" b="1" dirty="0">
                <a:solidFill>
                  <a:srgbClr val="000000"/>
                </a:solidFill>
                <a:latin typeface="+mn-lt"/>
              </a:rPr>
              <a:t>Controls </a:t>
            </a:r>
            <a:r>
              <a:rPr lang="en-US" sz="1100" dirty="0">
                <a:solidFill>
                  <a:srgbClr val="000000"/>
                </a:solidFill>
                <a:latin typeface="Arial" panose="020B0604020202020204" pitchFamily="34" charset="0"/>
              </a:rPr>
              <a:t>on the top of the continuum and </a:t>
            </a:r>
            <a:r>
              <a:rPr lang="en-US" sz="1100" b="1" dirty="0">
                <a:solidFill>
                  <a:srgbClr val="000000"/>
                </a:solidFill>
                <a:latin typeface="+mn-lt"/>
              </a:rPr>
              <a:t>Emotes </a:t>
            </a:r>
            <a:r>
              <a:rPr lang="en-US" sz="1100" dirty="0">
                <a:solidFill>
                  <a:srgbClr val="000000"/>
                </a:solidFill>
                <a:latin typeface="Arial" panose="020B0604020202020204" pitchFamily="34" charset="0"/>
              </a:rPr>
              <a:t>on the bottom of the continuum.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Responsiveness is also the extent to which you react to emotional appeals or displays. </a:t>
            </a:r>
          </a:p>
          <a:p>
            <a:endParaRPr lang="en-US" sz="1100" b="1"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If you control your emotions, you usually don’t react to emotional appeals and are more likely to focus on ideas, data, and tasks. You are less likely to share your feelings publicly.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If you are more emoting, you share and display your emotions with others. You are more likely to respond to emotional appeals and displays from others.</a:t>
            </a:r>
          </a:p>
          <a:p>
            <a:endParaRPr lang="en-US" sz="1100" dirty="0">
              <a:solidFill>
                <a:schemeClr val="tx2"/>
              </a:solidFill>
            </a:endParaRPr>
          </a:p>
          <a:p>
            <a:endParaRPr lang="en-US" sz="1100" dirty="0">
              <a:solidFill>
                <a:schemeClr val="tx2"/>
              </a:solidFill>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9</a:t>
            </a:fld>
            <a:endParaRPr lang="en-US" dirty="0"/>
          </a:p>
        </p:txBody>
      </p:sp>
      <p:graphicFrame>
        <p:nvGraphicFramePr>
          <p:cNvPr id="7" name="Table 7">
            <a:extLst>
              <a:ext uri="{FF2B5EF4-FFF2-40B4-BE49-F238E27FC236}">
                <a16:creationId xmlns:a16="http://schemas.microsoft.com/office/drawing/2014/main" id="{CA97944D-0BB7-4E45-B17B-486788F7A2FB}"/>
              </a:ext>
            </a:extLst>
          </p:cNvPr>
          <p:cNvGraphicFramePr>
            <a:graphicFrameLocks noGrp="1"/>
          </p:cNvGraphicFramePr>
          <p:nvPr>
            <p:extLst>
              <p:ext uri="{D42A27DB-BD31-4B8C-83A1-F6EECF244321}">
                <p14:modId xmlns:p14="http://schemas.microsoft.com/office/powerpoint/2010/main" val="735079250"/>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8651763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microsoft.com/office/2007/relationships/hdphoto" Target="../media/hdphoto2.wdp"/><Relationship Id="rId10" Type="http://schemas.openxmlformats.org/officeDocument/2006/relationships/image" Target="../media/image2.svg"/><Relationship Id="rId4" Type="http://schemas.openxmlformats.org/officeDocument/2006/relationships/image" Target="../media/image7.png"/><Relationship Id="rId9"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4.wdp"/><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microsoft.com/office/2007/relationships/hdphoto" Target="../media/hdphoto5.wdp"/><Relationship Id="rId10" Type="http://schemas.openxmlformats.org/officeDocument/2006/relationships/image" Target="../media/image2.svg"/><Relationship Id="rId4" Type="http://schemas.openxmlformats.org/officeDocument/2006/relationships/image" Target="../media/image7.png"/><Relationship Id="rId9"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sv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image" Target="../media/image5.jpe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png"/><Relationship Id="rId7" Type="http://schemas.openxmlformats.org/officeDocument/2006/relationships/image" Target="../media/image3.jpe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svg"/><Relationship Id="rId9" Type="http://schemas.openxmlformats.org/officeDocument/2006/relationships/image" Target="../media/image5.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25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5ECD786-544B-463B-BA1B-CD444E2FFE67}"/>
              </a:ext>
            </a:extLst>
          </p:cNvPr>
          <p:cNvGrpSpPr/>
          <p:nvPr userDrawn="1"/>
        </p:nvGrpSpPr>
        <p:grpSpPr>
          <a:xfrm>
            <a:off x="6426210" y="0"/>
            <a:ext cx="5765790" cy="6859964"/>
            <a:chOff x="6426210" y="0"/>
            <a:chExt cx="5765790" cy="6859964"/>
          </a:xfrm>
        </p:grpSpPr>
        <p:pic>
          <p:nvPicPr>
            <p:cNvPr id="37" name="Picture 36" descr="Two people looking at a computer  Description automatically generated with medium confidence">
              <a:extLst>
                <a:ext uri="{FF2B5EF4-FFF2-40B4-BE49-F238E27FC236}">
                  <a16:creationId xmlns:a16="http://schemas.microsoft.com/office/drawing/2014/main" id="{997B3C71-EB63-4916-A3F0-2C720A785B25}"/>
                </a:ext>
              </a:extLst>
            </p:cNvPr>
            <p:cNvPicPr>
              <a:picLocks noChangeAspect="1"/>
            </p:cNvPicPr>
            <p:nvPr userDrawn="1"/>
          </p:nvPicPr>
          <p:blipFill>
            <a:blip r:embed="rId2" cstate="email">
              <a:alphaModFix amt="74000"/>
              <a:extLst>
                <a:ext uri="{28A0092B-C50C-407E-A947-70E740481C1C}">
                  <a14:useLocalDpi xmlns:a14="http://schemas.microsoft.com/office/drawing/2010/main"/>
                </a:ext>
              </a:extLst>
            </a:blip>
            <a:srcRect/>
            <a:stretch>
              <a:fillRect/>
            </a:stretch>
          </p:blipFill>
          <p:spPr>
            <a:xfrm flipH="1">
              <a:off x="6426210" y="0"/>
              <a:ext cx="5765790" cy="4011418"/>
            </a:xfrm>
            <a:custGeom>
              <a:avLst/>
              <a:gdLst>
                <a:gd name="connsiteX0" fmla="*/ 5765790 w 5765790"/>
                <a:gd name="connsiteY0" fmla="*/ 0 h 4011418"/>
                <a:gd name="connsiteX1" fmla="*/ 2728808 w 5765790"/>
                <a:gd name="connsiteY1" fmla="*/ 0 h 4011418"/>
                <a:gd name="connsiteX2" fmla="*/ 2728809 w 5765790"/>
                <a:gd name="connsiteY2" fmla="*/ 1 h 4011418"/>
                <a:gd name="connsiteX3" fmla="*/ 2200275 w 5765790"/>
                <a:gd name="connsiteY3" fmla="*/ 1 h 4011418"/>
                <a:gd name="connsiteX4" fmla="*/ 2200275 w 5765790"/>
                <a:gd name="connsiteY4" fmla="*/ 0 h 4011418"/>
                <a:gd name="connsiteX5" fmla="*/ 0 w 5765790"/>
                <a:gd name="connsiteY5" fmla="*/ 0 h 4011418"/>
                <a:gd name="connsiteX6" fmla="*/ 0 w 5765790"/>
                <a:gd name="connsiteY6" fmla="*/ 4011418 h 4011418"/>
                <a:gd name="connsiteX7" fmla="*/ 2573261 w 5765790"/>
                <a:gd name="connsiteY7" fmla="*/ 4011418 h 4011418"/>
                <a:gd name="connsiteX8" fmla="*/ 2220565 w 5765790"/>
                <a:gd name="connsiteY8" fmla="*/ 3668196 h 4011418"/>
                <a:gd name="connsiteX9" fmla="*/ 4029429 w 5765790"/>
                <a:gd name="connsiteY9" fmla="*/ 1801484 h 4011418"/>
                <a:gd name="connsiteX10" fmla="*/ 5310210 w 5765790"/>
                <a:gd name="connsiteY10" fmla="*/ 479743 h 4011418"/>
                <a:gd name="connsiteX11" fmla="*/ 5310209 w 5765790"/>
                <a:gd name="connsiteY11" fmla="*/ 479743 h 4011418"/>
                <a:gd name="connsiteX12" fmla="*/ 5765790 w 5765790"/>
                <a:gd name="connsiteY12" fmla="*/ 9592 h 40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790" h="4011418">
                  <a:moveTo>
                    <a:pt x="5765790" y="0"/>
                  </a:moveTo>
                  <a:lnTo>
                    <a:pt x="2728808" y="0"/>
                  </a:lnTo>
                  <a:lnTo>
                    <a:pt x="2728809" y="1"/>
                  </a:lnTo>
                  <a:lnTo>
                    <a:pt x="2200275" y="1"/>
                  </a:lnTo>
                  <a:lnTo>
                    <a:pt x="2200275" y="0"/>
                  </a:lnTo>
                  <a:lnTo>
                    <a:pt x="0" y="0"/>
                  </a:lnTo>
                  <a:lnTo>
                    <a:pt x="0" y="4011418"/>
                  </a:lnTo>
                  <a:lnTo>
                    <a:pt x="2573261" y="4011418"/>
                  </a:lnTo>
                  <a:lnTo>
                    <a:pt x="2220565" y="3668196"/>
                  </a:lnTo>
                  <a:lnTo>
                    <a:pt x="4029429" y="1801484"/>
                  </a:lnTo>
                  <a:lnTo>
                    <a:pt x="5310210" y="479743"/>
                  </a:lnTo>
                  <a:lnTo>
                    <a:pt x="5310209" y="479743"/>
                  </a:lnTo>
                  <a:lnTo>
                    <a:pt x="5765790" y="9592"/>
                  </a:lnTo>
                  <a:close/>
                </a:path>
              </a:pathLst>
            </a:custGeom>
          </p:spPr>
        </p:pic>
        <p:pic>
          <p:nvPicPr>
            <p:cNvPr id="39" name="Picture 38" descr="A person working on a computer  Description automatically generated with low confidence">
              <a:extLst>
                <a:ext uri="{FF2B5EF4-FFF2-40B4-BE49-F238E27FC236}">
                  <a16:creationId xmlns:a16="http://schemas.microsoft.com/office/drawing/2014/main" id="{CAD537CE-F658-4053-8D6E-FA1E34D106D6}"/>
                </a:ext>
              </a:extLst>
            </p:cNvPr>
            <p:cNvPicPr>
              <a:picLocks noChangeAspect="1"/>
            </p:cNvPicPr>
            <p:nvPr userDrawn="1"/>
          </p:nvPicPr>
          <p:blipFill rotWithShape="1">
            <a:blip r:embed="rId3" cstate="email">
              <a:alphaModFix amt="66000"/>
              <a:extLst>
                <a:ext uri="{28A0092B-C50C-407E-A947-70E740481C1C}">
                  <a14:useLocalDpi xmlns:a14="http://schemas.microsoft.com/office/drawing/2010/main"/>
                </a:ext>
              </a:extLst>
            </a:blip>
            <a:srcRect/>
            <a:stretch/>
          </p:blipFill>
          <p:spPr>
            <a:xfrm>
              <a:off x="6674948" y="4782859"/>
              <a:ext cx="5517052" cy="2077105"/>
            </a:xfrm>
            <a:custGeom>
              <a:avLst/>
              <a:gdLst>
                <a:gd name="connsiteX0" fmla="*/ 2151055 w 5517052"/>
                <a:gd name="connsiteY0" fmla="*/ 0 h 2077105"/>
                <a:gd name="connsiteX1" fmla="*/ 5517052 w 5517052"/>
                <a:gd name="connsiteY1" fmla="*/ 0 h 2077105"/>
                <a:gd name="connsiteX2" fmla="*/ 5517052 w 5517052"/>
                <a:gd name="connsiteY2" fmla="*/ 2077105 h 2077105"/>
                <a:gd name="connsiteX3" fmla="*/ 0 w 5517052"/>
                <a:gd name="connsiteY3" fmla="*/ 2077105 h 2077105"/>
                <a:gd name="connsiteX4" fmla="*/ 0 w 5517052"/>
                <a:gd name="connsiteY4" fmla="*/ 2070750 h 2077105"/>
                <a:gd name="connsiteX5" fmla="*/ 937092 w 5517052"/>
                <a:gd name="connsiteY5" fmla="*/ 2070750 h 2077105"/>
                <a:gd name="connsiteX6" fmla="*/ 937092 w 5517052"/>
                <a:gd name="connsiteY6" fmla="*/ 2069221 h 2077105"/>
                <a:gd name="connsiteX7" fmla="*/ 24715 w 5517052"/>
                <a:gd name="connsiteY7" fmla="*/ 2069221 h 207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052" h="2077105">
                  <a:moveTo>
                    <a:pt x="2151055" y="0"/>
                  </a:moveTo>
                  <a:lnTo>
                    <a:pt x="5517052" y="0"/>
                  </a:lnTo>
                  <a:lnTo>
                    <a:pt x="5517052" y="2077105"/>
                  </a:lnTo>
                  <a:lnTo>
                    <a:pt x="0" y="2077105"/>
                  </a:lnTo>
                  <a:lnTo>
                    <a:pt x="0" y="2070750"/>
                  </a:lnTo>
                  <a:lnTo>
                    <a:pt x="937092" y="2070750"/>
                  </a:lnTo>
                  <a:lnTo>
                    <a:pt x="937092" y="2069221"/>
                  </a:lnTo>
                  <a:lnTo>
                    <a:pt x="24715" y="2069221"/>
                  </a:lnTo>
                  <a:close/>
                </a:path>
              </a:pathLst>
            </a:custGeom>
          </p:spPr>
        </p:pic>
        <p:pic>
          <p:nvPicPr>
            <p:cNvPr id="51" name="Picture 50" descr="A group of people in a meeting  Description automatically generated">
              <a:extLst>
                <a:ext uri="{FF2B5EF4-FFF2-40B4-BE49-F238E27FC236}">
                  <a16:creationId xmlns:a16="http://schemas.microsoft.com/office/drawing/2014/main" id="{12BA043E-22E9-4316-B6BF-DF2D148D1E24}"/>
                </a:ext>
              </a:extLst>
            </p:cNvPr>
            <p:cNvPicPr>
              <a:picLocks noChangeAspect="1"/>
            </p:cNvPicPr>
            <p:nvPr userDrawn="1"/>
          </p:nvPicPr>
          <p:blipFill>
            <a:blip r:embed="rId4" cstate="email">
              <a:alphaModFix amt="59000"/>
              <a:extLst>
                <a:ext uri="{28A0092B-C50C-407E-A947-70E740481C1C}">
                  <a14:useLocalDpi xmlns:a14="http://schemas.microsoft.com/office/drawing/2010/main"/>
                </a:ext>
              </a:extLst>
            </a:blip>
            <a:srcRect/>
            <a:stretch>
              <a:fillRect/>
            </a:stretch>
          </p:blipFill>
          <p:spPr>
            <a:xfrm>
              <a:off x="8522654" y="2034525"/>
              <a:ext cx="3669346" cy="2737870"/>
            </a:xfrm>
            <a:custGeom>
              <a:avLst/>
              <a:gdLst>
                <a:gd name="connsiteX0" fmla="*/ 0 w 3669346"/>
                <a:gd name="connsiteY0" fmla="*/ 133395 h 2737870"/>
                <a:gd name="connsiteX1" fmla="*/ 1449952 w 3669346"/>
                <a:gd name="connsiteY1" fmla="*/ 1629716 h 2737870"/>
                <a:gd name="connsiteX2" fmla="*/ 1447372 w 3669346"/>
                <a:gd name="connsiteY2" fmla="*/ 1632217 h 2737870"/>
                <a:gd name="connsiteX3" fmla="*/ 0 w 3669346"/>
                <a:gd name="connsiteY3" fmla="*/ 138558 h 2737870"/>
                <a:gd name="connsiteX4" fmla="*/ 3478248 w 3669346"/>
                <a:gd name="connsiteY4" fmla="*/ 0 h 2737870"/>
                <a:gd name="connsiteX5" fmla="*/ 3669346 w 3669346"/>
                <a:gd name="connsiteY5" fmla="*/ 0 h 2737870"/>
                <a:gd name="connsiteX6" fmla="*/ 3669346 w 3669346"/>
                <a:gd name="connsiteY6" fmla="*/ 2737870 h 2737870"/>
                <a:gd name="connsiteX7" fmla="*/ 314102 w 3669346"/>
                <a:gd name="connsiteY7" fmla="*/ 2737870 h 2737870"/>
                <a:gd name="connsiteX8" fmla="*/ 1314826 w 3669346"/>
                <a:gd name="connsiteY8" fmla="*/ 1764027 h 2737870"/>
                <a:gd name="connsiteX9" fmla="*/ 1467355 w 3669346"/>
                <a:gd name="connsiteY9" fmla="*/ 1927596 h 2737870"/>
                <a:gd name="connsiteX10" fmla="*/ 2694213 w 3669346"/>
                <a:gd name="connsiteY10" fmla="*/ 751598 h 2737870"/>
                <a:gd name="connsiteX11" fmla="*/ 2695529 w 3669346"/>
                <a:gd name="connsiteY11" fmla="*/ 753009 h 27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9346" h="2737870">
                  <a:moveTo>
                    <a:pt x="0" y="133395"/>
                  </a:moveTo>
                  <a:lnTo>
                    <a:pt x="1449952" y="1629716"/>
                  </a:lnTo>
                  <a:lnTo>
                    <a:pt x="1447372" y="1632217"/>
                  </a:lnTo>
                  <a:lnTo>
                    <a:pt x="0" y="138558"/>
                  </a:lnTo>
                  <a:close/>
                  <a:moveTo>
                    <a:pt x="3478248" y="0"/>
                  </a:moveTo>
                  <a:lnTo>
                    <a:pt x="3669346" y="0"/>
                  </a:lnTo>
                  <a:lnTo>
                    <a:pt x="3669346" y="2737870"/>
                  </a:lnTo>
                  <a:lnTo>
                    <a:pt x="314102" y="2737870"/>
                  </a:lnTo>
                  <a:lnTo>
                    <a:pt x="1314826" y="1764027"/>
                  </a:lnTo>
                  <a:lnTo>
                    <a:pt x="1467355" y="1927596"/>
                  </a:lnTo>
                  <a:lnTo>
                    <a:pt x="2694213" y="751598"/>
                  </a:lnTo>
                  <a:lnTo>
                    <a:pt x="2695529" y="753009"/>
                  </a:lnTo>
                  <a:close/>
                </a:path>
              </a:pathLst>
            </a:custGeom>
          </p:spPr>
        </p:pic>
      </p:grpSp>
      <p:grpSp>
        <p:nvGrpSpPr>
          <p:cNvPr id="16" name="Group 15">
            <a:extLst>
              <a:ext uri="{FF2B5EF4-FFF2-40B4-BE49-F238E27FC236}">
                <a16:creationId xmlns:a16="http://schemas.microsoft.com/office/drawing/2014/main" id="{F3A896B6-5362-4A06-9754-5D045C670CF6}"/>
              </a:ext>
            </a:extLst>
          </p:cNvPr>
          <p:cNvGrpSpPr/>
          <p:nvPr userDrawn="1"/>
        </p:nvGrpSpPr>
        <p:grpSpPr>
          <a:xfrm>
            <a:off x="5695097" y="-864822"/>
            <a:ext cx="7667386" cy="7729121"/>
            <a:chOff x="5695097" y="-855610"/>
            <a:chExt cx="7667386" cy="7729121"/>
          </a:xfrm>
        </p:grpSpPr>
        <p:sp>
          <p:nvSpPr>
            <p:cNvPr id="26" name="Right Triangle 25">
              <a:extLst>
                <a:ext uri="{FF2B5EF4-FFF2-40B4-BE49-F238E27FC236}">
                  <a16:creationId xmlns:a16="http://schemas.microsoft.com/office/drawing/2014/main" id="{9187287F-B68F-4C7B-BD73-213B1DC7E1AA}"/>
                </a:ext>
              </a:extLst>
            </p:cNvPr>
            <p:cNvSpPr/>
            <p:nvPr userDrawn="1"/>
          </p:nvSpPr>
          <p:spPr>
            <a:xfrm flipH="1">
              <a:off x="6985000" y="1848640"/>
              <a:ext cx="5207000" cy="5009360"/>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28" name="Freeform: Shape 27">
              <a:extLst>
                <a:ext uri="{FF2B5EF4-FFF2-40B4-BE49-F238E27FC236}">
                  <a16:creationId xmlns:a16="http://schemas.microsoft.com/office/drawing/2014/main" id="{94BF35EA-313A-4710-9A28-16D6E0A666DA}"/>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27" name="Freeform: Shape 26">
              <a:extLst>
                <a:ext uri="{FF2B5EF4-FFF2-40B4-BE49-F238E27FC236}">
                  <a16:creationId xmlns:a16="http://schemas.microsoft.com/office/drawing/2014/main" id="{CDFA167D-E2C7-4111-8A04-A0C1AE089677}"/>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41" name="Right Triangle 40">
              <a:extLst>
                <a:ext uri="{FF2B5EF4-FFF2-40B4-BE49-F238E27FC236}">
                  <a16:creationId xmlns:a16="http://schemas.microsoft.com/office/drawing/2014/main" id="{DCB1BC7D-7122-464E-8884-F596B37EE597}"/>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2" name="Right Triangle 41">
              <a:extLst>
                <a:ext uri="{FF2B5EF4-FFF2-40B4-BE49-F238E27FC236}">
                  <a16:creationId xmlns:a16="http://schemas.microsoft.com/office/drawing/2014/main" id="{D5DEE924-F712-4103-AAEA-2B2115946FAE}"/>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3" name="Freeform: Shape 42">
              <a:extLst>
                <a:ext uri="{FF2B5EF4-FFF2-40B4-BE49-F238E27FC236}">
                  <a16:creationId xmlns:a16="http://schemas.microsoft.com/office/drawing/2014/main" id="{E2A31337-1C29-4767-9A73-31895B3D9832}"/>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44" name="Freeform: Shape 43">
              <a:extLst>
                <a:ext uri="{FF2B5EF4-FFF2-40B4-BE49-F238E27FC236}">
                  <a16:creationId xmlns:a16="http://schemas.microsoft.com/office/drawing/2014/main" id="{D07081F9-890C-413D-84E7-DE0E952789D1}"/>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46" name="Freeform: Shape 45">
              <a:extLst>
                <a:ext uri="{FF2B5EF4-FFF2-40B4-BE49-F238E27FC236}">
                  <a16:creationId xmlns:a16="http://schemas.microsoft.com/office/drawing/2014/main" id="{F6C2EB69-A304-4B59-AA94-B6EB7FE18745}"/>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47" name="Right Triangle 48">
              <a:extLst>
                <a:ext uri="{FF2B5EF4-FFF2-40B4-BE49-F238E27FC236}">
                  <a16:creationId xmlns:a16="http://schemas.microsoft.com/office/drawing/2014/main" id="{D7E9B323-217E-4348-A5F5-3078C25B3A3E}"/>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9" name="Right Triangle 48">
              <a:extLst>
                <a:ext uri="{FF2B5EF4-FFF2-40B4-BE49-F238E27FC236}">
                  <a16:creationId xmlns:a16="http://schemas.microsoft.com/office/drawing/2014/main" id="{36442F45-2B0B-46E6-B7B3-DA257FAE3D87}"/>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2" name="Freeform: Shape 31">
              <a:extLst>
                <a:ext uri="{FF2B5EF4-FFF2-40B4-BE49-F238E27FC236}">
                  <a16:creationId xmlns:a16="http://schemas.microsoft.com/office/drawing/2014/main" id="{6C56268D-4515-4735-A13D-9342927B1D01}"/>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grpSp>
      <p:sp>
        <p:nvSpPr>
          <p:cNvPr id="4" name="Date Placeholder 3">
            <a:extLst>
              <a:ext uri="{FF2B5EF4-FFF2-40B4-BE49-F238E27FC236}">
                <a16:creationId xmlns:a16="http://schemas.microsoft.com/office/drawing/2014/main" id="{B7BE2C5B-BBFA-4F18-9678-1E05C657BAD5}"/>
              </a:ext>
            </a:extLst>
          </p:cNvPr>
          <p:cNvSpPr>
            <a:spLocks noGrp="1"/>
          </p:cNvSpPr>
          <p:nvPr userDrawn="1">
            <p:ph type="dt" sz="half" idx="10"/>
          </p:nvPr>
        </p:nvSpPr>
        <p:spPr>
          <a:xfrm>
            <a:off x="228600" y="7108825"/>
            <a:ext cx="2743200" cy="365125"/>
          </a:xfrm>
        </p:spPr>
        <p:txBody>
          <a:bodyPr/>
          <a:lstStyle/>
          <a:p>
            <a:fld id="{4B3D79BB-02F3-4180-8D63-DBD44EB191DA}" type="datetime1">
              <a:rPr lang="en-US" smtClean="0"/>
              <a:t>7/14/2023</a:t>
            </a:fld>
            <a:endParaRPr lang="en-US"/>
          </a:p>
        </p:txBody>
      </p:sp>
      <p:sp>
        <p:nvSpPr>
          <p:cNvPr id="12" name="Footer Placeholder 11">
            <a:extLst>
              <a:ext uri="{FF2B5EF4-FFF2-40B4-BE49-F238E27FC236}">
                <a16:creationId xmlns:a16="http://schemas.microsoft.com/office/drawing/2014/main" id="{86C92150-72E0-45BF-A977-FFF9CD3B5D63}"/>
              </a:ext>
            </a:extLst>
          </p:cNvPr>
          <p:cNvSpPr>
            <a:spLocks noGrp="1"/>
          </p:cNvSpPr>
          <p:nvPr userDrawn="1">
            <p:ph type="ftr" sz="quarter" idx="13"/>
          </p:nvPr>
        </p:nvSpPr>
        <p:spPr/>
        <p:txBody>
          <a:bodyPr/>
          <a:lstStyle>
            <a:lvl1pPr>
              <a:defRPr>
                <a:solidFill>
                  <a:schemeClr val="accent3"/>
                </a:solidFill>
              </a:defRPr>
            </a:lvl1pPr>
          </a:lstStyle>
          <a:p>
            <a:pPr algn="l"/>
            <a:r>
              <a:t>© The TRACOM Corporation. All Rights Reserved.</a:t>
            </a:r>
          </a:p>
        </p:txBody>
      </p:sp>
      <p:sp>
        <p:nvSpPr>
          <p:cNvPr id="2" name="Title 1">
            <a:extLst>
              <a:ext uri="{FF2B5EF4-FFF2-40B4-BE49-F238E27FC236}">
                <a16:creationId xmlns:a16="http://schemas.microsoft.com/office/drawing/2014/main" id="{BE89F4C0-8DDF-4C60-964E-B2BD46D1FF66}"/>
              </a:ext>
            </a:extLst>
          </p:cNvPr>
          <p:cNvSpPr>
            <a:spLocks noGrp="1"/>
          </p:cNvSpPr>
          <p:nvPr userDrawn="1">
            <p:ph type="ctrTitle" hasCustomPrompt="1"/>
          </p:nvPr>
        </p:nvSpPr>
        <p:spPr>
          <a:xfrm>
            <a:off x="1181099" y="2316162"/>
            <a:ext cx="6838951" cy="1557337"/>
          </a:xfrm>
        </p:spPr>
        <p:txBody>
          <a:bodyPr anchor="b">
            <a:noAutofit/>
          </a:bodyPr>
          <a:lstStyle>
            <a:lvl1pPr algn="l">
              <a:defRPr sz="4400">
                <a:solidFill>
                  <a:schemeClr val="accent6"/>
                </a:solidFill>
              </a:defRPr>
            </a:lvl1pPr>
          </a:lstStyle>
          <a:p>
            <a:r>
              <a:t>Type Insightful Title in Initial Caps | Max 3 Lines</a:t>
            </a:r>
          </a:p>
        </p:txBody>
      </p:sp>
      <p:sp>
        <p:nvSpPr>
          <p:cNvPr id="3" name="Subtitle 2">
            <a:extLst>
              <a:ext uri="{FF2B5EF4-FFF2-40B4-BE49-F238E27FC236}">
                <a16:creationId xmlns:a16="http://schemas.microsoft.com/office/drawing/2014/main" id="{48F7D5EB-1EA3-45BE-98AF-0AF417120597}"/>
              </a:ext>
            </a:extLst>
          </p:cNvPr>
          <p:cNvSpPr>
            <a:spLocks noGrp="1"/>
          </p:cNvSpPr>
          <p:nvPr userDrawn="1">
            <p:ph type="subTitle" idx="1" hasCustomPrompt="1"/>
          </p:nvPr>
        </p:nvSpPr>
        <p:spPr>
          <a:xfrm>
            <a:off x="1181099" y="4054929"/>
            <a:ext cx="6838951" cy="596973"/>
          </a:xfr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Type Subhead in Initial Caps</a:t>
            </a:r>
          </a:p>
        </p:txBody>
      </p:sp>
      <p:sp>
        <p:nvSpPr>
          <p:cNvPr id="8" name="Text Placeholder 7">
            <a:extLst>
              <a:ext uri="{FF2B5EF4-FFF2-40B4-BE49-F238E27FC236}">
                <a16:creationId xmlns:a16="http://schemas.microsoft.com/office/drawing/2014/main" id="{21772494-B9F3-41DF-8619-B44E50D6F954}"/>
              </a:ext>
            </a:extLst>
          </p:cNvPr>
          <p:cNvSpPr>
            <a:spLocks noGrp="1"/>
          </p:cNvSpPr>
          <p:nvPr userDrawn="1">
            <p:ph type="body" sz="quarter" idx="14" hasCustomPrompt="1"/>
          </p:nvPr>
        </p:nvSpPr>
        <p:spPr>
          <a:xfrm>
            <a:off x="1181100" y="4732747"/>
            <a:ext cx="6838950" cy="777875"/>
          </a:xfrm>
        </p:spPr>
        <p:txBody>
          <a:bodyPr>
            <a:noAutofit/>
          </a:bodyPr>
          <a:lstStyle>
            <a:lvl1pPr>
              <a:defRPr sz="2000">
                <a:solidFill>
                  <a:schemeClr val="accent3"/>
                </a:solidFill>
              </a:defRPr>
            </a:lvl1pPr>
          </a:lstStyle>
          <a:p>
            <a:pPr lvl="0"/>
            <a:r>
              <a:t>Type Speaker Name | Title</a:t>
            </a:r>
          </a:p>
        </p:txBody>
      </p:sp>
      <p:sp>
        <p:nvSpPr>
          <p:cNvPr id="6" name="Slide Number Placeholder 5">
            <a:extLst>
              <a:ext uri="{FF2B5EF4-FFF2-40B4-BE49-F238E27FC236}">
                <a16:creationId xmlns:a16="http://schemas.microsoft.com/office/drawing/2014/main" id="{4D98D4B3-51C3-4807-89CD-A16D39B068E5}"/>
              </a:ext>
            </a:extLst>
          </p:cNvPr>
          <p:cNvSpPr>
            <a:spLocks noGrp="1"/>
          </p:cNvSpPr>
          <p:nvPr userDrawn="1">
            <p:ph type="sldNum" sz="quarter" idx="12"/>
          </p:nvPr>
        </p:nvSpPr>
        <p:spPr/>
        <p:txBody>
          <a:bodyPr/>
          <a:lstStyle>
            <a:lvl1pPr>
              <a:defRPr>
                <a:solidFill>
                  <a:schemeClr val="bg1"/>
                </a:solidFill>
              </a:defRPr>
            </a:lvl1pPr>
          </a:lstStyle>
          <a:p>
            <a:fld id="{1B1CF60C-C85D-47C0-8597-E3BF95F18FA3}" type="slidenum">
              <a:rPr lang="en-US" smtClean="0"/>
              <a:t>‹#›</a:t>
            </a:fld>
            <a:endParaRPr lang="en-US"/>
          </a:p>
        </p:txBody>
      </p:sp>
      <p:pic>
        <p:nvPicPr>
          <p:cNvPr id="5" name="Graphic 4">
            <a:extLst>
              <a:ext uri="{FF2B5EF4-FFF2-40B4-BE49-F238E27FC236}">
                <a16:creationId xmlns:a16="http://schemas.microsoft.com/office/drawing/2014/main" id="{C112623A-8A78-4CE6-BB9A-BAB60929B366}"/>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12536220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xmlns:p15="http://schemas.microsoft.com/office/powerpoint/2012/main">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8C2BF-4709-4FB1-AB1F-4D5A4019CAD4}"/>
              </a:ext>
            </a:extLst>
          </p:cNvPr>
          <p:cNvSpPr>
            <a:spLocks noGrp="1"/>
          </p:cNvSpPr>
          <p:nvPr>
            <p:ph type="title" hasCustomPrompt="1"/>
          </p:nvPr>
        </p:nvSpPr>
        <p:spPr>
          <a:xfrm>
            <a:off x="228600" y="228600"/>
            <a:ext cx="11734800" cy="1009650"/>
          </a:xfrm>
        </p:spPr>
        <p:txBody>
          <a:bodyPr/>
          <a:lstStyle/>
          <a:p>
            <a:r>
              <a:t>Type Insightful Headline in Initial Caps Max Two Lines</a:t>
            </a:r>
          </a:p>
        </p:txBody>
      </p:sp>
      <p:sp>
        <p:nvSpPr>
          <p:cNvPr id="3" name="Text Placeholder 2">
            <a:extLst>
              <a:ext uri="{FF2B5EF4-FFF2-40B4-BE49-F238E27FC236}">
                <a16:creationId xmlns:a16="http://schemas.microsoft.com/office/drawing/2014/main" id="{90963341-F381-4A32-8AEC-CD3C404D104A}"/>
              </a:ext>
            </a:extLst>
          </p:cNvPr>
          <p:cNvSpPr>
            <a:spLocks noGrp="1"/>
          </p:cNvSpPr>
          <p:nvPr>
            <p:ph type="body" idx="1" hasCustomPrompt="1"/>
          </p:nvPr>
        </p:nvSpPr>
        <p:spPr>
          <a:xfrm>
            <a:off x="228600" y="1391446"/>
            <a:ext cx="5824728" cy="82391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Type subhead in sentence case</a:t>
            </a:r>
          </a:p>
        </p:txBody>
      </p:sp>
      <p:sp>
        <p:nvSpPr>
          <p:cNvPr id="4" name="Content Placeholder 3">
            <a:extLst>
              <a:ext uri="{FF2B5EF4-FFF2-40B4-BE49-F238E27FC236}">
                <a16:creationId xmlns:a16="http://schemas.microsoft.com/office/drawing/2014/main" id="{6296CE30-25D6-4D7E-A91F-7424BF9A575A}"/>
              </a:ext>
            </a:extLst>
          </p:cNvPr>
          <p:cNvSpPr>
            <a:spLocks noGrp="1"/>
          </p:cNvSpPr>
          <p:nvPr>
            <p:ph sz="half" idx="2" hasCustomPrompt="1"/>
          </p:nvPr>
        </p:nvSpPr>
        <p:spPr>
          <a:xfrm>
            <a:off x="228601" y="2316163"/>
            <a:ext cx="5824728" cy="3627437"/>
          </a:xfrm>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5" name="Text Placeholder 4">
            <a:extLst>
              <a:ext uri="{FF2B5EF4-FFF2-40B4-BE49-F238E27FC236}">
                <a16:creationId xmlns:a16="http://schemas.microsoft.com/office/drawing/2014/main" id="{D04D7974-2F1F-4986-8619-316D715830E8}"/>
              </a:ext>
            </a:extLst>
          </p:cNvPr>
          <p:cNvSpPr>
            <a:spLocks noGrp="1"/>
          </p:cNvSpPr>
          <p:nvPr>
            <p:ph type="body" sz="quarter" idx="3" hasCustomPrompt="1"/>
          </p:nvPr>
        </p:nvSpPr>
        <p:spPr>
          <a:xfrm>
            <a:off x="6138672" y="1391446"/>
            <a:ext cx="5824728" cy="82391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Type subhead in sentence case</a:t>
            </a:r>
          </a:p>
        </p:txBody>
      </p:sp>
      <p:sp>
        <p:nvSpPr>
          <p:cNvPr id="6" name="Content Placeholder 5">
            <a:extLst>
              <a:ext uri="{FF2B5EF4-FFF2-40B4-BE49-F238E27FC236}">
                <a16:creationId xmlns:a16="http://schemas.microsoft.com/office/drawing/2014/main" id="{6F7A7E2C-10F5-41CA-92BB-95C074F198F0}"/>
              </a:ext>
            </a:extLst>
          </p:cNvPr>
          <p:cNvSpPr>
            <a:spLocks noGrp="1"/>
          </p:cNvSpPr>
          <p:nvPr>
            <p:ph sz="quarter" idx="4" hasCustomPrompt="1"/>
          </p:nvPr>
        </p:nvSpPr>
        <p:spPr>
          <a:xfrm>
            <a:off x="6138672" y="2316163"/>
            <a:ext cx="5824728" cy="3627437"/>
          </a:xfrm>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7" name="Date Placeholder 6">
            <a:extLst>
              <a:ext uri="{FF2B5EF4-FFF2-40B4-BE49-F238E27FC236}">
                <a16:creationId xmlns:a16="http://schemas.microsoft.com/office/drawing/2014/main" id="{CE78EE75-4D5B-425B-AD63-696DC40F10E7}"/>
              </a:ext>
            </a:extLst>
          </p:cNvPr>
          <p:cNvSpPr>
            <a:spLocks noGrp="1"/>
          </p:cNvSpPr>
          <p:nvPr>
            <p:ph type="dt" sz="half" idx="10"/>
          </p:nvPr>
        </p:nvSpPr>
        <p:spPr/>
        <p:txBody>
          <a:bodyPr/>
          <a:lstStyle/>
          <a:p>
            <a:fld id="{67980929-DE9E-4EDD-92FA-BF1102567106}" type="datetime1">
              <a:rPr lang="en-US" smtClean="0"/>
              <a:t>7/14/2023</a:t>
            </a:fld>
            <a:endParaRPr lang="en-US"/>
          </a:p>
        </p:txBody>
      </p:sp>
      <p:sp>
        <p:nvSpPr>
          <p:cNvPr id="9" name="Slide Number Placeholder 8">
            <a:extLst>
              <a:ext uri="{FF2B5EF4-FFF2-40B4-BE49-F238E27FC236}">
                <a16:creationId xmlns:a16="http://schemas.microsoft.com/office/drawing/2014/main" id="{B6E72C7B-66CD-41E1-A65D-9C8C2C06A5BF}"/>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10" name="Footer Placeholder 9">
            <a:extLst>
              <a:ext uri="{FF2B5EF4-FFF2-40B4-BE49-F238E27FC236}">
                <a16:creationId xmlns:a16="http://schemas.microsoft.com/office/drawing/2014/main" id="{4778ABD3-D414-488E-9451-B3722A1DD0C1}"/>
              </a:ext>
            </a:extLst>
          </p:cNvPr>
          <p:cNvSpPr>
            <a:spLocks noGrp="1"/>
          </p:cNvSpPr>
          <p:nvPr>
            <p:ph type="ftr" sz="quarter" idx="13"/>
          </p:nvPr>
        </p:nvSpPr>
        <p:spPr/>
        <p:txBody>
          <a:bodyPr/>
          <a:lstStyle/>
          <a:p>
            <a:pPr algn="l"/>
            <a:r>
              <a:t>© The TRACOM Corporation. All Rights Reserved.</a:t>
            </a:r>
          </a:p>
        </p:txBody>
      </p:sp>
      <p:sp>
        <p:nvSpPr>
          <p:cNvPr id="11" name="Text Placeholder 7">
            <a:extLst>
              <a:ext uri="{FF2B5EF4-FFF2-40B4-BE49-F238E27FC236}">
                <a16:creationId xmlns:a16="http://schemas.microsoft.com/office/drawing/2014/main" id="{9E23AE4D-114E-4AD7-ADCC-B4A84BA224B9}"/>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518487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F181B-D94D-4CEF-989D-D4540E8FFBAE}"/>
              </a:ext>
            </a:extLst>
          </p:cNvPr>
          <p:cNvSpPr>
            <a:spLocks noGrp="1"/>
          </p:cNvSpPr>
          <p:nvPr>
            <p:ph type="title" hasCustomPrompt="1"/>
          </p:nvPr>
        </p:nvSpPr>
        <p:spPr/>
        <p:txBody>
          <a:bodyPr/>
          <a:lstStyle/>
          <a:p>
            <a:r>
              <a:t>Type Insightful Headline in Initial Caps Max Two Lines</a:t>
            </a:r>
          </a:p>
        </p:txBody>
      </p:sp>
      <p:sp>
        <p:nvSpPr>
          <p:cNvPr id="3" name="Date Placeholder 2">
            <a:extLst>
              <a:ext uri="{FF2B5EF4-FFF2-40B4-BE49-F238E27FC236}">
                <a16:creationId xmlns:a16="http://schemas.microsoft.com/office/drawing/2014/main" id="{A0DAF97B-A058-4753-864E-AC4A84F25C64}"/>
              </a:ext>
            </a:extLst>
          </p:cNvPr>
          <p:cNvSpPr>
            <a:spLocks noGrp="1"/>
          </p:cNvSpPr>
          <p:nvPr>
            <p:ph type="dt" sz="half" idx="10"/>
          </p:nvPr>
        </p:nvSpPr>
        <p:spPr/>
        <p:txBody>
          <a:bodyPr/>
          <a:lstStyle/>
          <a:p>
            <a:fld id="{E5133F70-7845-4C15-9CA3-AE9ADA1F70AC}" type="datetime1">
              <a:rPr lang="en-US" smtClean="0"/>
              <a:t>7/14/2023</a:t>
            </a:fld>
            <a:endParaRPr lang="en-US"/>
          </a:p>
        </p:txBody>
      </p:sp>
      <p:sp>
        <p:nvSpPr>
          <p:cNvPr id="5" name="Slide Number Placeholder 4">
            <a:extLst>
              <a:ext uri="{FF2B5EF4-FFF2-40B4-BE49-F238E27FC236}">
                <a16:creationId xmlns:a16="http://schemas.microsoft.com/office/drawing/2014/main" id="{DCC60CAB-DD92-41CF-A49C-2169BBC8E342}"/>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6" name="Footer Placeholder 5">
            <a:extLst>
              <a:ext uri="{FF2B5EF4-FFF2-40B4-BE49-F238E27FC236}">
                <a16:creationId xmlns:a16="http://schemas.microsoft.com/office/drawing/2014/main" id="{9E16D8E5-4F7D-43C6-A355-C6C1F984F9CF}"/>
              </a:ext>
            </a:extLst>
          </p:cNvPr>
          <p:cNvSpPr>
            <a:spLocks noGrp="1"/>
          </p:cNvSpPr>
          <p:nvPr>
            <p:ph type="ftr" sz="quarter" idx="13"/>
          </p:nvPr>
        </p:nvSpPr>
        <p:spPr/>
        <p:txBody>
          <a:bodyPr/>
          <a:lstStyle/>
          <a:p>
            <a:pPr algn="l"/>
            <a:r>
              <a:t>© The TRACOM Corporation. All Rights Reserved.</a:t>
            </a:r>
          </a:p>
        </p:txBody>
      </p:sp>
      <p:sp>
        <p:nvSpPr>
          <p:cNvPr id="7" name="Text Placeholder 7">
            <a:extLst>
              <a:ext uri="{FF2B5EF4-FFF2-40B4-BE49-F238E27FC236}">
                <a16:creationId xmlns:a16="http://schemas.microsoft.com/office/drawing/2014/main" id="{49A64109-E1F1-4A58-8BD0-E9DAD941C0A3}"/>
              </a:ext>
            </a:extLst>
          </p:cNvPr>
          <p:cNvSpPr>
            <a:spLocks noGrp="1"/>
          </p:cNvSpPr>
          <p:nvPr>
            <p:ph type="body" sz="quarter" idx="14" hasCustomPrompt="1"/>
          </p:nvPr>
        </p:nvSpPr>
        <p:spPr>
          <a:xfrm>
            <a:off x="228600" y="1320800"/>
            <a:ext cx="11734800" cy="903288"/>
          </a:xfrm>
        </p:spPr>
        <p:txBody>
          <a:bodyPr/>
          <a:lstStyle>
            <a:lvl1pPr>
              <a:defRPr sz="2400">
                <a:solidFill>
                  <a:schemeClr val="accent2"/>
                </a:solidFill>
              </a:defRPr>
            </a:lvl1pPr>
            <a:lvl2pPr marL="0" indent="0">
              <a:buNone/>
            </a:lvl2pPr>
          </a:lstStyle>
          <a:p>
            <a:pPr lvl="0"/>
            <a:r>
              <a:t>Type subhead in sentence case I Align to bottom of placeholder if desired</a:t>
            </a:r>
          </a:p>
        </p:txBody>
      </p:sp>
      <p:sp>
        <p:nvSpPr>
          <p:cNvPr id="8" name="Text Placeholder 7">
            <a:extLst>
              <a:ext uri="{FF2B5EF4-FFF2-40B4-BE49-F238E27FC236}">
                <a16:creationId xmlns:a16="http://schemas.microsoft.com/office/drawing/2014/main" id="{63438D91-9EB1-491B-8E4E-9CF49C8E2396}"/>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30263185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53D374-DEC0-4B09-AA4C-79BD56848E97}"/>
              </a:ext>
            </a:extLst>
          </p:cNvPr>
          <p:cNvSpPr>
            <a:spLocks noGrp="1"/>
          </p:cNvSpPr>
          <p:nvPr>
            <p:ph type="dt" sz="half" idx="10"/>
          </p:nvPr>
        </p:nvSpPr>
        <p:spPr/>
        <p:txBody>
          <a:bodyPr/>
          <a:lstStyle/>
          <a:p>
            <a:fld id="{4A7E8167-9D68-4679-8A05-3AED3A495F29}" type="datetime1">
              <a:rPr lang="en-US" smtClean="0"/>
              <a:t>7/14/2023</a:t>
            </a:fld>
            <a:endParaRPr lang="en-US"/>
          </a:p>
        </p:txBody>
      </p:sp>
      <p:sp>
        <p:nvSpPr>
          <p:cNvPr id="4" name="Slide Number Placeholder 3">
            <a:extLst>
              <a:ext uri="{FF2B5EF4-FFF2-40B4-BE49-F238E27FC236}">
                <a16:creationId xmlns:a16="http://schemas.microsoft.com/office/drawing/2014/main" id="{AC72F167-DED3-40D1-AAC4-BFD8A1ADF017}"/>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5" name="Footer Placeholder 4">
            <a:extLst>
              <a:ext uri="{FF2B5EF4-FFF2-40B4-BE49-F238E27FC236}">
                <a16:creationId xmlns:a16="http://schemas.microsoft.com/office/drawing/2014/main" id="{11FC1D8E-2400-4F0A-91B3-BA0B7924554A}"/>
              </a:ext>
            </a:extLst>
          </p:cNvPr>
          <p:cNvSpPr>
            <a:spLocks noGrp="1"/>
          </p:cNvSpPr>
          <p:nvPr>
            <p:ph type="ftr" sz="quarter" idx="13"/>
          </p:nvPr>
        </p:nvSpPr>
        <p:spPr/>
        <p:txBody>
          <a:bodyPr/>
          <a:lstStyle/>
          <a:p>
            <a:pPr algn="l"/>
            <a:r>
              <a:t>© The TRACOM Corporation. All Rights Reserved.</a:t>
            </a:r>
          </a:p>
        </p:txBody>
      </p:sp>
      <p:sp>
        <p:nvSpPr>
          <p:cNvPr id="6" name="Text Placeholder 7">
            <a:extLst>
              <a:ext uri="{FF2B5EF4-FFF2-40B4-BE49-F238E27FC236}">
                <a16:creationId xmlns:a16="http://schemas.microsoft.com/office/drawing/2014/main" id="{1F866A67-A47F-4ED3-BFA3-AA0F81BB15AF}"/>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27915733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LT. 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B04ED-563E-4049-AEED-ECC79521FBDE}"/>
              </a:ext>
            </a:extLst>
          </p:cNvPr>
          <p:cNvSpPr>
            <a:spLocks noGrp="1"/>
          </p:cNvSpPr>
          <p:nvPr>
            <p:ph type="title" hasCustomPrompt="1"/>
          </p:nvPr>
        </p:nvSpPr>
        <p:spPr>
          <a:xfrm>
            <a:off x="228601" y="228600"/>
            <a:ext cx="3849688" cy="1995488"/>
          </a:xfrm>
        </p:spPr>
        <p:txBody>
          <a:bodyPr anchor="b"/>
          <a:lstStyle>
            <a:lvl1pPr>
              <a:defRPr sz="3200"/>
            </a:lvl1pPr>
          </a:lstStyle>
          <a:p>
            <a:r>
              <a:t>Type Insightful Headline in Initial Caps Max Two Lines</a:t>
            </a:r>
          </a:p>
        </p:txBody>
      </p:sp>
      <p:sp>
        <p:nvSpPr>
          <p:cNvPr id="3" name="Content Placeholder 2">
            <a:extLst>
              <a:ext uri="{FF2B5EF4-FFF2-40B4-BE49-F238E27FC236}">
                <a16:creationId xmlns:a16="http://schemas.microsoft.com/office/drawing/2014/main" id="{FE479805-8E6A-49D2-9995-9EA4DA1AB5C3}"/>
              </a:ext>
            </a:extLst>
          </p:cNvPr>
          <p:cNvSpPr>
            <a:spLocks noGrp="1"/>
          </p:cNvSpPr>
          <p:nvPr>
            <p:ph idx="1" hasCustomPrompt="1"/>
          </p:nvPr>
        </p:nvSpPr>
        <p:spPr>
          <a:xfrm>
            <a:off x="4170363" y="228601"/>
            <a:ext cx="7793037" cy="5715000"/>
          </a:xfrm>
        </p:spPr>
        <p:txBody>
          <a:bodyPr/>
          <a:lstStyle>
            <a:lvl1pPr>
              <a:defRPr sz="2200"/>
            </a:lvl1pPr>
            <a:lvl2pPr>
              <a:defRPr sz="2200"/>
            </a:lvl2pPr>
            <a:lvl3pPr>
              <a:defRPr sz="2000"/>
            </a:lvl3pPr>
            <a:lvl4pPr>
              <a:defRPr sz="2000"/>
            </a:lvl4pPr>
            <a:lvl5pPr>
              <a:defRPr sz="2000"/>
            </a:lvl5pPr>
            <a:lvl6pPr>
              <a:defRPr sz="2000"/>
            </a:lvl6pPr>
            <a:lvl7pPr>
              <a:defRPr sz="2000"/>
            </a:lvl7pPr>
            <a:lvl8pPr>
              <a:defRPr sz="2000"/>
            </a:lvl8pPr>
            <a:lvl9pPr>
              <a:defRPr sz="2000"/>
            </a:lvl9p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Text Placeholder 3">
            <a:extLst>
              <a:ext uri="{FF2B5EF4-FFF2-40B4-BE49-F238E27FC236}">
                <a16:creationId xmlns:a16="http://schemas.microsoft.com/office/drawing/2014/main" id="{72B6DEA2-B2B4-4E81-B288-E495153B39AC}"/>
              </a:ext>
            </a:extLst>
          </p:cNvPr>
          <p:cNvSpPr>
            <a:spLocks noGrp="1"/>
          </p:cNvSpPr>
          <p:nvPr>
            <p:ph type="body" sz="half" idx="2" hasCustomPrompt="1"/>
          </p:nvPr>
        </p:nvSpPr>
        <p:spPr>
          <a:xfrm>
            <a:off x="228601" y="2352675"/>
            <a:ext cx="3849688" cy="3590926"/>
          </a:xfrm>
        </p:spPr>
        <p:txBody>
          <a:bodyPr/>
          <a:lstStyle>
            <a:lvl1pPr marL="0" indent="0">
              <a:buNone/>
              <a:defRPr sz="24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t>Type subhead in sentence case</a:t>
            </a:r>
          </a:p>
        </p:txBody>
      </p:sp>
      <p:sp>
        <p:nvSpPr>
          <p:cNvPr id="8" name="Date Placeholder 7">
            <a:extLst>
              <a:ext uri="{FF2B5EF4-FFF2-40B4-BE49-F238E27FC236}">
                <a16:creationId xmlns:a16="http://schemas.microsoft.com/office/drawing/2014/main" id="{31B0A9CE-A9F1-4285-83DA-27338B607627}"/>
              </a:ext>
            </a:extLst>
          </p:cNvPr>
          <p:cNvSpPr>
            <a:spLocks noGrp="1"/>
          </p:cNvSpPr>
          <p:nvPr>
            <p:ph type="dt" sz="half" idx="10"/>
          </p:nvPr>
        </p:nvSpPr>
        <p:spPr/>
        <p:txBody>
          <a:bodyPr/>
          <a:lstStyle/>
          <a:p>
            <a:fld id="{12977BE7-688E-4BDA-9A2F-21E586C4A620}" type="datetime1">
              <a:rPr lang="en-US" smtClean="0"/>
              <a:t>7/14/2023</a:t>
            </a:fld>
            <a:endParaRPr lang="en-US"/>
          </a:p>
        </p:txBody>
      </p:sp>
      <p:sp>
        <p:nvSpPr>
          <p:cNvPr id="9" name="Footer Placeholder 8">
            <a:extLst>
              <a:ext uri="{FF2B5EF4-FFF2-40B4-BE49-F238E27FC236}">
                <a16:creationId xmlns:a16="http://schemas.microsoft.com/office/drawing/2014/main" id="{F506570F-7B47-47CA-BAF6-2151DF1F205B}"/>
              </a:ext>
            </a:extLst>
          </p:cNvPr>
          <p:cNvSpPr>
            <a:spLocks noGrp="1"/>
          </p:cNvSpPr>
          <p:nvPr>
            <p:ph type="ftr" sz="quarter" idx="11"/>
          </p:nvPr>
        </p:nvSpPr>
        <p:spPr/>
        <p:txBody>
          <a:bodyPr/>
          <a:lstStyle/>
          <a:p>
            <a:pPr algn="l"/>
            <a:r>
              <a:t>© The TRACOM Corporation. All Rights Reserved.</a:t>
            </a:r>
          </a:p>
        </p:txBody>
      </p:sp>
      <p:sp>
        <p:nvSpPr>
          <p:cNvPr id="10" name="Slide Number Placeholder 9">
            <a:extLst>
              <a:ext uri="{FF2B5EF4-FFF2-40B4-BE49-F238E27FC236}">
                <a16:creationId xmlns:a16="http://schemas.microsoft.com/office/drawing/2014/main" id="{75EDA484-2165-481C-969B-CA3E2D6AB6AE}"/>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11" name="Text Placeholder 7">
            <a:extLst>
              <a:ext uri="{FF2B5EF4-FFF2-40B4-BE49-F238E27FC236}">
                <a16:creationId xmlns:a16="http://schemas.microsoft.com/office/drawing/2014/main" id="{7FAF71BF-5A05-49BC-BF05-BC6AFFF9C9A8}"/>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33285036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Y BACKGROUND: Alt. 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B04ED-563E-4049-AEED-ECC79521FBDE}"/>
              </a:ext>
            </a:extLst>
          </p:cNvPr>
          <p:cNvSpPr>
            <a:spLocks noGrp="1"/>
          </p:cNvSpPr>
          <p:nvPr>
            <p:ph type="title" hasCustomPrompt="1"/>
          </p:nvPr>
        </p:nvSpPr>
        <p:spPr>
          <a:xfrm>
            <a:off x="228601" y="228600"/>
            <a:ext cx="3849688" cy="1995488"/>
          </a:xfrm>
        </p:spPr>
        <p:txBody>
          <a:bodyPr anchor="b"/>
          <a:lstStyle>
            <a:lvl1pPr>
              <a:defRPr sz="3200"/>
            </a:lvl1pPr>
          </a:lstStyle>
          <a:p>
            <a:r>
              <a:t>Type Insightful Headline in Initial Caps Max Two Lines</a:t>
            </a:r>
          </a:p>
        </p:txBody>
      </p:sp>
      <p:sp>
        <p:nvSpPr>
          <p:cNvPr id="3" name="Content Placeholder 2">
            <a:extLst>
              <a:ext uri="{FF2B5EF4-FFF2-40B4-BE49-F238E27FC236}">
                <a16:creationId xmlns:a16="http://schemas.microsoft.com/office/drawing/2014/main" id="{FE479805-8E6A-49D2-9995-9EA4DA1AB5C3}"/>
              </a:ext>
            </a:extLst>
          </p:cNvPr>
          <p:cNvSpPr>
            <a:spLocks noGrp="1"/>
          </p:cNvSpPr>
          <p:nvPr>
            <p:ph idx="1" hasCustomPrompt="1"/>
          </p:nvPr>
        </p:nvSpPr>
        <p:spPr>
          <a:xfrm>
            <a:off x="4170363" y="228601"/>
            <a:ext cx="7793037" cy="5715000"/>
          </a:xfrm>
          <a:solidFill>
            <a:schemeClr val="bg1">
              <a:lumMod val="85000"/>
              <a:alpha val="51000"/>
            </a:schemeClr>
          </a:solidFill>
        </p:spPr>
        <p:txBody>
          <a:bodyPr lIns="91440" tIns="91440" rIns="91440" bIns="91440"/>
          <a:lstStyle>
            <a:lvl1pPr>
              <a:defRPr sz="2200"/>
            </a:lvl1pPr>
            <a:lvl2pPr>
              <a:defRPr sz="2200"/>
            </a:lvl2pPr>
            <a:lvl3pPr>
              <a:defRPr sz="2000"/>
            </a:lvl3pPr>
            <a:lvl4pPr>
              <a:defRPr sz="2000"/>
            </a:lvl4pPr>
            <a:lvl5pPr>
              <a:defRPr sz="2000"/>
            </a:lvl5pPr>
            <a:lvl6pPr>
              <a:defRPr sz="2000"/>
            </a:lvl6pPr>
            <a:lvl7pPr>
              <a:defRPr sz="2000"/>
            </a:lvl7pPr>
            <a:lvl8pPr>
              <a:defRPr sz="2000"/>
            </a:lvl8pPr>
            <a:lvl9pPr>
              <a:defRPr sz="2000"/>
            </a:lvl9p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Text Placeholder 3">
            <a:extLst>
              <a:ext uri="{FF2B5EF4-FFF2-40B4-BE49-F238E27FC236}">
                <a16:creationId xmlns:a16="http://schemas.microsoft.com/office/drawing/2014/main" id="{72B6DEA2-B2B4-4E81-B288-E495153B39AC}"/>
              </a:ext>
            </a:extLst>
          </p:cNvPr>
          <p:cNvSpPr>
            <a:spLocks noGrp="1"/>
          </p:cNvSpPr>
          <p:nvPr>
            <p:ph type="body" sz="half" idx="2" hasCustomPrompt="1"/>
          </p:nvPr>
        </p:nvSpPr>
        <p:spPr>
          <a:xfrm>
            <a:off x="228601" y="2352675"/>
            <a:ext cx="3849688" cy="3590926"/>
          </a:xfrm>
        </p:spPr>
        <p:txBody>
          <a:bodyPr/>
          <a:lstStyle>
            <a:lvl1pPr marL="0" indent="0">
              <a:buNone/>
              <a:defRPr sz="24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t>Type subhead in sentence case</a:t>
            </a:r>
          </a:p>
        </p:txBody>
      </p:sp>
      <p:sp>
        <p:nvSpPr>
          <p:cNvPr id="8" name="Date Placeholder 7">
            <a:extLst>
              <a:ext uri="{FF2B5EF4-FFF2-40B4-BE49-F238E27FC236}">
                <a16:creationId xmlns:a16="http://schemas.microsoft.com/office/drawing/2014/main" id="{31B0A9CE-A9F1-4285-83DA-27338B607627}"/>
              </a:ext>
            </a:extLst>
          </p:cNvPr>
          <p:cNvSpPr>
            <a:spLocks noGrp="1"/>
          </p:cNvSpPr>
          <p:nvPr>
            <p:ph type="dt" sz="half" idx="10"/>
          </p:nvPr>
        </p:nvSpPr>
        <p:spPr/>
        <p:txBody>
          <a:bodyPr/>
          <a:lstStyle/>
          <a:p>
            <a:fld id="{5F1551AA-6973-4DA7-8C3B-E9CA29EA9EAD}" type="datetime1">
              <a:rPr lang="en-US" smtClean="0"/>
              <a:t>7/14/2023</a:t>
            </a:fld>
            <a:endParaRPr lang="en-US"/>
          </a:p>
        </p:txBody>
      </p:sp>
      <p:sp>
        <p:nvSpPr>
          <p:cNvPr id="9" name="Footer Placeholder 8">
            <a:extLst>
              <a:ext uri="{FF2B5EF4-FFF2-40B4-BE49-F238E27FC236}">
                <a16:creationId xmlns:a16="http://schemas.microsoft.com/office/drawing/2014/main" id="{F506570F-7B47-47CA-BAF6-2151DF1F205B}"/>
              </a:ext>
            </a:extLst>
          </p:cNvPr>
          <p:cNvSpPr>
            <a:spLocks noGrp="1"/>
          </p:cNvSpPr>
          <p:nvPr>
            <p:ph type="ftr" sz="quarter" idx="11"/>
          </p:nvPr>
        </p:nvSpPr>
        <p:spPr/>
        <p:txBody>
          <a:bodyPr/>
          <a:lstStyle/>
          <a:p>
            <a:pPr algn="l"/>
            <a:r>
              <a:t>© The TRACOM Corporation. All Rights Reserved.</a:t>
            </a:r>
          </a:p>
        </p:txBody>
      </p:sp>
      <p:sp>
        <p:nvSpPr>
          <p:cNvPr id="10" name="Slide Number Placeholder 9">
            <a:extLst>
              <a:ext uri="{FF2B5EF4-FFF2-40B4-BE49-F238E27FC236}">
                <a16:creationId xmlns:a16="http://schemas.microsoft.com/office/drawing/2014/main" id="{75EDA484-2165-481C-969B-CA3E2D6AB6AE}"/>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11" name="Text Placeholder 7">
            <a:extLst>
              <a:ext uri="{FF2B5EF4-FFF2-40B4-BE49-F238E27FC236}">
                <a16:creationId xmlns:a16="http://schemas.microsoft.com/office/drawing/2014/main" id="{C58B8AF4-2572-4101-BC77-749A6920DD1B}"/>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3023174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rge Picture, 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F075-35D9-4CAD-AC48-B563413C3D36}"/>
              </a:ext>
            </a:extLst>
          </p:cNvPr>
          <p:cNvSpPr>
            <a:spLocks noGrp="1"/>
          </p:cNvSpPr>
          <p:nvPr>
            <p:ph type="title" hasCustomPrompt="1"/>
          </p:nvPr>
        </p:nvSpPr>
        <p:spPr>
          <a:xfrm>
            <a:off x="228601" y="228600"/>
            <a:ext cx="3849688" cy="1995488"/>
          </a:xfrm>
        </p:spPr>
        <p:txBody>
          <a:bodyPr anchor="b"/>
          <a:lstStyle>
            <a:lvl1pPr>
              <a:defRPr sz="3200"/>
            </a:lvl1pPr>
          </a:lstStyle>
          <a:p>
            <a:r>
              <a:t>Type Insightful Headline in Initial Caps Max Two Lines</a:t>
            </a:r>
          </a:p>
        </p:txBody>
      </p:sp>
      <p:sp>
        <p:nvSpPr>
          <p:cNvPr id="3" name="Picture Placeholder 2">
            <a:extLst>
              <a:ext uri="{FF2B5EF4-FFF2-40B4-BE49-F238E27FC236}">
                <a16:creationId xmlns:a16="http://schemas.microsoft.com/office/drawing/2014/main" id="{091427CE-D2EC-4E63-ADC6-270F3C0D00B2}"/>
              </a:ext>
            </a:extLst>
          </p:cNvPr>
          <p:cNvSpPr>
            <a:spLocks noGrp="1"/>
          </p:cNvSpPr>
          <p:nvPr>
            <p:ph type="pic" idx="1"/>
          </p:nvPr>
        </p:nvSpPr>
        <p:spPr>
          <a:xfrm>
            <a:off x="4170362" y="0"/>
            <a:ext cx="8021637" cy="6858000"/>
          </a:xfrm>
          <a:gradFill>
            <a:gsLst>
              <a:gs pos="0">
                <a:schemeClr val="bg2"/>
              </a:gs>
              <a:gs pos="50000">
                <a:schemeClr val="bg1"/>
              </a:gs>
              <a:gs pos="95000">
                <a:schemeClr val="bg2">
                  <a:lumMod val="90000"/>
                </a:schemeClr>
              </a:gs>
            </a:gsLst>
            <a:lin ang="4200000" scaled="0"/>
          </a:gradFill>
        </p:spPr>
        <p:txBody>
          <a:bodyPr bIns="548640"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t>Click icon to add picture</a:t>
            </a:r>
          </a:p>
        </p:txBody>
      </p:sp>
      <p:sp>
        <p:nvSpPr>
          <p:cNvPr id="5" name="Date Placeholder 4">
            <a:extLst>
              <a:ext uri="{FF2B5EF4-FFF2-40B4-BE49-F238E27FC236}">
                <a16:creationId xmlns:a16="http://schemas.microsoft.com/office/drawing/2014/main" id="{71AB9E7B-F44C-49F9-83CC-8ABE01120684}"/>
              </a:ext>
            </a:extLst>
          </p:cNvPr>
          <p:cNvSpPr>
            <a:spLocks noGrp="1"/>
          </p:cNvSpPr>
          <p:nvPr>
            <p:ph type="dt" sz="half" idx="10"/>
          </p:nvPr>
        </p:nvSpPr>
        <p:spPr/>
        <p:txBody>
          <a:bodyPr/>
          <a:lstStyle/>
          <a:p>
            <a:fld id="{5DB7B080-B653-41DF-96B9-6EF2F12C6D44}" type="datetime1">
              <a:rPr lang="en-US" smtClean="0"/>
              <a:t>7/14/2023</a:t>
            </a:fld>
            <a:endParaRPr lang="en-US"/>
          </a:p>
        </p:txBody>
      </p:sp>
      <p:sp>
        <p:nvSpPr>
          <p:cNvPr id="7" name="Slide Number Placeholder 6">
            <a:extLst>
              <a:ext uri="{FF2B5EF4-FFF2-40B4-BE49-F238E27FC236}">
                <a16:creationId xmlns:a16="http://schemas.microsoft.com/office/drawing/2014/main" id="{EC625824-644F-494C-B1DA-F7636545F928}"/>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8" name="Footer Placeholder 7">
            <a:extLst>
              <a:ext uri="{FF2B5EF4-FFF2-40B4-BE49-F238E27FC236}">
                <a16:creationId xmlns:a16="http://schemas.microsoft.com/office/drawing/2014/main" id="{00EA9EDC-F745-4699-AD46-FD40B2DB0E96}"/>
              </a:ext>
            </a:extLst>
          </p:cNvPr>
          <p:cNvSpPr>
            <a:spLocks noGrp="1"/>
          </p:cNvSpPr>
          <p:nvPr>
            <p:ph type="ftr" sz="quarter" idx="13"/>
          </p:nvPr>
        </p:nvSpPr>
        <p:spPr>
          <a:xfrm>
            <a:off x="228600" y="6438900"/>
            <a:ext cx="3849688" cy="282575"/>
          </a:xfrm>
        </p:spPr>
        <p:txBody>
          <a:bodyPr/>
          <a:lstStyle/>
          <a:p>
            <a:pPr algn="l"/>
            <a:r>
              <a:t>© The TRACOM Corporation. All Rights Reserved.</a:t>
            </a:r>
          </a:p>
        </p:txBody>
      </p:sp>
      <p:sp>
        <p:nvSpPr>
          <p:cNvPr id="9" name="Text Placeholder 8">
            <a:extLst>
              <a:ext uri="{FF2B5EF4-FFF2-40B4-BE49-F238E27FC236}">
                <a16:creationId xmlns:a16="http://schemas.microsoft.com/office/drawing/2014/main" id="{61280C94-7535-40DB-9974-B4DA45ACE0A3}"/>
              </a:ext>
            </a:extLst>
          </p:cNvPr>
          <p:cNvSpPr>
            <a:spLocks noGrp="1"/>
          </p:cNvSpPr>
          <p:nvPr>
            <p:ph type="body" sz="quarter" idx="14" hasCustomPrompt="1"/>
          </p:nvPr>
        </p:nvSpPr>
        <p:spPr>
          <a:xfrm>
            <a:off x="228600" y="2316163"/>
            <a:ext cx="3849688" cy="3627437"/>
          </a:xfrm>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10" name="Text Placeholder 7">
            <a:extLst>
              <a:ext uri="{FF2B5EF4-FFF2-40B4-BE49-F238E27FC236}">
                <a16:creationId xmlns:a16="http://schemas.microsoft.com/office/drawing/2014/main" id="{8118E467-BD8A-4DBB-B768-67A2F507E06A}"/>
              </a:ext>
            </a:extLst>
          </p:cNvPr>
          <p:cNvSpPr>
            <a:spLocks noGrp="1"/>
          </p:cNvSpPr>
          <p:nvPr>
            <p:ph type="body" sz="quarter" idx="15" hasCustomPrompt="1"/>
          </p:nvPr>
        </p:nvSpPr>
        <p:spPr>
          <a:xfrm>
            <a:off x="228600" y="6019800"/>
            <a:ext cx="3849688"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16789803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alf Picture, Title and Text (SPEAKER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F075-35D9-4CAD-AC48-B563413C3D36}"/>
              </a:ext>
            </a:extLst>
          </p:cNvPr>
          <p:cNvSpPr>
            <a:spLocks noGrp="1"/>
          </p:cNvSpPr>
          <p:nvPr>
            <p:ph type="title" hasCustomPrompt="1"/>
          </p:nvPr>
        </p:nvSpPr>
        <p:spPr>
          <a:xfrm>
            <a:off x="228601" y="228600"/>
            <a:ext cx="5822950" cy="1995488"/>
          </a:xfrm>
        </p:spPr>
        <p:txBody>
          <a:bodyPr anchor="b"/>
          <a:lstStyle>
            <a:lvl1pPr>
              <a:defRPr sz="3200"/>
            </a:lvl1pPr>
          </a:lstStyle>
          <a:p>
            <a:r>
              <a:rPr lang="en-US" dirty="0"/>
              <a:t>Type Insightful Headline in Initial Caps Max Two Lines</a:t>
            </a:r>
          </a:p>
        </p:txBody>
      </p:sp>
      <p:sp>
        <p:nvSpPr>
          <p:cNvPr id="3" name="Picture Placeholder 2">
            <a:extLst>
              <a:ext uri="{FF2B5EF4-FFF2-40B4-BE49-F238E27FC236}">
                <a16:creationId xmlns:a16="http://schemas.microsoft.com/office/drawing/2014/main" id="{091427CE-D2EC-4E63-ADC6-270F3C0D00B2}"/>
              </a:ext>
            </a:extLst>
          </p:cNvPr>
          <p:cNvSpPr>
            <a:spLocks noGrp="1"/>
          </p:cNvSpPr>
          <p:nvPr>
            <p:ph type="pic" idx="1" hasCustomPrompt="1"/>
          </p:nvPr>
        </p:nvSpPr>
        <p:spPr>
          <a:xfrm>
            <a:off x="6140451" y="0"/>
            <a:ext cx="6051549" cy="6858000"/>
          </a:xfrm>
          <a:gradFill>
            <a:gsLst>
              <a:gs pos="0">
                <a:schemeClr val="bg2"/>
              </a:gs>
              <a:gs pos="50000">
                <a:schemeClr val="bg1"/>
              </a:gs>
              <a:gs pos="95000">
                <a:schemeClr val="bg2">
                  <a:lumMod val="90000"/>
                </a:schemeClr>
              </a:gs>
            </a:gsLst>
            <a:lin ang="4200000" scaled="0"/>
          </a:gradFill>
        </p:spPr>
        <p:txBody>
          <a:bodyPr bIns="640080" anchor="ct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bio picture</a:t>
            </a:r>
          </a:p>
        </p:txBody>
      </p:sp>
      <p:sp>
        <p:nvSpPr>
          <p:cNvPr id="5" name="Date Placeholder 4">
            <a:extLst>
              <a:ext uri="{FF2B5EF4-FFF2-40B4-BE49-F238E27FC236}">
                <a16:creationId xmlns:a16="http://schemas.microsoft.com/office/drawing/2014/main" id="{71AB9E7B-F44C-49F9-83CC-8ABE01120684}"/>
              </a:ext>
            </a:extLst>
          </p:cNvPr>
          <p:cNvSpPr>
            <a:spLocks noGrp="1"/>
          </p:cNvSpPr>
          <p:nvPr>
            <p:ph type="dt" sz="half" idx="10"/>
          </p:nvPr>
        </p:nvSpPr>
        <p:spPr/>
        <p:txBody>
          <a:bodyPr/>
          <a:lstStyle/>
          <a:p>
            <a:fld id="{EEF85A37-C362-48EC-AEEA-0303E71E851A}" type="datetime1">
              <a:rPr lang="en-US" smtClean="0"/>
              <a:t>7/14/2023</a:t>
            </a:fld>
            <a:endParaRPr lang="en-US" dirty="0"/>
          </a:p>
        </p:txBody>
      </p:sp>
      <p:sp>
        <p:nvSpPr>
          <p:cNvPr id="7" name="Slide Number Placeholder 6">
            <a:extLst>
              <a:ext uri="{FF2B5EF4-FFF2-40B4-BE49-F238E27FC236}">
                <a16:creationId xmlns:a16="http://schemas.microsoft.com/office/drawing/2014/main" id="{EC625824-644F-494C-B1DA-F7636545F928}"/>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8" name="Footer Placeholder 7">
            <a:extLst>
              <a:ext uri="{FF2B5EF4-FFF2-40B4-BE49-F238E27FC236}">
                <a16:creationId xmlns:a16="http://schemas.microsoft.com/office/drawing/2014/main" id="{00EA9EDC-F745-4699-AD46-FD40B2DB0E96}"/>
              </a:ext>
            </a:extLst>
          </p:cNvPr>
          <p:cNvSpPr>
            <a:spLocks noGrp="1"/>
          </p:cNvSpPr>
          <p:nvPr>
            <p:ph type="ftr" sz="quarter" idx="13"/>
          </p:nvPr>
        </p:nvSpPr>
        <p:spPr/>
        <p:txBody>
          <a:bodyPr/>
          <a:lstStyle/>
          <a:p>
            <a:pPr algn="l"/>
            <a:r>
              <a:rPr lang="en-US" dirty="0"/>
              <a:t>© The TRACOM Corporation. All Rights Reserved.</a:t>
            </a:r>
          </a:p>
        </p:txBody>
      </p:sp>
      <p:sp>
        <p:nvSpPr>
          <p:cNvPr id="9" name="Text Placeholder 8">
            <a:extLst>
              <a:ext uri="{FF2B5EF4-FFF2-40B4-BE49-F238E27FC236}">
                <a16:creationId xmlns:a16="http://schemas.microsoft.com/office/drawing/2014/main" id="{1F802E0C-3947-488C-830C-43BA4B72098D}"/>
              </a:ext>
            </a:extLst>
          </p:cNvPr>
          <p:cNvSpPr>
            <a:spLocks noGrp="1"/>
          </p:cNvSpPr>
          <p:nvPr>
            <p:ph type="body" sz="quarter" idx="14" hasCustomPrompt="1"/>
          </p:nvPr>
        </p:nvSpPr>
        <p:spPr>
          <a:xfrm>
            <a:off x="228599" y="2316163"/>
            <a:ext cx="5822949" cy="3627437"/>
          </a:xfrm>
        </p:spPr>
        <p:txBody>
          <a:bodyPr/>
          <a:lstStyle/>
          <a:p>
            <a:pPr lvl="0"/>
            <a:r>
              <a:rPr lang="en-US" dirty="0"/>
              <a:t>Start typing for paragraph formatting (no bullet point). To add bullet point, place cursor at front of sentence, then hit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7">
            <a:extLst>
              <a:ext uri="{FF2B5EF4-FFF2-40B4-BE49-F238E27FC236}">
                <a16:creationId xmlns:a16="http://schemas.microsoft.com/office/drawing/2014/main" id="{6B85023D-40DA-4676-9948-F11E76E6B169}"/>
              </a:ext>
            </a:extLst>
          </p:cNvPr>
          <p:cNvSpPr>
            <a:spLocks noGrp="1"/>
          </p:cNvSpPr>
          <p:nvPr>
            <p:ph type="body" sz="quarter" idx="15" hasCustomPrompt="1"/>
          </p:nvPr>
        </p:nvSpPr>
        <p:spPr>
          <a:xfrm>
            <a:off x="228600" y="6019800"/>
            <a:ext cx="5822948"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
        <p:nvSpPr>
          <p:cNvPr id="6" name="Text Placeholder 5">
            <a:extLst>
              <a:ext uri="{FF2B5EF4-FFF2-40B4-BE49-F238E27FC236}">
                <a16:creationId xmlns:a16="http://schemas.microsoft.com/office/drawing/2014/main" id="{DC69E3A0-4445-4D1C-A5E0-0FC873898A27}"/>
              </a:ext>
            </a:extLst>
          </p:cNvPr>
          <p:cNvSpPr>
            <a:spLocks noGrp="1"/>
          </p:cNvSpPr>
          <p:nvPr>
            <p:ph type="body" sz="quarter" idx="16" hasCustomPrompt="1"/>
          </p:nvPr>
        </p:nvSpPr>
        <p:spPr>
          <a:xfrm>
            <a:off x="2108200" y="5062538"/>
            <a:ext cx="3941763" cy="881062"/>
          </a:xfrm>
        </p:spPr>
        <p:txBody>
          <a:bodyPr/>
          <a:lstStyle>
            <a:lvl1pPr algn="r">
              <a:spcBef>
                <a:spcPts val="0"/>
              </a:spcBef>
              <a:spcAft>
                <a:spcPts val="0"/>
              </a:spcAft>
              <a:defRPr>
                <a:solidFill>
                  <a:schemeClr val="accent2"/>
                </a:solidFill>
              </a:defRPr>
            </a:lvl1pPr>
            <a:lvl2pPr marL="228600" indent="-228600" algn="r">
              <a:spcBef>
                <a:spcPts val="0"/>
              </a:spcBef>
              <a:buFont typeface="Arial" panose="020B0604020202020204" pitchFamily="34" charset="0"/>
              <a:buChar char="​"/>
              <a:defRPr sz="1800"/>
            </a:lvl2pPr>
            <a:lvl3pPr algn="r">
              <a:defRPr/>
            </a:lvl3pPr>
            <a:lvl4pPr algn="r">
              <a:defRPr/>
            </a:lvl4pPr>
            <a:lvl5pPr algn="r">
              <a:defRPr/>
            </a:lvl5pPr>
          </a:lstStyle>
          <a:p>
            <a:pPr lvl="0"/>
            <a:r>
              <a:rPr lang="en-US" dirty="0"/>
              <a:t>Firstname Lastname </a:t>
            </a:r>
          </a:p>
          <a:p>
            <a:pPr lvl="1"/>
            <a:r>
              <a:rPr lang="en-US" dirty="0"/>
              <a:t>Title</a:t>
            </a:r>
          </a:p>
        </p:txBody>
      </p:sp>
      <p:sp>
        <p:nvSpPr>
          <p:cNvPr id="12" name="Text Placeholder 11">
            <a:extLst>
              <a:ext uri="{FF2B5EF4-FFF2-40B4-BE49-F238E27FC236}">
                <a16:creationId xmlns:a16="http://schemas.microsoft.com/office/drawing/2014/main" id="{E27DBBC6-881B-4055-BDAD-C92A5C9FE049}"/>
              </a:ext>
            </a:extLst>
          </p:cNvPr>
          <p:cNvSpPr>
            <a:spLocks noGrp="1"/>
          </p:cNvSpPr>
          <p:nvPr>
            <p:ph type="body" sz="quarter" idx="17" hasCustomPrompt="1"/>
          </p:nvPr>
        </p:nvSpPr>
        <p:spPr>
          <a:xfrm>
            <a:off x="6296025" y="4986338"/>
            <a:ext cx="3971925" cy="903287"/>
          </a:xfrm>
        </p:spPr>
        <p:txBody>
          <a:bodyPr anchor="ctr"/>
          <a:lstStyle>
            <a:lvl1pPr>
              <a:defRPr sz="1800">
                <a:solidFill>
                  <a:srgbClr val="B14336"/>
                </a:solidFill>
              </a:defRPr>
            </a:lvl1pPr>
          </a:lstStyle>
          <a:p>
            <a:pPr lvl="0"/>
            <a:r>
              <a:rPr lang="en-US" dirty="0"/>
              <a:t>Use the name placeholder on the left if this layout is used to introduce the speaker (delete both placeholders if not used)</a:t>
            </a:r>
          </a:p>
        </p:txBody>
      </p:sp>
    </p:spTree>
    <p:extLst>
      <p:ext uri="{BB962C8B-B14F-4D97-AF65-F5344CB8AC3E}">
        <p14:creationId xmlns:p14="http://schemas.microsoft.com/office/powerpoint/2010/main" val="23986768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eed Picture and Titl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8C5803A-17B8-4379-9100-1B6B2DC53F1B}"/>
              </a:ext>
            </a:extLst>
          </p:cNvPr>
          <p:cNvSpPr>
            <a:spLocks noGrp="1"/>
          </p:cNvSpPr>
          <p:nvPr>
            <p:ph type="pic" sz="quarter" idx="14" hasCustomPrompt="1"/>
          </p:nvPr>
        </p:nvSpPr>
        <p:spPr>
          <a:xfrm>
            <a:off x="0" y="0"/>
            <a:ext cx="12192000" cy="6858000"/>
          </a:xfrm>
          <a:gradFill>
            <a:gsLst>
              <a:gs pos="0">
                <a:schemeClr val="bg2"/>
              </a:gs>
              <a:gs pos="50000">
                <a:schemeClr val="bg1"/>
              </a:gs>
              <a:gs pos="95000">
                <a:schemeClr val="bg2">
                  <a:lumMod val="90000"/>
                </a:schemeClr>
              </a:gs>
            </a:gsLst>
            <a:lin ang="4200000" scaled="0"/>
          </a:gradFill>
        </p:spPr>
        <p:txBody>
          <a:bodyPr bIns="731520" anchor="ctr"/>
          <a:lstStyle>
            <a:lvl1pPr algn="ctr">
              <a:buNone/>
              <a:defRPr sz="2000"/>
            </a:lvl1pPr>
          </a:lstStyle>
          <a:p>
            <a:r>
              <a:rPr lang="en-US" dirty="0"/>
              <a:t>Click icon to add picture | Send picture to back if text hides</a:t>
            </a:r>
          </a:p>
        </p:txBody>
      </p:sp>
      <p:sp>
        <p:nvSpPr>
          <p:cNvPr id="2" name="Title 1">
            <a:extLst>
              <a:ext uri="{FF2B5EF4-FFF2-40B4-BE49-F238E27FC236}">
                <a16:creationId xmlns:a16="http://schemas.microsoft.com/office/drawing/2014/main" id="{A30F181B-D94D-4CEF-989D-D4540E8FFBAE}"/>
              </a:ext>
            </a:extLst>
          </p:cNvPr>
          <p:cNvSpPr>
            <a:spLocks noGrp="1"/>
          </p:cNvSpPr>
          <p:nvPr>
            <p:ph type="title" hasCustomPrompt="1"/>
          </p:nvPr>
        </p:nvSpPr>
        <p:spPr/>
        <p:txBody>
          <a:bodyPr/>
          <a:lstStyle>
            <a:lvl1pPr>
              <a:defRPr/>
            </a:lvl1pPr>
          </a:lstStyle>
          <a:p>
            <a:r>
              <a:rPr lang="en-US" dirty="0"/>
              <a:t>Type Insightful Headline in Initial Caps Max Two Lines | Move Recolor Text for Contrast Against Photo</a:t>
            </a:r>
          </a:p>
        </p:txBody>
      </p:sp>
      <p:sp>
        <p:nvSpPr>
          <p:cNvPr id="3" name="Date Placeholder 2">
            <a:extLst>
              <a:ext uri="{FF2B5EF4-FFF2-40B4-BE49-F238E27FC236}">
                <a16:creationId xmlns:a16="http://schemas.microsoft.com/office/drawing/2014/main" id="{A0DAF97B-A058-4753-864E-AC4A84F25C64}"/>
              </a:ext>
            </a:extLst>
          </p:cNvPr>
          <p:cNvSpPr>
            <a:spLocks noGrp="1"/>
          </p:cNvSpPr>
          <p:nvPr>
            <p:ph type="dt" sz="half" idx="10"/>
          </p:nvPr>
        </p:nvSpPr>
        <p:spPr/>
        <p:txBody>
          <a:bodyPr/>
          <a:lstStyle/>
          <a:p>
            <a:fld id="{0B315915-5813-46B3-A55F-BABA666E981D}" type="datetime1">
              <a:rPr lang="en-US" smtClean="0"/>
              <a:t>7/14/2023</a:t>
            </a:fld>
            <a:endParaRPr lang="en-US" dirty="0"/>
          </a:p>
        </p:txBody>
      </p:sp>
      <p:sp>
        <p:nvSpPr>
          <p:cNvPr id="5" name="Slide Number Placeholder 4">
            <a:extLst>
              <a:ext uri="{FF2B5EF4-FFF2-40B4-BE49-F238E27FC236}">
                <a16:creationId xmlns:a16="http://schemas.microsoft.com/office/drawing/2014/main" id="{DCC60CAB-DD92-41CF-A49C-2169BBC8E342}"/>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6" name="Footer Placeholder 5">
            <a:extLst>
              <a:ext uri="{FF2B5EF4-FFF2-40B4-BE49-F238E27FC236}">
                <a16:creationId xmlns:a16="http://schemas.microsoft.com/office/drawing/2014/main" id="{9E16D8E5-4F7D-43C6-A355-C6C1F984F9CF}"/>
              </a:ext>
            </a:extLst>
          </p:cNvPr>
          <p:cNvSpPr>
            <a:spLocks noGrp="1"/>
          </p:cNvSpPr>
          <p:nvPr>
            <p:ph type="ftr" sz="quarter" idx="13"/>
          </p:nvPr>
        </p:nvSpPr>
        <p:spPr/>
        <p:txBody>
          <a:bodyPr/>
          <a:lstStyle/>
          <a:p>
            <a:pPr algn="l"/>
            <a:r>
              <a:rPr lang="en-US" dirty="0"/>
              <a:t>© The TRACOM Corporation. All Rights Reserved.</a:t>
            </a:r>
          </a:p>
        </p:txBody>
      </p:sp>
      <p:sp>
        <p:nvSpPr>
          <p:cNvPr id="8" name="Text Placeholder 7">
            <a:extLst>
              <a:ext uri="{FF2B5EF4-FFF2-40B4-BE49-F238E27FC236}">
                <a16:creationId xmlns:a16="http://schemas.microsoft.com/office/drawing/2014/main" id="{5F0A91A3-FF23-4E0C-947A-D687EE18262B}"/>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Tree>
    <p:extLst>
      <p:ext uri="{BB962C8B-B14F-4D97-AF65-F5344CB8AC3E}">
        <p14:creationId xmlns:p14="http://schemas.microsoft.com/office/powerpoint/2010/main" val="8466330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ASSIGN LAYOUTS AFTER THIS MARKER &gt;&gt; ">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717A470-824E-4933-B676-6A74CCC1483D}"/>
              </a:ext>
            </a:extLst>
          </p:cNvPr>
          <p:cNvSpPr/>
          <p:nvPr userDrawn="1"/>
        </p:nvSpPr>
        <p:spPr>
          <a:xfrm>
            <a:off x="0" y="0"/>
            <a:ext cx="12192000" cy="6858000"/>
          </a:xfrm>
          <a:prstGeom prst="rect">
            <a:avLst/>
          </a:prstGeom>
          <a:solidFill>
            <a:srgbClr val="B1433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dirty="0"/>
              <a:t>DON’T USE SLIDES LAYOUTS AFTER THIS MARKER</a:t>
            </a:r>
          </a:p>
          <a:p>
            <a:pPr algn="ctr"/>
            <a:r>
              <a:rPr lang="en-US" sz="2800" dirty="0"/>
              <a:t>Instead, reassign layout to any of the Layouts found above this marker</a:t>
            </a:r>
          </a:p>
        </p:txBody>
      </p:sp>
      <p:sp>
        <p:nvSpPr>
          <p:cNvPr id="3" name="Date Placeholder 2">
            <a:extLst>
              <a:ext uri="{FF2B5EF4-FFF2-40B4-BE49-F238E27FC236}">
                <a16:creationId xmlns:a16="http://schemas.microsoft.com/office/drawing/2014/main" id="{C8F90130-2649-4AF5-B3CF-543F720D0C71}"/>
              </a:ext>
            </a:extLst>
          </p:cNvPr>
          <p:cNvSpPr>
            <a:spLocks noGrp="1"/>
          </p:cNvSpPr>
          <p:nvPr>
            <p:ph type="dt" sz="half" idx="10"/>
          </p:nvPr>
        </p:nvSpPr>
        <p:spPr/>
        <p:txBody>
          <a:bodyPr/>
          <a:lstStyle/>
          <a:p>
            <a:fld id="{12811FCF-1CE8-45FE-A06C-5707AEBB325D}" type="datetime1">
              <a:rPr lang="en-US" smtClean="0"/>
              <a:t>7/14/2023</a:t>
            </a:fld>
            <a:endParaRPr lang="en-US" dirty="0"/>
          </a:p>
        </p:txBody>
      </p:sp>
      <p:sp>
        <p:nvSpPr>
          <p:cNvPr id="4" name="Footer Placeholder 3">
            <a:extLst>
              <a:ext uri="{FF2B5EF4-FFF2-40B4-BE49-F238E27FC236}">
                <a16:creationId xmlns:a16="http://schemas.microsoft.com/office/drawing/2014/main" id="{9F0557D7-9228-4C3E-BA49-4A88DDCE15BB}"/>
              </a:ext>
            </a:extLst>
          </p:cNvPr>
          <p:cNvSpPr>
            <a:spLocks noGrp="1"/>
          </p:cNvSpPr>
          <p:nvPr>
            <p:ph type="ftr" sz="quarter" idx="11"/>
          </p:nvPr>
        </p:nvSpPr>
        <p:spPr>
          <a:xfrm>
            <a:off x="228600" y="6923087"/>
            <a:ext cx="7924800" cy="282575"/>
          </a:xfrm>
        </p:spPr>
        <p:txBody>
          <a:bodyPr/>
          <a:lstStyle/>
          <a:p>
            <a:pPr algn="l"/>
            <a:r>
              <a:rPr lang="en-US" dirty="0"/>
              <a:t>© The TRACOM Corporation. All Rights Reserved.</a:t>
            </a:r>
          </a:p>
        </p:txBody>
      </p:sp>
      <p:sp>
        <p:nvSpPr>
          <p:cNvPr id="5" name="Slide Number Placeholder 4">
            <a:extLst>
              <a:ext uri="{FF2B5EF4-FFF2-40B4-BE49-F238E27FC236}">
                <a16:creationId xmlns:a16="http://schemas.microsoft.com/office/drawing/2014/main" id="{59B08165-92A0-44D2-AC75-CB01BCEB6185}"/>
              </a:ext>
            </a:extLst>
          </p:cNvPr>
          <p:cNvSpPr>
            <a:spLocks noGrp="1"/>
          </p:cNvSpPr>
          <p:nvPr>
            <p:ph type="sldNum" sz="quarter" idx="12"/>
          </p:nvPr>
        </p:nvSpPr>
        <p:spPr>
          <a:xfrm>
            <a:off x="9220200" y="6923087"/>
            <a:ext cx="2743200" cy="282575"/>
          </a:xfrm>
        </p:spPr>
        <p:txBody>
          <a:bodyPr/>
          <a:lstStyle/>
          <a:p>
            <a:fld id="{1B1CF60C-C85D-47C0-8597-E3BF95F18FA3}" type="slidenum">
              <a:rPr lang="en-US" smtClean="0"/>
              <a:pPr/>
              <a:t>‹#›</a:t>
            </a:fld>
            <a:endParaRPr lang="en-US" dirty="0"/>
          </a:p>
        </p:txBody>
      </p:sp>
    </p:spTree>
    <p:extLst>
      <p:ext uri="{BB962C8B-B14F-4D97-AF65-F5344CB8AC3E}">
        <p14:creationId xmlns:p14="http://schemas.microsoft.com/office/powerpoint/2010/main" val="27202664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5ACF9-5760-4BF7-BF3E-4A0DB932D9E7}"/>
              </a:ext>
            </a:extLst>
          </p:cNvPr>
          <p:cNvSpPr>
            <a:spLocks noGrp="1"/>
          </p:cNvSpPr>
          <p:nvPr>
            <p:ph type="title" hasCustomPrompt="1"/>
          </p:nvPr>
        </p:nvSpPr>
        <p:spPr/>
        <p:txBody>
          <a:bodyPr/>
          <a:lstStyle/>
          <a:p>
            <a:r>
              <a:rPr lang="en-US" dirty="0"/>
              <a:t>Type Insightful Headline in Initial Caps Max Two Lines</a:t>
            </a:r>
          </a:p>
        </p:txBody>
      </p:sp>
      <p:sp>
        <p:nvSpPr>
          <p:cNvPr id="3" name="Vertical Text Placeholder 2">
            <a:extLst>
              <a:ext uri="{FF2B5EF4-FFF2-40B4-BE49-F238E27FC236}">
                <a16:creationId xmlns:a16="http://schemas.microsoft.com/office/drawing/2014/main" id="{2F93EE5A-C2A6-4F11-AA4D-BE3C9AA4EA90}"/>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98E554AB-2E17-4A1F-A19A-D3B80FC83111}"/>
              </a:ext>
            </a:extLst>
          </p:cNvPr>
          <p:cNvSpPr>
            <a:spLocks noGrp="1"/>
          </p:cNvSpPr>
          <p:nvPr>
            <p:ph type="dt" sz="half" idx="10"/>
          </p:nvPr>
        </p:nvSpPr>
        <p:spPr/>
        <p:txBody>
          <a:bodyPr/>
          <a:lstStyle/>
          <a:p>
            <a:fld id="{BAFC9CF4-004D-4914-B7EF-3041AB7A3310}" type="datetime1">
              <a:rPr lang="en-US" smtClean="0"/>
              <a:t>7/14/2023</a:t>
            </a:fld>
            <a:endParaRPr lang="en-US" dirty="0"/>
          </a:p>
        </p:txBody>
      </p:sp>
      <p:sp>
        <p:nvSpPr>
          <p:cNvPr id="8" name="Footer Placeholder 7">
            <a:extLst>
              <a:ext uri="{FF2B5EF4-FFF2-40B4-BE49-F238E27FC236}">
                <a16:creationId xmlns:a16="http://schemas.microsoft.com/office/drawing/2014/main" id="{BE778CF3-4A1C-47A4-8F90-B2D5C6AB4B5F}"/>
              </a:ext>
            </a:extLst>
          </p:cNvPr>
          <p:cNvSpPr>
            <a:spLocks noGrp="1"/>
          </p:cNvSpPr>
          <p:nvPr>
            <p:ph type="ftr" sz="quarter" idx="11"/>
          </p:nvPr>
        </p:nvSpPr>
        <p:spPr/>
        <p:txBody>
          <a:bodyPr/>
          <a:lstStyle/>
          <a:p>
            <a:pPr algn="l"/>
            <a:r>
              <a:rPr lang="en-US" dirty="0"/>
              <a:t>© The TRACOM Corporation. All Rights Reserved.</a:t>
            </a:r>
          </a:p>
        </p:txBody>
      </p:sp>
      <p:sp>
        <p:nvSpPr>
          <p:cNvPr id="9" name="Slide Number Placeholder 8">
            <a:extLst>
              <a:ext uri="{FF2B5EF4-FFF2-40B4-BE49-F238E27FC236}">
                <a16:creationId xmlns:a16="http://schemas.microsoft.com/office/drawing/2014/main" id="{AC6EED15-3E93-4D93-BFAE-830BC099E63D}"/>
              </a:ext>
            </a:extLst>
          </p:cNvPr>
          <p:cNvSpPr>
            <a:spLocks noGrp="1"/>
          </p:cNvSpPr>
          <p:nvPr>
            <p:ph type="sldNum" sz="quarter" idx="12"/>
          </p:nvPr>
        </p:nvSpPr>
        <p:spPr/>
        <p:txBody>
          <a:bodyPr/>
          <a:lstStyle/>
          <a:p>
            <a:fld id="{1B1CF60C-C85D-47C0-8597-E3BF95F18FA3}" type="slidenum">
              <a:rPr lang="en-US" smtClean="0"/>
              <a:pPr/>
              <a:t>‹#›</a:t>
            </a:fld>
            <a:endParaRPr lang="en-US" dirty="0"/>
          </a:p>
        </p:txBody>
      </p:sp>
    </p:spTree>
    <p:extLst>
      <p:ext uri="{BB962C8B-B14F-4D97-AF65-F5344CB8AC3E}">
        <p14:creationId xmlns:p14="http://schemas.microsoft.com/office/powerpoint/2010/main" val="5900580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Agenda">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E4F35411-4E4C-4FD3-AB48-C3623E76C109}"/>
              </a:ext>
            </a:extLst>
          </p:cNvPr>
          <p:cNvGrpSpPr/>
          <p:nvPr userDrawn="1"/>
        </p:nvGrpSpPr>
        <p:grpSpPr>
          <a:xfrm>
            <a:off x="5695097" y="-855610"/>
            <a:ext cx="7667386" cy="7729121"/>
            <a:chOff x="5695097" y="-855610"/>
            <a:chExt cx="7667386" cy="7729121"/>
          </a:xfrm>
        </p:grpSpPr>
        <p:sp>
          <p:nvSpPr>
            <p:cNvPr id="25" name="Right Triangle 24">
              <a:extLst>
                <a:ext uri="{FF2B5EF4-FFF2-40B4-BE49-F238E27FC236}">
                  <a16:creationId xmlns:a16="http://schemas.microsoft.com/office/drawing/2014/main" id="{7C0DE86D-C887-4475-9F10-92F4408F2315}"/>
                </a:ext>
              </a:extLst>
            </p:cNvPr>
            <p:cNvSpPr/>
            <p:nvPr userDrawn="1"/>
          </p:nvSpPr>
          <p:spPr>
            <a:xfrm flipH="1">
              <a:off x="6985000" y="1848640"/>
              <a:ext cx="5207000" cy="5009360"/>
            </a:xfrm>
            <a:prstGeom prst="rtTriangle">
              <a:avLst/>
            </a:prstGeom>
            <a:solidFill>
              <a:schemeClr val="accent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28" name="Freeform: Shape 27">
              <a:extLst>
                <a:ext uri="{FF2B5EF4-FFF2-40B4-BE49-F238E27FC236}">
                  <a16:creationId xmlns:a16="http://schemas.microsoft.com/office/drawing/2014/main" id="{29C8DAFB-DBF6-4892-96AC-E10280D6834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29" name="Freeform: Shape 28">
              <a:extLst>
                <a:ext uri="{FF2B5EF4-FFF2-40B4-BE49-F238E27FC236}">
                  <a16:creationId xmlns:a16="http://schemas.microsoft.com/office/drawing/2014/main" id="{FAAC71C9-1C72-4F30-B3B7-BF912702621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0" name="Right Triangle 29">
              <a:extLst>
                <a:ext uri="{FF2B5EF4-FFF2-40B4-BE49-F238E27FC236}">
                  <a16:creationId xmlns:a16="http://schemas.microsoft.com/office/drawing/2014/main" id="{742D7DE1-A45C-48B5-9597-CFC0CDBDCD2D}"/>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1" name="Right Triangle 30">
              <a:extLst>
                <a:ext uri="{FF2B5EF4-FFF2-40B4-BE49-F238E27FC236}">
                  <a16:creationId xmlns:a16="http://schemas.microsoft.com/office/drawing/2014/main" id="{FC27FF1E-856D-4690-8EC0-A1E41CCB365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2" name="Freeform: Shape 31">
              <a:extLst>
                <a:ext uri="{FF2B5EF4-FFF2-40B4-BE49-F238E27FC236}">
                  <a16:creationId xmlns:a16="http://schemas.microsoft.com/office/drawing/2014/main" id="{C88B5FB2-D27F-40AB-9DEF-282974AA74A3}"/>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3" name="Freeform: Shape 32">
              <a:extLst>
                <a:ext uri="{FF2B5EF4-FFF2-40B4-BE49-F238E27FC236}">
                  <a16:creationId xmlns:a16="http://schemas.microsoft.com/office/drawing/2014/main" id="{D852F7C0-173D-460A-A7A1-DF39F1E9E862}"/>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4" name="Freeform: Shape 33">
              <a:extLst>
                <a:ext uri="{FF2B5EF4-FFF2-40B4-BE49-F238E27FC236}">
                  <a16:creationId xmlns:a16="http://schemas.microsoft.com/office/drawing/2014/main" id="{848CDB95-4AAE-4F36-8ADC-02B64A4281FA}"/>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6" name="Right Triangle 48">
              <a:extLst>
                <a:ext uri="{FF2B5EF4-FFF2-40B4-BE49-F238E27FC236}">
                  <a16:creationId xmlns:a16="http://schemas.microsoft.com/office/drawing/2014/main" id="{56018E35-0601-4177-AED3-FA9CBE151073}"/>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8" name="Right Triangle 48">
              <a:extLst>
                <a:ext uri="{FF2B5EF4-FFF2-40B4-BE49-F238E27FC236}">
                  <a16:creationId xmlns:a16="http://schemas.microsoft.com/office/drawing/2014/main" id="{6DC468AA-CC68-44A0-B4A5-780C06E1A9A1}"/>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0" name="Freeform: Shape 39">
              <a:extLst>
                <a:ext uri="{FF2B5EF4-FFF2-40B4-BE49-F238E27FC236}">
                  <a16:creationId xmlns:a16="http://schemas.microsoft.com/office/drawing/2014/main" id="{D8A8B705-9B22-4F33-B85E-849687C33E32}"/>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grpSp>
      <p:pic>
        <p:nvPicPr>
          <p:cNvPr id="59" name="Picture 58" descr="A group of people in a meeting  Description automatically generated">
            <a:extLst>
              <a:ext uri="{FF2B5EF4-FFF2-40B4-BE49-F238E27FC236}">
                <a16:creationId xmlns:a16="http://schemas.microsoft.com/office/drawing/2014/main" id="{A0C1E5DA-9198-47F7-86A8-105C35AB5228}"/>
              </a:ext>
            </a:extLst>
          </p:cNvPr>
          <p:cNvPicPr>
            <a:picLocks noChangeAspect="1"/>
          </p:cNvPicPr>
          <p:nvPr userDrawn="1"/>
        </p:nvPicPr>
        <p:blipFill rotWithShape="1">
          <a:blip r:embed="rId2" cstate="email">
            <a:alphaModFix amt="6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pic>
        <p:nvPicPr>
          <p:cNvPr id="58" name="Picture 57" descr="A group of people in a meeting  Description automatically generated">
            <a:extLst>
              <a:ext uri="{FF2B5EF4-FFF2-40B4-BE49-F238E27FC236}">
                <a16:creationId xmlns:a16="http://schemas.microsoft.com/office/drawing/2014/main" id="{73A58CA9-246A-4DE6-981A-802184B9E69C}"/>
              </a:ext>
            </a:extLst>
          </p:cNvPr>
          <p:cNvPicPr>
            <a:picLocks noChangeAspect="1"/>
          </p:cNvPicPr>
          <p:nvPr userDrawn="1"/>
        </p:nvPicPr>
        <p:blipFill rotWithShape="1">
          <a:blip r:embed="rId4" cstate="email">
            <a:alphaModFix amt="30000"/>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r="-351"/>
          <a:stretch/>
        </p:blipFill>
        <p:spPr>
          <a:xfrm>
            <a:off x="6430255" y="-15479"/>
            <a:ext cx="5781967" cy="6862391"/>
          </a:xfrm>
          <a:custGeom>
            <a:avLst/>
            <a:gdLst>
              <a:gd name="connsiteX0" fmla="*/ 0 w 5781967"/>
              <a:gd name="connsiteY0" fmla="*/ 0 h 6862391"/>
              <a:gd name="connsiteX1" fmla="*/ 1751627 w 5781967"/>
              <a:gd name="connsiteY1" fmla="*/ 0 h 6862391"/>
              <a:gd name="connsiteX2" fmla="*/ 1751627 w 5781967"/>
              <a:gd name="connsiteY2" fmla="*/ 2 h 6862391"/>
              <a:gd name="connsiteX3" fmla="*/ 3055095 w 5781967"/>
              <a:gd name="connsiteY3" fmla="*/ 2 h 6862391"/>
              <a:gd name="connsiteX4" fmla="*/ 3050531 w 5781967"/>
              <a:gd name="connsiteY4" fmla="*/ 4392 h 6862391"/>
              <a:gd name="connsiteX5" fmla="*/ 3809523 w 5781967"/>
              <a:gd name="connsiteY5" fmla="*/ 4393 h 6862391"/>
              <a:gd name="connsiteX6" fmla="*/ 3809523 w 5781967"/>
              <a:gd name="connsiteY6" fmla="*/ 4392 h 6862391"/>
              <a:gd name="connsiteX7" fmla="*/ 5781966 w 5781967"/>
              <a:gd name="connsiteY7" fmla="*/ 4393 h 6862391"/>
              <a:gd name="connsiteX8" fmla="*/ 5781966 w 5781967"/>
              <a:gd name="connsiteY8" fmla="*/ 1639588 h 6862391"/>
              <a:gd name="connsiteX9" fmla="*/ 5781967 w 5781967"/>
              <a:gd name="connsiteY9" fmla="*/ 1857038 h 6862391"/>
              <a:gd name="connsiteX10" fmla="*/ 5781966 w 5781967"/>
              <a:gd name="connsiteY10" fmla="*/ 1857039 h 6862391"/>
              <a:gd name="connsiteX11" fmla="*/ 5781966 w 5781967"/>
              <a:gd name="connsiteY11" fmla="*/ 1863600 h 6862391"/>
              <a:gd name="connsiteX12" fmla="*/ 5779353 w 5781967"/>
              <a:gd name="connsiteY12" fmla="*/ 1866114 h 6862391"/>
              <a:gd name="connsiteX13" fmla="*/ 5779341 w 5781967"/>
              <a:gd name="connsiteY13" fmla="*/ 2637109 h 6862391"/>
              <a:gd name="connsiteX14" fmla="*/ 5779340 w 5781967"/>
              <a:gd name="connsiteY14" fmla="*/ 2637109 h 6862391"/>
              <a:gd name="connsiteX15" fmla="*/ 5779340 w 5781967"/>
              <a:gd name="connsiteY15" fmla="*/ 6862391 h 6862391"/>
              <a:gd name="connsiteX16" fmla="*/ 5761746 w 5781967"/>
              <a:gd name="connsiteY16" fmla="*/ 6862391 h 6862391"/>
              <a:gd name="connsiteX17" fmla="*/ 5761746 w 5781967"/>
              <a:gd name="connsiteY17" fmla="*/ 11089 h 6862391"/>
              <a:gd name="connsiteX18" fmla="*/ 10746 w 5781967"/>
              <a:gd name="connsiteY18" fmla="*/ 11089 h 6862391"/>
              <a:gd name="connsiteX19" fmla="*/ 0 w 5781967"/>
              <a:gd name="connsiteY19" fmla="*/ 0 h 686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81967" h="6862391">
                <a:moveTo>
                  <a:pt x="0" y="0"/>
                </a:moveTo>
                <a:lnTo>
                  <a:pt x="1751627" y="0"/>
                </a:lnTo>
                <a:lnTo>
                  <a:pt x="1751627" y="2"/>
                </a:lnTo>
                <a:lnTo>
                  <a:pt x="3055095" y="2"/>
                </a:lnTo>
                <a:lnTo>
                  <a:pt x="3050531" y="4392"/>
                </a:lnTo>
                <a:lnTo>
                  <a:pt x="3809523" y="4393"/>
                </a:lnTo>
                <a:lnTo>
                  <a:pt x="3809523" y="4392"/>
                </a:lnTo>
                <a:lnTo>
                  <a:pt x="5781966" y="4393"/>
                </a:lnTo>
                <a:lnTo>
                  <a:pt x="5781966" y="1639588"/>
                </a:lnTo>
                <a:lnTo>
                  <a:pt x="5781967" y="1857038"/>
                </a:lnTo>
                <a:lnTo>
                  <a:pt x="5781966" y="1857039"/>
                </a:lnTo>
                <a:lnTo>
                  <a:pt x="5781966" y="1863600"/>
                </a:lnTo>
                <a:lnTo>
                  <a:pt x="5779353" y="1866114"/>
                </a:lnTo>
                <a:lnTo>
                  <a:pt x="5779341" y="2637109"/>
                </a:lnTo>
                <a:lnTo>
                  <a:pt x="5779340" y="2637109"/>
                </a:lnTo>
                <a:lnTo>
                  <a:pt x="5779340" y="6862391"/>
                </a:lnTo>
                <a:lnTo>
                  <a:pt x="5761746" y="6862391"/>
                </a:lnTo>
                <a:lnTo>
                  <a:pt x="5761746" y="11089"/>
                </a:lnTo>
                <a:lnTo>
                  <a:pt x="10746" y="11089"/>
                </a:lnTo>
                <a:lnTo>
                  <a:pt x="0" y="0"/>
                </a:lnTo>
                <a:close/>
              </a:path>
            </a:pathLst>
          </a:custGeom>
        </p:spPr>
      </p:pic>
      <p:pic>
        <p:nvPicPr>
          <p:cNvPr id="56" name="Picture 55" descr="A group of people in a meeting  Description automatically generated">
            <a:extLst>
              <a:ext uri="{FF2B5EF4-FFF2-40B4-BE49-F238E27FC236}">
                <a16:creationId xmlns:a16="http://schemas.microsoft.com/office/drawing/2014/main" id="{4DAE3B86-737F-45D2-8F5E-438A16EAAD45}"/>
              </a:ext>
            </a:extLst>
          </p:cNvPr>
          <p:cNvPicPr>
            <a:picLocks noChangeAspect="1"/>
          </p:cNvPicPr>
          <p:nvPr userDrawn="1"/>
        </p:nvPicPr>
        <p:blipFill rotWithShape="1">
          <a:blip r:embed="rId6" cstate="print">
            <a:alphaModFix amt="30000"/>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l="68139" t="99864"/>
          <a:stretch/>
        </p:blipFill>
        <p:spPr>
          <a:xfrm>
            <a:off x="8307520" y="6846912"/>
            <a:ext cx="3884481" cy="11088"/>
          </a:xfrm>
          <a:custGeom>
            <a:avLst/>
            <a:gdLst>
              <a:gd name="connsiteX0" fmla="*/ 0 w 3884481"/>
              <a:gd name="connsiteY0" fmla="*/ 0 h 11088"/>
              <a:gd name="connsiteX1" fmla="*/ 3884481 w 3884481"/>
              <a:gd name="connsiteY1" fmla="*/ 0 h 11088"/>
              <a:gd name="connsiteX2" fmla="*/ 3884481 w 3884481"/>
              <a:gd name="connsiteY2" fmla="*/ 11088 h 11088"/>
              <a:gd name="connsiteX3" fmla="*/ 0 w 3884481"/>
              <a:gd name="connsiteY3" fmla="*/ 11088 h 11088"/>
              <a:gd name="connsiteX4" fmla="*/ 0 w 3884481"/>
              <a:gd name="connsiteY4" fmla="*/ 0 h 1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4481" h="11088">
                <a:moveTo>
                  <a:pt x="0" y="0"/>
                </a:moveTo>
                <a:lnTo>
                  <a:pt x="3884481" y="0"/>
                </a:lnTo>
                <a:lnTo>
                  <a:pt x="3884481" y="11088"/>
                </a:lnTo>
                <a:lnTo>
                  <a:pt x="0" y="11088"/>
                </a:lnTo>
                <a:lnTo>
                  <a:pt x="0" y="0"/>
                </a:lnTo>
                <a:close/>
              </a:path>
            </a:pathLst>
          </a:custGeom>
        </p:spPr>
      </p:pic>
      <p:pic>
        <p:nvPicPr>
          <p:cNvPr id="55" name="Picture 54" descr="A group of people in a meeting  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8"/>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2" name="Title 1">
            <a:extLst>
              <a:ext uri="{FF2B5EF4-FFF2-40B4-BE49-F238E27FC236}">
                <a16:creationId xmlns:a16="http://schemas.microsoft.com/office/drawing/2014/main" id="{26676400-4C3F-4519-93B2-248696080432}"/>
              </a:ext>
            </a:extLst>
          </p:cNvPr>
          <p:cNvSpPr>
            <a:spLocks noGrp="1"/>
          </p:cNvSpPr>
          <p:nvPr userDrawn="1">
            <p:ph type="title" hasCustomPrompt="1"/>
          </p:nvPr>
        </p:nvSpPr>
        <p:spPr>
          <a:xfrm>
            <a:off x="1143000" y="1835940"/>
            <a:ext cx="6877050" cy="476187"/>
          </a:xfrm>
        </p:spPr>
        <p:txBody>
          <a:bodyPr anchor="b"/>
          <a:lstStyle>
            <a:lvl1pPr>
              <a:defRPr sz="3200">
                <a:solidFill>
                  <a:schemeClr val="accent6"/>
                </a:solidFill>
              </a:defRPr>
            </a:lvl1pPr>
          </a:lstStyle>
          <a:p>
            <a:r>
              <a:t>Type Agenda Title</a:t>
            </a:r>
          </a:p>
        </p:txBody>
      </p:sp>
      <p:sp>
        <p:nvSpPr>
          <p:cNvPr id="3" name="Text Placeholder 2">
            <a:extLst>
              <a:ext uri="{FF2B5EF4-FFF2-40B4-BE49-F238E27FC236}">
                <a16:creationId xmlns:a16="http://schemas.microsoft.com/office/drawing/2014/main" id="{7AADEED6-F330-4FC6-9BEB-B55D1CF23ECB}"/>
              </a:ext>
            </a:extLst>
          </p:cNvPr>
          <p:cNvSpPr>
            <a:spLocks noGrp="1"/>
          </p:cNvSpPr>
          <p:nvPr userDrawn="1">
            <p:ph type="body" idx="1" hasCustomPrompt="1"/>
          </p:nvPr>
        </p:nvSpPr>
        <p:spPr>
          <a:xfrm>
            <a:off x="1143000" y="2462644"/>
            <a:ext cx="6877050" cy="3131684"/>
          </a:xfrm>
        </p:spPr>
        <p:txBody>
          <a:bodyPr/>
          <a:lstStyle>
            <a:lvl1pPr marL="457200" indent="-457200">
              <a:spcBef>
                <a:spcPts val="500"/>
              </a:spcBef>
              <a:buFont typeface="+mj-lt"/>
              <a:buAutoNum type="arabicPeriod"/>
              <a:tabLst>
                <a:tab pos="6858000" algn="r"/>
              </a:tabLst>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t>Type agenda item tab to place page #	</a:t>
            </a:r>
          </a:p>
          <a:p>
            <a:pPr lvl="0"/>
            <a:r>
              <a:t>Type agenda item to match section header</a:t>
            </a:r>
          </a:p>
        </p:txBody>
      </p:sp>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E92E821E-DD1A-4A58-83CE-8C06E9C69D1B}" type="datetime1">
              <a:rPr lang="en-US" smtClean="0"/>
              <a:t>7/14/2023</a:t>
            </a:fld>
            <a:endParaRPr lang="en-US"/>
          </a:p>
        </p:txBody>
      </p:sp>
      <p:sp>
        <p:nvSpPr>
          <p:cNvPr id="6" name="Slide Number Placeholder 5">
            <a:extLst>
              <a:ext uri="{FF2B5EF4-FFF2-40B4-BE49-F238E27FC236}">
                <a16:creationId xmlns:a16="http://schemas.microsoft.com/office/drawing/2014/main" id="{2667462C-5556-4BC4-8AE4-328551B55300}"/>
              </a:ext>
            </a:extLst>
          </p:cNvPr>
          <p:cNvSpPr>
            <a:spLocks noGrp="1"/>
          </p:cNvSpPr>
          <p:nvPr userDrawn="1">
            <p:ph type="sldNum" sz="quarter" idx="12"/>
          </p:nvPr>
        </p:nvSpPr>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t>© The TRACOM Corporation. All Rights Reserved.</a:t>
            </a:r>
          </a:p>
        </p:txBody>
      </p:sp>
      <p:pic>
        <p:nvPicPr>
          <p:cNvPr id="35" name="Graphic 34">
            <a:extLst>
              <a:ext uri="{FF2B5EF4-FFF2-40B4-BE49-F238E27FC236}">
                <a16:creationId xmlns:a16="http://schemas.microsoft.com/office/drawing/2014/main" id="{D190C6D3-ECC6-2342-9C67-5621F8025FFA}"/>
              </a:ext>
            </a:extLst>
          </p:cNvPr>
          <p:cNvPicPr>
            <a:picLocks noChangeAspect="1"/>
          </p:cNvPicPr>
          <p:nvPr userDrawn="1"/>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39377372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xmlns:p15="http://schemas.microsoft.com/office/powerpoint/2012/main">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84305B-ECC0-41EA-A981-DEC3C730E771}"/>
              </a:ext>
            </a:extLst>
          </p:cNvPr>
          <p:cNvSpPr>
            <a:spLocks noGrp="1"/>
          </p:cNvSpPr>
          <p:nvPr>
            <p:ph type="title" orient="vert" hasCustomPrompt="1"/>
          </p:nvPr>
        </p:nvSpPr>
        <p:spPr>
          <a:xfrm>
            <a:off x="10083800" y="228600"/>
            <a:ext cx="1323975" cy="6172200"/>
          </a:xfrm>
        </p:spPr>
        <p:txBody>
          <a:bodyPr vert="eaVert"/>
          <a:lstStyle/>
          <a:p>
            <a:r>
              <a:rPr lang="en-US" dirty="0"/>
              <a:t>Type Insightful Headline in Initial Caps Max Two Lines</a:t>
            </a:r>
          </a:p>
        </p:txBody>
      </p:sp>
      <p:sp>
        <p:nvSpPr>
          <p:cNvPr id="3" name="Vertical Text Placeholder 2">
            <a:extLst>
              <a:ext uri="{FF2B5EF4-FFF2-40B4-BE49-F238E27FC236}">
                <a16:creationId xmlns:a16="http://schemas.microsoft.com/office/drawing/2014/main" id="{51CFACAD-F84B-4880-9CC3-B44172266D84}"/>
              </a:ext>
            </a:extLst>
          </p:cNvPr>
          <p:cNvSpPr>
            <a:spLocks noGrp="1"/>
          </p:cNvSpPr>
          <p:nvPr>
            <p:ph type="body" orient="vert" idx="1"/>
          </p:nvPr>
        </p:nvSpPr>
        <p:spPr>
          <a:xfrm>
            <a:off x="742949" y="228600"/>
            <a:ext cx="9248775" cy="61722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5E4E5D04-4CF3-49A8-AB34-94E7BD0A1DD6}"/>
              </a:ext>
            </a:extLst>
          </p:cNvPr>
          <p:cNvSpPr>
            <a:spLocks noGrp="1"/>
          </p:cNvSpPr>
          <p:nvPr>
            <p:ph type="dt" sz="half" idx="10"/>
          </p:nvPr>
        </p:nvSpPr>
        <p:spPr/>
        <p:txBody>
          <a:bodyPr/>
          <a:lstStyle/>
          <a:p>
            <a:fld id="{1B4B2B9D-1F54-4D4F-8C25-25751E2C7959}" type="datetime1">
              <a:rPr lang="en-US" smtClean="0"/>
              <a:t>7/14/2023</a:t>
            </a:fld>
            <a:endParaRPr lang="en-US" dirty="0"/>
          </a:p>
        </p:txBody>
      </p:sp>
      <p:sp>
        <p:nvSpPr>
          <p:cNvPr id="8" name="Footer Placeholder 7">
            <a:extLst>
              <a:ext uri="{FF2B5EF4-FFF2-40B4-BE49-F238E27FC236}">
                <a16:creationId xmlns:a16="http://schemas.microsoft.com/office/drawing/2014/main" id="{ED28C4DB-8024-42A5-93CC-69B4E3CC8266}"/>
              </a:ext>
            </a:extLst>
          </p:cNvPr>
          <p:cNvSpPr>
            <a:spLocks noGrp="1"/>
          </p:cNvSpPr>
          <p:nvPr>
            <p:ph type="ftr" sz="quarter" idx="11"/>
          </p:nvPr>
        </p:nvSpPr>
        <p:spPr>
          <a:xfrm rot="5400000">
            <a:off x="-1668464" y="2125663"/>
            <a:ext cx="4076702" cy="282575"/>
          </a:xfrm>
        </p:spPr>
        <p:txBody>
          <a:bodyPr/>
          <a:lstStyle/>
          <a:p>
            <a:pPr algn="l"/>
            <a:r>
              <a:rPr lang="en-US" dirty="0"/>
              <a:t>© The TRACOM Corporation. All Rights Reserved.</a:t>
            </a:r>
          </a:p>
        </p:txBody>
      </p:sp>
      <p:sp>
        <p:nvSpPr>
          <p:cNvPr id="9" name="Slide Number Placeholder 8">
            <a:extLst>
              <a:ext uri="{FF2B5EF4-FFF2-40B4-BE49-F238E27FC236}">
                <a16:creationId xmlns:a16="http://schemas.microsoft.com/office/drawing/2014/main" id="{2AACA8A4-FDE8-402C-8CAD-61B51F20B419}"/>
              </a:ext>
            </a:extLst>
          </p:cNvPr>
          <p:cNvSpPr>
            <a:spLocks noGrp="1"/>
          </p:cNvSpPr>
          <p:nvPr>
            <p:ph type="sldNum" sz="quarter" idx="12"/>
          </p:nvPr>
        </p:nvSpPr>
        <p:spPr>
          <a:xfrm rot="5400000">
            <a:off x="-16235" y="5873391"/>
            <a:ext cx="772242" cy="282575"/>
          </a:xfrm>
        </p:spPr>
        <p:txBody>
          <a:bodyPr/>
          <a:lstStyle/>
          <a:p>
            <a:fld id="{1B1CF60C-C85D-47C0-8597-E3BF95F18FA3}" type="slidenum">
              <a:rPr lang="en-US" smtClean="0"/>
              <a:pPr/>
              <a:t>‹#›</a:t>
            </a:fld>
            <a:endParaRPr lang="en-US" dirty="0"/>
          </a:p>
        </p:txBody>
      </p:sp>
    </p:spTree>
    <p:extLst>
      <p:ext uri="{BB962C8B-B14F-4D97-AF65-F5344CB8AC3E}">
        <p14:creationId xmlns:p14="http://schemas.microsoft.com/office/powerpoint/2010/main" val="6497042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9717" y="2171700"/>
            <a:ext cx="9855200" cy="3833813"/>
          </a:xfrm>
        </p:spPr>
        <p:txBody>
          <a:bodyPr/>
          <a:lstStyle/>
          <a:p>
            <a:pPr lvl="0"/>
            <a:r>
              <a:t>Click to edit Master text styles</a:t>
            </a:r>
          </a:p>
          <a:p>
            <a:pPr lvl="1"/>
            <a:r>
              <a:t>Second level</a:t>
            </a:r>
          </a:p>
          <a:p>
            <a:pPr lvl="2"/>
            <a:r>
              <a:t>Third level</a:t>
            </a:r>
          </a:p>
          <a:p>
            <a:pPr lvl="3"/>
            <a:r>
              <a:t>Fourth level</a:t>
            </a:r>
          </a:p>
          <a:p>
            <a:pPr lvl="4"/>
            <a:r>
              <a:t>Fifth level</a:t>
            </a:r>
          </a:p>
        </p:txBody>
      </p:sp>
      <p:sp>
        <p:nvSpPr>
          <p:cNvPr id="5" name="Title 1"/>
          <p:cNvSpPr>
            <a:spLocks noGrp="1"/>
          </p:cNvSpPr>
          <p:nvPr>
            <p:ph type="title"/>
          </p:nvPr>
        </p:nvSpPr>
        <p:spPr>
          <a:xfrm>
            <a:off x="440267" y="368301"/>
            <a:ext cx="6688667" cy="1663700"/>
          </a:xfrm>
        </p:spPr>
        <p:txBody>
          <a:bodyPr anchor="t"/>
          <a:lstStyle>
            <a:lvl1pPr algn="l"/>
          </a:lstStyle>
          <a:p>
            <a:r>
              <a:t>Click to edit Master title style</a:t>
            </a:r>
          </a:p>
        </p:txBody>
      </p:sp>
    </p:spTree>
    <p:extLst>
      <p:ext uri="{BB962C8B-B14F-4D97-AF65-F5344CB8AC3E}">
        <p14:creationId xmlns:p14="http://schemas.microsoft.com/office/powerpoint/2010/main" val="1637619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E4F35411-4E4C-4FD3-AB48-C3623E76C109}"/>
              </a:ext>
            </a:extLst>
          </p:cNvPr>
          <p:cNvGrpSpPr/>
          <p:nvPr userDrawn="1"/>
        </p:nvGrpSpPr>
        <p:grpSpPr>
          <a:xfrm>
            <a:off x="5695097" y="-855610"/>
            <a:ext cx="7667386" cy="7729121"/>
            <a:chOff x="5695097" y="-855610"/>
            <a:chExt cx="7667386" cy="7729121"/>
          </a:xfrm>
        </p:grpSpPr>
        <p:sp>
          <p:nvSpPr>
            <p:cNvPr id="25" name="Right Triangle 24">
              <a:extLst>
                <a:ext uri="{FF2B5EF4-FFF2-40B4-BE49-F238E27FC236}">
                  <a16:creationId xmlns:a16="http://schemas.microsoft.com/office/drawing/2014/main" id="{7C0DE86D-C887-4475-9F10-92F4408F2315}"/>
                </a:ext>
              </a:extLst>
            </p:cNvPr>
            <p:cNvSpPr/>
            <p:nvPr userDrawn="1"/>
          </p:nvSpPr>
          <p:spPr>
            <a:xfrm flipH="1">
              <a:off x="6985000" y="1848640"/>
              <a:ext cx="5207000" cy="5009360"/>
            </a:xfrm>
            <a:prstGeom prst="rtTriangle">
              <a:avLst/>
            </a:prstGeom>
            <a:solidFill>
              <a:schemeClr val="accent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28" name="Freeform: Shape 27">
              <a:extLst>
                <a:ext uri="{FF2B5EF4-FFF2-40B4-BE49-F238E27FC236}">
                  <a16:creationId xmlns:a16="http://schemas.microsoft.com/office/drawing/2014/main" id="{29C8DAFB-DBF6-4892-96AC-E10280D6834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29" name="Freeform: Shape 28">
              <a:extLst>
                <a:ext uri="{FF2B5EF4-FFF2-40B4-BE49-F238E27FC236}">
                  <a16:creationId xmlns:a16="http://schemas.microsoft.com/office/drawing/2014/main" id="{FAAC71C9-1C72-4F30-B3B7-BF912702621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0" name="Right Triangle 29">
              <a:extLst>
                <a:ext uri="{FF2B5EF4-FFF2-40B4-BE49-F238E27FC236}">
                  <a16:creationId xmlns:a16="http://schemas.microsoft.com/office/drawing/2014/main" id="{742D7DE1-A45C-48B5-9597-CFC0CDBDCD2D}"/>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1" name="Right Triangle 30">
              <a:extLst>
                <a:ext uri="{FF2B5EF4-FFF2-40B4-BE49-F238E27FC236}">
                  <a16:creationId xmlns:a16="http://schemas.microsoft.com/office/drawing/2014/main" id="{FC27FF1E-856D-4690-8EC0-A1E41CCB365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2" name="Freeform: Shape 31">
              <a:extLst>
                <a:ext uri="{FF2B5EF4-FFF2-40B4-BE49-F238E27FC236}">
                  <a16:creationId xmlns:a16="http://schemas.microsoft.com/office/drawing/2014/main" id="{C88B5FB2-D27F-40AB-9DEF-282974AA74A3}"/>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3" name="Freeform: Shape 32">
              <a:extLst>
                <a:ext uri="{FF2B5EF4-FFF2-40B4-BE49-F238E27FC236}">
                  <a16:creationId xmlns:a16="http://schemas.microsoft.com/office/drawing/2014/main" id="{D852F7C0-173D-460A-A7A1-DF39F1E9E862}"/>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4" name="Freeform: Shape 33">
              <a:extLst>
                <a:ext uri="{FF2B5EF4-FFF2-40B4-BE49-F238E27FC236}">
                  <a16:creationId xmlns:a16="http://schemas.microsoft.com/office/drawing/2014/main" id="{848CDB95-4AAE-4F36-8ADC-02B64A4281FA}"/>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6" name="Right Triangle 48">
              <a:extLst>
                <a:ext uri="{FF2B5EF4-FFF2-40B4-BE49-F238E27FC236}">
                  <a16:creationId xmlns:a16="http://schemas.microsoft.com/office/drawing/2014/main" id="{56018E35-0601-4177-AED3-FA9CBE151073}"/>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8" name="Right Triangle 48">
              <a:extLst>
                <a:ext uri="{FF2B5EF4-FFF2-40B4-BE49-F238E27FC236}">
                  <a16:creationId xmlns:a16="http://schemas.microsoft.com/office/drawing/2014/main" id="{6DC468AA-CC68-44A0-B4A5-780C06E1A9A1}"/>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0" name="Freeform: Shape 39">
              <a:extLst>
                <a:ext uri="{FF2B5EF4-FFF2-40B4-BE49-F238E27FC236}">
                  <a16:creationId xmlns:a16="http://schemas.microsoft.com/office/drawing/2014/main" id="{D8A8B705-9B22-4F33-B85E-849687C33E32}"/>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grpSp>
      <p:pic>
        <p:nvPicPr>
          <p:cNvPr id="59" name="Picture 58" descr="A group of people in a meeting  Description automatically generated">
            <a:extLst>
              <a:ext uri="{FF2B5EF4-FFF2-40B4-BE49-F238E27FC236}">
                <a16:creationId xmlns:a16="http://schemas.microsoft.com/office/drawing/2014/main" id="{A0C1E5DA-9198-47F7-86A8-105C35AB5228}"/>
              </a:ext>
            </a:extLst>
          </p:cNvPr>
          <p:cNvPicPr>
            <a:picLocks noChangeAspect="1"/>
          </p:cNvPicPr>
          <p:nvPr userDrawn="1"/>
        </p:nvPicPr>
        <p:blipFill rotWithShape="1">
          <a:blip r:embed="rId2" cstate="email">
            <a:alphaModFix amt="6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pic>
        <p:nvPicPr>
          <p:cNvPr id="58" name="Picture 57" descr="A group of people in a meeting  Description automatically generated">
            <a:extLst>
              <a:ext uri="{FF2B5EF4-FFF2-40B4-BE49-F238E27FC236}">
                <a16:creationId xmlns:a16="http://schemas.microsoft.com/office/drawing/2014/main" id="{73A58CA9-246A-4DE6-981A-802184B9E69C}"/>
              </a:ext>
            </a:extLst>
          </p:cNvPr>
          <p:cNvPicPr>
            <a:picLocks noChangeAspect="1"/>
          </p:cNvPicPr>
          <p:nvPr userDrawn="1"/>
        </p:nvPicPr>
        <p:blipFill rotWithShape="1">
          <a:blip r:embed="rId4" cstate="email">
            <a:alphaModFix amt="30000"/>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r="-351"/>
          <a:stretch/>
        </p:blipFill>
        <p:spPr>
          <a:xfrm>
            <a:off x="6430255" y="-15479"/>
            <a:ext cx="5781967" cy="6862391"/>
          </a:xfrm>
          <a:custGeom>
            <a:avLst/>
            <a:gdLst>
              <a:gd name="connsiteX0" fmla="*/ 0 w 5781967"/>
              <a:gd name="connsiteY0" fmla="*/ 0 h 6862391"/>
              <a:gd name="connsiteX1" fmla="*/ 1751627 w 5781967"/>
              <a:gd name="connsiteY1" fmla="*/ 0 h 6862391"/>
              <a:gd name="connsiteX2" fmla="*/ 1751627 w 5781967"/>
              <a:gd name="connsiteY2" fmla="*/ 2 h 6862391"/>
              <a:gd name="connsiteX3" fmla="*/ 3055095 w 5781967"/>
              <a:gd name="connsiteY3" fmla="*/ 2 h 6862391"/>
              <a:gd name="connsiteX4" fmla="*/ 3050531 w 5781967"/>
              <a:gd name="connsiteY4" fmla="*/ 4392 h 6862391"/>
              <a:gd name="connsiteX5" fmla="*/ 3809523 w 5781967"/>
              <a:gd name="connsiteY5" fmla="*/ 4393 h 6862391"/>
              <a:gd name="connsiteX6" fmla="*/ 3809523 w 5781967"/>
              <a:gd name="connsiteY6" fmla="*/ 4392 h 6862391"/>
              <a:gd name="connsiteX7" fmla="*/ 5781966 w 5781967"/>
              <a:gd name="connsiteY7" fmla="*/ 4393 h 6862391"/>
              <a:gd name="connsiteX8" fmla="*/ 5781966 w 5781967"/>
              <a:gd name="connsiteY8" fmla="*/ 1639588 h 6862391"/>
              <a:gd name="connsiteX9" fmla="*/ 5781967 w 5781967"/>
              <a:gd name="connsiteY9" fmla="*/ 1857038 h 6862391"/>
              <a:gd name="connsiteX10" fmla="*/ 5781966 w 5781967"/>
              <a:gd name="connsiteY10" fmla="*/ 1857039 h 6862391"/>
              <a:gd name="connsiteX11" fmla="*/ 5781966 w 5781967"/>
              <a:gd name="connsiteY11" fmla="*/ 1863600 h 6862391"/>
              <a:gd name="connsiteX12" fmla="*/ 5779353 w 5781967"/>
              <a:gd name="connsiteY12" fmla="*/ 1866114 h 6862391"/>
              <a:gd name="connsiteX13" fmla="*/ 5779341 w 5781967"/>
              <a:gd name="connsiteY13" fmla="*/ 2637109 h 6862391"/>
              <a:gd name="connsiteX14" fmla="*/ 5779340 w 5781967"/>
              <a:gd name="connsiteY14" fmla="*/ 2637109 h 6862391"/>
              <a:gd name="connsiteX15" fmla="*/ 5779340 w 5781967"/>
              <a:gd name="connsiteY15" fmla="*/ 6862391 h 6862391"/>
              <a:gd name="connsiteX16" fmla="*/ 5761746 w 5781967"/>
              <a:gd name="connsiteY16" fmla="*/ 6862391 h 6862391"/>
              <a:gd name="connsiteX17" fmla="*/ 5761746 w 5781967"/>
              <a:gd name="connsiteY17" fmla="*/ 11089 h 6862391"/>
              <a:gd name="connsiteX18" fmla="*/ 10746 w 5781967"/>
              <a:gd name="connsiteY18" fmla="*/ 11089 h 6862391"/>
              <a:gd name="connsiteX19" fmla="*/ 0 w 5781967"/>
              <a:gd name="connsiteY19" fmla="*/ 0 h 686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81967" h="6862391">
                <a:moveTo>
                  <a:pt x="0" y="0"/>
                </a:moveTo>
                <a:lnTo>
                  <a:pt x="1751627" y="0"/>
                </a:lnTo>
                <a:lnTo>
                  <a:pt x="1751627" y="2"/>
                </a:lnTo>
                <a:lnTo>
                  <a:pt x="3055095" y="2"/>
                </a:lnTo>
                <a:lnTo>
                  <a:pt x="3050531" y="4392"/>
                </a:lnTo>
                <a:lnTo>
                  <a:pt x="3809523" y="4393"/>
                </a:lnTo>
                <a:lnTo>
                  <a:pt x="3809523" y="4392"/>
                </a:lnTo>
                <a:lnTo>
                  <a:pt x="5781966" y="4393"/>
                </a:lnTo>
                <a:lnTo>
                  <a:pt x="5781966" y="1639588"/>
                </a:lnTo>
                <a:lnTo>
                  <a:pt x="5781967" y="1857038"/>
                </a:lnTo>
                <a:lnTo>
                  <a:pt x="5781966" y="1857039"/>
                </a:lnTo>
                <a:lnTo>
                  <a:pt x="5781966" y="1863600"/>
                </a:lnTo>
                <a:lnTo>
                  <a:pt x="5779353" y="1866114"/>
                </a:lnTo>
                <a:lnTo>
                  <a:pt x="5779341" y="2637109"/>
                </a:lnTo>
                <a:lnTo>
                  <a:pt x="5779340" y="2637109"/>
                </a:lnTo>
                <a:lnTo>
                  <a:pt x="5779340" y="6862391"/>
                </a:lnTo>
                <a:lnTo>
                  <a:pt x="5761746" y="6862391"/>
                </a:lnTo>
                <a:lnTo>
                  <a:pt x="5761746" y="11089"/>
                </a:lnTo>
                <a:lnTo>
                  <a:pt x="10746" y="11089"/>
                </a:lnTo>
                <a:lnTo>
                  <a:pt x="0" y="0"/>
                </a:lnTo>
                <a:close/>
              </a:path>
            </a:pathLst>
          </a:custGeom>
        </p:spPr>
      </p:pic>
      <p:pic>
        <p:nvPicPr>
          <p:cNvPr id="56" name="Picture 55" descr="A group of people in a meeting  Description automatically generated">
            <a:extLst>
              <a:ext uri="{FF2B5EF4-FFF2-40B4-BE49-F238E27FC236}">
                <a16:creationId xmlns:a16="http://schemas.microsoft.com/office/drawing/2014/main" id="{4DAE3B86-737F-45D2-8F5E-438A16EAAD45}"/>
              </a:ext>
            </a:extLst>
          </p:cNvPr>
          <p:cNvPicPr>
            <a:picLocks noChangeAspect="1"/>
          </p:cNvPicPr>
          <p:nvPr userDrawn="1"/>
        </p:nvPicPr>
        <p:blipFill rotWithShape="1">
          <a:blip r:embed="rId6" cstate="print">
            <a:alphaModFix amt="30000"/>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l="68139" t="99864"/>
          <a:stretch/>
        </p:blipFill>
        <p:spPr>
          <a:xfrm>
            <a:off x="8307520" y="6846912"/>
            <a:ext cx="3884481" cy="11088"/>
          </a:xfrm>
          <a:custGeom>
            <a:avLst/>
            <a:gdLst>
              <a:gd name="connsiteX0" fmla="*/ 0 w 3884481"/>
              <a:gd name="connsiteY0" fmla="*/ 0 h 11088"/>
              <a:gd name="connsiteX1" fmla="*/ 3884481 w 3884481"/>
              <a:gd name="connsiteY1" fmla="*/ 0 h 11088"/>
              <a:gd name="connsiteX2" fmla="*/ 3884481 w 3884481"/>
              <a:gd name="connsiteY2" fmla="*/ 11088 h 11088"/>
              <a:gd name="connsiteX3" fmla="*/ 0 w 3884481"/>
              <a:gd name="connsiteY3" fmla="*/ 11088 h 11088"/>
              <a:gd name="connsiteX4" fmla="*/ 0 w 3884481"/>
              <a:gd name="connsiteY4" fmla="*/ 0 h 1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4481" h="11088">
                <a:moveTo>
                  <a:pt x="0" y="0"/>
                </a:moveTo>
                <a:lnTo>
                  <a:pt x="3884481" y="0"/>
                </a:lnTo>
                <a:lnTo>
                  <a:pt x="3884481" y="11088"/>
                </a:lnTo>
                <a:lnTo>
                  <a:pt x="0" y="11088"/>
                </a:lnTo>
                <a:lnTo>
                  <a:pt x="0" y="0"/>
                </a:lnTo>
                <a:close/>
              </a:path>
            </a:pathLst>
          </a:custGeom>
        </p:spPr>
      </p:pic>
      <p:pic>
        <p:nvPicPr>
          <p:cNvPr id="55" name="Picture 54" descr="A group of people in a meeting  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8"/>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2" name="Title 1">
            <a:extLst>
              <a:ext uri="{FF2B5EF4-FFF2-40B4-BE49-F238E27FC236}">
                <a16:creationId xmlns:a16="http://schemas.microsoft.com/office/drawing/2014/main" id="{26676400-4C3F-4519-93B2-248696080432}"/>
              </a:ext>
            </a:extLst>
          </p:cNvPr>
          <p:cNvSpPr>
            <a:spLocks noGrp="1"/>
          </p:cNvSpPr>
          <p:nvPr userDrawn="1">
            <p:ph type="title" hasCustomPrompt="1"/>
          </p:nvPr>
        </p:nvSpPr>
        <p:spPr>
          <a:xfrm>
            <a:off x="1143000" y="2316163"/>
            <a:ext cx="6877050" cy="1968499"/>
          </a:xfrm>
        </p:spPr>
        <p:txBody>
          <a:bodyPr anchor="b"/>
          <a:lstStyle>
            <a:lvl1pPr>
              <a:defRPr sz="4800">
                <a:solidFill>
                  <a:schemeClr val="accent1">
                    <a:lumMod val="75000"/>
                  </a:schemeClr>
                </a:solidFill>
              </a:defRPr>
            </a:lvl1pPr>
          </a:lstStyle>
          <a:p>
            <a:r>
              <a:t>Type Section Header Title in Initial Caps</a:t>
            </a:r>
          </a:p>
        </p:txBody>
      </p:sp>
      <p:sp>
        <p:nvSpPr>
          <p:cNvPr id="3" name="Text Placeholder 2">
            <a:extLst>
              <a:ext uri="{FF2B5EF4-FFF2-40B4-BE49-F238E27FC236}">
                <a16:creationId xmlns:a16="http://schemas.microsoft.com/office/drawing/2014/main" id="{7AADEED6-F330-4FC6-9BEB-B55D1CF23ECB}"/>
              </a:ext>
            </a:extLst>
          </p:cNvPr>
          <p:cNvSpPr>
            <a:spLocks noGrp="1"/>
          </p:cNvSpPr>
          <p:nvPr userDrawn="1">
            <p:ph type="body" idx="1" hasCustomPrompt="1"/>
          </p:nvPr>
        </p:nvSpPr>
        <p:spPr>
          <a:xfrm>
            <a:off x="1143000" y="4465582"/>
            <a:ext cx="6877050" cy="134625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t>Section Header Should Match Agenda</a:t>
            </a:r>
          </a:p>
        </p:txBody>
      </p:sp>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A500B6D5-96C4-447E-83A9-4E4F0CA56CF2}" type="datetime1">
              <a:rPr lang="en-US" smtClean="0"/>
              <a:t>7/14/2023</a:t>
            </a:fld>
            <a:endParaRPr lang="en-US"/>
          </a:p>
        </p:txBody>
      </p:sp>
      <p:sp>
        <p:nvSpPr>
          <p:cNvPr id="6" name="Slide Number Placeholder 5">
            <a:extLst>
              <a:ext uri="{FF2B5EF4-FFF2-40B4-BE49-F238E27FC236}">
                <a16:creationId xmlns:a16="http://schemas.microsoft.com/office/drawing/2014/main" id="{2667462C-5556-4BC4-8AE4-328551B55300}"/>
              </a:ext>
            </a:extLst>
          </p:cNvPr>
          <p:cNvSpPr>
            <a:spLocks noGrp="1"/>
          </p:cNvSpPr>
          <p:nvPr userDrawn="1">
            <p:ph type="sldNum" sz="quarter" idx="12"/>
          </p:nvPr>
        </p:nvSpPr>
        <p:spPr>
          <a:xfrm>
            <a:off x="9220200" y="6952115"/>
            <a:ext cx="2743200" cy="282575"/>
          </a:xfrm>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t>© The TRACOM Corporation. All Rights Reserved.</a:t>
            </a:r>
          </a:p>
        </p:txBody>
      </p:sp>
      <p:pic>
        <p:nvPicPr>
          <p:cNvPr id="35" name="Graphic 34">
            <a:extLst>
              <a:ext uri="{FF2B5EF4-FFF2-40B4-BE49-F238E27FC236}">
                <a16:creationId xmlns:a16="http://schemas.microsoft.com/office/drawing/2014/main" id="{F116EB70-6337-3A4D-A213-EEC717F8DCAA}"/>
              </a:ext>
            </a:extLst>
          </p:cNvPr>
          <p:cNvPicPr>
            <a:picLocks noChangeAspect="1"/>
          </p:cNvPicPr>
          <p:nvPr userDrawn="1"/>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36776029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xmlns:p15="http://schemas.microsoft.com/office/powerpoint/2012/main">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Closing Slide">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59F33B8A-1998-430C-8604-E8C3436296BA}"/>
              </a:ext>
            </a:extLst>
          </p:cNvPr>
          <p:cNvGrpSpPr/>
          <p:nvPr userDrawn="1"/>
        </p:nvGrpSpPr>
        <p:grpSpPr>
          <a:xfrm>
            <a:off x="6426210" y="0"/>
            <a:ext cx="5765790" cy="6859964"/>
            <a:chOff x="6426210" y="0"/>
            <a:chExt cx="5765790" cy="6859964"/>
          </a:xfrm>
        </p:grpSpPr>
        <p:pic>
          <p:nvPicPr>
            <p:cNvPr id="37" name="Picture 36" descr="Two people looking at a computer&#10;&#10;Description automatically generated with medium confidence">
              <a:extLst>
                <a:ext uri="{FF2B5EF4-FFF2-40B4-BE49-F238E27FC236}">
                  <a16:creationId xmlns:a16="http://schemas.microsoft.com/office/drawing/2014/main" id="{88323987-A719-49AC-9E83-9B278C519FA5}"/>
                </a:ext>
              </a:extLst>
            </p:cNvPr>
            <p:cNvPicPr>
              <a:picLocks noChangeAspect="1"/>
            </p:cNvPicPr>
            <p:nvPr userDrawn="1"/>
          </p:nvPicPr>
          <p:blipFill>
            <a:blip r:embed="rId2" cstate="email">
              <a:alphaModFix amt="74000"/>
              <a:extLst>
                <a:ext uri="{28A0092B-C50C-407E-A947-70E740481C1C}">
                  <a14:useLocalDpi xmlns:a14="http://schemas.microsoft.com/office/drawing/2010/main"/>
                </a:ext>
              </a:extLst>
            </a:blip>
            <a:srcRect/>
            <a:stretch>
              <a:fillRect/>
            </a:stretch>
          </p:blipFill>
          <p:spPr>
            <a:xfrm flipH="1">
              <a:off x="6426210" y="0"/>
              <a:ext cx="5765790" cy="4011418"/>
            </a:xfrm>
            <a:custGeom>
              <a:avLst/>
              <a:gdLst>
                <a:gd name="connsiteX0" fmla="*/ 5765790 w 5765790"/>
                <a:gd name="connsiteY0" fmla="*/ 0 h 4011418"/>
                <a:gd name="connsiteX1" fmla="*/ 2728808 w 5765790"/>
                <a:gd name="connsiteY1" fmla="*/ 0 h 4011418"/>
                <a:gd name="connsiteX2" fmla="*/ 2728809 w 5765790"/>
                <a:gd name="connsiteY2" fmla="*/ 1 h 4011418"/>
                <a:gd name="connsiteX3" fmla="*/ 2200275 w 5765790"/>
                <a:gd name="connsiteY3" fmla="*/ 1 h 4011418"/>
                <a:gd name="connsiteX4" fmla="*/ 2200275 w 5765790"/>
                <a:gd name="connsiteY4" fmla="*/ 0 h 4011418"/>
                <a:gd name="connsiteX5" fmla="*/ 0 w 5765790"/>
                <a:gd name="connsiteY5" fmla="*/ 0 h 4011418"/>
                <a:gd name="connsiteX6" fmla="*/ 0 w 5765790"/>
                <a:gd name="connsiteY6" fmla="*/ 4011418 h 4011418"/>
                <a:gd name="connsiteX7" fmla="*/ 2573261 w 5765790"/>
                <a:gd name="connsiteY7" fmla="*/ 4011418 h 4011418"/>
                <a:gd name="connsiteX8" fmla="*/ 2220565 w 5765790"/>
                <a:gd name="connsiteY8" fmla="*/ 3668196 h 4011418"/>
                <a:gd name="connsiteX9" fmla="*/ 4029429 w 5765790"/>
                <a:gd name="connsiteY9" fmla="*/ 1801484 h 4011418"/>
                <a:gd name="connsiteX10" fmla="*/ 5310210 w 5765790"/>
                <a:gd name="connsiteY10" fmla="*/ 479743 h 4011418"/>
                <a:gd name="connsiteX11" fmla="*/ 5310209 w 5765790"/>
                <a:gd name="connsiteY11" fmla="*/ 479743 h 4011418"/>
                <a:gd name="connsiteX12" fmla="*/ 5765790 w 5765790"/>
                <a:gd name="connsiteY12" fmla="*/ 9592 h 40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790" h="4011418">
                  <a:moveTo>
                    <a:pt x="5765790" y="0"/>
                  </a:moveTo>
                  <a:lnTo>
                    <a:pt x="2728808" y="0"/>
                  </a:lnTo>
                  <a:lnTo>
                    <a:pt x="2728809" y="1"/>
                  </a:lnTo>
                  <a:lnTo>
                    <a:pt x="2200275" y="1"/>
                  </a:lnTo>
                  <a:lnTo>
                    <a:pt x="2200275" y="0"/>
                  </a:lnTo>
                  <a:lnTo>
                    <a:pt x="0" y="0"/>
                  </a:lnTo>
                  <a:lnTo>
                    <a:pt x="0" y="4011418"/>
                  </a:lnTo>
                  <a:lnTo>
                    <a:pt x="2573261" y="4011418"/>
                  </a:lnTo>
                  <a:lnTo>
                    <a:pt x="2220565" y="3668196"/>
                  </a:lnTo>
                  <a:lnTo>
                    <a:pt x="4029429" y="1801484"/>
                  </a:lnTo>
                  <a:lnTo>
                    <a:pt x="5310210" y="479743"/>
                  </a:lnTo>
                  <a:lnTo>
                    <a:pt x="5310209" y="479743"/>
                  </a:lnTo>
                  <a:lnTo>
                    <a:pt x="5765790" y="9592"/>
                  </a:lnTo>
                  <a:close/>
                </a:path>
              </a:pathLst>
            </a:custGeom>
          </p:spPr>
        </p:pic>
        <p:pic>
          <p:nvPicPr>
            <p:cNvPr id="39" name="Picture 38" descr="A person working on a computer&#10;&#10;Description automatically generated with low confidence">
              <a:extLst>
                <a:ext uri="{FF2B5EF4-FFF2-40B4-BE49-F238E27FC236}">
                  <a16:creationId xmlns:a16="http://schemas.microsoft.com/office/drawing/2014/main" id="{961E97B1-92A6-4726-B1B4-4F8F2E0F7655}"/>
                </a:ext>
              </a:extLst>
            </p:cNvPr>
            <p:cNvPicPr>
              <a:picLocks noChangeAspect="1"/>
            </p:cNvPicPr>
            <p:nvPr userDrawn="1"/>
          </p:nvPicPr>
          <p:blipFill rotWithShape="1">
            <a:blip r:embed="rId3" cstate="email">
              <a:alphaModFix amt="66000"/>
              <a:extLst>
                <a:ext uri="{28A0092B-C50C-407E-A947-70E740481C1C}">
                  <a14:useLocalDpi xmlns:a14="http://schemas.microsoft.com/office/drawing/2010/main"/>
                </a:ext>
              </a:extLst>
            </a:blip>
            <a:srcRect/>
            <a:stretch/>
          </p:blipFill>
          <p:spPr>
            <a:xfrm>
              <a:off x="6674948" y="4782859"/>
              <a:ext cx="5517052" cy="2077105"/>
            </a:xfrm>
            <a:custGeom>
              <a:avLst/>
              <a:gdLst>
                <a:gd name="connsiteX0" fmla="*/ 2151055 w 5517052"/>
                <a:gd name="connsiteY0" fmla="*/ 0 h 2077105"/>
                <a:gd name="connsiteX1" fmla="*/ 5517052 w 5517052"/>
                <a:gd name="connsiteY1" fmla="*/ 0 h 2077105"/>
                <a:gd name="connsiteX2" fmla="*/ 5517052 w 5517052"/>
                <a:gd name="connsiteY2" fmla="*/ 2077105 h 2077105"/>
                <a:gd name="connsiteX3" fmla="*/ 0 w 5517052"/>
                <a:gd name="connsiteY3" fmla="*/ 2077105 h 2077105"/>
                <a:gd name="connsiteX4" fmla="*/ 0 w 5517052"/>
                <a:gd name="connsiteY4" fmla="*/ 2070750 h 2077105"/>
                <a:gd name="connsiteX5" fmla="*/ 937092 w 5517052"/>
                <a:gd name="connsiteY5" fmla="*/ 2070750 h 2077105"/>
                <a:gd name="connsiteX6" fmla="*/ 937092 w 5517052"/>
                <a:gd name="connsiteY6" fmla="*/ 2069221 h 2077105"/>
                <a:gd name="connsiteX7" fmla="*/ 24715 w 5517052"/>
                <a:gd name="connsiteY7" fmla="*/ 2069221 h 207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052" h="2077105">
                  <a:moveTo>
                    <a:pt x="2151055" y="0"/>
                  </a:moveTo>
                  <a:lnTo>
                    <a:pt x="5517052" y="0"/>
                  </a:lnTo>
                  <a:lnTo>
                    <a:pt x="5517052" y="2077105"/>
                  </a:lnTo>
                  <a:lnTo>
                    <a:pt x="0" y="2077105"/>
                  </a:lnTo>
                  <a:lnTo>
                    <a:pt x="0" y="2070750"/>
                  </a:lnTo>
                  <a:lnTo>
                    <a:pt x="937092" y="2070750"/>
                  </a:lnTo>
                  <a:lnTo>
                    <a:pt x="937092" y="2069221"/>
                  </a:lnTo>
                  <a:lnTo>
                    <a:pt x="24715" y="2069221"/>
                  </a:lnTo>
                  <a:close/>
                </a:path>
              </a:pathLst>
            </a:custGeom>
          </p:spPr>
        </p:pic>
        <p:pic>
          <p:nvPicPr>
            <p:cNvPr id="41" name="Picture 40" descr="A group of people in a meeting&#10;&#10;Description automatically generated">
              <a:extLst>
                <a:ext uri="{FF2B5EF4-FFF2-40B4-BE49-F238E27FC236}">
                  <a16:creationId xmlns:a16="http://schemas.microsoft.com/office/drawing/2014/main" id="{12856149-190A-441B-B431-D3C2E1778811}"/>
                </a:ext>
              </a:extLst>
            </p:cNvPr>
            <p:cNvPicPr>
              <a:picLocks noChangeAspect="1"/>
            </p:cNvPicPr>
            <p:nvPr userDrawn="1"/>
          </p:nvPicPr>
          <p:blipFill>
            <a:blip r:embed="rId4" cstate="email">
              <a:alphaModFix amt="59000"/>
              <a:extLst>
                <a:ext uri="{28A0092B-C50C-407E-A947-70E740481C1C}">
                  <a14:useLocalDpi xmlns:a14="http://schemas.microsoft.com/office/drawing/2010/main"/>
                </a:ext>
              </a:extLst>
            </a:blip>
            <a:srcRect/>
            <a:stretch>
              <a:fillRect/>
            </a:stretch>
          </p:blipFill>
          <p:spPr>
            <a:xfrm>
              <a:off x="8522654" y="2034525"/>
              <a:ext cx="3669346" cy="2737870"/>
            </a:xfrm>
            <a:custGeom>
              <a:avLst/>
              <a:gdLst>
                <a:gd name="connsiteX0" fmla="*/ 0 w 3669346"/>
                <a:gd name="connsiteY0" fmla="*/ 133395 h 2737870"/>
                <a:gd name="connsiteX1" fmla="*/ 1449952 w 3669346"/>
                <a:gd name="connsiteY1" fmla="*/ 1629716 h 2737870"/>
                <a:gd name="connsiteX2" fmla="*/ 1447372 w 3669346"/>
                <a:gd name="connsiteY2" fmla="*/ 1632217 h 2737870"/>
                <a:gd name="connsiteX3" fmla="*/ 0 w 3669346"/>
                <a:gd name="connsiteY3" fmla="*/ 138558 h 2737870"/>
                <a:gd name="connsiteX4" fmla="*/ 3478248 w 3669346"/>
                <a:gd name="connsiteY4" fmla="*/ 0 h 2737870"/>
                <a:gd name="connsiteX5" fmla="*/ 3669346 w 3669346"/>
                <a:gd name="connsiteY5" fmla="*/ 0 h 2737870"/>
                <a:gd name="connsiteX6" fmla="*/ 3669346 w 3669346"/>
                <a:gd name="connsiteY6" fmla="*/ 2737870 h 2737870"/>
                <a:gd name="connsiteX7" fmla="*/ 314102 w 3669346"/>
                <a:gd name="connsiteY7" fmla="*/ 2737870 h 2737870"/>
                <a:gd name="connsiteX8" fmla="*/ 1314826 w 3669346"/>
                <a:gd name="connsiteY8" fmla="*/ 1764027 h 2737870"/>
                <a:gd name="connsiteX9" fmla="*/ 1467355 w 3669346"/>
                <a:gd name="connsiteY9" fmla="*/ 1927596 h 2737870"/>
                <a:gd name="connsiteX10" fmla="*/ 2694213 w 3669346"/>
                <a:gd name="connsiteY10" fmla="*/ 751598 h 2737870"/>
                <a:gd name="connsiteX11" fmla="*/ 2695529 w 3669346"/>
                <a:gd name="connsiteY11" fmla="*/ 753009 h 27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9346" h="2737870">
                  <a:moveTo>
                    <a:pt x="0" y="133395"/>
                  </a:moveTo>
                  <a:lnTo>
                    <a:pt x="1449952" y="1629716"/>
                  </a:lnTo>
                  <a:lnTo>
                    <a:pt x="1447372" y="1632217"/>
                  </a:lnTo>
                  <a:lnTo>
                    <a:pt x="0" y="138558"/>
                  </a:lnTo>
                  <a:close/>
                  <a:moveTo>
                    <a:pt x="3478248" y="0"/>
                  </a:moveTo>
                  <a:lnTo>
                    <a:pt x="3669346" y="0"/>
                  </a:lnTo>
                  <a:lnTo>
                    <a:pt x="3669346" y="2737870"/>
                  </a:lnTo>
                  <a:lnTo>
                    <a:pt x="314102" y="2737870"/>
                  </a:lnTo>
                  <a:lnTo>
                    <a:pt x="1314826" y="1764027"/>
                  </a:lnTo>
                  <a:lnTo>
                    <a:pt x="1467355" y="1927596"/>
                  </a:lnTo>
                  <a:lnTo>
                    <a:pt x="2694213" y="751598"/>
                  </a:lnTo>
                  <a:lnTo>
                    <a:pt x="2695529" y="753009"/>
                  </a:lnTo>
                  <a:close/>
                </a:path>
              </a:pathLst>
            </a:custGeom>
          </p:spPr>
        </p:pic>
      </p:grpSp>
      <p:grpSp>
        <p:nvGrpSpPr>
          <p:cNvPr id="24" name="Group 23">
            <a:extLst>
              <a:ext uri="{FF2B5EF4-FFF2-40B4-BE49-F238E27FC236}">
                <a16:creationId xmlns:a16="http://schemas.microsoft.com/office/drawing/2014/main" id="{E4F35411-4E4C-4FD3-AB48-C3623E76C109}"/>
              </a:ext>
            </a:extLst>
          </p:cNvPr>
          <p:cNvGrpSpPr/>
          <p:nvPr userDrawn="1"/>
        </p:nvGrpSpPr>
        <p:grpSpPr>
          <a:xfrm>
            <a:off x="5695097" y="-855610"/>
            <a:ext cx="7667386" cy="7729121"/>
            <a:chOff x="5695097" y="-855610"/>
            <a:chExt cx="7667386" cy="7729121"/>
          </a:xfrm>
        </p:grpSpPr>
        <p:sp>
          <p:nvSpPr>
            <p:cNvPr id="25" name="Right Triangle 24">
              <a:extLst>
                <a:ext uri="{FF2B5EF4-FFF2-40B4-BE49-F238E27FC236}">
                  <a16:creationId xmlns:a16="http://schemas.microsoft.com/office/drawing/2014/main" id="{7C0DE86D-C887-4475-9F10-92F4408F2315}"/>
                </a:ext>
              </a:extLst>
            </p:cNvPr>
            <p:cNvSpPr/>
            <p:nvPr userDrawn="1"/>
          </p:nvSpPr>
          <p:spPr>
            <a:xfrm flipH="1">
              <a:off x="6985000" y="1848640"/>
              <a:ext cx="5207000" cy="5009360"/>
            </a:xfrm>
            <a:prstGeom prst="rtTriangle">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28" name="Freeform: Shape 27">
              <a:extLst>
                <a:ext uri="{FF2B5EF4-FFF2-40B4-BE49-F238E27FC236}">
                  <a16:creationId xmlns:a16="http://schemas.microsoft.com/office/drawing/2014/main" id="{29C8DAFB-DBF6-4892-96AC-E10280D6834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29" name="Freeform: Shape 28">
              <a:extLst>
                <a:ext uri="{FF2B5EF4-FFF2-40B4-BE49-F238E27FC236}">
                  <a16:creationId xmlns:a16="http://schemas.microsoft.com/office/drawing/2014/main" id="{FAAC71C9-1C72-4F30-B3B7-BF912702621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0" name="Right Triangle 29">
              <a:extLst>
                <a:ext uri="{FF2B5EF4-FFF2-40B4-BE49-F238E27FC236}">
                  <a16:creationId xmlns:a16="http://schemas.microsoft.com/office/drawing/2014/main" id="{742D7DE1-A45C-48B5-9597-CFC0CDBDCD2D}"/>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1" name="Right Triangle 30">
              <a:extLst>
                <a:ext uri="{FF2B5EF4-FFF2-40B4-BE49-F238E27FC236}">
                  <a16:creationId xmlns:a16="http://schemas.microsoft.com/office/drawing/2014/main" id="{FC27FF1E-856D-4690-8EC0-A1E41CCB365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2" name="Freeform: Shape 31">
              <a:extLst>
                <a:ext uri="{FF2B5EF4-FFF2-40B4-BE49-F238E27FC236}">
                  <a16:creationId xmlns:a16="http://schemas.microsoft.com/office/drawing/2014/main" id="{C88B5FB2-D27F-40AB-9DEF-282974AA74A3}"/>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3" name="Freeform: Shape 32">
              <a:extLst>
                <a:ext uri="{FF2B5EF4-FFF2-40B4-BE49-F238E27FC236}">
                  <a16:creationId xmlns:a16="http://schemas.microsoft.com/office/drawing/2014/main" id="{D852F7C0-173D-460A-A7A1-DF39F1E9E862}"/>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4" name="Freeform: Shape 33">
              <a:extLst>
                <a:ext uri="{FF2B5EF4-FFF2-40B4-BE49-F238E27FC236}">
                  <a16:creationId xmlns:a16="http://schemas.microsoft.com/office/drawing/2014/main" id="{848CDB95-4AAE-4F36-8ADC-02B64A4281FA}"/>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6" name="Right Triangle 48">
              <a:extLst>
                <a:ext uri="{FF2B5EF4-FFF2-40B4-BE49-F238E27FC236}">
                  <a16:creationId xmlns:a16="http://schemas.microsoft.com/office/drawing/2014/main" id="{56018E35-0601-4177-AED3-FA9CBE151073}"/>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8" name="Right Triangle 48">
              <a:extLst>
                <a:ext uri="{FF2B5EF4-FFF2-40B4-BE49-F238E27FC236}">
                  <a16:creationId xmlns:a16="http://schemas.microsoft.com/office/drawing/2014/main" id="{6DC468AA-CC68-44A0-B4A5-780C06E1A9A1}"/>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40" name="Freeform: Shape 39">
              <a:extLst>
                <a:ext uri="{FF2B5EF4-FFF2-40B4-BE49-F238E27FC236}">
                  <a16:creationId xmlns:a16="http://schemas.microsoft.com/office/drawing/2014/main" id="{D8A8B705-9B22-4F33-B85E-849687C33E32}"/>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grpSp>
      <p:pic>
        <p:nvPicPr>
          <p:cNvPr id="55" name="Picture 54" descr="A group of people in a meeting&#10;&#10;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5"/>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2" name="Title 1">
            <a:extLst>
              <a:ext uri="{FF2B5EF4-FFF2-40B4-BE49-F238E27FC236}">
                <a16:creationId xmlns:a16="http://schemas.microsoft.com/office/drawing/2014/main" id="{26676400-4C3F-4519-93B2-248696080432}"/>
              </a:ext>
            </a:extLst>
          </p:cNvPr>
          <p:cNvSpPr>
            <a:spLocks noGrp="1"/>
          </p:cNvSpPr>
          <p:nvPr userDrawn="1">
            <p:ph type="title" hasCustomPrompt="1"/>
          </p:nvPr>
        </p:nvSpPr>
        <p:spPr>
          <a:xfrm>
            <a:off x="1143000" y="2316163"/>
            <a:ext cx="6877050" cy="1968499"/>
          </a:xfrm>
        </p:spPr>
        <p:txBody>
          <a:bodyPr anchor="b"/>
          <a:lstStyle>
            <a:lvl1pPr>
              <a:defRPr sz="2800" b="0">
                <a:solidFill>
                  <a:schemeClr val="accent1">
                    <a:lumMod val="75000"/>
                  </a:schemeClr>
                </a:solidFill>
              </a:defRPr>
            </a:lvl1pPr>
          </a:lstStyle>
          <a:p>
            <a:r>
              <a:rPr lang="en-US" dirty="0"/>
              <a:t>Firstname Lastname | Title</a:t>
            </a:r>
          </a:p>
        </p:txBody>
      </p:sp>
      <p:sp>
        <p:nvSpPr>
          <p:cNvPr id="3" name="Text Placeholder 2">
            <a:extLst>
              <a:ext uri="{FF2B5EF4-FFF2-40B4-BE49-F238E27FC236}">
                <a16:creationId xmlns:a16="http://schemas.microsoft.com/office/drawing/2014/main" id="{7AADEED6-F330-4FC6-9BEB-B55D1CF23ECB}"/>
              </a:ext>
            </a:extLst>
          </p:cNvPr>
          <p:cNvSpPr>
            <a:spLocks noGrp="1"/>
          </p:cNvSpPr>
          <p:nvPr userDrawn="1">
            <p:ph type="body" idx="1" hasCustomPrompt="1"/>
          </p:nvPr>
        </p:nvSpPr>
        <p:spPr>
          <a:xfrm>
            <a:off x="1143000" y="4403726"/>
            <a:ext cx="6877050" cy="1408112"/>
          </a:xfrm>
        </p:spPr>
        <p:txBody>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 name@company.com | t. 123.456.7890</a:t>
            </a:r>
          </a:p>
        </p:txBody>
      </p:sp>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A361B4B5-103A-45AF-ADAD-F8D66381BDB0}" type="datetime1">
              <a:rPr lang="en-US" smtClean="0"/>
              <a:t>7/14/2023</a:t>
            </a:fld>
            <a:endParaRPr lang="en-US" dirty="0"/>
          </a:p>
        </p:txBody>
      </p:sp>
      <p:sp>
        <p:nvSpPr>
          <p:cNvPr id="6" name="Slide Number Placeholder 5">
            <a:extLst>
              <a:ext uri="{FF2B5EF4-FFF2-40B4-BE49-F238E27FC236}">
                <a16:creationId xmlns:a16="http://schemas.microsoft.com/office/drawing/2014/main" id="{2667462C-5556-4BC4-8AE4-328551B55300}"/>
              </a:ext>
            </a:extLst>
          </p:cNvPr>
          <p:cNvSpPr>
            <a:spLocks noGrp="1"/>
          </p:cNvSpPr>
          <p:nvPr userDrawn="1">
            <p:ph type="sldNum" sz="quarter" idx="12"/>
          </p:nvPr>
        </p:nvSpPr>
        <p:spPr>
          <a:xfrm>
            <a:off x="9220200" y="7002414"/>
            <a:ext cx="2743200" cy="282575"/>
          </a:xfrm>
        </p:spPr>
        <p:txBody>
          <a:bodyPr/>
          <a:lstStyle/>
          <a:p>
            <a:r>
              <a:rPr lang="en-US" dirty="0"/>
              <a:t>‹#›</a:t>
            </a:r>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rPr lang="en-US" dirty="0"/>
              <a:t>© The TRACOM Corporation. All Rights Reserved.</a:t>
            </a:r>
          </a:p>
        </p:txBody>
      </p:sp>
      <p:pic>
        <p:nvPicPr>
          <p:cNvPr id="42" name="Graphic 41">
            <a:extLst>
              <a:ext uri="{FF2B5EF4-FFF2-40B4-BE49-F238E27FC236}">
                <a16:creationId xmlns:a16="http://schemas.microsoft.com/office/drawing/2014/main" id="{14294BB2-DC4D-8A4E-B1E2-D9D1C2092C06}"/>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21112220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xmlns:p15="http://schemas.microsoft.com/office/powerpoint/2012/main">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ignature Slide">
    <p:spTree>
      <p:nvGrpSpPr>
        <p:cNvPr id="1" name=""/>
        <p:cNvGrpSpPr/>
        <p:nvPr/>
      </p:nvGrpSpPr>
      <p:grpSpPr>
        <a:xfrm>
          <a:off x="0" y="0"/>
          <a:ext cx="0" cy="0"/>
          <a:chOff x="0" y="0"/>
          <a:chExt cx="0" cy="0"/>
        </a:xfrm>
      </p:grpSpPr>
      <p:pic>
        <p:nvPicPr>
          <p:cNvPr id="55" name="Picture 54" descr="A group of people in a meeting  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2"/>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125464AF-9969-4375-B4CB-2960B4041061}" type="datetime1">
              <a:rPr lang="en-US" smtClean="0"/>
              <a:t>7/14/2023</a:t>
            </a:fld>
            <a:endParaRPr lang="en-US"/>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t>© The TRACOM Corporation. All Rights Reserved.</a:t>
            </a:r>
          </a:p>
        </p:txBody>
      </p:sp>
      <p:pic>
        <p:nvPicPr>
          <p:cNvPr id="26" name="Graphic 25">
            <a:extLst>
              <a:ext uri="{FF2B5EF4-FFF2-40B4-BE49-F238E27FC236}">
                <a16:creationId xmlns:a16="http://schemas.microsoft.com/office/drawing/2014/main" id="{9885B83B-869D-4EA9-A147-5D5EE91C595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43910" y="3107711"/>
            <a:ext cx="2660796" cy="663588"/>
          </a:xfrm>
          <a:prstGeom prst="rect">
            <a:avLst/>
          </a:prstGeom>
        </p:spPr>
      </p:pic>
      <p:pic>
        <p:nvPicPr>
          <p:cNvPr id="27" name="Graphic 26">
            <a:extLst>
              <a:ext uri="{FF2B5EF4-FFF2-40B4-BE49-F238E27FC236}">
                <a16:creationId xmlns:a16="http://schemas.microsoft.com/office/drawing/2014/main" id="{68068862-A429-42B3-B41D-04DB17E4536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406872" y="3193889"/>
            <a:ext cx="2501458" cy="508265"/>
          </a:xfrm>
          <a:prstGeom prst="rect">
            <a:avLst/>
          </a:prstGeom>
        </p:spPr>
      </p:pic>
      <p:cxnSp>
        <p:nvCxnSpPr>
          <p:cNvPr id="8" name="Straight Connector 7">
            <a:extLst>
              <a:ext uri="{FF2B5EF4-FFF2-40B4-BE49-F238E27FC236}">
                <a16:creationId xmlns:a16="http://schemas.microsoft.com/office/drawing/2014/main" id="{D0CD8FAE-6130-4AAB-A30F-E02ED2EDDEBA}"/>
              </a:ext>
            </a:extLst>
          </p:cNvPr>
          <p:cNvCxnSpPr/>
          <p:nvPr userDrawn="1"/>
        </p:nvCxnSpPr>
        <p:spPr>
          <a:xfrm>
            <a:off x="4170363" y="3102788"/>
            <a:ext cx="0" cy="668511"/>
          </a:xfrm>
          <a:prstGeom prst="line">
            <a:avLst/>
          </a:prstGeom>
          <a:ln w="15875" cap="rnd">
            <a:round/>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63F16326-7F7D-409C-AC6F-37EC2FBA0C3E}"/>
              </a:ext>
            </a:extLst>
          </p:cNvPr>
          <p:cNvGrpSpPr/>
          <p:nvPr userDrawn="1"/>
        </p:nvGrpSpPr>
        <p:grpSpPr>
          <a:xfrm>
            <a:off x="6426210" y="0"/>
            <a:ext cx="5765790" cy="6859964"/>
            <a:chOff x="6426210" y="0"/>
            <a:chExt cx="5765790" cy="6859964"/>
          </a:xfrm>
        </p:grpSpPr>
        <p:pic>
          <p:nvPicPr>
            <p:cNvPr id="44" name="Picture 43" descr="Two people looking at a computer  Description automatically generated with medium confidence">
              <a:extLst>
                <a:ext uri="{FF2B5EF4-FFF2-40B4-BE49-F238E27FC236}">
                  <a16:creationId xmlns:a16="http://schemas.microsoft.com/office/drawing/2014/main" id="{32903F71-96CF-49D2-B1B4-6CA690487198}"/>
                </a:ext>
              </a:extLst>
            </p:cNvPr>
            <p:cNvPicPr>
              <a:picLocks noChangeAspect="1"/>
            </p:cNvPicPr>
            <p:nvPr userDrawn="1"/>
          </p:nvPicPr>
          <p:blipFill>
            <a:blip r:embed="rId7" cstate="email">
              <a:alphaModFix amt="74000"/>
              <a:extLst>
                <a:ext uri="{28A0092B-C50C-407E-A947-70E740481C1C}">
                  <a14:useLocalDpi xmlns:a14="http://schemas.microsoft.com/office/drawing/2010/main"/>
                </a:ext>
              </a:extLst>
            </a:blip>
            <a:srcRect/>
            <a:stretch>
              <a:fillRect/>
            </a:stretch>
          </p:blipFill>
          <p:spPr>
            <a:xfrm flipH="1">
              <a:off x="6426210" y="0"/>
              <a:ext cx="5765790" cy="4011418"/>
            </a:xfrm>
            <a:custGeom>
              <a:avLst/>
              <a:gdLst>
                <a:gd name="connsiteX0" fmla="*/ 5765790 w 5765790"/>
                <a:gd name="connsiteY0" fmla="*/ 0 h 4011418"/>
                <a:gd name="connsiteX1" fmla="*/ 2728808 w 5765790"/>
                <a:gd name="connsiteY1" fmla="*/ 0 h 4011418"/>
                <a:gd name="connsiteX2" fmla="*/ 2728809 w 5765790"/>
                <a:gd name="connsiteY2" fmla="*/ 1 h 4011418"/>
                <a:gd name="connsiteX3" fmla="*/ 2200275 w 5765790"/>
                <a:gd name="connsiteY3" fmla="*/ 1 h 4011418"/>
                <a:gd name="connsiteX4" fmla="*/ 2200275 w 5765790"/>
                <a:gd name="connsiteY4" fmla="*/ 0 h 4011418"/>
                <a:gd name="connsiteX5" fmla="*/ 0 w 5765790"/>
                <a:gd name="connsiteY5" fmla="*/ 0 h 4011418"/>
                <a:gd name="connsiteX6" fmla="*/ 0 w 5765790"/>
                <a:gd name="connsiteY6" fmla="*/ 4011418 h 4011418"/>
                <a:gd name="connsiteX7" fmla="*/ 2573261 w 5765790"/>
                <a:gd name="connsiteY7" fmla="*/ 4011418 h 4011418"/>
                <a:gd name="connsiteX8" fmla="*/ 2220565 w 5765790"/>
                <a:gd name="connsiteY8" fmla="*/ 3668196 h 4011418"/>
                <a:gd name="connsiteX9" fmla="*/ 4029429 w 5765790"/>
                <a:gd name="connsiteY9" fmla="*/ 1801484 h 4011418"/>
                <a:gd name="connsiteX10" fmla="*/ 5310210 w 5765790"/>
                <a:gd name="connsiteY10" fmla="*/ 479743 h 4011418"/>
                <a:gd name="connsiteX11" fmla="*/ 5310209 w 5765790"/>
                <a:gd name="connsiteY11" fmla="*/ 479743 h 4011418"/>
                <a:gd name="connsiteX12" fmla="*/ 5765790 w 5765790"/>
                <a:gd name="connsiteY12" fmla="*/ 9592 h 40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790" h="4011418">
                  <a:moveTo>
                    <a:pt x="5765790" y="0"/>
                  </a:moveTo>
                  <a:lnTo>
                    <a:pt x="2728808" y="0"/>
                  </a:lnTo>
                  <a:lnTo>
                    <a:pt x="2728809" y="1"/>
                  </a:lnTo>
                  <a:lnTo>
                    <a:pt x="2200275" y="1"/>
                  </a:lnTo>
                  <a:lnTo>
                    <a:pt x="2200275" y="0"/>
                  </a:lnTo>
                  <a:lnTo>
                    <a:pt x="0" y="0"/>
                  </a:lnTo>
                  <a:lnTo>
                    <a:pt x="0" y="4011418"/>
                  </a:lnTo>
                  <a:lnTo>
                    <a:pt x="2573261" y="4011418"/>
                  </a:lnTo>
                  <a:lnTo>
                    <a:pt x="2220565" y="3668196"/>
                  </a:lnTo>
                  <a:lnTo>
                    <a:pt x="4029429" y="1801484"/>
                  </a:lnTo>
                  <a:lnTo>
                    <a:pt x="5310210" y="479743"/>
                  </a:lnTo>
                  <a:lnTo>
                    <a:pt x="5310209" y="479743"/>
                  </a:lnTo>
                  <a:lnTo>
                    <a:pt x="5765790" y="9592"/>
                  </a:lnTo>
                  <a:close/>
                </a:path>
              </a:pathLst>
            </a:custGeom>
          </p:spPr>
        </p:pic>
        <p:pic>
          <p:nvPicPr>
            <p:cNvPr id="45" name="Picture 44" descr="A person working on a computer  Description automatically generated with low confidence">
              <a:extLst>
                <a:ext uri="{FF2B5EF4-FFF2-40B4-BE49-F238E27FC236}">
                  <a16:creationId xmlns:a16="http://schemas.microsoft.com/office/drawing/2014/main" id="{EF8D58C6-4016-4D91-B4A4-E0179A5C2CF9}"/>
                </a:ext>
              </a:extLst>
            </p:cNvPr>
            <p:cNvPicPr>
              <a:picLocks noChangeAspect="1"/>
            </p:cNvPicPr>
            <p:nvPr userDrawn="1"/>
          </p:nvPicPr>
          <p:blipFill rotWithShape="1">
            <a:blip r:embed="rId8" cstate="email">
              <a:alphaModFix amt="66000"/>
              <a:extLst>
                <a:ext uri="{28A0092B-C50C-407E-A947-70E740481C1C}">
                  <a14:useLocalDpi xmlns:a14="http://schemas.microsoft.com/office/drawing/2010/main"/>
                </a:ext>
              </a:extLst>
            </a:blip>
            <a:srcRect/>
            <a:stretch/>
          </p:blipFill>
          <p:spPr>
            <a:xfrm>
              <a:off x="6674948" y="4782859"/>
              <a:ext cx="5517052" cy="2077105"/>
            </a:xfrm>
            <a:custGeom>
              <a:avLst/>
              <a:gdLst>
                <a:gd name="connsiteX0" fmla="*/ 2151055 w 5517052"/>
                <a:gd name="connsiteY0" fmla="*/ 0 h 2077105"/>
                <a:gd name="connsiteX1" fmla="*/ 5517052 w 5517052"/>
                <a:gd name="connsiteY1" fmla="*/ 0 h 2077105"/>
                <a:gd name="connsiteX2" fmla="*/ 5517052 w 5517052"/>
                <a:gd name="connsiteY2" fmla="*/ 2077105 h 2077105"/>
                <a:gd name="connsiteX3" fmla="*/ 0 w 5517052"/>
                <a:gd name="connsiteY3" fmla="*/ 2077105 h 2077105"/>
                <a:gd name="connsiteX4" fmla="*/ 0 w 5517052"/>
                <a:gd name="connsiteY4" fmla="*/ 2070750 h 2077105"/>
                <a:gd name="connsiteX5" fmla="*/ 937092 w 5517052"/>
                <a:gd name="connsiteY5" fmla="*/ 2070750 h 2077105"/>
                <a:gd name="connsiteX6" fmla="*/ 937092 w 5517052"/>
                <a:gd name="connsiteY6" fmla="*/ 2069221 h 2077105"/>
                <a:gd name="connsiteX7" fmla="*/ 24715 w 5517052"/>
                <a:gd name="connsiteY7" fmla="*/ 2069221 h 207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052" h="2077105">
                  <a:moveTo>
                    <a:pt x="2151055" y="0"/>
                  </a:moveTo>
                  <a:lnTo>
                    <a:pt x="5517052" y="0"/>
                  </a:lnTo>
                  <a:lnTo>
                    <a:pt x="5517052" y="2077105"/>
                  </a:lnTo>
                  <a:lnTo>
                    <a:pt x="0" y="2077105"/>
                  </a:lnTo>
                  <a:lnTo>
                    <a:pt x="0" y="2070750"/>
                  </a:lnTo>
                  <a:lnTo>
                    <a:pt x="937092" y="2070750"/>
                  </a:lnTo>
                  <a:lnTo>
                    <a:pt x="937092" y="2069221"/>
                  </a:lnTo>
                  <a:lnTo>
                    <a:pt x="24715" y="2069221"/>
                  </a:lnTo>
                  <a:close/>
                </a:path>
              </a:pathLst>
            </a:custGeom>
          </p:spPr>
        </p:pic>
        <p:pic>
          <p:nvPicPr>
            <p:cNvPr id="46" name="Picture 45" descr="A group of people in a meeting  Description automatically generated">
              <a:extLst>
                <a:ext uri="{FF2B5EF4-FFF2-40B4-BE49-F238E27FC236}">
                  <a16:creationId xmlns:a16="http://schemas.microsoft.com/office/drawing/2014/main" id="{7033D526-68FE-4626-AC01-5FCEF4CC4CC9}"/>
                </a:ext>
              </a:extLst>
            </p:cNvPr>
            <p:cNvPicPr>
              <a:picLocks noChangeAspect="1"/>
            </p:cNvPicPr>
            <p:nvPr userDrawn="1"/>
          </p:nvPicPr>
          <p:blipFill>
            <a:blip r:embed="rId9" cstate="email">
              <a:alphaModFix amt="59000"/>
              <a:extLst>
                <a:ext uri="{28A0092B-C50C-407E-A947-70E740481C1C}">
                  <a14:useLocalDpi xmlns:a14="http://schemas.microsoft.com/office/drawing/2010/main"/>
                </a:ext>
              </a:extLst>
            </a:blip>
            <a:srcRect/>
            <a:stretch>
              <a:fillRect/>
            </a:stretch>
          </p:blipFill>
          <p:spPr>
            <a:xfrm>
              <a:off x="8522654" y="2034525"/>
              <a:ext cx="3669346" cy="2737870"/>
            </a:xfrm>
            <a:custGeom>
              <a:avLst/>
              <a:gdLst>
                <a:gd name="connsiteX0" fmla="*/ 0 w 3669346"/>
                <a:gd name="connsiteY0" fmla="*/ 133395 h 2737870"/>
                <a:gd name="connsiteX1" fmla="*/ 1449952 w 3669346"/>
                <a:gd name="connsiteY1" fmla="*/ 1629716 h 2737870"/>
                <a:gd name="connsiteX2" fmla="*/ 1447372 w 3669346"/>
                <a:gd name="connsiteY2" fmla="*/ 1632217 h 2737870"/>
                <a:gd name="connsiteX3" fmla="*/ 0 w 3669346"/>
                <a:gd name="connsiteY3" fmla="*/ 138558 h 2737870"/>
                <a:gd name="connsiteX4" fmla="*/ 3478248 w 3669346"/>
                <a:gd name="connsiteY4" fmla="*/ 0 h 2737870"/>
                <a:gd name="connsiteX5" fmla="*/ 3669346 w 3669346"/>
                <a:gd name="connsiteY5" fmla="*/ 0 h 2737870"/>
                <a:gd name="connsiteX6" fmla="*/ 3669346 w 3669346"/>
                <a:gd name="connsiteY6" fmla="*/ 2737870 h 2737870"/>
                <a:gd name="connsiteX7" fmla="*/ 314102 w 3669346"/>
                <a:gd name="connsiteY7" fmla="*/ 2737870 h 2737870"/>
                <a:gd name="connsiteX8" fmla="*/ 1314826 w 3669346"/>
                <a:gd name="connsiteY8" fmla="*/ 1764027 h 2737870"/>
                <a:gd name="connsiteX9" fmla="*/ 1467355 w 3669346"/>
                <a:gd name="connsiteY9" fmla="*/ 1927596 h 2737870"/>
                <a:gd name="connsiteX10" fmla="*/ 2694213 w 3669346"/>
                <a:gd name="connsiteY10" fmla="*/ 751598 h 2737870"/>
                <a:gd name="connsiteX11" fmla="*/ 2695529 w 3669346"/>
                <a:gd name="connsiteY11" fmla="*/ 753009 h 27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9346" h="2737870">
                  <a:moveTo>
                    <a:pt x="0" y="133395"/>
                  </a:moveTo>
                  <a:lnTo>
                    <a:pt x="1449952" y="1629716"/>
                  </a:lnTo>
                  <a:lnTo>
                    <a:pt x="1447372" y="1632217"/>
                  </a:lnTo>
                  <a:lnTo>
                    <a:pt x="0" y="138558"/>
                  </a:lnTo>
                  <a:close/>
                  <a:moveTo>
                    <a:pt x="3478248" y="0"/>
                  </a:moveTo>
                  <a:lnTo>
                    <a:pt x="3669346" y="0"/>
                  </a:lnTo>
                  <a:lnTo>
                    <a:pt x="3669346" y="2737870"/>
                  </a:lnTo>
                  <a:lnTo>
                    <a:pt x="314102" y="2737870"/>
                  </a:lnTo>
                  <a:lnTo>
                    <a:pt x="1314826" y="1764027"/>
                  </a:lnTo>
                  <a:lnTo>
                    <a:pt x="1467355" y="1927596"/>
                  </a:lnTo>
                  <a:lnTo>
                    <a:pt x="2694213" y="751598"/>
                  </a:lnTo>
                  <a:lnTo>
                    <a:pt x="2695529" y="753009"/>
                  </a:lnTo>
                  <a:close/>
                </a:path>
              </a:pathLst>
            </a:custGeom>
          </p:spPr>
        </p:pic>
      </p:grpSp>
      <p:grpSp>
        <p:nvGrpSpPr>
          <p:cNvPr id="47" name="Group 46">
            <a:extLst>
              <a:ext uri="{FF2B5EF4-FFF2-40B4-BE49-F238E27FC236}">
                <a16:creationId xmlns:a16="http://schemas.microsoft.com/office/drawing/2014/main" id="{CEFE37EA-8206-44AE-9921-4291904C7EB4}"/>
              </a:ext>
            </a:extLst>
          </p:cNvPr>
          <p:cNvGrpSpPr/>
          <p:nvPr userDrawn="1"/>
        </p:nvGrpSpPr>
        <p:grpSpPr>
          <a:xfrm>
            <a:off x="5695097" y="-855610"/>
            <a:ext cx="7667386" cy="7729121"/>
            <a:chOff x="5695097" y="-855610"/>
            <a:chExt cx="7667386" cy="7729121"/>
          </a:xfrm>
        </p:grpSpPr>
        <p:sp>
          <p:nvSpPr>
            <p:cNvPr id="48" name="Right Triangle 47">
              <a:extLst>
                <a:ext uri="{FF2B5EF4-FFF2-40B4-BE49-F238E27FC236}">
                  <a16:creationId xmlns:a16="http://schemas.microsoft.com/office/drawing/2014/main" id="{852F8D78-2048-4EF5-83E8-835A64D79557}"/>
                </a:ext>
              </a:extLst>
            </p:cNvPr>
            <p:cNvSpPr/>
            <p:nvPr userDrawn="1"/>
          </p:nvSpPr>
          <p:spPr>
            <a:xfrm flipH="1">
              <a:off x="6985000" y="1848640"/>
              <a:ext cx="5207000" cy="5009360"/>
            </a:xfrm>
            <a:prstGeom prst="rtTriangle">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9" name="Freeform: Shape 48">
              <a:extLst>
                <a:ext uri="{FF2B5EF4-FFF2-40B4-BE49-F238E27FC236}">
                  <a16:creationId xmlns:a16="http://schemas.microsoft.com/office/drawing/2014/main" id="{A9B3D0E2-8C81-4DF0-BFB3-65CF23A36B2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50" name="Freeform: Shape 49">
              <a:extLst>
                <a:ext uri="{FF2B5EF4-FFF2-40B4-BE49-F238E27FC236}">
                  <a16:creationId xmlns:a16="http://schemas.microsoft.com/office/drawing/2014/main" id="{FEC7BF9C-66AF-4A3B-BE21-09F358FF9F4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51" name="Right Triangle 50">
              <a:extLst>
                <a:ext uri="{FF2B5EF4-FFF2-40B4-BE49-F238E27FC236}">
                  <a16:creationId xmlns:a16="http://schemas.microsoft.com/office/drawing/2014/main" id="{2AA44CEE-B659-46DA-A301-C82C6037104E}"/>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52" name="Right Triangle 51">
              <a:extLst>
                <a:ext uri="{FF2B5EF4-FFF2-40B4-BE49-F238E27FC236}">
                  <a16:creationId xmlns:a16="http://schemas.microsoft.com/office/drawing/2014/main" id="{4466DBCC-CF94-4DC4-8776-A1C467D75A8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53" name="Freeform: Shape 52">
              <a:extLst>
                <a:ext uri="{FF2B5EF4-FFF2-40B4-BE49-F238E27FC236}">
                  <a16:creationId xmlns:a16="http://schemas.microsoft.com/office/drawing/2014/main" id="{250FB661-0DED-4055-BACA-851623995859}"/>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54" name="Freeform: Shape 53">
              <a:extLst>
                <a:ext uri="{FF2B5EF4-FFF2-40B4-BE49-F238E27FC236}">
                  <a16:creationId xmlns:a16="http://schemas.microsoft.com/office/drawing/2014/main" id="{EB827554-5FF8-4823-BA28-0360ED9CFD14}"/>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57" name="Freeform: Shape 56">
              <a:extLst>
                <a:ext uri="{FF2B5EF4-FFF2-40B4-BE49-F238E27FC236}">
                  <a16:creationId xmlns:a16="http://schemas.microsoft.com/office/drawing/2014/main" id="{0F338CC7-7F76-42FD-BE32-24A37BFFEF36}"/>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60" name="Right Triangle 48">
              <a:extLst>
                <a:ext uri="{FF2B5EF4-FFF2-40B4-BE49-F238E27FC236}">
                  <a16:creationId xmlns:a16="http://schemas.microsoft.com/office/drawing/2014/main" id="{9BA116C9-6FC9-4B29-B6E3-FDEC7A5B0E78}"/>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61" name="Right Triangle 48">
              <a:extLst>
                <a:ext uri="{FF2B5EF4-FFF2-40B4-BE49-F238E27FC236}">
                  <a16:creationId xmlns:a16="http://schemas.microsoft.com/office/drawing/2014/main" id="{2A08C1FA-3148-4D56-8B82-FA4B9D20CCC7}"/>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62" name="Freeform: Shape 61">
              <a:extLst>
                <a:ext uri="{FF2B5EF4-FFF2-40B4-BE49-F238E27FC236}">
                  <a16:creationId xmlns:a16="http://schemas.microsoft.com/office/drawing/2014/main" id="{DE42F703-6FAA-487A-A221-013C47B049EA}"/>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grpSp>
    </p:spTree>
    <p:extLst>
      <p:ext uri="{BB962C8B-B14F-4D97-AF65-F5344CB8AC3E}">
        <p14:creationId xmlns:p14="http://schemas.microsoft.com/office/powerpoint/2010/main" val="607231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xmlns:p15="http://schemas.microsoft.com/office/powerpoint/2012/main">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8FE50-B52F-4E81-91D2-203D4FBF1D8E}"/>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DFAE2C83-E280-49D0-9707-9E3911E5A9EA}"/>
              </a:ext>
            </a:extLst>
          </p:cNvPr>
          <p:cNvSpPr>
            <a:spLocks noGrp="1"/>
          </p:cNvSpPr>
          <p:nvPr>
            <p:ph idx="1" hasCustomPrompt="1"/>
          </p:nvPr>
        </p:nvSpPr>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Date Placeholder 3">
            <a:extLst>
              <a:ext uri="{FF2B5EF4-FFF2-40B4-BE49-F238E27FC236}">
                <a16:creationId xmlns:a16="http://schemas.microsoft.com/office/drawing/2014/main" id="{2F009384-FCCC-4E58-812F-396124DABFD9}"/>
              </a:ext>
            </a:extLst>
          </p:cNvPr>
          <p:cNvSpPr>
            <a:spLocks noGrp="1"/>
          </p:cNvSpPr>
          <p:nvPr>
            <p:ph type="dt" sz="half" idx="10"/>
          </p:nvPr>
        </p:nvSpPr>
        <p:spPr/>
        <p:txBody>
          <a:bodyPr/>
          <a:lstStyle/>
          <a:p>
            <a:fld id="{0621D500-F8BD-4EAF-B47A-AE122700FD31}" type="datetime1">
              <a:rPr lang="en-US" smtClean="0"/>
              <a:t>7/14/2023</a:t>
            </a:fld>
            <a:endParaRPr lang="en-US"/>
          </a:p>
        </p:txBody>
      </p:sp>
      <p:sp>
        <p:nvSpPr>
          <p:cNvPr id="6" name="Slide Number Placeholder 5">
            <a:extLst>
              <a:ext uri="{FF2B5EF4-FFF2-40B4-BE49-F238E27FC236}">
                <a16:creationId xmlns:a16="http://schemas.microsoft.com/office/drawing/2014/main" id="{B49A070A-075F-43C0-B46A-623D9D891A97}"/>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47DD47A9-03BC-4FCD-A4F3-97C24FEED708}"/>
              </a:ext>
            </a:extLst>
          </p:cNvPr>
          <p:cNvSpPr>
            <a:spLocks noGrp="1"/>
          </p:cNvSpPr>
          <p:nvPr>
            <p:ph type="ftr" sz="quarter" idx="13"/>
          </p:nvPr>
        </p:nvSpPr>
        <p:spPr/>
        <p:txBody>
          <a:bodyPr/>
          <a:lstStyle/>
          <a:p>
            <a:pPr algn="l"/>
            <a:r>
              <a:t>© The TRACOM Corporation. All Rights Reserved.</a:t>
            </a:r>
          </a:p>
        </p:txBody>
      </p:sp>
      <p:sp>
        <p:nvSpPr>
          <p:cNvPr id="8" name="Text Placeholder 7">
            <a:extLst>
              <a:ext uri="{FF2B5EF4-FFF2-40B4-BE49-F238E27FC236}">
                <a16:creationId xmlns:a16="http://schemas.microsoft.com/office/drawing/2014/main" id="{E0F663B7-96C8-49AD-A671-DEF76396F29D}"/>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4207440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8FE50-B52F-4E81-91D2-203D4FBF1D8E}"/>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DFAE2C83-E280-49D0-9707-9E3911E5A9EA}"/>
              </a:ext>
            </a:extLst>
          </p:cNvPr>
          <p:cNvSpPr>
            <a:spLocks noGrp="1"/>
          </p:cNvSpPr>
          <p:nvPr>
            <p:ph idx="1" hasCustomPrompt="1"/>
          </p:nvPr>
        </p:nvSpPr>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Date Placeholder 3">
            <a:extLst>
              <a:ext uri="{FF2B5EF4-FFF2-40B4-BE49-F238E27FC236}">
                <a16:creationId xmlns:a16="http://schemas.microsoft.com/office/drawing/2014/main" id="{2F009384-FCCC-4E58-812F-396124DABFD9}"/>
              </a:ext>
            </a:extLst>
          </p:cNvPr>
          <p:cNvSpPr>
            <a:spLocks noGrp="1"/>
          </p:cNvSpPr>
          <p:nvPr>
            <p:ph type="dt" sz="half" idx="10"/>
          </p:nvPr>
        </p:nvSpPr>
        <p:spPr/>
        <p:txBody>
          <a:bodyPr/>
          <a:lstStyle/>
          <a:p>
            <a:fld id="{7D0DAB1F-6912-4368-98ED-A0E5827D427E}" type="datetime1">
              <a:rPr lang="en-US" smtClean="0"/>
              <a:t>7/14/2023</a:t>
            </a:fld>
            <a:endParaRPr lang="en-US"/>
          </a:p>
        </p:txBody>
      </p:sp>
      <p:sp>
        <p:nvSpPr>
          <p:cNvPr id="6" name="Slide Number Placeholder 5">
            <a:extLst>
              <a:ext uri="{FF2B5EF4-FFF2-40B4-BE49-F238E27FC236}">
                <a16:creationId xmlns:a16="http://schemas.microsoft.com/office/drawing/2014/main" id="{B49A070A-075F-43C0-B46A-623D9D891A97}"/>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47DD47A9-03BC-4FCD-A4F3-97C24FEED708}"/>
              </a:ext>
            </a:extLst>
          </p:cNvPr>
          <p:cNvSpPr>
            <a:spLocks noGrp="1"/>
          </p:cNvSpPr>
          <p:nvPr>
            <p:ph type="ftr" sz="quarter" idx="13"/>
          </p:nvPr>
        </p:nvSpPr>
        <p:spPr/>
        <p:txBody>
          <a:bodyPr/>
          <a:lstStyle>
            <a:lvl1pPr algn="l"/>
          </a:lstStyle>
          <a:p>
            <a:r>
              <a:t>© The TRACOM Corporation. All Rights Reserved.</a:t>
            </a:r>
          </a:p>
        </p:txBody>
      </p:sp>
      <p:sp>
        <p:nvSpPr>
          <p:cNvPr id="8" name="Text Placeholder 7">
            <a:extLst>
              <a:ext uri="{FF2B5EF4-FFF2-40B4-BE49-F238E27FC236}">
                <a16:creationId xmlns:a16="http://schemas.microsoft.com/office/drawing/2014/main" id="{A8C88795-F4EF-46C5-B84F-80E8878D2980}"/>
              </a:ext>
            </a:extLst>
          </p:cNvPr>
          <p:cNvSpPr>
            <a:spLocks noGrp="1"/>
          </p:cNvSpPr>
          <p:nvPr>
            <p:ph type="body" sz="quarter" idx="14" hasCustomPrompt="1"/>
          </p:nvPr>
        </p:nvSpPr>
        <p:spPr>
          <a:xfrm>
            <a:off x="228600" y="1320800"/>
            <a:ext cx="11734800" cy="903288"/>
          </a:xfrm>
        </p:spPr>
        <p:txBody>
          <a:bodyPr/>
          <a:lstStyle>
            <a:lvl1pPr>
              <a:defRPr sz="2400">
                <a:solidFill>
                  <a:schemeClr val="accent2"/>
                </a:solidFill>
              </a:defRPr>
            </a:lvl1pPr>
            <a:lvl2pPr marL="0" indent="0">
              <a:buNone/>
            </a:lvl2pPr>
          </a:lstStyle>
          <a:p>
            <a:pPr lvl="0"/>
            <a:r>
              <a:t>Type subhead in sentence case I Align to bottom of placeholder if desired</a:t>
            </a:r>
          </a:p>
        </p:txBody>
      </p:sp>
      <p:sp>
        <p:nvSpPr>
          <p:cNvPr id="10" name="Text Placeholder 7">
            <a:extLst>
              <a:ext uri="{FF2B5EF4-FFF2-40B4-BE49-F238E27FC236}">
                <a16:creationId xmlns:a16="http://schemas.microsoft.com/office/drawing/2014/main" id="{A9C07605-B884-42EC-9812-4EF3643AF90C}"/>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2130412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1D038-BD45-4DED-A28C-ECF28E013C5D}"/>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26BA0680-935A-49C5-86D9-545E18D557E4}"/>
              </a:ext>
            </a:extLst>
          </p:cNvPr>
          <p:cNvSpPr>
            <a:spLocks noGrp="1"/>
          </p:cNvSpPr>
          <p:nvPr>
            <p:ph sz="half" idx="1" hasCustomPrompt="1"/>
          </p:nvPr>
        </p:nvSpPr>
        <p:spPr>
          <a:xfrm>
            <a:off x="228600" y="2316163"/>
            <a:ext cx="5821363" cy="3607271"/>
          </a:xfrm>
        </p:spPr>
        <p:txBody>
          <a:bodyPr/>
          <a:lstStyle/>
          <a:p>
            <a:pPr lvl="0"/>
            <a:r>
              <a:t>Start typing for paragraph formatting (no bullet point). To add bullet point, place cursor at front of sentence, then hit Tab. </a:t>
            </a:r>
          </a:p>
          <a:p>
            <a:pPr lvl="1"/>
            <a:r>
              <a:t>Second level</a:t>
            </a:r>
          </a:p>
          <a:p>
            <a:pPr lvl="2"/>
            <a:r>
              <a:t>Third level</a:t>
            </a:r>
          </a:p>
          <a:p>
            <a:pPr lvl="3"/>
            <a:r>
              <a:t>Fourth level</a:t>
            </a:r>
          </a:p>
          <a:p>
            <a:pPr lvl="4"/>
            <a:r>
              <a:t>Fifth level</a:t>
            </a:r>
          </a:p>
        </p:txBody>
      </p:sp>
      <p:sp>
        <p:nvSpPr>
          <p:cNvPr id="4" name="Content Placeholder 3">
            <a:extLst>
              <a:ext uri="{FF2B5EF4-FFF2-40B4-BE49-F238E27FC236}">
                <a16:creationId xmlns:a16="http://schemas.microsoft.com/office/drawing/2014/main" id="{5DDCC832-57D9-4DEE-BF87-B2CAC18ED9D6}"/>
              </a:ext>
            </a:extLst>
          </p:cNvPr>
          <p:cNvSpPr>
            <a:spLocks noGrp="1"/>
          </p:cNvSpPr>
          <p:nvPr>
            <p:ph sz="half" idx="2" hasCustomPrompt="1"/>
          </p:nvPr>
        </p:nvSpPr>
        <p:spPr>
          <a:xfrm>
            <a:off x="6138672" y="2316163"/>
            <a:ext cx="5824728" cy="3607270"/>
          </a:xfrm>
        </p:spPr>
        <p:txBody>
          <a:bodyPr/>
          <a:lstStyle/>
          <a:p>
            <a:pPr lvl="0"/>
            <a:r>
              <a:t>Start typing for paragraph formatting (no bullet point). To add bullet point, place cursor at front of sentence, then his Tab.</a:t>
            </a:r>
          </a:p>
          <a:p>
            <a:pPr lvl="1"/>
            <a:r>
              <a:t>Second level</a:t>
            </a:r>
          </a:p>
          <a:p>
            <a:pPr lvl="2"/>
            <a:r>
              <a:t>Third level</a:t>
            </a:r>
          </a:p>
          <a:p>
            <a:pPr lvl="3"/>
            <a:r>
              <a:t>Fourth level</a:t>
            </a:r>
          </a:p>
          <a:p>
            <a:pPr lvl="4"/>
            <a:r>
              <a:t>Fifth level</a:t>
            </a:r>
          </a:p>
        </p:txBody>
      </p:sp>
      <p:sp>
        <p:nvSpPr>
          <p:cNvPr id="5" name="Date Placeholder 4">
            <a:extLst>
              <a:ext uri="{FF2B5EF4-FFF2-40B4-BE49-F238E27FC236}">
                <a16:creationId xmlns:a16="http://schemas.microsoft.com/office/drawing/2014/main" id="{8CFA934A-E661-4957-AE2B-A3565BE7EDD7}"/>
              </a:ext>
            </a:extLst>
          </p:cNvPr>
          <p:cNvSpPr>
            <a:spLocks noGrp="1"/>
          </p:cNvSpPr>
          <p:nvPr>
            <p:ph type="dt" sz="half" idx="10"/>
          </p:nvPr>
        </p:nvSpPr>
        <p:spPr/>
        <p:txBody>
          <a:bodyPr/>
          <a:lstStyle/>
          <a:p>
            <a:fld id="{DB75215C-EC24-415F-80D5-6159F4671CA9}" type="datetime1">
              <a:rPr lang="en-US" smtClean="0"/>
              <a:t>7/14/2023</a:t>
            </a:fld>
            <a:endParaRPr lang="en-US"/>
          </a:p>
        </p:txBody>
      </p:sp>
      <p:sp>
        <p:nvSpPr>
          <p:cNvPr id="7" name="Slide Number Placeholder 6">
            <a:extLst>
              <a:ext uri="{FF2B5EF4-FFF2-40B4-BE49-F238E27FC236}">
                <a16:creationId xmlns:a16="http://schemas.microsoft.com/office/drawing/2014/main" id="{5BA51B5A-AAAC-4937-A3EC-AC053755586B}"/>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8" name="Footer Placeholder 7">
            <a:extLst>
              <a:ext uri="{FF2B5EF4-FFF2-40B4-BE49-F238E27FC236}">
                <a16:creationId xmlns:a16="http://schemas.microsoft.com/office/drawing/2014/main" id="{F7E4254E-5CA5-4245-856A-57AF5F727676}"/>
              </a:ext>
            </a:extLst>
          </p:cNvPr>
          <p:cNvSpPr>
            <a:spLocks noGrp="1"/>
          </p:cNvSpPr>
          <p:nvPr>
            <p:ph type="ftr" sz="quarter" idx="13"/>
          </p:nvPr>
        </p:nvSpPr>
        <p:spPr/>
        <p:txBody>
          <a:bodyPr/>
          <a:lstStyle/>
          <a:p>
            <a:pPr algn="l"/>
            <a:r>
              <a:t>© The TRACOM Corporation. All Rights Reserved.</a:t>
            </a:r>
          </a:p>
        </p:txBody>
      </p:sp>
      <p:sp>
        <p:nvSpPr>
          <p:cNvPr id="10" name="Text Placeholder 7">
            <a:extLst>
              <a:ext uri="{FF2B5EF4-FFF2-40B4-BE49-F238E27FC236}">
                <a16:creationId xmlns:a16="http://schemas.microsoft.com/office/drawing/2014/main" id="{91BE07B5-390E-45C7-AE85-798FF3F3DB6C}"/>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26536817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hea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1D038-BD45-4DED-A28C-ECF28E013C5D}"/>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26BA0680-935A-49C5-86D9-545E18D557E4}"/>
              </a:ext>
            </a:extLst>
          </p:cNvPr>
          <p:cNvSpPr>
            <a:spLocks noGrp="1"/>
          </p:cNvSpPr>
          <p:nvPr>
            <p:ph sz="half" idx="1" hasCustomPrompt="1"/>
          </p:nvPr>
        </p:nvSpPr>
        <p:spPr>
          <a:xfrm>
            <a:off x="228600" y="2316163"/>
            <a:ext cx="5821363" cy="3627439"/>
          </a:xfrm>
        </p:spPr>
        <p:txBody>
          <a:bodyPr/>
          <a:lstStyle/>
          <a:p>
            <a:pPr lvl="0"/>
            <a:r>
              <a:t>Start typing for paragraph formatting (no bullet point). To add bullet point, place cursor at front of sentence, then hit Tab. </a:t>
            </a:r>
          </a:p>
          <a:p>
            <a:pPr lvl="1"/>
            <a:r>
              <a:t>Second level</a:t>
            </a:r>
          </a:p>
          <a:p>
            <a:pPr lvl="2"/>
            <a:r>
              <a:t>Third level</a:t>
            </a:r>
          </a:p>
          <a:p>
            <a:pPr lvl="3"/>
            <a:r>
              <a:t>Fourth level</a:t>
            </a:r>
          </a:p>
          <a:p>
            <a:pPr lvl="4"/>
            <a:r>
              <a:t>Fifth level</a:t>
            </a:r>
          </a:p>
        </p:txBody>
      </p:sp>
      <p:sp>
        <p:nvSpPr>
          <p:cNvPr id="4" name="Content Placeholder 3">
            <a:extLst>
              <a:ext uri="{FF2B5EF4-FFF2-40B4-BE49-F238E27FC236}">
                <a16:creationId xmlns:a16="http://schemas.microsoft.com/office/drawing/2014/main" id="{5DDCC832-57D9-4DEE-BF87-B2CAC18ED9D6}"/>
              </a:ext>
            </a:extLst>
          </p:cNvPr>
          <p:cNvSpPr>
            <a:spLocks noGrp="1"/>
          </p:cNvSpPr>
          <p:nvPr>
            <p:ph sz="half" idx="2" hasCustomPrompt="1"/>
          </p:nvPr>
        </p:nvSpPr>
        <p:spPr>
          <a:xfrm>
            <a:off x="6138672" y="2316163"/>
            <a:ext cx="5824728" cy="3627438"/>
          </a:xfrm>
        </p:spPr>
        <p:txBody>
          <a:bodyPr/>
          <a:lstStyle/>
          <a:p>
            <a:pPr lvl="0"/>
            <a:r>
              <a:t>Start typing for paragraph formatting (no bullet point). To add bullet point, place cursor at front of sentence, then his Tab.</a:t>
            </a:r>
          </a:p>
          <a:p>
            <a:pPr lvl="1"/>
            <a:r>
              <a:t>Second level</a:t>
            </a:r>
          </a:p>
          <a:p>
            <a:pPr lvl="2"/>
            <a:r>
              <a:t>Third level</a:t>
            </a:r>
          </a:p>
          <a:p>
            <a:pPr lvl="3"/>
            <a:r>
              <a:t>Fourth level</a:t>
            </a:r>
          </a:p>
          <a:p>
            <a:pPr lvl="4"/>
            <a:r>
              <a:t>Fifth level</a:t>
            </a:r>
          </a:p>
        </p:txBody>
      </p:sp>
      <p:sp>
        <p:nvSpPr>
          <p:cNvPr id="5" name="Date Placeholder 4">
            <a:extLst>
              <a:ext uri="{FF2B5EF4-FFF2-40B4-BE49-F238E27FC236}">
                <a16:creationId xmlns:a16="http://schemas.microsoft.com/office/drawing/2014/main" id="{8CFA934A-E661-4957-AE2B-A3565BE7EDD7}"/>
              </a:ext>
            </a:extLst>
          </p:cNvPr>
          <p:cNvSpPr>
            <a:spLocks noGrp="1"/>
          </p:cNvSpPr>
          <p:nvPr>
            <p:ph type="dt" sz="half" idx="10"/>
          </p:nvPr>
        </p:nvSpPr>
        <p:spPr/>
        <p:txBody>
          <a:bodyPr/>
          <a:lstStyle/>
          <a:p>
            <a:fld id="{E47CD23E-9A54-4F4B-9C78-BBB063CC6D04}" type="datetime1">
              <a:rPr lang="en-US" smtClean="0"/>
              <a:t>7/14/2023</a:t>
            </a:fld>
            <a:endParaRPr lang="en-US"/>
          </a:p>
        </p:txBody>
      </p:sp>
      <p:sp>
        <p:nvSpPr>
          <p:cNvPr id="7" name="Slide Number Placeholder 6">
            <a:extLst>
              <a:ext uri="{FF2B5EF4-FFF2-40B4-BE49-F238E27FC236}">
                <a16:creationId xmlns:a16="http://schemas.microsoft.com/office/drawing/2014/main" id="{5BA51B5A-AAAC-4937-A3EC-AC053755586B}"/>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8" name="Footer Placeholder 7">
            <a:extLst>
              <a:ext uri="{FF2B5EF4-FFF2-40B4-BE49-F238E27FC236}">
                <a16:creationId xmlns:a16="http://schemas.microsoft.com/office/drawing/2014/main" id="{F7E4254E-5CA5-4245-856A-57AF5F727676}"/>
              </a:ext>
            </a:extLst>
          </p:cNvPr>
          <p:cNvSpPr>
            <a:spLocks noGrp="1"/>
          </p:cNvSpPr>
          <p:nvPr>
            <p:ph type="ftr" sz="quarter" idx="13"/>
          </p:nvPr>
        </p:nvSpPr>
        <p:spPr/>
        <p:txBody>
          <a:bodyPr/>
          <a:lstStyle/>
          <a:p>
            <a:pPr algn="l"/>
            <a:r>
              <a:t>© The TRACOM Corporation. All Rights Reserved.</a:t>
            </a:r>
          </a:p>
        </p:txBody>
      </p:sp>
      <p:sp>
        <p:nvSpPr>
          <p:cNvPr id="9" name="Text Placeholder 7">
            <a:extLst>
              <a:ext uri="{FF2B5EF4-FFF2-40B4-BE49-F238E27FC236}">
                <a16:creationId xmlns:a16="http://schemas.microsoft.com/office/drawing/2014/main" id="{CC9B9968-5CD2-4549-A4A4-5365F34460E4}"/>
              </a:ext>
            </a:extLst>
          </p:cNvPr>
          <p:cNvSpPr>
            <a:spLocks noGrp="1"/>
          </p:cNvSpPr>
          <p:nvPr>
            <p:ph type="body" sz="quarter" idx="14" hasCustomPrompt="1"/>
          </p:nvPr>
        </p:nvSpPr>
        <p:spPr>
          <a:xfrm>
            <a:off x="228600" y="1320800"/>
            <a:ext cx="11734800" cy="903288"/>
          </a:xfrm>
        </p:spPr>
        <p:txBody>
          <a:bodyPr/>
          <a:lstStyle>
            <a:lvl1pPr>
              <a:defRPr sz="2400">
                <a:solidFill>
                  <a:schemeClr val="accent2"/>
                </a:solidFill>
              </a:defRPr>
            </a:lvl1pPr>
            <a:lvl2pPr marL="0" indent="0">
              <a:buNone/>
            </a:lvl2pPr>
          </a:lstStyle>
          <a:p>
            <a:pPr lvl="0"/>
            <a:r>
              <a:t>Type subhead in sentence case I Align to bottom of placeholder if desired</a:t>
            </a:r>
          </a:p>
        </p:txBody>
      </p:sp>
      <p:sp>
        <p:nvSpPr>
          <p:cNvPr id="10" name="Text Placeholder 7">
            <a:extLst>
              <a:ext uri="{FF2B5EF4-FFF2-40B4-BE49-F238E27FC236}">
                <a16:creationId xmlns:a16="http://schemas.microsoft.com/office/drawing/2014/main" id="{B015E535-C772-45C6-816B-FA3EF3E7AC82}"/>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41407822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B2F3061-02CE-4D1A-94DF-EF8EA75D6B3F}"/>
              </a:ext>
            </a:extLst>
          </p:cNvPr>
          <p:cNvSpPr>
            <a:spLocks noGrp="1"/>
          </p:cNvSpPr>
          <p:nvPr userDrawn="1">
            <p:ph type="body" idx="1"/>
          </p:nvPr>
        </p:nvSpPr>
        <p:spPr>
          <a:xfrm>
            <a:off x="228600" y="2316163"/>
            <a:ext cx="11734800" cy="3628308"/>
          </a:xfrm>
          <a:prstGeom prst="rect">
            <a:avLst/>
          </a:prstGeom>
        </p:spPr>
        <p:txBody>
          <a:bodyPr vert="horz" lIns="0" tIns="0" rIns="0" bIns="0">
            <a:noAutofit/>
          </a:bodyPr>
          <a:lstStyle/>
          <a:p>
            <a:pPr lvl="0"/>
            <a:r>
              <a:t>Click to edit Master text styles</a:t>
            </a:r>
          </a:p>
          <a:p>
            <a:pPr lvl="1"/>
            <a:r>
              <a:t>Second level</a:t>
            </a:r>
          </a:p>
          <a:p>
            <a:pPr lvl="2"/>
            <a:r>
              <a:t>Third level</a:t>
            </a:r>
          </a:p>
          <a:p>
            <a:pPr lvl="3"/>
            <a:r>
              <a:t>Fourth level</a:t>
            </a:r>
          </a:p>
          <a:p>
            <a:pPr lvl="4"/>
            <a:r>
              <a:t>Fifth level</a:t>
            </a:r>
          </a:p>
        </p:txBody>
      </p:sp>
      <p:sp>
        <p:nvSpPr>
          <p:cNvPr id="196" name="Freeform: Shape 195">
            <a:extLst>
              <a:ext uri="{FF2B5EF4-FFF2-40B4-BE49-F238E27FC236}">
                <a16:creationId xmlns:a16="http://schemas.microsoft.com/office/drawing/2014/main" id="{FEC0259E-9B7E-40F8-B4F5-FCB2507CF1C8}"/>
              </a:ext>
            </a:extLst>
          </p:cNvPr>
          <p:cNvSpPr/>
          <p:nvPr/>
        </p:nvSpPr>
        <p:spPr>
          <a:xfrm rot="16200000" flipV="1">
            <a:off x="11503509" y="6190263"/>
            <a:ext cx="663739" cy="660217"/>
          </a:xfrm>
          <a:custGeom>
            <a:avLst/>
            <a:gdLst>
              <a:gd name="connsiteX0" fmla="*/ 663739 w 663739"/>
              <a:gd name="connsiteY0" fmla="*/ 660217 h 660217"/>
              <a:gd name="connsiteX1" fmla="*/ 282575 w 663739"/>
              <a:gd name="connsiteY1" fmla="*/ 0 h 660217"/>
              <a:gd name="connsiteX2" fmla="*/ 0 w 663739"/>
              <a:gd name="connsiteY2" fmla="*/ 489448 h 660217"/>
              <a:gd name="connsiteX3" fmla="*/ 0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660217"/>
                </a:moveTo>
                <a:lnTo>
                  <a:pt x="282575" y="0"/>
                </a:lnTo>
                <a:lnTo>
                  <a:pt x="0" y="489448"/>
                </a:lnTo>
                <a:lnTo>
                  <a:pt x="0" y="660217"/>
                </a:lnTo>
                <a:close/>
              </a:path>
            </a:pathLst>
          </a:custGeom>
          <a:solidFill>
            <a:srgbClr val="D1D3D4">
              <a:alpha val="22000"/>
            </a:srgbClr>
          </a:solidFill>
          <a:ln w="14671" cap="flat">
            <a:noFill/>
            <a:prstDash val="solid"/>
            <a:miter/>
          </a:ln>
        </p:spPr>
        <p:txBody>
          <a:bodyPr wrap="square" anchor="ctr">
            <a:noAutofit/>
          </a:bodyPr>
          <a:lstStyle/>
          <a:p>
            <a:endParaRPr b="0" i="0" u="none"/>
          </a:p>
        </p:txBody>
      </p:sp>
      <p:sp>
        <p:nvSpPr>
          <p:cNvPr id="185" name="Freeform: Shape 184">
            <a:extLst>
              <a:ext uri="{FF2B5EF4-FFF2-40B4-BE49-F238E27FC236}">
                <a16:creationId xmlns:a16="http://schemas.microsoft.com/office/drawing/2014/main" id="{3682287F-C19C-4774-825E-E27BD81C98A9}"/>
              </a:ext>
            </a:extLst>
          </p:cNvPr>
          <p:cNvSpPr/>
          <p:nvPr/>
        </p:nvSpPr>
        <p:spPr>
          <a:xfrm rot="16200000" flipV="1">
            <a:off x="11776704" y="6465488"/>
            <a:ext cx="284604" cy="492963"/>
          </a:xfrm>
          <a:custGeom>
            <a:avLst/>
            <a:gdLst>
              <a:gd name="connsiteX0" fmla="*/ 284604 w 284604"/>
              <a:gd name="connsiteY0" fmla="*/ 0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0"/>
                </a:moveTo>
                <a:lnTo>
                  <a:pt x="0" y="0"/>
                </a:lnTo>
                <a:lnTo>
                  <a:pt x="0" y="492963"/>
                </a:lnTo>
                <a:close/>
              </a:path>
            </a:pathLst>
          </a:custGeom>
          <a:solidFill>
            <a:srgbClr val="E6E7E8">
              <a:alpha val="22000"/>
            </a:srgbClr>
          </a:solidFill>
          <a:ln w="14671" cap="flat">
            <a:noFill/>
            <a:prstDash val="solid"/>
            <a:miter/>
          </a:ln>
        </p:spPr>
        <p:txBody>
          <a:bodyPr wrap="square" anchor="ctr">
            <a:noAutofit/>
          </a:bodyPr>
          <a:lstStyle/>
          <a:p>
            <a:endParaRPr/>
          </a:p>
        </p:txBody>
      </p:sp>
      <p:sp>
        <p:nvSpPr>
          <p:cNvPr id="186" name="Freeform: Shape 185">
            <a:extLst>
              <a:ext uri="{FF2B5EF4-FFF2-40B4-BE49-F238E27FC236}">
                <a16:creationId xmlns:a16="http://schemas.microsoft.com/office/drawing/2014/main" id="{CBA6B417-F76F-44FD-B71C-D42A4D2DB29A}"/>
              </a:ext>
            </a:extLst>
          </p:cNvPr>
          <p:cNvSpPr/>
          <p:nvPr/>
        </p:nvSpPr>
        <p:spPr>
          <a:xfrm rot="16200000" flipV="1">
            <a:off x="10949233" y="6465488"/>
            <a:ext cx="284604" cy="492963"/>
          </a:xfrm>
          <a:custGeom>
            <a:avLst/>
            <a:gdLst>
              <a:gd name="connsiteX0" fmla="*/ 284604 w 284604"/>
              <a:gd name="connsiteY0" fmla="*/ 492963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492963"/>
                </a:moveTo>
                <a:lnTo>
                  <a:pt x="0" y="0"/>
                </a:lnTo>
                <a:lnTo>
                  <a:pt x="0" y="492963"/>
                </a:lnTo>
                <a:close/>
              </a:path>
            </a:pathLst>
          </a:custGeom>
          <a:solidFill>
            <a:srgbClr val="BCBEC0">
              <a:alpha val="22000"/>
            </a:srgbClr>
          </a:solidFill>
          <a:ln w="14671" cap="flat">
            <a:noFill/>
            <a:prstDash val="solid"/>
            <a:miter/>
          </a:ln>
        </p:spPr>
        <p:txBody>
          <a:bodyPr wrap="square" anchor="ctr">
            <a:noAutofit/>
          </a:bodyPr>
          <a:lstStyle/>
          <a:p>
            <a:endParaRPr/>
          </a:p>
        </p:txBody>
      </p:sp>
      <p:grpSp>
        <p:nvGrpSpPr>
          <p:cNvPr id="10" name="Group 9">
            <a:extLst>
              <a:ext uri="{FF2B5EF4-FFF2-40B4-BE49-F238E27FC236}">
                <a16:creationId xmlns:a16="http://schemas.microsoft.com/office/drawing/2014/main" id="{E1A16550-665D-4B2D-BDD5-F5D4FAFF9149}"/>
              </a:ext>
            </a:extLst>
          </p:cNvPr>
          <p:cNvGrpSpPr/>
          <p:nvPr userDrawn="1"/>
        </p:nvGrpSpPr>
        <p:grpSpPr>
          <a:xfrm>
            <a:off x="8204188" y="2743197"/>
            <a:ext cx="3961299" cy="4207634"/>
            <a:chOff x="8204188" y="2743197"/>
            <a:chExt cx="3961299" cy="4207634"/>
          </a:xfrm>
        </p:grpSpPr>
        <p:grpSp>
          <p:nvGrpSpPr>
            <p:cNvPr id="9" name="Group 8">
              <a:extLst>
                <a:ext uri="{FF2B5EF4-FFF2-40B4-BE49-F238E27FC236}">
                  <a16:creationId xmlns:a16="http://schemas.microsoft.com/office/drawing/2014/main" id="{C9B8ED43-53DD-4294-85D7-4E85B1C5E707}"/>
                </a:ext>
              </a:extLst>
            </p:cNvPr>
            <p:cNvGrpSpPr/>
            <p:nvPr userDrawn="1"/>
          </p:nvGrpSpPr>
          <p:grpSpPr>
            <a:xfrm>
              <a:off x="8204188" y="2743197"/>
              <a:ext cx="3961299" cy="4207634"/>
              <a:chOff x="8204188" y="2743197"/>
              <a:chExt cx="3961299" cy="4207634"/>
            </a:xfrm>
          </p:grpSpPr>
          <p:sp>
            <p:nvSpPr>
              <p:cNvPr id="244" name="Freeform: Shape 243">
                <a:extLst>
                  <a:ext uri="{FF2B5EF4-FFF2-40B4-BE49-F238E27FC236}">
                    <a16:creationId xmlns:a16="http://schemas.microsoft.com/office/drawing/2014/main" id="{45937B76-EA83-43F1-AEFD-FE57D415AD4D}"/>
                  </a:ext>
                </a:extLst>
              </p:cNvPr>
              <p:cNvSpPr/>
              <p:nvPr/>
            </p:nvSpPr>
            <p:spPr>
              <a:xfrm rot="16200000" flipV="1">
                <a:off x="10324364" y="452431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245" name="Freeform: Shape 244">
                <a:extLst>
                  <a:ext uri="{FF2B5EF4-FFF2-40B4-BE49-F238E27FC236}">
                    <a16:creationId xmlns:a16="http://schemas.microsoft.com/office/drawing/2014/main" id="{10B7268D-60AF-4113-B8E7-8ED3585DF130}"/>
                  </a:ext>
                </a:extLst>
              </p:cNvPr>
              <p:cNvSpPr/>
              <p:nvPr/>
            </p:nvSpPr>
            <p:spPr>
              <a:xfrm rot="16200000" flipV="1">
                <a:off x="9003930" y="452431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246" name="Freeform: Shape 245">
                <a:extLst>
                  <a:ext uri="{FF2B5EF4-FFF2-40B4-BE49-F238E27FC236}">
                    <a16:creationId xmlns:a16="http://schemas.microsoft.com/office/drawing/2014/main" id="{50BF5643-3B58-4314-B684-858ABBD8BF15}"/>
                  </a:ext>
                </a:extLst>
              </p:cNvPr>
              <p:cNvSpPr/>
              <p:nvPr/>
            </p:nvSpPr>
            <p:spPr>
              <a:xfrm rot="16200000" flipV="1">
                <a:off x="9664147" y="4905481"/>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A7A9AC">
                  <a:alpha val="22000"/>
                </a:srgbClr>
              </a:solidFill>
              <a:ln w="14671" cap="flat">
                <a:noFill/>
                <a:prstDash val="solid"/>
                <a:miter/>
              </a:ln>
            </p:spPr>
            <p:txBody>
              <a:bodyPr anchor="ctr"/>
              <a:lstStyle/>
              <a:p>
                <a:endParaRPr/>
              </a:p>
            </p:txBody>
          </p:sp>
          <p:sp>
            <p:nvSpPr>
              <p:cNvPr id="247" name="Freeform: Shape 246">
                <a:extLst>
                  <a:ext uri="{FF2B5EF4-FFF2-40B4-BE49-F238E27FC236}">
                    <a16:creationId xmlns:a16="http://schemas.microsoft.com/office/drawing/2014/main" id="{072A6F2B-5B4E-4E31-A4AE-505BAF2EAF5C}"/>
                  </a:ext>
                </a:extLst>
              </p:cNvPr>
              <p:cNvSpPr/>
              <p:nvPr/>
            </p:nvSpPr>
            <p:spPr>
              <a:xfrm rot="16200000" flipV="1">
                <a:off x="11644797" y="452417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BCBEC0">
                  <a:alpha val="22000"/>
                </a:srgbClr>
              </a:solidFill>
              <a:ln w="14671" cap="flat">
                <a:noFill/>
                <a:prstDash val="solid"/>
                <a:miter/>
              </a:ln>
            </p:spPr>
            <p:txBody>
              <a:bodyPr anchor="ctr"/>
              <a:lstStyle/>
              <a:p>
                <a:endParaRPr/>
              </a:p>
            </p:txBody>
          </p:sp>
          <p:sp>
            <p:nvSpPr>
              <p:cNvPr id="248" name="Freeform: Shape 247">
                <a:extLst>
                  <a:ext uri="{FF2B5EF4-FFF2-40B4-BE49-F238E27FC236}">
                    <a16:creationId xmlns:a16="http://schemas.microsoft.com/office/drawing/2014/main" id="{F8113714-C9B6-443F-8702-F3968753EDFF}"/>
                  </a:ext>
                </a:extLst>
              </p:cNvPr>
              <p:cNvSpPr/>
              <p:nvPr/>
            </p:nvSpPr>
            <p:spPr>
              <a:xfrm rot="16200000" flipV="1">
                <a:off x="10324364" y="299951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249" name="Freeform: Shape 248">
                <a:extLst>
                  <a:ext uri="{FF2B5EF4-FFF2-40B4-BE49-F238E27FC236}">
                    <a16:creationId xmlns:a16="http://schemas.microsoft.com/office/drawing/2014/main" id="{A97CC913-B683-4C7F-94BE-2B6C4A518EFB}"/>
                  </a:ext>
                </a:extLst>
              </p:cNvPr>
              <p:cNvSpPr/>
              <p:nvPr/>
            </p:nvSpPr>
            <p:spPr>
              <a:xfrm rot="16200000" flipV="1">
                <a:off x="11644797" y="299951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BCBEC0">
                  <a:alpha val="22000"/>
                </a:srgbClr>
              </a:solidFill>
              <a:ln w="14671" cap="flat">
                <a:noFill/>
                <a:prstDash val="solid"/>
                <a:miter/>
              </a:ln>
            </p:spPr>
            <p:txBody>
              <a:bodyPr anchor="ctr"/>
              <a:lstStyle/>
              <a:p>
                <a:endParaRPr/>
              </a:p>
            </p:txBody>
          </p:sp>
          <p:sp>
            <p:nvSpPr>
              <p:cNvPr id="251" name="Freeform: Shape 250">
                <a:extLst>
                  <a:ext uri="{FF2B5EF4-FFF2-40B4-BE49-F238E27FC236}">
                    <a16:creationId xmlns:a16="http://schemas.microsoft.com/office/drawing/2014/main" id="{BBF203F6-A3DE-464D-8A05-FF9E3D136DA5}"/>
                  </a:ext>
                </a:extLst>
              </p:cNvPr>
              <p:cNvSpPr/>
              <p:nvPr/>
            </p:nvSpPr>
            <p:spPr>
              <a:xfrm rot="16200000" flipV="1">
                <a:off x="8343714" y="3380675"/>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F1F2F2">
                  <a:alpha val="22000"/>
                </a:srgbClr>
              </a:solidFill>
              <a:ln w="14671" cap="flat">
                <a:noFill/>
                <a:prstDash val="solid"/>
                <a:miter/>
              </a:ln>
            </p:spPr>
            <p:txBody>
              <a:bodyPr anchor="ctr"/>
              <a:lstStyle/>
              <a:p>
                <a:endParaRPr/>
              </a:p>
            </p:txBody>
          </p:sp>
          <p:sp>
            <p:nvSpPr>
              <p:cNvPr id="252" name="Freeform: Shape 251">
                <a:extLst>
                  <a:ext uri="{FF2B5EF4-FFF2-40B4-BE49-F238E27FC236}">
                    <a16:creationId xmlns:a16="http://schemas.microsoft.com/office/drawing/2014/main" id="{C56A773A-BB05-443F-AF33-FB20A1C426DF}"/>
                  </a:ext>
                </a:extLst>
              </p:cNvPr>
              <p:cNvSpPr/>
              <p:nvPr/>
            </p:nvSpPr>
            <p:spPr>
              <a:xfrm rot="16200000" flipV="1">
                <a:off x="9664147" y="3380675"/>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E6E7E8">
                  <a:alpha val="22000"/>
                </a:srgbClr>
              </a:solidFill>
              <a:ln w="14671" cap="flat">
                <a:noFill/>
                <a:prstDash val="solid"/>
                <a:miter/>
              </a:ln>
            </p:spPr>
            <p:txBody>
              <a:bodyPr anchor="ctr"/>
              <a:lstStyle/>
              <a:p>
                <a:endParaRPr/>
              </a:p>
            </p:txBody>
          </p:sp>
          <p:sp>
            <p:nvSpPr>
              <p:cNvPr id="253" name="Freeform: Shape 252">
                <a:extLst>
                  <a:ext uri="{FF2B5EF4-FFF2-40B4-BE49-F238E27FC236}">
                    <a16:creationId xmlns:a16="http://schemas.microsoft.com/office/drawing/2014/main" id="{041E90D1-515A-4083-8A7B-ECE1FC40A623}"/>
                  </a:ext>
                </a:extLst>
              </p:cNvPr>
              <p:cNvSpPr/>
              <p:nvPr/>
            </p:nvSpPr>
            <p:spPr>
              <a:xfrm rot="16200000" flipV="1">
                <a:off x="9003930" y="299951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BCBEC0">
                  <a:alpha val="22000"/>
                </a:srgbClr>
              </a:solidFill>
              <a:ln w="14671" cap="flat">
                <a:noFill/>
                <a:prstDash val="solid"/>
                <a:miter/>
              </a:ln>
            </p:spPr>
            <p:txBody>
              <a:bodyPr anchor="ctr"/>
              <a:lstStyle/>
              <a:p>
                <a:endParaRPr/>
              </a:p>
            </p:txBody>
          </p:sp>
          <p:sp>
            <p:nvSpPr>
              <p:cNvPr id="256" name="Freeform: Shape 255">
                <a:extLst>
                  <a:ext uri="{FF2B5EF4-FFF2-40B4-BE49-F238E27FC236}">
                    <a16:creationId xmlns:a16="http://schemas.microsoft.com/office/drawing/2014/main" id="{BAE56859-6646-4BAE-92B8-7DF42AD4A1D5}"/>
                  </a:ext>
                </a:extLst>
              </p:cNvPr>
              <p:cNvSpPr/>
              <p:nvPr/>
            </p:nvSpPr>
            <p:spPr>
              <a:xfrm rot="16200000" flipV="1">
                <a:off x="8343713" y="6430141"/>
                <a:ext cx="381165" cy="660216"/>
              </a:xfrm>
              <a:custGeom>
                <a:avLst/>
                <a:gdLst>
                  <a:gd name="connsiteX0" fmla="*/ 0 w 381165"/>
                  <a:gd name="connsiteY0" fmla="*/ 0 h 660216"/>
                  <a:gd name="connsiteX1" fmla="*/ 381166 w 381165"/>
                  <a:gd name="connsiteY1" fmla="*/ 660217 h 660216"/>
                  <a:gd name="connsiteX2" fmla="*/ 381166 w 381165"/>
                  <a:gd name="connsiteY2" fmla="*/ 660217 h 660216"/>
                </a:gdLst>
                <a:ahLst/>
                <a:cxnLst>
                  <a:cxn ang="0">
                    <a:pos x="connsiteX0" y="connsiteY0"/>
                  </a:cxn>
                  <a:cxn ang="0">
                    <a:pos x="connsiteX1" y="connsiteY1"/>
                  </a:cxn>
                  <a:cxn ang="0">
                    <a:pos x="connsiteX2" y="connsiteY2"/>
                  </a:cxn>
                </a:cxnLst>
                <a:rect l="l" t="t" r="r" b="b"/>
                <a:pathLst>
                  <a:path w="381165" h="660216">
                    <a:moveTo>
                      <a:pt x="0" y="0"/>
                    </a:moveTo>
                    <a:lnTo>
                      <a:pt x="381166" y="660217"/>
                    </a:lnTo>
                    <a:lnTo>
                      <a:pt x="381166" y="660217"/>
                    </a:lnTo>
                    <a:close/>
                  </a:path>
                </a:pathLst>
              </a:custGeom>
              <a:solidFill>
                <a:srgbClr val="D1D3D4">
                  <a:alpha val="22000"/>
                </a:srgbClr>
              </a:solidFill>
              <a:ln w="14671" cap="flat">
                <a:noFill/>
                <a:prstDash val="solid"/>
                <a:miter/>
              </a:ln>
            </p:spPr>
            <p:txBody>
              <a:bodyPr anchor="ctr"/>
              <a:lstStyle/>
              <a:p>
                <a:endParaRPr/>
              </a:p>
            </p:txBody>
          </p:sp>
          <p:sp>
            <p:nvSpPr>
              <p:cNvPr id="257" name="Freeform: Shape 256">
                <a:extLst>
                  <a:ext uri="{FF2B5EF4-FFF2-40B4-BE49-F238E27FC236}">
                    <a16:creationId xmlns:a16="http://schemas.microsoft.com/office/drawing/2014/main" id="{BEF13969-49E6-4445-809B-C3303ABA060B}"/>
                  </a:ext>
                </a:extLst>
              </p:cNvPr>
              <p:cNvSpPr/>
              <p:nvPr/>
            </p:nvSpPr>
            <p:spPr>
              <a:xfrm rot="16200000" flipV="1">
                <a:off x="8343714" y="4905481"/>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259" name="Freeform: Shape 258">
                <a:extLst>
                  <a:ext uri="{FF2B5EF4-FFF2-40B4-BE49-F238E27FC236}">
                    <a16:creationId xmlns:a16="http://schemas.microsoft.com/office/drawing/2014/main" id="{99E505AC-A46E-4F9E-A2E9-69BA49CB6FE5}"/>
                  </a:ext>
                </a:extLst>
              </p:cNvPr>
              <p:cNvSpPr/>
              <p:nvPr/>
            </p:nvSpPr>
            <p:spPr>
              <a:xfrm rot="16200000" flipV="1">
                <a:off x="10984580" y="3380675"/>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E6E7E8">
                  <a:alpha val="22000"/>
                </a:srgbClr>
              </a:solidFill>
              <a:ln w="14671" cap="flat">
                <a:noFill/>
                <a:prstDash val="solid"/>
                <a:miter/>
              </a:ln>
            </p:spPr>
            <p:txBody>
              <a:bodyPr anchor="ctr"/>
              <a:lstStyle/>
              <a:p>
                <a:endParaRPr/>
              </a:p>
            </p:txBody>
          </p:sp>
          <p:sp>
            <p:nvSpPr>
              <p:cNvPr id="261" name="Freeform: Shape 260">
                <a:extLst>
                  <a:ext uri="{FF2B5EF4-FFF2-40B4-BE49-F238E27FC236}">
                    <a16:creationId xmlns:a16="http://schemas.microsoft.com/office/drawing/2014/main" id="{58C0CA58-5B2E-4442-A526-BBCF5F823F10}"/>
                  </a:ext>
                </a:extLst>
              </p:cNvPr>
              <p:cNvSpPr/>
              <p:nvPr/>
            </p:nvSpPr>
            <p:spPr>
              <a:xfrm rot="16200000" flipV="1">
                <a:off x="9003930" y="6048977"/>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A7A9AC">
                  <a:alpha val="22000"/>
                </a:srgbClr>
              </a:solidFill>
              <a:ln w="14671" cap="flat">
                <a:noFill/>
                <a:prstDash val="solid"/>
                <a:miter/>
              </a:ln>
            </p:spPr>
            <p:txBody>
              <a:bodyPr anchor="ctr"/>
              <a:lstStyle/>
              <a:p>
                <a:endParaRPr/>
              </a:p>
            </p:txBody>
          </p:sp>
          <p:sp>
            <p:nvSpPr>
              <p:cNvPr id="262" name="Freeform: Shape 261">
                <a:extLst>
                  <a:ext uri="{FF2B5EF4-FFF2-40B4-BE49-F238E27FC236}">
                    <a16:creationId xmlns:a16="http://schemas.microsoft.com/office/drawing/2014/main" id="{3BE8622E-4F86-4284-A31D-CFCE7635B3A6}"/>
                  </a:ext>
                </a:extLst>
              </p:cNvPr>
              <p:cNvSpPr/>
              <p:nvPr/>
            </p:nvSpPr>
            <p:spPr>
              <a:xfrm rot="16200000" flipV="1">
                <a:off x="9664146" y="6430141"/>
                <a:ext cx="381165" cy="660216"/>
              </a:xfrm>
              <a:custGeom>
                <a:avLst/>
                <a:gdLst>
                  <a:gd name="connsiteX0" fmla="*/ 0 w 381165"/>
                  <a:gd name="connsiteY0" fmla="*/ 0 h 660216"/>
                  <a:gd name="connsiteX1" fmla="*/ 381166 w 381165"/>
                  <a:gd name="connsiteY1" fmla="*/ 660217 h 660216"/>
                  <a:gd name="connsiteX2" fmla="*/ 381166 w 381165"/>
                  <a:gd name="connsiteY2" fmla="*/ 660217 h 660216"/>
                </a:gdLst>
                <a:ahLst/>
                <a:cxnLst>
                  <a:cxn ang="0">
                    <a:pos x="connsiteX0" y="connsiteY0"/>
                  </a:cxn>
                  <a:cxn ang="0">
                    <a:pos x="connsiteX1" y="connsiteY1"/>
                  </a:cxn>
                  <a:cxn ang="0">
                    <a:pos x="connsiteX2" y="connsiteY2"/>
                  </a:cxn>
                </a:cxnLst>
                <a:rect l="l" t="t" r="r" b="b"/>
                <a:pathLst>
                  <a:path w="381165" h="660216">
                    <a:moveTo>
                      <a:pt x="0" y="0"/>
                    </a:moveTo>
                    <a:lnTo>
                      <a:pt x="381166" y="660217"/>
                    </a:lnTo>
                    <a:lnTo>
                      <a:pt x="381166" y="660217"/>
                    </a:lnTo>
                    <a:close/>
                  </a:path>
                </a:pathLst>
              </a:custGeom>
              <a:solidFill>
                <a:srgbClr val="BCBEC0">
                  <a:alpha val="22000"/>
                </a:srgbClr>
              </a:solidFill>
              <a:ln w="14671" cap="flat">
                <a:noFill/>
                <a:prstDash val="solid"/>
                <a:miter/>
              </a:ln>
            </p:spPr>
            <p:txBody>
              <a:bodyPr anchor="ctr"/>
              <a:lstStyle/>
              <a:p>
                <a:endParaRPr/>
              </a:p>
            </p:txBody>
          </p:sp>
          <p:sp>
            <p:nvSpPr>
              <p:cNvPr id="264" name="Freeform: Shape 263">
                <a:extLst>
                  <a:ext uri="{FF2B5EF4-FFF2-40B4-BE49-F238E27FC236}">
                    <a16:creationId xmlns:a16="http://schemas.microsoft.com/office/drawing/2014/main" id="{CC368D64-3D84-48A7-A85F-796387CB56AD}"/>
                  </a:ext>
                </a:extLst>
              </p:cNvPr>
              <p:cNvSpPr/>
              <p:nvPr/>
            </p:nvSpPr>
            <p:spPr>
              <a:xfrm rot="16200000" flipV="1">
                <a:off x="10984579" y="6430141"/>
                <a:ext cx="381165" cy="660216"/>
              </a:xfrm>
              <a:custGeom>
                <a:avLst/>
                <a:gdLst>
                  <a:gd name="connsiteX0" fmla="*/ 381166 w 381165"/>
                  <a:gd name="connsiteY0" fmla="*/ 660217 h 660216"/>
                  <a:gd name="connsiteX1" fmla="*/ 0 w 381165"/>
                  <a:gd name="connsiteY1" fmla="*/ 0 h 660216"/>
                  <a:gd name="connsiteX2" fmla="*/ 381166 w 381165"/>
                  <a:gd name="connsiteY2" fmla="*/ 660217 h 660216"/>
                </a:gdLst>
                <a:ahLst/>
                <a:cxnLst>
                  <a:cxn ang="0">
                    <a:pos x="connsiteX0" y="connsiteY0"/>
                  </a:cxn>
                  <a:cxn ang="0">
                    <a:pos x="connsiteX1" y="connsiteY1"/>
                  </a:cxn>
                  <a:cxn ang="0">
                    <a:pos x="connsiteX2" y="connsiteY2"/>
                  </a:cxn>
                </a:cxnLst>
                <a:rect l="l" t="t" r="r" b="b"/>
                <a:pathLst>
                  <a:path w="381165" h="660216">
                    <a:moveTo>
                      <a:pt x="381166" y="660217"/>
                    </a:moveTo>
                    <a:lnTo>
                      <a:pt x="0" y="0"/>
                    </a:lnTo>
                    <a:lnTo>
                      <a:pt x="381166" y="660217"/>
                    </a:lnTo>
                    <a:close/>
                  </a:path>
                </a:pathLst>
              </a:custGeom>
              <a:solidFill>
                <a:srgbClr val="D1D3D4">
                  <a:alpha val="22000"/>
                </a:srgbClr>
              </a:solidFill>
              <a:ln w="14671" cap="flat">
                <a:noFill/>
                <a:prstDash val="solid"/>
                <a:miter/>
              </a:ln>
            </p:spPr>
            <p:txBody>
              <a:bodyPr anchor="ctr"/>
              <a:lstStyle/>
              <a:p>
                <a:endParaRPr/>
              </a:p>
            </p:txBody>
          </p:sp>
          <p:sp>
            <p:nvSpPr>
              <p:cNvPr id="265" name="Freeform: Shape 264">
                <a:extLst>
                  <a:ext uri="{FF2B5EF4-FFF2-40B4-BE49-F238E27FC236}">
                    <a16:creationId xmlns:a16="http://schemas.microsoft.com/office/drawing/2014/main" id="{4E75E842-BB8C-4B5D-B705-3293226B50DF}"/>
                  </a:ext>
                </a:extLst>
              </p:cNvPr>
              <p:cNvSpPr/>
              <p:nvPr/>
            </p:nvSpPr>
            <p:spPr>
              <a:xfrm rot="16200000" flipV="1">
                <a:off x="10984580" y="4905481"/>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A7A9AC">
                  <a:alpha val="22000"/>
                </a:srgbClr>
              </a:solidFill>
              <a:ln w="14671" cap="flat">
                <a:noFill/>
                <a:prstDash val="solid"/>
                <a:miter/>
              </a:ln>
            </p:spPr>
            <p:txBody>
              <a:bodyPr anchor="ctr"/>
              <a:lstStyle/>
              <a:p>
                <a:endParaRPr/>
              </a:p>
            </p:txBody>
          </p:sp>
          <p:sp>
            <p:nvSpPr>
              <p:cNvPr id="266" name="Freeform: Shape 265">
                <a:extLst>
                  <a:ext uri="{FF2B5EF4-FFF2-40B4-BE49-F238E27FC236}">
                    <a16:creationId xmlns:a16="http://schemas.microsoft.com/office/drawing/2014/main" id="{817EA061-E6EC-4084-8BC2-9A1A74ADACA7}"/>
                  </a:ext>
                </a:extLst>
              </p:cNvPr>
              <p:cNvSpPr/>
              <p:nvPr/>
            </p:nvSpPr>
            <p:spPr>
              <a:xfrm rot="16200000" flipV="1">
                <a:off x="11644797" y="604897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E6E7E8">
                  <a:alpha val="22000"/>
                </a:srgbClr>
              </a:solidFill>
              <a:ln w="14671" cap="flat">
                <a:noFill/>
                <a:prstDash val="solid"/>
                <a:miter/>
              </a:ln>
            </p:spPr>
            <p:txBody>
              <a:bodyPr anchor="ctr"/>
              <a:lstStyle/>
              <a:p>
                <a:endParaRPr/>
              </a:p>
            </p:txBody>
          </p:sp>
          <p:sp>
            <p:nvSpPr>
              <p:cNvPr id="267" name="Freeform: Shape 266">
                <a:extLst>
                  <a:ext uri="{FF2B5EF4-FFF2-40B4-BE49-F238E27FC236}">
                    <a16:creationId xmlns:a16="http://schemas.microsoft.com/office/drawing/2014/main" id="{1F733C60-08E5-4BDA-A194-4C350A88172C}"/>
                  </a:ext>
                </a:extLst>
              </p:cNvPr>
              <p:cNvSpPr/>
              <p:nvPr/>
            </p:nvSpPr>
            <p:spPr>
              <a:xfrm rot="16200000" flipV="1">
                <a:off x="10324364" y="604897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E6E7E8">
                  <a:alpha val="22000"/>
                </a:srgbClr>
              </a:solidFill>
              <a:ln w="14671" cap="flat">
                <a:noFill/>
                <a:prstDash val="solid"/>
                <a:miter/>
              </a:ln>
            </p:spPr>
            <p:txBody>
              <a:bodyPr anchor="ctr"/>
              <a:lstStyle/>
              <a:p>
                <a:endParaRPr/>
              </a:p>
            </p:txBody>
          </p:sp>
          <p:sp>
            <p:nvSpPr>
              <p:cNvPr id="268" name="Freeform: Shape 267">
                <a:extLst>
                  <a:ext uri="{FF2B5EF4-FFF2-40B4-BE49-F238E27FC236}">
                    <a16:creationId xmlns:a16="http://schemas.microsoft.com/office/drawing/2014/main" id="{9EA53B86-934E-4EB4-B089-658F40263C13}"/>
                  </a:ext>
                </a:extLst>
              </p:cNvPr>
              <p:cNvSpPr/>
              <p:nvPr/>
            </p:nvSpPr>
            <p:spPr>
              <a:xfrm rot="16200000" flipV="1">
                <a:off x="9509949" y="2743197"/>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347" name="Freeform: Shape 346">
                <a:extLst>
                  <a:ext uri="{FF2B5EF4-FFF2-40B4-BE49-F238E27FC236}">
                    <a16:creationId xmlns:a16="http://schemas.microsoft.com/office/drawing/2014/main" id="{E26DB028-B116-4F75-9BB1-9CF1988DDC3E}"/>
                  </a:ext>
                </a:extLst>
              </p:cNvPr>
              <p:cNvSpPr/>
              <p:nvPr/>
            </p:nvSpPr>
            <p:spPr>
              <a:xfrm rot="16200000" flipV="1">
                <a:off x="11490599" y="6173831"/>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A7A9AC">
                  <a:alpha val="22000"/>
                </a:srgbClr>
              </a:solidFill>
              <a:ln w="14671" cap="flat">
                <a:noFill/>
                <a:prstDash val="solid"/>
                <a:miter/>
              </a:ln>
            </p:spPr>
            <p:txBody>
              <a:bodyPr anchor="ctr"/>
              <a:lstStyle/>
              <a:p>
                <a:endParaRPr/>
              </a:p>
            </p:txBody>
          </p:sp>
          <p:sp>
            <p:nvSpPr>
              <p:cNvPr id="348" name="Freeform: Shape 347">
                <a:extLst>
                  <a:ext uri="{FF2B5EF4-FFF2-40B4-BE49-F238E27FC236}">
                    <a16:creationId xmlns:a16="http://schemas.microsoft.com/office/drawing/2014/main" id="{A47A54A0-FB1A-4047-87CB-00EAEB1A8D66}"/>
                  </a:ext>
                </a:extLst>
              </p:cNvPr>
              <p:cNvSpPr/>
              <p:nvPr/>
            </p:nvSpPr>
            <p:spPr>
              <a:xfrm rot="16200000" flipV="1">
                <a:off x="11454214" y="5477229"/>
                <a:ext cx="762330" cy="660216"/>
              </a:xfrm>
              <a:custGeom>
                <a:avLst/>
                <a:gdLst>
                  <a:gd name="connsiteX0" fmla="*/ 762330 w 762330"/>
                  <a:gd name="connsiteY0" fmla="*/ 660217 h 660216"/>
                  <a:gd name="connsiteX1" fmla="*/ 381165 w 762330"/>
                  <a:gd name="connsiteY1" fmla="*/ 0 h 660216"/>
                  <a:gd name="connsiteX2" fmla="*/ 0 w 762330"/>
                  <a:gd name="connsiteY2" fmla="*/ 660217 h 660216"/>
                </a:gdLst>
                <a:ahLst/>
                <a:cxnLst>
                  <a:cxn ang="0">
                    <a:pos x="connsiteX0" y="connsiteY0"/>
                  </a:cxn>
                  <a:cxn ang="0">
                    <a:pos x="connsiteX1" y="connsiteY1"/>
                  </a:cxn>
                  <a:cxn ang="0">
                    <a:pos x="connsiteX2" y="connsiteY2"/>
                  </a:cxn>
                </a:cxnLst>
                <a:rect l="l" t="t" r="r" b="b"/>
                <a:pathLst>
                  <a:path w="762330" h="660216">
                    <a:moveTo>
                      <a:pt x="762330" y="660217"/>
                    </a:moveTo>
                    <a:lnTo>
                      <a:pt x="381165" y="0"/>
                    </a:lnTo>
                    <a:lnTo>
                      <a:pt x="0" y="660217"/>
                    </a:lnTo>
                    <a:close/>
                  </a:path>
                </a:pathLst>
              </a:custGeom>
              <a:solidFill>
                <a:srgbClr val="E6E7E8">
                  <a:alpha val="22000"/>
                </a:srgbClr>
              </a:solidFill>
              <a:ln w="14671" cap="flat">
                <a:noFill/>
                <a:prstDash val="solid"/>
                <a:miter/>
              </a:ln>
            </p:spPr>
            <p:txBody>
              <a:bodyPr anchor="ctr"/>
              <a:lstStyle/>
              <a:p>
                <a:endParaRPr/>
              </a:p>
            </p:txBody>
          </p:sp>
          <p:sp>
            <p:nvSpPr>
              <p:cNvPr id="349" name="Freeform: Shape 348">
                <a:extLst>
                  <a:ext uri="{FF2B5EF4-FFF2-40B4-BE49-F238E27FC236}">
                    <a16:creationId xmlns:a16="http://schemas.microsoft.com/office/drawing/2014/main" id="{64FDCCB7-1659-4D5A-8BD3-9EA8062822B6}"/>
                  </a:ext>
                </a:extLst>
              </p:cNvPr>
              <p:cNvSpPr/>
              <p:nvPr/>
            </p:nvSpPr>
            <p:spPr>
              <a:xfrm rot="16200000" flipV="1">
                <a:off x="11454141" y="4714825"/>
                <a:ext cx="762476" cy="660216"/>
              </a:xfrm>
              <a:custGeom>
                <a:avLst/>
                <a:gdLst>
                  <a:gd name="connsiteX0" fmla="*/ 762476 w 762476"/>
                  <a:gd name="connsiteY0" fmla="*/ 660217 h 660216"/>
                  <a:gd name="connsiteX1" fmla="*/ 381312 w 762476"/>
                  <a:gd name="connsiteY1" fmla="*/ 0 h 660216"/>
                  <a:gd name="connsiteX2" fmla="*/ 0 w 762476"/>
                  <a:gd name="connsiteY2" fmla="*/ 660217 h 660216"/>
                </a:gdLst>
                <a:ahLst/>
                <a:cxnLst>
                  <a:cxn ang="0">
                    <a:pos x="connsiteX0" y="connsiteY0"/>
                  </a:cxn>
                  <a:cxn ang="0">
                    <a:pos x="connsiteX1" y="connsiteY1"/>
                  </a:cxn>
                  <a:cxn ang="0">
                    <a:pos x="connsiteX2" y="connsiteY2"/>
                  </a:cxn>
                </a:cxnLst>
                <a:rect l="l" t="t" r="r" b="b"/>
                <a:pathLst>
                  <a:path w="762476" h="660216">
                    <a:moveTo>
                      <a:pt x="762476" y="660217"/>
                    </a:moveTo>
                    <a:lnTo>
                      <a:pt x="381312" y="0"/>
                    </a:lnTo>
                    <a:lnTo>
                      <a:pt x="0" y="660217"/>
                    </a:lnTo>
                    <a:close/>
                  </a:path>
                </a:pathLst>
              </a:custGeom>
              <a:solidFill>
                <a:srgbClr val="BCBEC0">
                  <a:alpha val="22000"/>
                </a:srgbClr>
              </a:solidFill>
              <a:ln w="14671" cap="flat">
                <a:noFill/>
                <a:prstDash val="solid"/>
                <a:miter/>
              </a:ln>
            </p:spPr>
            <p:txBody>
              <a:bodyPr anchor="ctr"/>
              <a:lstStyle/>
              <a:p>
                <a:endParaRPr/>
              </a:p>
            </p:txBody>
          </p:sp>
          <p:sp>
            <p:nvSpPr>
              <p:cNvPr id="350" name="Freeform: Shape 349">
                <a:extLst>
                  <a:ext uri="{FF2B5EF4-FFF2-40B4-BE49-F238E27FC236}">
                    <a16:creationId xmlns:a16="http://schemas.microsoft.com/office/drawing/2014/main" id="{58F2DF8A-9700-4A94-87D0-4EE55D506ACE}"/>
                  </a:ext>
                </a:extLst>
              </p:cNvPr>
              <p:cNvSpPr/>
              <p:nvPr/>
            </p:nvSpPr>
            <p:spPr>
              <a:xfrm rot="16200000" flipV="1">
                <a:off x="11454214" y="3952422"/>
                <a:ext cx="762330" cy="660216"/>
              </a:xfrm>
              <a:custGeom>
                <a:avLst/>
                <a:gdLst>
                  <a:gd name="connsiteX0" fmla="*/ 762330 w 762330"/>
                  <a:gd name="connsiteY0" fmla="*/ 660217 h 660216"/>
                  <a:gd name="connsiteX1" fmla="*/ 381165 w 762330"/>
                  <a:gd name="connsiteY1" fmla="*/ 0 h 660216"/>
                  <a:gd name="connsiteX2" fmla="*/ 0 w 762330"/>
                  <a:gd name="connsiteY2" fmla="*/ 660217 h 660216"/>
                </a:gdLst>
                <a:ahLst/>
                <a:cxnLst>
                  <a:cxn ang="0">
                    <a:pos x="connsiteX0" y="connsiteY0"/>
                  </a:cxn>
                  <a:cxn ang="0">
                    <a:pos x="connsiteX1" y="connsiteY1"/>
                  </a:cxn>
                  <a:cxn ang="0">
                    <a:pos x="connsiteX2" y="connsiteY2"/>
                  </a:cxn>
                </a:cxnLst>
                <a:rect l="l" t="t" r="r" b="b"/>
                <a:pathLst>
                  <a:path w="762330" h="660216">
                    <a:moveTo>
                      <a:pt x="762330" y="660217"/>
                    </a:moveTo>
                    <a:lnTo>
                      <a:pt x="381165" y="0"/>
                    </a:lnTo>
                    <a:lnTo>
                      <a:pt x="0" y="660217"/>
                    </a:lnTo>
                    <a:close/>
                  </a:path>
                </a:pathLst>
              </a:custGeom>
              <a:solidFill>
                <a:schemeClr val="accent5">
                  <a:alpha val="22000"/>
                </a:schemeClr>
              </a:solidFill>
              <a:ln w="14671" cap="flat">
                <a:noFill/>
                <a:prstDash val="solid"/>
                <a:miter/>
              </a:ln>
            </p:spPr>
            <p:txBody>
              <a:bodyPr anchor="ctr"/>
              <a:lstStyle/>
              <a:p>
                <a:endParaRPr/>
              </a:p>
            </p:txBody>
          </p:sp>
          <p:sp>
            <p:nvSpPr>
              <p:cNvPr id="351" name="Freeform: Shape 350">
                <a:extLst>
                  <a:ext uri="{FF2B5EF4-FFF2-40B4-BE49-F238E27FC236}">
                    <a16:creationId xmlns:a16="http://schemas.microsoft.com/office/drawing/2014/main" id="{62D78300-5F30-487B-B6D1-D03C65587345}"/>
                  </a:ext>
                </a:extLst>
              </p:cNvPr>
              <p:cNvSpPr/>
              <p:nvPr/>
            </p:nvSpPr>
            <p:spPr>
              <a:xfrm rot="16200000" flipV="1">
                <a:off x="11490599" y="464902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a:p>
            </p:txBody>
          </p:sp>
          <p:sp>
            <p:nvSpPr>
              <p:cNvPr id="352" name="Freeform: Shape 351">
                <a:extLst>
                  <a:ext uri="{FF2B5EF4-FFF2-40B4-BE49-F238E27FC236}">
                    <a16:creationId xmlns:a16="http://schemas.microsoft.com/office/drawing/2014/main" id="{02FCC900-08AB-4F61-811D-6D3A2F20897E}"/>
                  </a:ext>
                </a:extLst>
              </p:cNvPr>
              <p:cNvSpPr/>
              <p:nvPr/>
            </p:nvSpPr>
            <p:spPr>
              <a:xfrm rot="16200000" flipV="1">
                <a:off x="11454214" y="3190092"/>
                <a:ext cx="762329" cy="660216"/>
              </a:xfrm>
              <a:custGeom>
                <a:avLst/>
                <a:gdLst>
                  <a:gd name="connsiteX0" fmla="*/ 762330 w 762329"/>
                  <a:gd name="connsiteY0" fmla="*/ 660217 h 660216"/>
                  <a:gd name="connsiteX1" fmla="*/ 381165 w 762329"/>
                  <a:gd name="connsiteY1" fmla="*/ 0 h 660216"/>
                  <a:gd name="connsiteX2" fmla="*/ 0 w 762329"/>
                  <a:gd name="connsiteY2" fmla="*/ 660217 h 660216"/>
                </a:gdLst>
                <a:ahLst/>
                <a:cxnLst>
                  <a:cxn ang="0">
                    <a:pos x="connsiteX0" y="connsiteY0"/>
                  </a:cxn>
                  <a:cxn ang="0">
                    <a:pos x="connsiteX1" y="connsiteY1"/>
                  </a:cxn>
                  <a:cxn ang="0">
                    <a:pos x="connsiteX2" y="connsiteY2"/>
                  </a:cxn>
                </a:cxnLst>
                <a:rect l="l" t="t" r="r" b="b"/>
                <a:pathLst>
                  <a:path w="762329" h="660216">
                    <a:moveTo>
                      <a:pt x="762330" y="660217"/>
                    </a:moveTo>
                    <a:lnTo>
                      <a:pt x="381165" y="0"/>
                    </a:lnTo>
                    <a:lnTo>
                      <a:pt x="0" y="660217"/>
                    </a:lnTo>
                    <a:close/>
                  </a:path>
                </a:pathLst>
              </a:custGeom>
              <a:solidFill>
                <a:srgbClr val="F1F2F2">
                  <a:alpha val="25000"/>
                </a:srgbClr>
              </a:solidFill>
              <a:ln w="14671" cap="flat">
                <a:noFill/>
                <a:prstDash val="solid"/>
                <a:miter/>
              </a:ln>
            </p:spPr>
            <p:txBody>
              <a:bodyPr anchor="ctr"/>
              <a:lstStyle/>
              <a:p>
                <a:endParaRPr/>
              </a:p>
            </p:txBody>
          </p:sp>
          <p:sp>
            <p:nvSpPr>
              <p:cNvPr id="354" name="Freeform: Shape 353">
                <a:extLst>
                  <a:ext uri="{FF2B5EF4-FFF2-40B4-BE49-F238E27FC236}">
                    <a16:creationId xmlns:a16="http://schemas.microsoft.com/office/drawing/2014/main" id="{236E3A88-76B0-4F3A-92B2-65F9DAA8E1ED}"/>
                  </a:ext>
                </a:extLst>
              </p:cNvPr>
              <p:cNvSpPr/>
              <p:nvPr/>
            </p:nvSpPr>
            <p:spPr>
              <a:xfrm rot="16200000" flipV="1">
                <a:off x="11490599" y="312436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D1D3D4">
                  <a:alpha val="22000"/>
                </a:srgbClr>
              </a:solidFill>
              <a:ln w="14671" cap="flat">
                <a:noFill/>
                <a:prstDash val="solid"/>
                <a:miter/>
              </a:ln>
            </p:spPr>
            <p:txBody>
              <a:bodyPr anchor="ctr"/>
              <a:lstStyle/>
              <a:p>
                <a:endParaRPr/>
              </a:p>
            </p:txBody>
          </p:sp>
          <p:sp>
            <p:nvSpPr>
              <p:cNvPr id="356" name="Freeform: Shape 355">
                <a:extLst>
                  <a:ext uri="{FF2B5EF4-FFF2-40B4-BE49-F238E27FC236}">
                    <a16:creationId xmlns:a16="http://schemas.microsoft.com/office/drawing/2014/main" id="{9EC33911-4910-4B8D-A60F-F363C92A79C1}"/>
                  </a:ext>
                </a:extLst>
              </p:cNvPr>
              <p:cNvSpPr/>
              <p:nvPr/>
            </p:nvSpPr>
            <p:spPr>
              <a:xfrm rot="16200000" flipV="1">
                <a:off x="11454214" y="3571257"/>
                <a:ext cx="762330" cy="660216"/>
              </a:xfrm>
              <a:custGeom>
                <a:avLst/>
                <a:gdLst>
                  <a:gd name="connsiteX0" fmla="*/ 381166 w 762330"/>
                  <a:gd name="connsiteY0" fmla="*/ 660217 h 660216"/>
                  <a:gd name="connsiteX1" fmla="*/ 762330 w 762330"/>
                  <a:gd name="connsiteY1" fmla="*/ 0 h 660216"/>
                  <a:gd name="connsiteX2" fmla="*/ 0 w 762330"/>
                  <a:gd name="connsiteY2" fmla="*/ 0 h 660216"/>
                </a:gdLst>
                <a:ahLst/>
                <a:cxnLst>
                  <a:cxn ang="0">
                    <a:pos x="connsiteX0" y="connsiteY0"/>
                  </a:cxn>
                  <a:cxn ang="0">
                    <a:pos x="connsiteX1" y="connsiteY1"/>
                  </a:cxn>
                  <a:cxn ang="0">
                    <a:pos x="connsiteX2" y="connsiteY2"/>
                  </a:cxn>
                </a:cxnLst>
                <a:rect l="l" t="t" r="r" b="b"/>
                <a:pathLst>
                  <a:path w="762330" h="660216">
                    <a:moveTo>
                      <a:pt x="381166" y="660217"/>
                    </a:moveTo>
                    <a:lnTo>
                      <a:pt x="762330" y="0"/>
                    </a:lnTo>
                    <a:lnTo>
                      <a:pt x="0" y="0"/>
                    </a:lnTo>
                    <a:close/>
                  </a:path>
                </a:pathLst>
              </a:custGeom>
              <a:solidFill>
                <a:srgbClr val="BCBEC0">
                  <a:alpha val="22000"/>
                </a:srgbClr>
              </a:solidFill>
              <a:ln w="14671" cap="flat">
                <a:noFill/>
                <a:prstDash val="solid"/>
                <a:miter/>
              </a:ln>
            </p:spPr>
            <p:txBody>
              <a:bodyPr anchor="ctr"/>
              <a:lstStyle/>
              <a:p>
                <a:endParaRPr/>
              </a:p>
            </p:txBody>
          </p:sp>
          <p:sp>
            <p:nvSpPr>
              <p:cNvPr id="357" name="Freeform: Shape 356">
                <a:extLst>
                  <a:ext uri="{FF2B5EF4-FFF2-40B4-BE49-F238E27FC236}">
                    <a16:creationId xmlns:a16="http://schemas.microsoft.com/office/drawing/2014/main" id="{1B820B1B-73D5-4932-9529-786B94F3B336}"/>
                  </a:ext>
                </a:extLst>
              </p:cNvPr>
              <p:cNvSpPr/>
              <p:nvPr/>
            </p:nvSpPr>
            <p:spPr>
              <a:xfrm rot="16200000" flipV="1">
                <a:off x="11454214" y="4333587"/>
                <a:ext cx="762329" cy="660216"/>
              </a:xfrm>
              <a:custGeom>
                <a:avLst/>
                <a:gdLst>
                  <a:gd name="connsiteX0" fmla="*/ 0 w 762329"/>
                  <a:gd name="connsiteY0" fmla="*/ 0 h 660216"/>
                  <a:gd name="connsiteX1" fmla="*/ 381165 w 762329"/>
                  <a:gd name="connsiteY1" fmla="*/ 660217 h 660216"/>
                  <a:gd name="connsiteX2" fmla="*/ 381165 w 762329"/>
                  <a:gd name="connsiteY2" fmla="*/ 660217 h 660216"/>
                  <a:gd name="connsiteX3" fmla="*/ 762330 w 762329"/>
                  <a:gd name="connsiteY3" fmla="*/ 0 h 660216"/>
                  <a:gd name="connsiteX4" fmla="*/ 0 w 762329"/>
                  <a:gd name="connsiteY4" fmla="*/ 0 h 66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29" h="660216">
                    <a:moveTo>
                      <a:pt x="0" y="0"/>
                    </a:moveTo>
                    <a:lnTo>
                      <a:pt x="381165" y="660217"/>
                    </a:lnTo>
                    <a:lnTo>
                      <a:pt x="381165" y="660217"/>
                    </a:lnTo>
                    <a:lnTo>
                      <a:pt x="762330"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358" name="Freeform: Shape 357">
                <a:extLst>
                  <a:ext uri="{FF2B5EF4-FFF2-40B4-BE49-F238E27FC236}">
                    <a16:creationId xmlns:a16="http://schemas.microsoft.com/office/drawing/2014/main" id="{C5BDEF2B-DAE2-460C-A5F9-BD009BFF96DC}"/>
                  </a:ext>
                </a:extLst>
              </p:cNvPr>
              <p:cNvSpPr/>
              <p:nvPr/>
            </p:nvSpPr>
            <p:spPr>
              <a:xfrm rot="16200000" flipV="1">
                <a:off x="11454140" y="5095990"/>
                <a:ext cx="762477" cy="660216"/>
              </a:xfrm>
              <a:custGeom>
                <a:avLst/>
                <a:gdLst>
                  <a:gd name="connsiteX0" fmla="*/ 762477 w 762477"/>
                  <a:gd name="connsiteY0" fmla="*/ 0 h 660216"/>
                  <a:gd name="connsiteX1" fmla="*/ 0 w 762477"/>
                  <a:gd name="connsiteY1" fmla="*/ 0 h 660216"/>
                  <a:gd name="connsiteX2" fmla="*/ 381166 w 762477"/>
                  <a:gd name="connsiteY2" fmla="*/ 660217 h 660216"/>
                </a:gdLst>
                <a:ahLst/>
                <a:cxnLst>
                  <a:cxn ang="0">
                    <a:pos x="connsiteX0" y="connsiteY0"/>
                  </a:cxn>
                  <a:cxn ang="0">
                    <a:pos x="connsiteX1" y="connsiteY1"/>
                  </a:cxn>
                  <a:cxn ang="0">
                    <a:pos x="connsiteX2" y="connsiteY2"/>
                  </a:cxn>
                </a:cxnLst>
                <a:rect l="l" t="t" r="r" b="b"/>
                <a:pathLst>
                  <a:path w="762477" h="660216">
                    <a:moveTo>
                      <a:pt x="762477" y="0"/>
                    </a:moveTo>
                    <a:lnTo>
                      <a:pt x="0" y="0"/>
                    </a:lnTo>
                    <a:lnTo>
                      <a:pt x="381166" y="660217"/>
                    </a:lnTo>
                    <a:close/>
                  </a:path>
                </a:pathLst>
              </a:custGeom>
              <a:solidFill>
                <a:srgbClr val="F1F2F2">
                  <a:alpha val="22000"/>
                </a:srgbClr>
              </a:solidFill>
              <a:ln w="14671" cap="flat">
                <a:noFill/>
                <a:prstDash val="solid"/>
                <a:miter/>
              </a:ln>
            </p:spPr>
            <p:txBody>
              <a:bodyPr anchor="ctr"/>
              <a:lstStyle/>
              <a:p>
                <a:endParaRPr/>
              </a:p>
            </p:txBody>
          </p:sp>
          <p:sp>
            <p:nvSpPr>
              <p:cNvPr id="359" name="Freeform: Shape 358">
                <a:extLst>
                  <a:ext uri="{FF2B5EF4-FFF2-40B4-BE49-F238E27FC236}">
                    <a16:creationId xmlns:a16="http://schemas.microsoft.com/office/drawing/2014/main" id="{099095B7-79C5-44BA-B031-D47A47FFF7AD}"/>
                  </a:ext>
                </a:extLst>
              </p:cNvPr>
              <p:cNvSpPr/>
              <p:nvPr/>
            </p:nvSpPr>
            <p:spPr>
              <a:xfrm rot="16200000" flipV="1">
                <a:off x="11454214" y="5858394"/>
                <a:ext cx="762329" cy="660216"/>
              </a:xfrm>
              <a:custGeom>
                <a:avLst/>
                <a:gdLst>
                  <a:gd name="connsiteX0" fmla="*/ 381165 w 762329"/>
                  <a:gd name="connsiteY0" fmla="*/ 660217 h 660216"/>
                  <a:gd name="connsiteX1" fmla="*/ 762330 w 762329"/>
                  <a:gd name="connsiteY1" fmla="*/ 0 h 660216"/>
                  <a:gd name="connsiteX2" fmla="*/ 0 w 762329"/>
                  <a:gd name="connsiteY2" fmla="*/ 0 h 660216"/>
                  <a:gd name="connsiteX3" fmla="*/ 0 w 762329"/>
                  <a:gd name="connsiteY3" fmla="*/ 0 h 660216"/>
                  <a:gd name="connsiteX4" fmla="*/ 381165 w 762329"/>
                  <a:gd name="connsiteY4" fmla="*/ 660217 h 66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29" h="660216">
                    <a:moveTo>
                      <a:pt x="381165" y="660217"/>
                    </a:moveTo>
                    <a:lnTo>
                      <a:pt x="762330" y="0"/>
                    </a:lnTo>
                    <a:lnTo>
                      <a:pt x="0" y="0"/>
                    </a:lnTo>
                    <a:lnTo>
                      <a:pt x="0" y="0"/>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370" name="Freeform: Shape 369">
                <a:extLst>
                  <a:ext uri="{FF2B5EF4-FFF2-40B4-BE49-F238E27FC236}">
                    <a16:creationId xmlns:a16="http://schemas.microsoft.com/office/drawing/2014/main" id="{1AAD929D-5684-4ED7-8E1C-75AEEC93AC23}"/>
                  </a:ext>
                </a:extLst>
              </p:cNvPr>
              <p:cNvSpPr/>
              <p:nvPr/>
            </p:nvSpPr>
            <p:spPr>
              <a:xfrm rot="16200000" flipV="1">
                <a:off x="10793997" y="5858394"/>
                <a:ext cx="762329" cy="660216"/>
              </a:xfrm>
              <a:custGeom>
                <a:avLst/>
                <a:gdLst>
                  <a:gd name="connsiteX0" fmla="*/ 762330 w 762329"/>
                  <a:gd name="connsiteY0" fmla="*/ 660217 h 660216"/>
                  <a:gd name="connsiteX1" fmla="*/ 381165 w 762329"/>
                  <a:gd name="connsiteY1" fmla="*/ 0 h 660216"/>
                  <a:gd name="connsiteX2" fmla="*/ 0 w 762329"/>
                  <a:gd name="connsiteY2" fmla="*/ 660217 h 660216"/>
                </a:gdLst>
                <a:ahLst/>
                <a:cxnLst>
                  <a:cxn ang="0">
                    <a:pos x="connsiteX0" y="connsiteY0"/>
                  </a:cxn>
                  <a:cxn ang="0">
                    <a:pos x="connsiteX1" y="connsiteY1"/>
                  </a:cxn>
                  <a:cxn ang="0">
                    <a:pos x="connsiteX2" y="connsiteY2"/>
                  </a:cxn>
                </a:cxnLst>
                <a:rect l="l" t="t" r="r" b="b"/>
                <a:pathLst>
                  <a:path w="762329" h="660216">
                    <a:moveTo>
                      <a:pt x="762330" y="660217"/>
                    </a:moveTo>
                    <a:lnTo>
                      <a:pt x="381165" y="0"/>
                    </a:lnTo>
                    <a:lnTo>
                      <a:pt x="0" y="660217"/>
                    </a:lnTo>
                    <a:close/>
                  </a:path>
                </a:pathLst>
              </a:custGeom>
              <a:solidFill>
                <a:srgbClr val="BCBEC0">
                  <a:alpha val="22000"/>
                </a:srgbClr>
              </a:solidFill>
              <a:ln w="14671" cap="flat">
                <a:noFill/>
                <a:prstDash val="solid"/>
                <a:miter/>
              </a:ln>
            </p:spPr>
            <p:txBody>
              <a:bodyPr anchor="ctr"/>
              <a:lstStyle/>
              <a:p>
                <a:endParaRPr/>
              </a:p>
            </p:txBody>
          </p:sp>
          <p:sp>
            <p:nvSpPr>
              <p:cNvPr id="371" name="Freeform: Shape 370">
                <a:extLst>
                  <a:ext uri="{FF2B5EF4-FFF2-40B4-BE49-F238E27FC236}">
                    <a16:creationId xmlns:a16="http://schemas.microsoft.com/office/drawing/2014/main" id="{C88EDBFE-34C3-48B6-8BB6-95F3CFE28B76}"/>
                  </a:ext>
                </a:extLst>
              </p:cNvPr>
              <p:cNvSpPr/>
              <p:nvPr/>
            </p:nvSpPr>
            <p:spPr>
              <a:xfrm rot="16200000" flipV="1">
                <a:off x="10830383" y="6554996"/>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372" name="Freeform: Shape 371">
                <a:extLst>
                  <a:ext uri="{FF2B5EF4-FFF2-40B4-BE49-F238E27FC236}">
                    <a16:creationId xmlns:a16="http://schemas.microsoft.com/office/drawing/2014/main" id="{1603ED1D-D514-4AC4-A815-F8533F290A17}"/>
                  </a:ext>
                </a:extLst>
              </p:cNvPr>
              <p:cNvSpPr/>
              <p:nvPr/>
            </p:nvSpPr>
            <p:spPr>
              <a:xfrm rot="16200000" flipV="1">
                <a:off x="10793997" y="5096064"/>
                <a:ext cx="762330" cy="660216"/>
              </a:xfrm>
              <a:custGeom>
                <a:avLst/>
                <a:gdLst>
                  <a:gd name="connsiteX0" fmla="*/ 0 w 762330"/>
                  <a:gd name="connsiteY0" fmla="*/ 660217 h 660216"/>
                  <a:gd name="connsiteX1" fmla="*/ 762330 w 762330"/>
                  <a:gd name="connsiteY1" fmla="*/ 660217 h 660216"/>
                  <a:gd name="connsiteX2" fmla="*/ 381166 w 762330"/>
                  <a:gd name="connsiteY2" fmla="*/ 0 h 660216"/>
                </a:gdLst>
                <a:ahLst/>
                <a:cxnLst>
                  <a:cxn ang="0">
                    <a:pos x="connsiteX0" y="connsiteY0"/>
                  </a:cxn>
                  <a:cxn ang="0">
                    <a:pos x="connsiteX1" y="connsiteY1"/>
                  </a:cxn>
                  <a:cxn ang="0">
                    <a:pos x="connsiteX2" y="connsiteY2"/>
                  </a:cxn>
                </a:cxnLst>
                <a:rect l="l" t="t" r="r" b="b"/>
                <a:pathLst>
                  <a:path w="762330" h="660216">
                    <a:moveTo>
                      <a:pt x="0" y="660217"/>
                    </a:moveTo>
                    <a:lnTo>
                      <a:pt x="762330" y="660217"/>
                    </a:lnTo>
                    <a:lnTo>
                      <a:pt x="381166" y="0"/>
                    </a:lnTo>
                    <a:close/>
                  </a:path>
                </a:pathLst>
              </a:custGeom>
              <a:solidFill>
                <a:schemeClr val="accent5">
                  <a:alpha val="22000"/>
                </a:schemeClr>
              </a:solidFill>
              <a:ln w="14671" cap="flat">
                <a:noFill/>
                <a:prstDash val="solid"/>
                <a:miter/>
              </a:ln>
            </p:spPr>
            <p:txBody>
              <a:bodyPr anchor="ctr"/>
              <a:lstStyle/>
              <a:p>
                <a:pPr lvl="0"/>
                <a:endParaRPr/>
              </a:p>
            </p:txBody>
          </p:sp>
          <p:sp>
            <p:nvSpPr>
              <p:cNvPr id="373" name="Freeform: Shape 372">
                <a:extLst>
                  <a:ext uri="{FF2B5EF4-FFF2-40B4-BE49-F238E27FC236}">
                    <a16:creationId xmlns:a16="http://schemas.microsoft.com/office/drawing/2014/main" id="{10D5AB26-1EEB-477F-A433-0A56D1C8AB90}"/>
                  </a:ext>
                </a:extLst>
              </p:cNvPr>
              <p:cNvSpPr/>
              <p:nvPr/>
            </p:nvSpPr>
            <p:spPr>
              <a:xfrm rot="16200000" flipV="1">
                <a:off x="10793997" y="4333587"/>
                <a:ext cx="762329" cy="660216"/>
              </a:xfrm>
              <a:custGeom>
                <a:avLst/>
                <a:gdLst>
                  <a:gd name="connsiteX0" fmla="*/ 0 w 762329"/>
                  <a:gd name="connsiteY0" fmla="*/ 660217 h 660216"/>
                  <a:gd name="connsiteX1" fmla="*/ 762330 w 762329"/>
                  <a:gd name="connsiteY1" fmla="*/ 660217 h 660216"/>
                  <a:gd name="connsiteX2" fmla="*/ 381165 w 762329"/>
                  <a:gd name="connsiteY2" fmla="*/ 0 h 660216"/>
                </a:gdLst>
                <a:ahLst/>
                <a:cxnLst>
                  <a:cxn ang="0">
                    <a:pos x="connsiteX0" y="connsiteY0"/>
                  </a:cxn>
                  <a:cxn ang="0">
                    <a:pos x="connsiteX1" y="connsiteY1"/>
                  </a:cxn>
                  <a:cxn ang="0">
                    <a:pos x="connsiteX2" y="connsiteY2"/>
                  </a:cxn>
                </a:cxnLst>
                <a:rect l="l" t="t" r="r" b="b"/>
                <a:pathLst>
                  <a:path w="762329" h="660216">
                    <a:moveTo>
                      <a:pt x="0" y="660217"/>
                    </a:moveTo>
                    <a:lnTo>
                      <a:pt x="762330" y="660217"/>
                    </a:lnTo>
                    <a:lnTo>
                      <a:pt x="381165" y="0"/>
                    </a:lnTo>
                    <a:close/>
                  </a:path>
                </a:pathLst>
              </a:custGeom>
              <a:solidFill>
                <a:schemeClr val="accent5">
                  <a:alpha val="22000"/>
                </a:schemeClr>
              </a:solidFill>
              <a:ln w="14671" cap="flat">
                <a:noFill/>
                <a:prstDash val="solid"/>
                <a:miter/>
              </a:ln>
            </p:spPr>
            <p:txBody>
              <a:bodyPr anchor="ctr"/>
              <a:lstStyle/>
              <a:p>
                <a:pPr lvl="0"/>
                <a:endParaRPr/>
              </a:p>
            </p:txBody>
          </p:sp>
          <p:sp>
            <p:nvSpPr>
              <p:cNvPr id="374" name="Freeform: Shape 373">
                <a:extLst>
                  <a:ext uri="{FF2B5EF4-FFF2-40B4-BE49-F238E27FC236}">
                    <a16:creationId xmlns:a16="http://schemas.microsoft.com/office/drawing/2014/main" id="{83AC41A3-81FC-4451-9CA4-72767B06660F}"/>
                  </a:ext>
                </a:extLst>
              </p:cNvPr>
              <p:cNvSpPr/>
              <p:nvPr/>
            </p:nvSpPr>
            <p:spPr>
              <a:xfrm rot="16200000" flipV="1">
                <a:off x="10837645" y="5037598"/>
                <a:ext cx="146" cy="14671"/>
              </a:xfrm>
              <a:custGeom>
                <a:avLst/>
                <a:gdLst>
                  <a:gd name="connsiteX0" fmla="*/ 0 w 146"/>
                  <a:gd name="connsiteY0" fmla="*/ 0 h 14671"/>
                  <a:gd name="connsiteX1" fmla="*/ 147 w 146"/>
                  <a:gd name="connsiteY1" fmla="*/ 0 h 14671"/>
                  <a:gd name="connsiteX2" fmla="*/ 0 w 146"/>
                  <a:gd name="connsiteY2" fmla="*/ 0 h 14671"/>
                </a:gdLst>
                <a:ahLst/>
                <a:cxnLst>
                  <a:cxn ang="0">
                    <a:pos x="connsiteX0" y="connsiteY0"/>
                  </a:cxn>
                  <a:cxn ang="0">
                    <a:pos x="connsiteX1" y="connsiteY1"/>
                  </a:cxn>
                  <a:cxn ang="0">
                    <a:pos x="connsiteX2" y="connsiteY2"/>
                  </a:cxn>
                </a:cxnLst>
                <a:rect l="l" t="t" r="r" b="b"/>
                <a:pathLst>
                  <a:path w="146" h="14671">
                    <a:moveTo>
                      <a:pt x="0" y="0"/>
                    </a:moveTo>
                    <a:lnTo>
                      <a:pt x="147"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377" name="Freeform: Shape 376">
                <a:extLst>
                  <a:ext uri="{FF2B5EF4-FFF2-40B4-BE49-F238E27FC236}">
                    <a16:creationId xmlns:a16="http://schemas.microsoft.com/office/drawing/2014/main" id="{2C13FDB2-4FD2-4E61-80E4-7D836EF16AC2}"/>
                  </a:ext>
                </a:extLst>
              </p:cNvPr>
              <p:cNvSpPr/>
              <p:nvPr/>
            </p:nvSpPr>
            <p:spPr>
              <a:xfrm rot="16200000" flipV="1">
                <a:off x="10830383" y="3505529"/>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A7A9AC">
                  <a:alpha val="22000"/>
                </a:srgbClr>
              </a:solidFill>
              <a:ln w="14671" cap="flat">
                <a:noFill/>
                <a:prstDash val="solid"/>
                <a:miter/>
              </a:ln>
            </p:spPr>
            <p:txBody>
              <a:bodyPr anchor="ctr"/>
              <a:lstStyle/>
              <a:p>
                <a:endParaRPr/>
              </a:p>
            </p:txBody>
          </p:sp>
          <p:sp>
            <p:nvSpPr>
              <p:cNvPr id="381" name="Freeform: Shape 380">
                <a:extLst>
                  <a:ext uri="{FF2B5EF4-FFF2-40B4-BE49-F238E27FC236}">
                    <a16:creationId xmlns:a16="http://schemas.microsoft.com/office/drawing/2014/main" id="{130BCE62-0C3D-4BE5-8358-0B3DD8630798}"/>
                  </a:ext>
                </a:extLst>
              </p:cNvPr>
              <p:cNvSpPr/>
              <p:nvPr/>
            </p:nvSpPr>
            <p:spPr>
              <a:xfrm rot="16200000" flipV="1">
                <a:off x="10793924" y="4714825"/>
                <a:ext cx="762476" cy="660216"/>
              </a:xfrm>
              <a:custGeom>
                <a:avLst/>
                <a:gdLst>
                  <a:gd name="connsiteX0" fmla="*/ 381165 w 762476"/>
                  <a:gd name="connsiteY0" fmla="*/ 660217 h 660216"/>
                  <a:gd name="connsiteX1" fmla="*/ 381312 w 762476"/>
                  <a:gd name="connsiteY1" fmla="*/ 660217 h 660216"/>
                  <a:gd name="connsiteX2" fmla="*/ 762476 w 762476"/>
                  <a:gd name="connsiteY2" fmla="*/ 0 h 660216"/>
                  <a:gd name="connsiteX3" fmla="*/ 0 w 762476"/>
                  <a:gd name="connsiteY3" fmla="*/ 0 h 660216"/>
                </a:gdLst>
                <a:ahLst/>
                <a:cxnLst>
                  <a:cxn ang="0">
                    <a:pos x="connsiteX0" y="connsiteY0"/>
                  </a:cxn>
                  <a:cxn ang="0">
                    <a:pos x="connsiteX1" y="connsiteY1"/>
                  </a:cxn>
                  <a:cxn ang="0">
                    <a:pos x="connsiteX2" y="connsiteY2"/>
                  </a:cxn>
                  <a:cxn ang="0">
                    <a:pos x="connsiteX3" y="connsiteY3"/>
                  </a:cxn>
                </a:cxnLst>
                <a:rect l="l" t="t" r="r" b="b"/>
                <a:pathLst>
                  <a:path w="762476" h="660216">
                    <a:moveTo>
                      <a:pt x="381165" y="660217"/>
                    </a:moveTo>
                    <a:lnTo>
                      <a:pt x="381312" y="660217"/>
                    </a:lnTo>
                    <a:lnTo>
                      <a:pt x="762476"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382" name="Freeform: Shape 381">
                <a:extLst>
                  <a:ext uri="{FF2B5EF4-FFF2-40B4-BE49-F238E27FC236}">
                    <a16:creationId xmlns:a16="http://schemas.microsoft.com/office/drawing/2014/main" id="{28F21245-4441-4932-A63D-E2F8CF8D7220}"/>
                  </a:ext>
                </a:extLst>
              </p:cNvPr>
              <p:cNvSpPr/>
              <p:nvPr/>
            </p:nvSpPr>
            <p:spPr>
              <a:xfrm rot="16200000" flipV="1">
                <a:off x="10793997" y="5477229"/>
                <a:ext cx="762330" cy="660216"/>
              </a:xfrm>
              <a:custGeom>
                <a:avLst/>
                <a:gdLst>
                  <a:gd name="connsiteX0" fmla="*/ 762330 w 762330"/>
                  <a:gd name="connsiteY0" fmla="*/ 0 h 660216"/>
                  <a:gd name="connsiteX1" fmla="*/ 0 w 762330"/>
                  <a:gd name="connsiteY1" fmla="*/ 0 h 660216"/>
                  <a:gd name="connsiteX2" fmla="*/ 0 w 762330"/>
                  <a:gd name="connsiteY2" fmla="*/ 0 h 660216"/>
                  <a:gd name="connsiteX3" fmla="*/ 381165 w 762330"/>
                  <a:gd name="connsiteY3" fmla="*/ 660217 h 660216"/>
                </a:gdLst>
                <a:ahLst/>
                <a:cxnLst>
                  <a:cxn ang="0">
                    <a:pos x="connsiteX0" y="connsiteY0"/>
                  </a:cxn>
                  <a:cxn ang="0">
                    <a:pos x="connsiteX1" y="connsiteY1"/>
                  </a:cxn>
                  <a:cxn ang="0">
                    <a:pos x="connsiteX2" y="connsiteY2"/>
                  </a:cxn>
                  <a:cxn ang="0">
                    <a:pos x="connsiteX3" y="connsiteY3"/>
                  </a:cxn>
                </a:cxnLst>
                <a:rect l="l" t="t" r="r" b="b"/>
                <a:pathLst>
                  <a:path w="762330" h="660216">
                    <a:moveTo>
                      <a:pt x="762330" y="0"/>
                    </a:moveTo>
                    <a:lnTo>
                      <a:pt x="0" y="0"/>
                    </a:lnTo>
                    <a:lnTo>
                      <a:pt x="0" y="0"/>
                    </a:lnTo>
                    <a:lnTo>
                      <a:pt x="381165" y="660217"/>
                    </a:lnTo>
                    <a:close/>
                  </a:path>
                </a:pathLst>
              </a:custGeom>
              <a:solidFill>
                <a:schemeClr val="accent5">
                  <a:alpha val="22000"/>
                </a:schemeClr>
              </a:solidFill>
              <a:ln w="14671" cap="flat">
                <a:noFill/>
                <a:prstDash val="solid"/>
                <a:miter/>
              </a:ln>
            </p:spPr>
            <p:txBody>
              <a:bodyPr anchor="ctr"/>
              <a:lstStyle/>
              <a:p>
                <a:pPr lvl="0"/>
                <a:endParaRPr/>
              </a:p>
            </p:txBody>
          </p:sp>
          <p:sp>
            <p:nvSpPr>
              <p:cNvPr id="394" name="Freeform: Shape 393">
                <a:extLst>
                  <a:ext uri="{FF2B5EF4-FFF2-40B4-BE49-F238E27FC236}">
                    <a16:creationId xmlns:a16="http://schemas.microsoft.com/office/drawing/2014/main" id="{6565A486-D0A5-4C2C-8387-4D2BB203FBF6}"/>
                  </a:ext>
                </a:extLst>
              </p:cNvPr>
              <p:cNvSpPr/>
              <p:nvPr/>
            </p:nvSpPr>
            <p:spPr>
              <a:xfrm rot="16200000" flipV="1">
                <a:off x="10170166" y="6173831"/>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a:p>
            </p:txBody>
          </p:sp>
          <p:sp>
            <p:nvSpPr>
              <p:cNvPr id="395" name="Freeform: Shape 394">
                <a:extLst>
                  <a:ext uri="{FF2B5EF4-FFF2-40B4-BE49-F238E27FC236}">
                    <a16:creationId xmlns:a16="http://schemas.microsoft.com/office/drawing/2014/main" id="{AC75F14B-F842-4B51-BC7B-0AAC22284C53}"/>
                  </a:ext>
                </a:extLst>
              </p:cNvPr>
              <p:cNvSpPr/>
              <p:nvPr/>
            </p:nvSpPr>
            <p:spPr>
              <a:xfrm rot="16200000" flipV="1">
                <a:off x="10133781" y="5477229"/>
                <a:ext cx="762330" cy="660216"/>
              </a:xfrm>
              <a:custGeom>
                <a:avLst/>
                <a:gdLst>
                  <a:gd name="connsiteX0" fmla="*/ 762330 w 762330"/>
                  <a:gd name="connsiteY0" fmla="*/ 660217 h 660216"/>
                  <a:gd name="connsiteX1" fmla="*/ 381165 w 762330"/>
                  <a:gd name="connsiteY1" fmla="*/ 0 h 660216"/>
                  <a:gd name="connsiteX2" fmla="*/ 0 w 762330"/>
                  <a:gd name="connsiteY2" fmla="*/ 660217 h 660216"/>
                </a:gdLst>
                <a:ahLst/>
                <a:cxnLst>
                  <a:cxn ang="0">
                    <a:pos x="connsiteX0" y="connsiteY0"/>
                  </a:cxn>
                  <a:cxn ang="0">
                    <a:pos x="connsiteX1" y="connsiteY1"/>
                  </a:cxn>
                  <a:cxn ang="0">
                    <a:pos x="connsiteX2" y="connsiteY2"/>
                  </a:cxn>
                </a:cxnLst>
                <a:rect l="l" t="t" r="r" b="b"/>
                <a:pathLst>
                  <a:path w="762330" h="660216">
                    <a:moveTo>
                      <a:pt x="762330" y="660217"/>
                    </a:moveTo>
                    <a:lnTo>
                      <a:pt x="381165" y="0"/>
                    </a:lnTo>
                    <a:lnTo>
                      <a:pt x="0" y="660217"/>
                    </a:lnTo>
                    <a:close/>
                  </a:path>
                </a:pathLst>
              </a:custGeom>
              <a:solidFill>
                <a:srgbClr val="D1D3D4">
                  <a:alpha val="22000"/>
                </a:srgbClr>
              </a:solidFill>
              <a:ln w="14671" cap="flat">
                <a:noFill/>
                <a:prstDash val="solid"/>
                <a:miter/>
              </a:ln>
            </p:spPr>
            <p:txBody>
              <a:bodyPr anchor="ctr"/>
              <a:lstStyle/>
              <a:p>
                <a:endParaRPr/>
              </a:p>
            </p:txBody>
          </p:sp>
          <p:sp>
            <p:nvSpPr>
              <p:cNvPr id="398" name="Freeform: Shape 397">
                <a:extLst>
                  <a:ext uri="{FF2B5EF4-FFF2-40B4-BE49-F238E27FC236}">
                    <a16:creationId xmlns:a16="http://schemas.microsoft.com/office/drawing/2014/main" id="{48444F31-4401-4931-961B-7C93B3E7BA17}"/>
                  </a:ext>
                </a:extLst>
              </p:cNvPr>
              <p:cNvSpPr/>
              <p:nvPr/>
            </p:nvSpPr>
            <p:spPr>
              <a:xfrm rot="16200000" flipV="1">
                <a:off x="10177428" y="4656433"/>
                <a:ext cx="146" cy="14671"/>
              </a:xfrm>
              <a:custGeom>
                <a:avLst/>
                <a:gdLst>
                  <a:gd name="connsiteX0" fmla="*/ 147 w 146"/>
                  <a:gd name="connsiteY0" fmla="*/ 0 h 14671"/>
                  <a:gd name="connsiteX1" fmla="*/ 0 w 146"/>
                  <a:gd name="connsiteY1" fmla="*/ 0 h 14671"/>
                  <a:gd name="connsiteX2" fmla="*/ 0 w 146"/>
                  <a:gd name="connsiteY2" fmla="*/ 0 h 14671"/>
                </a:gdLst>
                <a:ahLst/>
                <a:cxnLst>
                  <a:cxn ang="0">
                    <a:pos x="connsiteX0" y="connsiteY0"/>
                  </a:cxn>
                  <a:cxn ang="0">
                    <a:pos x="connsiteX1" y="connsiteY1"/>
                  </a:cxn>
                  <a:cxn ang="0">
                    <a:pos x="connsiteX2" y="connsiteY2"/>
                  </a:cxn>
                </a:cxnLst>
                <a:rect l="l" t="t" r="r" b="b"/>
                <a:pathLst>
                  <a:path w="146" h="14671">
                    <a:moveTo>
                      <a:pt x="147" y="0"/>
                    </a:moveTo>
                    <a:lnTo>
                      <a:pt x="0"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401" name="Freeform: Shape 400">
                <a:extLst>
                  <a:ext uri="{FF2B5EF4-FFF2-40B4-BE49-F238E27FC236}">
                    <a16:creationId xmlns:a16="http://schemas.microsoft.com/office/drawing/2014/main" id="{F66880EA-EA8C-4628-A926-40110E7DDE03}"/>
                  </a:ext>
                </a:extLst>
              </p:cNvPr>
              <p:cNvSpPr/>
              <p:nvPr/>
            </p:nvSpPr>
            <p:spPr>
              <a:xfrm rot="16200000" flipV="1">
                <a:off x="10170166" y="312436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a:p>
            </p:txBody>
          </p:sp>
          <p:sp>
            <p:nvSpPr>
              <p:cNvPr id="405" name="Freeform: Shape 404">
                <a:extLst>
                  <a:ext uri="{FF2B5EF4-FFF2-40B4-BE49-F238E27FC236}">
                    <a16:creationId xmlns:a16="http://schemas.microsoft.com/office/drawing/2014/main" id="{59D28809-7853-459E-8C39-AE9C79F8BCFF}"/>
                  </a:ext>
                </a:extLst>
              </p:cNvPr>
              <p:cNvSpPr/>
              <p:nvPr/>
            </p:nvSpPr>
            <p:spPr>
              <a:xfrm rot="16200000" flipV="1">
                <a:off x="10133781" y="5096064"/>
                <a:ext cx="762330" cy="660216"/>
              </a:xfrm>
              <a:custGeom>
                <a:avLst/>
                <a:gdLst>
                  <a:gd name="connsiteX0" fmla="*/ 381166 w 762330"/>
                  <a:gd name="connsiteY0" fmla="*/ 660217 h 660216"/>
                  <a:gd name="connsiteX1" fmla="*/ 762330 w 762330"/>
                  <a:gd name="connsiteY1" fmla="*/ 0 h 660216"/>
                  <a:gd name="connsiteX2" fmla="*/ 0 w 762330"/>
                  <a:gd name="connsiteY2" fmla="*/ 0 h 660216"/>
                </a:gdLst>
                <a:ahLst/>
                <a:cxnLst>
                  <a:cxn ang="0">
                    <a:pos x="connsiteX0" y="connsiteY0"/>
                  </a:cxn>
                  <a:cxn ang="0">
                    <a:pos x="connsiteX1" y="connsiteY1"/>
                  </a:cxn>
                  <a:cxn ang="0">
                    <a:pos x="connsiteX2" y="connsiteY2"/>
                  </a:cxn>
                </a:cxnLst>
                <a:rect l="l" t="t" r="r" b="b"/>
                <a:pathLst>
                  <a:path w="762330" h="660216">
                    <a:moveTo>
                      <a:pt x="381166" y="660217"/>
                    </a:moveTo>
                    <a:lnTo>
                      <a:pt x="762330"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406" name="Freeform: Shape 405">
                <a:extLst>
                  <a:ext uri="{FF2B5EF4-FFF2-40B4-BE49-F238E27FC236}">
                    <a16:creationId xmlns:a16="http://schemas.microsoft.com/office/drawing/2014/main" id="{80A78582-B707-438E-B50B-F6DB301AE716}"/>
                  </a:ext>
                </a:extLst>
              </p:cNvPr>
              <p:cNvSpPr/>
              <p:nvPr/>
            </p:nvSpPr>
            <p:spPr>
              <a:xfrm rot="16200000" flipV="1">
                <a:off x="10133781" y="5858394"/>
                <a:ext cx="762329" cy="660216"/>
              </a:xfrm>
              <a:custGeom>
                <a:avLst/>
                <a:gdLst>
                  <a:gd name="connsiteX0" fmla="*/ 0 w 762329"/>
                  <a:gd name="connsiteY0" fmla="*/ 0 h 660216"/>
                  <a:gd name="connsiteX1" fmla="*/ 381165 w 762329"/>
                  <a:gd name="connsiteY1" fmla="*/ 660217 h 660216"/>
                  <a:gd name="connsiteX2" fmla="*/ 381165 w 762329"/>
                  <a:gd name="connsiteY2" fmla="*/ 660217 h 660216"/>
                  <a:gd name="connsiteX3" fmla="*/ 762330 w 762329"/>
                  <a:gd name="connsiteY3" fmla="*/ 0 h 660216"/>
                  <a:gd name="connsiteX4" fmla="*/ 0 w 762329"/>
                  <a:gd name="connsiteY4" fmla="*/ 0 h 66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29" h="660216">
                    <a:moveTo>
                      <a:pt x="0" y="0"/>
                    </a:moveTo>
                    <a:lnTo>
                      <a:pt x="381165" y="660217"/>
                    </a:lnTo>
                    <a:lnTo>
                      <a:pt x="381165" y="660217"/>
                    </a:lnTo>
                    <a:lnTo>
                      <a:pt x="762330" y="0"/>
                    </a:lnTo>
                    <a:lnTo>
                      <a:pt x="0" y="0"/>
                    </a:lnTo>
                    <a:close/>
                  </a:path>
                </a:pathLst>
              </a:custGeom>
              <a:solidFill>
                <a:srgbClr val="D1D3D4">
                  <a:alpha val="22000"/>
                </a:srgbClr>
              </a:solidFill>
              <a:ln w="14671" cap="flat">
                <a:noFill/>
                <a:prstDash val="solid"/>
                <a:miter/>
              </a:ln>
            </p:spPr>
            <p:txBody>
              <a:bodyPr anchor="ctr"/>
              <a:lstStyle/>
              <a:p>
                <a:endParaRPr/>
              </a:p>
            </p:txBody>
          </p:sp>
          <p:sp>
            <p:nvSpPr>
              <p:cNvPr id="418" name="Freeform: Shape 417">
                <a:extLst>
                  <a:ext uri="{FF2B5EF4-FFF2-40B4-BE49-F238E27FC236}">
                    <a16:creationId xmlns:a16="http://schemas.microsoft.com/office/drawing/2014/main" id="{40A796EF-CDFF-40AA-A8E1-0B3AA61A14F5}"/>
                  </a:ext>
                </a:extLst>
              </p:cNvPr>
              <p:cNvSpPr/>
              <p:nvPr/>
            </p:nvSpPr>
            <p:spPr>
              <a:xfrm rot="16200000" flipV="1">
                <a:off x="9509949" y="6554996"/>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421" name="Freeform: Shape 420">
                <a:extLst>
                  <a:ext uri="{FF2B5EF4-FFF2-40B4-BE49-F238E27FC236}">
                    <a16:creationId xmlns:a16="http://schemas.microsoft.com/office/drawing/2014/main" id="{CD01ECD9-48F6-4A2B-8D96-9B32A27001E4}"/>
                  </a:ext>
                </a:extLst>
              </p:cNvPr>
              <p:cNvSpPr/>
              <p:nvPr/>
            </p:nvSpPr>
            <p:spPr>
              <a:xfrm rot="16200000" flipV="1">
                <a:off x="9509949" y="5030336"/>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424" name="Freeform: Shape 423">
                <a:extLst>
                  <a:ext uri="{FF2B5EF4-FFF2-40B4-BE49-F238E27FC236}">
                    <a16:creationId xmlns:a16="http://schemas.microsoft.com/office/drawing/2014/main" id="{2C5227BC-5D19-4888-AC0B-DB5C6EC2AA42}"/>
                  </a:ext>
                </a:extLst>
              </p:cNvPr>
              <p:cNvSpPr/>
              <p:nvPr/>
            </p:nvSpPr>
            <p:spPr>
              <a:xfrm rot="16200000" flipV="1">
                <a:off x="9509949" y="3505529"/>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D1D3D4">
                  <a:alpha val="22000"/>
                </a:srgbClr>
              </a:solidFill>
              <a:ln w="14671" cap="flat">
                <a:noFill/>
                <a:prstDash val="solid"/>
                <a:miter/>
              </a:ln>
            </p:spPr>
            <p:txBody>
              <a:bodyPr anchor="ctr"/>
              <a:lstStyle/>
              <a:p>
                <a:endParaRPr/>
              </a:p>
            </p:txBody>
          </p:sp>
          <p:sp>
            <p:nvSpPr>
              <p:cNvPr id="429" name="Freeform: Shape 428">
                <a:extLst>
                  <a:ext uri="{FF2B5EF4-FFF2-40B4-BE49-F238E27FC236}">
                    <a16:creationId xmlns:a16="http://schemas.microsoft.com/office/drawing/2014/main" id="{CD0E318E-1B1B-40EA-88C1-C2C960B4066C}"/>
                  </a:ext>
                </a:extLst>
              </p:cNvPr>
              <p:cNvSpPr/>
              <p:nvPr/>
            </p:nvSpPr>
            <p:spPr>
              <a:xfrm rot="16200000" flipV="1">
                <a:off x="9473564" y="5477229"/>
                <a:ext cx="762330" cy="660216"/>
              </a:xfrm>
              <a:custGeom>
                <a:avLst/>
                <a:gdLst>
                  <a:gd name="connsiteX0" fmla="*/ 0 w 762330"/>
                  <a:gd name="connsiteY0" fmla="*/ 0 h 660216"/>
                  <a:gd name="connsiteX1" fmla="*/ 381165 w 762330"/>
                  <a:gd name="connsiteY1" fmla="*/ 660217 h 660216"/>
                  <a:gd name="connsiteX2" fmla="*/ 762330 w 762330"/>
                  <a:gd name="connsiteY2" fmla="*/ 0 h 660216"/>
                  <a:gd name="connsiteX3" fmla="*/ 0 w 762330"/>
                  <a:gd name="connsiteY3" fmla="*/ 0 h 660216"/>
                </a:gdLst>
                <a:ahLst/>
                <a:cxnLst>
                  <a:cxn ang="0">
                    <a:pos x="connsiteX0" y="connsiteY0"/>
                  </a:cxn>
                  <a:cxn ang="0">
                    <a:pos x="connsiteX1" y="connsiteY1"/>
                  </a:cxn>
                  <a:cxn ang="0">
                    <a:pos x="connsiteX2" y="connsiteY2"/>
                  </a:cxn>
                  <a:cxn ang="0">
                    <a:pos x="connsiteX3" y="connsiteY3"/>
                  </a:cxn>
                </a:cxnLst>
                <a:rect l="l" t="t" r="r" b="b"/>
                <a:pathLst>
                  <a:path w="762330" h="660216">
                    <a:moveTo>
                      <a:pt x="0" y="0"/>
                    </a:moveTo>
                    <a:lnTo>
                      <a:pt x="381165" y="660217"/>
                    </a:lnTo>
                    <a:lnTo>
                      <a:pt x="762330" y="0"/>
                    </a:lnTo>
                    <a:lnTo>
                      <a:pt x="0" y="0"/>
                    </a:lnTo>
                    <a:close/>
                  </a:path>
                </a:pathLst>
              </a:custGeom>
              <a:solidFill>
                <a:srgbClr val="BCBEC0">
                  <a:alpha val="8000"/>
                </a:srgbClr>
              </a:solidFill>
              <a:ln w="14671" cap="flat">
                <a:noFill/>
                <a:prstDash val="solid"/>
                <a:miter/>
              </a:ln>
            </p:spPr>
            <p:txBody>
              <a:bodyPr anchor="ctr"/>
              <a:lstStyle/>
              <a:p>
                <a:pPr lvl="0"/>
                <a:endParaRPr/>
              </a:p>
            </p:txBody>
          </p:sp>
          <p:sp>
            <p:nvSpPr>
              <p:cNvPr id="440" name="Freeform: Shape 439">
                <a:extLst>
                  <a:ext uri="{FF2B5EF4-FFF2-40B4-BE49-F238E27FC236}">
                    <a16:creationId xmlns:a16="http://schemas.microsoft.com/office/drawing/2014/main" id="{31763223-BBBB-487E-B9FA-BAD4D45F4E85}"/>
                  </a:ext>
                </a:extLst>
              </p:cNvPr>
              <p:cNvSpPr/>
              <p:nvPr/>
            </p:nvSpPr>
            <p:spPr>
              <a:xfrm rot="16200000" flipV="1">
                <a:off x="8849733" y="6173831"/>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D1D3D4">
                  <a:alpha val="22000"/>
                </a:srgbClr>
              </a:solidFill>
              <a:ln w="14671" cap="flat">
                <a:noFill/>
                <a:prstDash val="solid"/>
                <a:miter/>
              </a:ln>
            </p:spPr>
            <p:txBody>
              <a:bodyPr anchor="ctr"/>
              <a:lstStyle/>
              <a:p>
                <a:endParaRPr/>
              </a:p>
            </p:txBody>
          </p:sp>
          <p:sp>
            <p:nvSpPr>
              <p:cNvPr id="443" name="Freeform: Shape 442">
                <a:extLst>
                  <a:ext uri="{FF2B5EF4-FFF2-40B4-BE49-F238E27FC236}">
                    <a16:creationId xmlns:a16="http://schemas.microsoft.com/office/drawing/2014/main" id="{E57765E6-7582-4AA0-A405-228491F379FB}"/>
                  </a:ext>
                </a:extLst>
              </p:cNvPr>
              <p:cNvSpPr/>
              <p:nvPr/>
            </p:nvSpPr>
            <p:spPr>
              <a:xfrm rot="16200000" flipV="1">
                <a:off x="8856995" y="4656433"/>
                <a:ext cx="146" cy="14671"/>
              </a:xfrm>
              <a:custGeom>
                <a:avLst/>
                <a:gdLst>
                  <a:gd name="connsiteX0" fmla="*/ 147 w 146"/>
                  <a:gd name="connsiteY0" fmla="*/ 0 h 14671"/>
                  <a:gd name="connsiteX1" fmla="*/ 0 w 146"/>
                  <a:gd name="connsiteY1" fmla="*/ 0 h 14671"/>
                  <a:gd name="connsiteX2" fmla="*/ 0 w 146"/>
                  <a:gd name="connsiteY2" fmla="*/ 0 h 14671"/>
                </a:gdLst>
                <a:ahLst/>
                <a:cxnLst>
                  <a:cxn ang="0">
                    <a:pos x="connsiteX0" y="connsiteY0"/>
                  </a:cxn>
                  <a:cxn ang="0">
                    <a:pos x="connsiteX1" y="connsiteY1"/>
                  </a:cxn>
                  <a:cxn ang="0">
                    <a:pos x="connsiteX2" y="connsiteY2"/>
                  </a:cxn>
                </a:cxnLst>
                <a:rect l="l" t="t" r="r" b="b"/>
                <a:pathLst>
                  <a:path w="146" h="14671">
                    <a:moveTo>
                      <a:pt x="147" y="0"/>
                    </a:moveTo>
                    <a:lnTo>
                      <a:pt x="0"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447" name="Freeform: Shape 446">
                <a:extLst>
                  <a:ext uri="{FF2B5EF4-FFF2-40B4-BE49-F238E27FC236}">
                    <a16:creationId xmlns:a16="http://schemas.microsoft.com/office/drawing/2014/main" id="{12F3EC54-796B-410C-BB6F-0D97195B84FC}"/>
                  </a:ext>
                </a:extLst>
              </p:cNvPr>
              <p:cNvSpPr/>
              <p:nvPr/>
            </p:nvSpPr>
            <p:spPr>
              <a:xfrm rot="16200000" flipV="1">
                <a:off x="8849733" y="312436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a:p>
            </p:txBody>
          </p:sp>
        </p:grpSp>
        <p:sp>
          <p:nvSpPr>
            <p:cNvPr id="195" name="Freeform: Shape 194">
              <a:extLst>
                <a:ext uri="{FF2B5EF4-FFF2-40B4-BE49-F238E27FC236}">
                  <a16:creationId xmlns:a16="http://schemas.microsoft.com/office/drawing/2014/main" id="{A00E1DF2-A7C6-48DF-9016-3E5A3C26AFC5}"/>
                </a:ext>
              </a:extLst>
            </p:cNvPr>
            <p:cNvSpPr/>
            <p:nvPr userDrawn="1"/>
          </p:nvSpPr>
          <p:spPr>
            <a:xfrm rot="16200000" flipV="1">
              <a:off x="10843292" y="6190263"/>
              <a:ext cx="663739" cy="660217"/>
            </a:xfrm>
            <a:custGeom>
              <a:avLst/>
              <a:gdLst>
                <a:gd name="connsiteX0" fmla="*/ 663739 w 663739"/>
                <a:gd name="connsiteY0" fmla="*/ 0 h 660217"/>
                <a:gd name="connsiteX1" fmla="*/ 0 w 663739"/>
                <a:gd name="connsiteY1" fmla="*/ 0 h 660217"/>
                <a:gd name="connsiteX2" fmla="*/ 0 w 663739"/>
                <a:gd name="connsiteY2" fmla="*/ 170769 h 660217"/>
                <a:gd name="connsiteX3" fmla="*/ 282575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0"/>
                  </a:moveTo>
                  <a:lnTo>
                    <a:pt x="0" y="0"/>
                  </a:lnTo>
                  <a:lnTo>
                    <a:pt x="0" y="170769"/>
                  </a:lnTo>
                  <a:lnTo>
                    <a:pt x="282575" y="660217"/>
                  </a:lnTo>
                  <a:close/>
                </a:path>
              </a:pathLst>
            </a:custGeom>
            <a:solidFill>
              <a:srgbClr val="BCBEC0">
                <a:alpha val="8000"/>
              </a:srgbClr>
            </a:solidFill>
            <a:ln w="14671" cap="flat">
              <a:noFill/>
              <a:prstDash val="solid"/>
              <a:miter/>
            </a:ln>
          </p:spPr>
          <p:txBody>
            <a:bodyPr wrap="square" anchor="ctr">
              <a:noAutofit/>
            </a:bodyPr>
            <a:lstStyle/>
            <a:p>
              <a:pPr lvl="0"/>
              <a:endParaRPr/>
            </a:p>
          </p:txBody>
        </p:sp>
      </p:grpSp>
      <p:sp>
        <p:nvSpPr>
          <p:cNvPr id="194" name="Freeform: Shape 193">
            <a:extLst>
              <a:ext uri="{FF2B5EF4-FFF2-40B4-BE49-F238E27FC236}">
                <a16:creationId xmlns:a16="http://schemas.microsoft.com/office/drawing/2014/main" id="{678D559B-85ED-48E0-A36A-00DC709F9F94}"/>
              </a:ext>
            </a:extLst>
          </p:cNvPr>
          <p:cNvSpPr/>
          <p:nvPr/>
        </p:nvSpPr>
        <p:spPr>
          <a:xfrm rot="16200000" flipV="1">
            <a:off x="10183076" y="6190263"/>
            <a:ext cx="663739" cy="660217"/>
          </a:xfrm>
          <a:custGeom>
            <a:avLst/>
            <a:gdLst>
              <a:gd name="connsiteX0" fmla="*/ 663739 w 663739"/>
              <a:gd name="connsiteY0" fmla="*/ 660217 h 660217"/>
              <a:gd name="connsiteX1" fmla="*/ 282575 w 663739"/>
              <a:gd name="connsiteY1" fmla="*/ 0 h 660217"/>
              <a:gd name="connsiteX2" fmla="*/ 0 w 663739"/>
              <a:gd name="connsiteY2" fmla="*/ 489448 h 660217"/>
              <a:gd name="connsiteX3" fmla="*/ 0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660217"/>
                </a:moveTo>
                <a:lnTo>
                  <a:pt x="282575" y="0"/>
                </a:lnTo>
                <a:lnTo>
                  <a:pt x="0" y="489448"/>
                </a:lnTo>
                <a:lnTo>
                  <a:pt x="0" y="660217"/>
                </a:lnTo>
                <a:close/>
              </a:path>
            </a:pathLst>
          </a:custGeom>
          <a:solidFill>
            <a:srgbClr val="F1F2F2">
              <a:alpha val="22000"/>
            </a:srgbClr>
          </a:solidFill>
          <a:ln w="14671" cap="flat">
            <a:noFill/>
            <a:prstDash val="solid"/>
            <a:miter/>
          </a:ln>
        </p:spPr>
        <p:txBody>
          <a:bodyPr wrap="square" anchor="ctr">
            <a:noAutofit/>
          </a:bodyPr>
          <a:lstStyle/>
          <a:p>
            <a:endParaRPr/>
          </a:p>
        </p:txBody>
      </p:sp>
      <p:sp>
        <p:nvSpPr>
          <p:cNvPr id="187" name="Freeform: Shape 186">
            <a:extLst>
              <a:ext uri="{FF2B5EF4-FFF2-40B4-BE49-F238E27FC236}">
                <a16:creationId xmlns:a16="http://schemas.microsoft.com/office/drawing/2014/main" id="{65F6ECB5-6DEB-40B3-BE41-D04AE5AA04DB}"/>
              </a:ext>
            </a:extLst>
          </p:cNvPr>
          <p:cNvSpPr/>
          <p:nvPr/>
        </p:nvSpPr>
        <p:spPr>
          <a:xfrm rot="16200000" flipV="1">
            <a:off x="10456271" y="6465488"/>
            <a:ext cx="284604" cy="492963"/>
          </a:xfrm>
          <a:custGeom>
            <a:avLst/>
            <a:gdLst>
              <a:gd name="connsiteX0" fmla="*/ 284604 w 284604"/>
              <a:gd name="connsiteY0" fmla="*/ 0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0"/>
                </a:moveTo>
                <a:lnTo>
                  <a:pt x="0" y="0"/>
                </a:lnTo>
                <a:lnTo>
                  <a:pt x="0" y="492963"/>
                </a:lnTo>
                <a:close/>
              </a:path>
            </a:pathLst>
          </a:custGeom>
          <a:solidFill>
            <a:srgbClr val="D1D3D4">
              <a:alpha val="22000"/>
            </a:srgbClr>
          </a:solidFill>
          <a:ln w="14671" cap="flat">
            <a:noFill/>
            <a:prstDash val="solid"/>
            <a:miter/>
          </a:ln>
        </p:spPr>
        <p:txBody>
          <a:bodyPr wrap="square" anchor="ctr">
            <a:noAutofit/>
          </a:bodyPr>
          <a:lstStyle/>
          <a:p>
            <a:endParaRPr/>
          </a:p>
        </p:txBody>
      </p:sp>
      <p:sp>
        <p:nvSpPr>
          <p:cNvPr id="188" name="Freeform: Shape 187">
            <a:extLst>
              <a:ext uri="{FF2B5EF4-FFF2-40B4-BE49-F238E27FC236}">
                <a16:creationId xmlns:a16="http://schemas.microsoft.com/office/drawing/2014/main" id="{190EA8B4-FCD4-4AF5-9890-362A9AE19BE3}"/>
              </a:ext>
            </a:extLst>
          </p:cNvPr>
          <p:cNvSpPr/>
          <p:nvPr/>
        </p:nvSpPr>
        <p:spPr>
          <a:xfrm rot="16200000" flipV="1">
            <a:off x="9628800" y="6465488"/>
            <a:ext cx="284604" cy="492963"/>
          </a:xfrm>
          <a:custGeom>
            <a:avLst/>
            <a:gdLst>
              <a:gd name="connsiteX0" fmla="*/ 284604 w 284604"/>
              <a:gd name="connsiteY0" fmla="*/ 492963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492963"/>
                </a:moveTo>
                <a:lnTo>
                  <a:pt x="0" y="0"/>
                </a:lnTo>
                <a:lnTo>
                  <a:pt x="0" y="492963"/>
                </a:lnTo>
                <a:close/>
              </a:path>
            </a:pathLst>
          </a:custGeom>
          <a:solidFill>
            <a:srgbClr val="BCBEC0">
              <a:alpha val="8000"/>
            </a:srgbClr>
          </a:solidFill>
          <a:ln w="14671" cap="flat">
            <a:noFill/>
            <a:prstDash val="solid"/>
            <a:miter/>
          </a:ln>
        </p:spPr>
        <p:txBody>
          <a:bodyPr wrap="square" anchor="ctr">
            <a:noAutofit/>
          </a:bodyPr>
          <a:lstStyle/>
          <a:p>
            <a:pPr lvl="0"/>
            <a:endParaRPr/>
          </a:p>
        </p:txBody>
      </p:sp>
      <p:sp>
        <p:nvSpPr>
          <p:cNvPr id="193" name="Freeform: Shape 192">
            <a:extLst>
              <a:ext uri="{FF2B5EF4-FFF2-40B4-BE49-F238E27FC236}">
                <a16:creationId xmlns:a16="http://schemas.microsoft.com/office/drawing/2014/main" id="{2831C717-1980-4B57-BB0A-B15CE8265C1E}"/>
              </a:ext>
            </a:extLst>
          </p:cNvPr>
          <p:cNvSpPr/>
          <p:nvPr/>
        </p:nvSpPr>
        <p:spPr>
          <a:xfrm rot="16200000" flipV="1">
            <a:off x="9522859" y="6190263"/>
            <a:ext cx="663739" cy="660217"/>
          </a:xfrm>
          <a:custGeom>
            <a:avLst/>
            <a:gdLst>
              <a:gd name="connsiteX0" fmla="*/ 663739 w 663739"/>
              <a:gd name="connsiteY0" fmla="*/ 0 h 660217"/>
              <a:gd name="connsiteX1" fmla="*/ 0 w 663739"/>
              <a:gd name="connsiteY1" fmla="*/ 0 h 660217"/>
              <a:gd name="connsiteX2" fmla="*/ 0 w 663739"/>
              <a:gd name="connsiteY2" fmla="*/ 170769 h 660217"/>
              <a:gd name="connsiteX3" fmla="*/ 282575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0"/>
                </a:moveTo>
                <a:lnTo>
                  <a:pt x="0" y="0"/>
                </a:lnTo>
                <a:lnTo>
                  <a:pt x="0" y="170769"/>
                </a:lnTo>
                <a:lnTo>
                  <a:pt x="282575" y="660217"/>
                </a:lnTo>
                <a:close/>
              </a:path>
            </a:pathLst>
          </a:custGeom>
          <a:solidFill>
            <a:srgbClr val="D1D3D4">
              <a:alpha val="22000"/>
            </a:srgbClr>
          </a:solidFill>
          <a:ln w="14671" cap="flat">
            <a:noFill/>
            <a:prstDash val="solid"/>
            <a:miter/>
          </a:ln>
        </p:spPr>
        <p:txBody>
          <a:bodyPr wrap="square" anchor="ctr">
            <a:noAutofit/>
          </a:bodyPr>
          <a:lstStyle/>
          <a:p>
            <a:endParaRPr/>
          </a:p>
        </p:txBody>
      </p:sp>
      <p:sp>
        <p:nvSpPr>
          <p:cNvPr id="2" name="Title Placeholder 1">
            <a:extLst>
              <a:ext uri="{FF2B5EF4-FFF2-40B4-BE49-F238E27FC236}">
                <a16:creationId xmlns:a16="http://schemas.microsoft.com/office/drawing/2014/main" id="{90EB1B26-C990-4128-BFD3-136F8A515544}"/>
              </a:ext>
            </a:extLst>
          </p:cNvPr>
          <p:cNvSpPr>
            <a:spLocks noGrp="1"/>
          </p:cNvSpPr>
          <p:nvPr userDrawn="1">
            <p:ph type="title"/>
          </p:nvPr>
        </p:nvSpPr>
        <p:spPr>
          <a:xfrm>
            <a:off x="228600" y="228600"/>
            <a:ext cx="11734800" cy="1009650"/>
          </a:xfrm>
          <a:prstGeom prst="rect">
            <a:avLst/>
          </a:prstGeom>
        </p:spPr>
        <p:txBody>
          <a:bodyPr vert="horz" lIns="0" tIns="0" rIns="0" bIns="0" anchor="b">
            <a:noAutofit/>
          </a:bodyPr>
          <a:lstStyle/>
          <a:p>
            <a:r>
              <a:t>Click to edit Master title style</a:t>
            </a:r>
          </a:p>
        </p:txBody>
      </p:sp>
      <p:sp>
        <p:nvSpPr>
          <p:cNvPr id="4" name="Date Placeholder 3">
            <a:extLst>
              <a:ext uri="{FF2B5EF4-FFF2-40B4-BE49-F238E27FC236}">
                <a16:creationId xmlns:a16="http://schemas.microsoft.com/office/drawing/2014/main" id="{A1053ABA-F604-4D92-ACC2-9AA1EB8B3966}"/>
              </a:ext>
            </a:extLst>
          </p:cNvPr>
          <p:cNvSpPr>
            <a:spLocks noGrp="1"/>
          </p:cNvSpPr>
          <p:nvPr userDrawn="1">
            <p:ph type="dt" sz="half" idx="2"/>
          </p:nvPr>
        </p:nvSpPr>
        <p:spPr>
          <a:xfrm>
            <a:off x="228600" y="7270750"/>
            <a:ext cx="2743200" cy="365125"/>
          </a:xfrm>
          <a:prstGeom prst="rect">
            <a:avLst/>
          </a:prstGeom>
        </p:spPr>
        <p:txBody>
          <a:bodyPr vert="horz" lIns="0" tIns="0" rIns="0" bIns="0" anchor="ctr"/>
          <a:lstStyle>
            <a:lvl1pPr algn="l">
              <a:defRPr sz="1200">
                <a:solidFill>
                  <a:schemeClr val="tx1">
                    <a:tint val="75000"/>
                  </a:schemeClr>
                </a:solidFill>
              </a:defRPr>
            </a:lvl1pPr>
          </a:lstStyle>
          <a:p>
            <a:fld id="{8E1A3FCC-2E9A-41AB-ABD9-EE82197F5AC1}" type="datetime1">
              <a:rPr lang="en-US" smtClean="0"/>
              <a:t>7/14/2023</a:t>
            </a:fld>
            <a:endParaRPr lang="en-US"/>
          </a:p>
        </p:txBody>
      </p:sp>
      <p:sp>
        <p:nvSpPr>
          <p:cNvPr id="5" name="Footer Placeholder 4">
            <a:extLst>
              <a:ext uri="{FF2B5EF4-FFF2-40B4-BE49-F238E27FC236}">
                <a16:creationId xmlns:a16="http://schemas.microsoft.com/office/drawing/2014/main" id="{8DF88664-BC35-487C-BAC5-427B25BB262B}"/>
              </a:ext>
            </a:extLst>
          </p:cNvPr>
          <p:cNvSpPr>
            <a:spLocks noGrp="1"/>
          </p:cNvSpPr>
          <p:nvPr userDrawn="1">
            <p:ph type="ftr" sz="quarter" idx="3"/>
          </p:nvPr>
        </p:nvSpPr>
        <p:spPr>
          <a:xfrm>
            <a:off x="228600" y="6438900"/>
            <a:ext cx="7924800" cy="282575"/>
          </a:xfrm>
          <a:prstGeom prst="rect">
            <a:avLst/>
          </a:prstGeom>
        </p:spPr>
        <p:txBody>
          <a:bodyPr vert="horz" lIns="0" tIns="0" rIns="0" bIns="0" anchor="t" anchorCtr="0"/>
          <a:lstStyle>
            <a:lvl1pPr algn="ctr">
              <a:defRPr sz="1000">
                <a:solidFill>
                  <a:schemeClr val="tx1">
                    <a:tint val="75000"/>
                  </a:schemeClr>
                </a:solidFill>
              </a:defRPr>
            </a:lvl1pPr>
          </a:lstStyle>
          <a:p>
            <a:pPr algn="l"/>
            <a:r>
              <a:t>© The TRACOM Corporation. All Rights Reserved.</a:t>
            </a:r>
          </a:p>
        </p:txBody>
      </p:sp>
      <p:sp>
        <p:nvSpPr>
          <p:cNvPr id="6" name="Slide Number Placeholder 5">
            <a:extLst>
              <a:ext uri="{FF2B5EF4-FFF2-40B4-BE49-F238E27FC236}">
                <a16:creationId xmlns:a16="http://schemas.microsoft.com/office/drawing/2014/main" id="{F1431165-9E74-4B2A-8B99-DBCFD144564B}"/>
              </a:ext>
            </a:extLst>
          </p:cNvPr>
          <p:cNvSpPr>
            <a:spLocks noGrp="1"/>
          </p:cNvSpPr>
          <p:nvPr userDrawn="1">
            <p:ph type="sldNum" sz="quarter" idx="4"/>
          </p:nvPr>
        </p:nvSpPr>
        <p:spPr>
          <a:xfrm>
            <a:off x="9220200" y="6438900"/>
            <a:ext cx="2743200" cy="282575"/>
          </a:xfrm>
          <a:prstGeom prst="rect">
            <a:avLst/>
          </a:prstGeom>
        </p:spPr>
        <p:txBody>
          <a:bodyPr vert="horz" lIns="0" tIns="0" rIns="0" bIns="0" anchor="t" anchorCtr="0"/>
          <a:lstStyle>
            <a:lvl1pPr algn="r">
              <a:defRPr sz="1000">
                <a:solidFill>
                  <a:schemeClr val="tx1">
                    <a:tint val="75000"/>
                  </a:schemeClr>
                </a:solidFill>
              </a:defRPr>
            </a:lvl1pPr>
          </a:lstStyle>
          <a:p>
            <a:fld id="{1B1CF60C-C85D-47C0-8597-E3BF95F18FA3}" type="slidenum">
              <a:rPr lang="en-US" smtClean="0"/>
              <a:t>‹#›</a:t>
            </a:fld>
            <a:endParaRPr lang="en-US"/>
          </a:p>
        </p:txBody>
      </p:sp>
      <p:pic>
        <p:nvPicPr>
          <p:cNvPr id="68" name="Graphic 67">
            <a:extLst>
              <a:ext uri="{FF2B5EF4-FFF2-40B4-BE49-F238E27FC236}">
                <a16:creationId xmlns:a16="http://schemas.microsoft.com/office/drawing/2014/main" id="{4E8E73DC-5AB4-8949-96CC-4C6A94D53963}"/>
              </a:ext>
            </a:extLst>
          </p:cNvPr>
          <p:cNvPicPr>
            <a:picLocks noChangeAspect="1"/>
          </p:cNvPicPr>
          <p:nvPr userDrawn="1"/>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9778783" y="6314625"/>
            <a:ext cx="1828800" cy="456093"/>
          </a:xfrm>
          <a:prstGeom prst="rect">
            <a:avLst/>
          </a:prstGeom>
        </p:spPr>
      </p:pic>
    </p:spTree>
    <p:extLst>
      <p:ext uri="{BB962C8B-B14F-4D97-AF65-F5344CB8AC3E}">
        <p14:creationId xmlns:p14="http://schemas.microsoft.com/office/powerpoint/2010/main" val="1643600052"/>
      </p:ext>
    </p:extLst>
  </p:cSld>
  <p:clrMap bg1="lt1" tx1="dk1" bg2="lt2" tx2="dk2" accent1="accent1" accent2="accent2" accent3="accent3" accent4="accent4" accent5="accent5" accent6="accent6" hlink="hlink" folHlink="folHlink"/>
  <p:sldLayoutIdLst>
    <p:sldLayoutId id="2147483684" r:id="rId1"/>
    <p:sldLayoutId id="2147483686" r:id="rId2"/>
    <p:sldLayoutId id="2147483663" r:id="rId3"/>
    <p:sldLayoutId id="2147483687" r:id="rId4"/>
    <p:sldLayoutId id="2147483688" r:id="rId5"/>
    <p:sldLayoutId id="2147483662" r:id="rId6"/>
    <p:sldLayoutId id="2147483689" r:id="rId7"/>
    <p:sldLayoutId id="2147483664" r:id="rId8"/>
    <p:sldLayoutId id="2147483690" r:id="rId9"/>
    <p:sldLayoutId id="2147483665" r:id="rId10"/>
    <p:sldLayoutId id="2147483666" r:id="rId11"/>
    <p:sldLayoutId id="2147483667" r:id="rId12"/>
    <p:sldLayoutId id="2147483668" r:id="rId13"/>
    <p:sldLayoutId id="2147483676" r:id="rId14"/>
    <p:sldLayoutId id="2147483669" r:id="rId15"/>
    <p:sldLayoutId id="2147483682" r:id="rId16"/>
    <p:sldLayoutId id="2147483683" r:id="rId17"/>
    <p:sldLayoutId id="2147483685" r:id="rId18"/>
    <p:sldLayoutId id="2147483670" r:id="rId19"/>
    <p:sldLayoutId id="2147483671" r:id="rId20"/>
    <p:sldLayoutId id="2147483691" r:id="rId21"/>
  </p:sldLayoutIdLst>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xmlns:p15="http://schemas.microsoft.com/office/powerpoint/2012/main">
      <p:transition>
        <p:fade/>
      </p:transition>
    </mc:Fallback>
  </mc:AlternateContent>
  <p:hf hdr="0" dt="0"/>
  <p:txStyles>
    <p:titleStyle>
      <a:lvl1pPr algn="l" defTabSz="914400" rtl="0" eaLnBrk="1" latinLnBrk="0" hangingPunct="1">
        <a:lnSpc>
          <a:spcPct val="90000"/>
        </a:lnSpc>
        <a:spcBef>
          <a:spcPct val="0"/>
        </a:spcBef>
        <a:buNone/>
        <a:defRPr sz="3200" b="1" i="0" u="none" kern="1200" baseline="0">
          <a:solidFill>
            <a:schemeClr val="accent2"/>
          </a:solidFill>
          <a:latin typeface="+mj-lt"/>
          <a:ea typeface="+mj-ea"/>
          <a:cs typeface="+mj-cs"/>
        </a:defRPr>
      </a:lvl1pPr>
    </p:titleStyle>
    <p:bodyStyle>
      <a:lvl1pPr marL="0" indent="0" algn="l" defTabSz="914400" rtl="0" eaLnBrk="1" latinLnBrk="0" hangingPunct="1">
        <a:lnSpc>
          <a:spcPct val="90000"/>
        </a:lnSpc>
        <a:spcBef>
          <a:spcPts val="1000"/>
        </a:spcBef>
        <a:spcAft>
          <a:spcPts val="500"/>
        </a:spcAft>
        <a:buFont typeface="Arial" panose="020B0604020202020204" pitchFamily="34" charset="0"/>
        <a:buChar char="​"/>
        <a:defRPr sz="2200" kern="1200">
          <a:solidFill>
            <a:schemeClr val="tx2"/>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2pPr>
      <a:lvl3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3pPr>
      <a:lvl4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4pPr>
      <a:lvl5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7680" userDrawn="1">
          <p15:clr>
            <a:srgbClr val="F26B43"/>
          </p15:clr>
        </p15:guide>
        <p15:guide id="3" pos="144" userDrawn="1">
          <p15:clr>
            <a:srgbClr val="F26B43"/>
          </p15:clr>
        </p15:guide>
        <p15:guide id="4" pos="1328" userDrawn="1">
          <p15:clr>
            <a:srgbClr val="F26B43"/>
          </p15:clr>
        </p15:guide>
        <p15:guide id="5" pos="1385" userDrawn="1">
          <p15:clr>
            <a:srgbClr val="F26B43"/>
          </p15:clr>
        </p15:guide>
        <p15:guide id="6" pos="2569" userDrawn="1">
          <p15:clr>
            <a:srgbClr val="F26B43"/>
          </p15:clr>
        </p15:guide>
        <p15:guide id="7" pos="2627" userDrawn="1">
          <p15:clr>
            <a:srgbClr val="F26B43"/>
          </p15:clr>
        </p15:guide>
        <p15:guide id="8" pos="3811" userDrawn="1">
          <p15:clr>
            <a:srgbClr val="F26B43"/>
          </p15:clr>
        </p15:guide>
        <p15:guide id="9" pos="3868" userDrawn="1">
          <p15:clr>
            <a:srgbClr val="F26B43"/>
          </p15:clr>
        </p15:guide>
        <p15:guide id="10" pos="5052" userDrawn="1">
          <p15:clr>
            <a:srgbClr val="F26B43"/>
          </p15:clr>
        </p15:guide>
        <p15:guide id="11" pos="5110" userDrawn="1">
          <p15:clr>
            <a:srgbClr val="F26B43"/>
          </p15:clr>
        </p15:guide>
        <p15:guide id="12" pos="6294" userDrawn="1">
          <p15:clr>
            <a:srgbClr val="F26B43"/>
          </p15:clr>
        </p15:guide>
        <p15:guide id="13" pos="6352" userDrawn="1">
          <p15:clr>
            <a:srgbClr val="F26B43"/>
          </p15:clr>
        </p15:guide>
        <p15:guide id="14" pos="7536" userDrawn="1">
          <p15:clr>
            <a:srgbClr val="F26B43"/>
          </p15:clr>
        </p15:guide>
        <p15:guide id="15" orient="horz" userDrawn="1">
          <p15:clr>
            <a:srgbClr val="F26B43"/>
          </p15:clr>
        </p15:guide>
        <p15:guide id="16" orient="horz" pos="4320" userDrawn="1">
          <p15:clr>
            <a:srgbClr val="F26B43"/>
          </p15:clr>
        </p15:guide>
        <p15:guide id="17" orient="horz" pos="144" userDrawn="1">
          <p15:clr>
            <a:srgbClr val="F26B43"/>
          </p15:clr>
        </p15:guide>
        <p15:guide id="18" orient="horz" pos="1401" userDrawn="1">
          <p15:clr>
            <a:srgbClr val="F26B43"/>
          </p15:clr>
        </p15:guide>
        <p15:guide id="19" orient="horz" pos="1459" userDrawn="1">
          <p15:clr>
            <a:srgbClr val="F26B43"/>
          </p15:clr>
        </p15:guide>
        <p15:guide id="20" orient="horz" pos="2712" userDrawn="1">
          <p15:clr>
            <a:srgbClr val="F26B43"/>
          </p15:clr>
        </p15:guide>
        <p15:guide id="21" orient="horz" pos="2774" userDrawn="1">
          <p15:clr>
            <a:srgbClr val="F26B43"/>
          </p15:clr>
        </p15:guide>
        <p15:guide id="22" orient="horz" pos="4032" userDrawn="1">
          <p15:clr>
            <a:srgbClr val="F26B43"/>
          </p15:clr>
        </p15:guide>
        <p15:guide id="23" orient="horz" pos="3744" userDrawn="1">
          <p15:clr>
            <a:srgbClr val="F26B43"/>
          </p15:clr>
        </p15:guide>
        <p15:guide id="24" orient="horz" pos="37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1.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1.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1.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1.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1.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1.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1.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21.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21.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21.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sv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svg"/></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42.png"/><Relationship Id="rId4" Type="http://schemas.microsoft.com/office/2007/relationships/hdphoto" Target="../media/hdphoto6.wdp"/></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microsoft.com/office/2007/relationships/hdphoto" Target="../media/hdphoto4.wdp"/></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microsoft.com/office/2007/relationships/hdphoto" Target="../media/hdphoto4.wdp"/></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microsoft.com/office/2007/relationships/hdphoto" Target="../media/hdphoto4.wdp"/></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microsoft.com/office/2007/relationships/hdphoto" Target="../media/hdphoto4.wdp"/></Relationships>
</file>

<file path=ppt/slides/_rels/slide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9EC043-3132-4F88-AA35-1632C588A816}"/>
              </a:ext>
            </a:extLst>
          </p:cNvPr>
          <p:cNvSpPr>
            <a:spLocks noGrp="1"/>
          </p:cNvSpPr>
          <p:nvPr>
            <p:ph type="ctrTitle"/>
          </p:nvPr>
        </p:nvSpPr>
        <p:spPr>
          <a:xfrm>
            <a:off x="1181099" y="2316162"/>
            <a:ext cx="7222672" cy="1557337"/>
          </a:xfrm>
        </p:spPr>
        <p:txBody>
          <a:bodyPr wrap="square">
            <a:noAutofit/>
          </a:bodyPr>
          <a:lstStyle/>
          <a:p>
            <a:pPr>
              <a:defRPr sz="4000"/>
            </a:pPr>
            <a:r>
              <a:rPr lang="ja-JP" altLang="en-US" dirty="0">
                <a:ea typeface="MS PGothic" panose="020B0600070205080204" pitchFamily="34" charset="-128"/>
              </a:rPr>
              <a:t>対応性で他者への影響度を向上させる</a:t>
            </a:r>
            <a:r>
              <a:rPr lang="en-US" altLang="ja-JP" sz="3200" baseline="30000" dirty="0">
                <a:ea typeface="MS PGothic" panose="020B0600070205080204" pitchFamily="34" charset="-128"/>
              </a:rPr>
              <a:t>TM</a:t>
            </a:r>
            <a:endParaRPr lang="ja-JP" altLang="en-US" sz="2800" b="0" dirty="0">
              <a:ea typeface="MS PGothic" panose="020B0600070205080204" pitchFamily="34" charset="-128"/>
            </a:endParaRPr>
          </a:p>
        </p:txBody>
      </p:sp>
      <p:pic>
        <p:nvPicPr>
          <p:cNvPr id="6" name="Graphic 5">
            <a:extLst>
              <a:ext uri="{FF2B5EF4-FFF2-40B4-BE49-F238E27FC236}">
                <a16:creationId xmlns:a16="http://schemas.microsoft.com/office/drawing/2014/main" id="{13F202B3-5AC0-2841-864D-00D3D555E5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1099" y="5861605"/>
            <a:ext cx="2501458" cy="508265"/>
          </a:xfrm>
          <a:prstGeom prst="rect">
            <a:avLst/>
          </a:prstGeom>
        </p:spPr>
      </p:pic>
      <p:sp>
        <p:nvSpPr>
          <p:cNvPr id="2" name="TextBox 1">
            <a:extLst>
              <a:ext uri="{FF2B5EF4-FFF2-40B4-BE49-F238E27FC236}">
                <a16:creationId xmlns:a16="http://schemas.microsoft.com/office/drawing/2014/main" id="{65C51447-6397-4F21-BF3F-E9B4B7E65743}"/>
              </a:ext>
            </a:extLst>
          </p:cNvPr>
          <p:cNvSpPr txBox="1"/>
          <p:nvPr/>
        </p:nvSpPr>
        <p:spPr>
          <a:xfrm>
            <a:off x="250374" y="6509658"/>
            <a:ext cx="1632857" cy="153888"/>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000"/>
            </a:pPr>
            <a:r>
              <a:rPr kumimoji="0" lang="ja-JP" altLang="en-US" sz="1000" b="0" i="0" u="none" strike="noStrike" kern="1200" cap="none" spc="0" normalizeH="0" baseline="0" noProof="0">
                <a:ln>
                  <a:noFill/>
                </a:ln>
                <a:solidFill>
                  <a:prstClr val="black"/>
                </a:solidFill>
                <a:effectLst/>
                <a:uLnTx/>
                <a:uFillTx/>
                <a:latin typeface="Arial"/>
                <a:ea typeface="MS PGothic" panose="020B0600070205080204" pitchFamily="34" charset="-128"/>
                <a:cs typeface="+mn-cs"/>
              </a:rPr>
              <a:t>バージョン</a:t>
            </a:r>
            <a:r>
              <a:rPr kumimoji="0" lang="en-US" altLang="ja-JP" sz="1000" b="0" i="0" u="none" strike="noStrike" kern="1200" cap="none" spc="0" normalizeH="0" baseline="0" noProof="0">
                <a:ln>
                  <a:noFill/>
                </a:ln>
                <a:solidFill>
                  <a:prstClr val="black"/>
                </a:solidFill>
                <a:effectLst/>
                <a:uLnTx/>
                <a:uFillTx/>
                <a:latin typeface="Arial"/>
                <a:ea typeface="MS PGothic" panose="020B0600070205080204" pitchFamily="34" charset="-128"/>
                <a:cs typeface="+mn-cs"/>
              </a:rPr>
              <a:t>4.0</a:t>
            </a:r>
            <a:endParaRPr kumimoji="0" lang="en-US" altLang="ja-JP" sz="1000" b="0" i="0" u="none" strike="noStrike" kern="1200" cap="none" spc="0" normalizeH="0" baseline="0" noProof="0" dirty="0">
              <a:ln>
                <a:noFill/>
              </a:ln>
              <a:solidFill>
                <a:prstClr val="black"/>
              </a:solidFill>
              <a:effectLst/>
              <a:uLnTx/>
              <a:uFillTx/>
              <a:latin typeface="Arial"/>
              <a:ea typeface="MS PGothic" panose="020B0600070205080204" pitchFamily="34" charset="-128"/>
              <a:cs typeface="+mn-cs"/>
            </a:endParaRPr>
          </a:p>
        </p:txBody>
      </p:sp>
    </p:spTree>
    <p:extLst>
      <p:ext uri="{BB962C8B-B14F-4D97-AF65-F5344CB8AC3E}">
        <p14:creationId xmlns:p14="http://schemas.microsoft.com/office/powerpoint/2010/main" val="36256618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6CCC058-7160-45EF-BF6E-5B8DBE329161}"/>
              </a:ext>
            </a:extLst>
          </p:cNvPr>
          <p:cNvSpPr>
            <a:spLocks noGrp="1"/>
          </p:cNvSpPr>
          <p:nvPr>
            <p:ph type="title"/>
          </p:nvPr>
        </p:nvSpPr>
        <p:spPr>
          <a:xfrm>
            <a:off x="390526" y="228600"/>
            <a:ext cx="11572874" cy="1009650"/>
          </a:xfrm>
        </p:spPr>
        <p:txBody>
          <a:bodyPr/>
          <a:lstStyle/>
          <a:p>
            <a:r>
              <a:rPr lang="ja-JP" altLang="en-US" dirty="0">
                <a:ea typeface="MS PGothic" panose="020B0600070205080204" pitchFamily="34" charset="-128"/>
              </a:rPr>
              <a:t>感情を表す行動</a:t>
            </a:r>
          </a:p>
        </p:txBody>
      </p:sp>
      <p:sp>
        <p:nvSpPr>
          <p:cNvPr id="6" name="Slide Number Placeholder 5">
            <a:extLst>
              <a:ext uri="{FF2B5EF4-FFF2-40B4-BE49-F238E27FC236}">
                <a16:creationId xmlns:a16="http://schemas.microsoft.com/office/drawing/2014/main" id="{50CD6EEE-8B11-4077-91F1-521B2CA142C5}"/>
              </a:ext>
            </a:extLst>
          </p:cNvPr>
          <p:cNvSpPr>
            <a:spLocks noGrp="1"/>
          </p:cNvSpPr>
          <p:nvPr>
            <p:ph type="sldNum" sz="quarter" idx="12"/>
          </p:nvPr>
        </p:nvSpPr>
        <p:spPr/>
        <p:txBody>
          <a:bodyPr/>
          <a:lstStyle/>
          <a:p>
            <a:fld id="{1B1CF60C-C85D-47C0-8597-E3BF95F18FA3}" type="slidenum">
              <a:rPr lang="en-US" altLang="ja-JP" smtClean="0">
                <a:ea typeface="MS PGothic" panose="020B0600070205080204" pitchFamily="34" charset="-128"/>
              </a:rPr>
              <a:t>10</a:t>
            </a:fld>
            <a:endParaRPr lang="ja-JP" altLang="en-US" dirty="0">
              <a:ea typeface="MS PGothic" panose="020B0600070205080204" pitchFamily="34" charset="-128"/>
            </a:endParaRPr>
          </a:p>
        </p:txBody>
      </p:sp>
      <p:sp>
        <p:nvSpPr>
          <p:cNvPr id="5" name="Footer Placeholder 4">
            <a:extLst>
              <a:ext uri="{FF2B5EF4-FFF2-40B4-BE49-F238E27FC236}">
                <a16:creationId xmlns:a16="http://schemas.microsoft.com/office/drawing/2014/main" id="{5079EAD9-5458-4501-B006-01A107310847}"/>
              </a:ext>
            </a:extLst>
          </p:cNvPr>
          <p:cNvSpPr>
            <a:spLocks noGrp="1"/>
          </p:cNvSpPr>
          <p:nvPr>
            <p:ph type="ftr" sz="quarter" idx="13"/>
          </p:nvPr>
        </p:nvSpPr>
        <p:spPr/>
        <p:txBody>
          <a:bodyPr/>
          <a:lstStyle/>
          <a:p>
            <a:pPr algn="l"/>
            <a:r>
              <a:rPr lang="en-US" altLang="ja-JP">
                <a:ea typeface="MS PGothic" panose="020B0600070205080204" pitchFamily="34" charset="-128"/>
              </a:rPr>
              <a:t>© The TRACOM Corporation. All Rights Reserved.</a:t>
            </a:r>
            <a:endParaRPr lang="ja-JP" altLang="en-US" dirty="0">
              <a:ea typeface="MS PGothic" panose="020B0600070205080204" pitchFamily="34" charset="-128"/>
            </a:endParaRPr>
          </a:p>
        </p:txBody>
      </p:sp>
      <p:graphicFrame>
        <p:nvGraphicFramePr>
          <p:cNvPr id="14" name="Table 13">
            <a:extLst>
              <a:ext uri="{FF2B5EF4-FFF2-40B4-BE49-F238E27FC236}">
                <a16:creationId xmlns:a16="http://schemas.microsoft.com/office/drawing/2014/main" id="{22941407-A2C8-4EAC-8E70-96DBDFCBB1FF}"/>
              </a:ext>
            </a:extLst>
          </p:cNvPr>
          <p:cNvGraphicFramePr>
            <a:graphicFrameLocks noGrp="1"/>
          </p:cNvGraphicFramePr>
          <p:nvPr>
            <p:extLst>
              <p:ext uri="{D42A27DB-BD31-4B8C-83A1-F6EECF244321}">
                <p14:modId xmlns:p14="http://schemas.microsoft.com/office/powerpoint/2010/main" val="1598249740"/>
              </p:ext>
            </p:extLst>
          </p:nvPr>
        </p:nvGraphicFramePr>
        <p:xfrm>
          <a:off x="8776759" y="2300288"/>
          <a:ext cx="3110441" cy="429684"/>
        </p:xfrm>
        <a:graphic>
          <a:graphicData uri="http://schemas.openxmlformats.org/drawingml/2006/table">
            <a:tbl>
              <a:tblPr>
                <a:tableStyleId>{5FD0F851-EC5A-4D38-B0AD-8093EC10F338}</a:tableStyleId>
              </a:tblPr>
              <a:tblGrid>
                <a:gridCol w="542925">
                  <a:extLst>
                    <a:ext uri="{9D8B030D-6E8A-4147-A177-3AD203B41FA5}">
                      <a16:colId xmlns:a16="http://schemas.microsoft.com/office/drawing/2014/main" val="3316520189"/>
                    </a:ext>
                  </a:extLst>
                </a:gridCol>
                <a:gridCol w="2567516">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rPr lang="ja-JP" altLang="en-US" noProof="0" dirty="0"/>
                        <a:t>動</a:t>
                      </a:r>
                    </a:p>
                  </a:txBody>
                  <a:tcPr marL="0" marR="0" marT="0" marB="0" anchor="ctr">
                    <a:solidFill>
                      <a:schemeClr val="accent2"/>
                    </a:solidFill>
                  </a:tcPr>
                </a:tc>
                <a:tc>
                  <a:txBody>
                    <a:bodyPr/>
                    <a:lstStyle/>
                    <a:p>
                      <a:pPr>
                        <a:defRPr>
                          <a:solidFill>
                            <a:schemeClr val="accent6"/>
                          </a:solidFill>
                        </a:defRPr>
                      </a:pPr>
                      <a:r>
                        <a:rPr lang="ja-JP" altLang="en-US" noProof="0" dirty="0"/>
                        <a:t>非言語的行動</a:t>
                      </a:r>
                    </a:p>
                  </a:txBody>
                  <a:tcPr>
                    <a:solidFill>
                      <a:schemeClr val="accent5"/>
                    </a:solidFill>
                  </a:tcPr>
                </a:tc>
                <a:extLst>
                  <a:ext uri="{0D108BD9-81ED-4DB2-BD59-A6C34878D82A}">
                    <a16:rowId xmlns:a16="http://schemas.microsoft.com/office/drawing/2014/main" val="4173734823"/>
                  </a:ext>
                </a:extLst>
              </a:tr>
            </a:tbl>
          </a:graphicData>
        </a:graphic>
      </p:graphicFrame>
      <p:graphicFrame>
        <p:nvGraphicFramePr>
          <p:cNvPr id="15" name="Table 14">
            <a:extLst>
              <a:ext uri="{FF2B5EF4-FFF2-40B4-BE49-F238E27FC236}">
                <a16:creationId xmlns:a16="http://schemas.microsoft.com/office/drawing/2014/main" id="{802C856E-61FA-4E3F-8494-35922313EDAD}"/>
              </a:ext>
            </a:extLst>
          </p:cNvPr>
          <p:cNvGraphicFramePr>
            <a:graphicFrameLocks noGrp="1"/>
          </p:cNvGraphicFramePr>
          <p:nvPr>
            <p:extLst>
              <p:ext uri="{D42A27DB-BD31-4B8C-83A1-F6EECF244321}">
                <p14:modId xmlns:p14="http://schemas.microsoft.com/office/powerpoint/2010/main" val="2267468400"/>
              </p:ext>
            </p:extLst>
          </p:nvPr>
        </p:nvGraphicFramePr>
        <p:xfrm>
          <a:off x="390525" y="2316163"/>
          <a:ext cx="3186641" cy="429684"/>
        </p:xfrm>
        <a:graphic>
          <a:graphicData uri="http://schemas.openxmlformats.org/drawingml/2006/table">
            <a:tbl>
              <a:tblPr>
                <a:tableStyleId>{5FD0F851-EC5A-4D38-B0AD-8093EC10F338}</a:tableStyleId>
              </a:tblPr>
              <a:tblGrid>
                <a:gridCol w="600075">
                  <a:extLst>
                    <a:ext uri="{9D8B030D-6E8A-4147-A177-3AD203B41FA5}">
                      <a16:colId xmlns:a16="http://schemas.microsoft.com/office/drawing/2014/main" val="3316520189"/>
                    </a:ext>
                  </a:extLst>
                </a:gridCol>
                <a:gridCol w="2586566">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rPr lang="ja-JP" altLang="en-US" noProof="0" dirty="0"/>
                        <a:t>言</a:t>
                      </a:r>
                    </a:p>
                  </a:txBody>
                  <a:tcPr marL="0" marR="0" marT="0" marB="0" anchor="ctr">
                    <a:solidFill>
                      <a:schemeClr val="accent2"/>
                    </a:solidFill>
                  </a:tcPr>
                </a:tc>
                <a:tc>
                  <a:txBody>
                    <a:bodyPr/>
                    <a:lstStyle/>
                    <a:p>
                      <a:pPr>
                        <a:defRPr>
                          <a:solidFill>
                            <a:schemeClr val="accent6"/>
                          </a:solidFill>
                        </a:defRPr>
                      </a:pPr>
                      <a:r>
                        <a:rPr lang="ja-JP" altLang="en-US" noProof="0" dirty="0"/>
                        <a:t>言語的行動</a:t>
                      </a:r>
                    </a:p>
                  </a:txBody>
                  <a:tcPr>
                    <a:solidFill>
                      <a:schemeClr val="accent5"/>
                    </a:solidFill>
                  </a:tcPr>
                </a:tc>
                <a:extLst>
                  <a:ext uri="{0D108BD9-81ED-4DB2-BD59-A6C34878D82A}">
                    <a16:rowId xmlns:a16="http://schemas.microsoft.com/office/drawing/2014/main" val="4173734823"/>
                  </a:ext>
                </a:extLst>
              </a:tr>
            </a:tbl>
          </a:graphicData>
        </a:graphic>
      </p:graphicFrame>
      <p:sp>
        <p:nvSpPr>
          <p:cNvPr id="49" name="Freeform: Shape 48">
            <a:extLst>
              <a:ext uri="{FF2B5EF4-FFF2-40B4-BE49-F238E27FC236}">
                <a16:creationId xmlns:a16="http://schemas.microsoft.com/office/drawing/2014/main" id="{CC977A04-5180-4C48-AE50-76F8FA6A797F}"/>
              </a:ext>
            </a:extLst>
          </p:cNvPr>
          <p:cNvSpPr/>
          <p:nvPr/>
        </p:nvSpPr>
        <p:spPr bwMode="gray">
          <a:xfrm rot="16200000">
            <a:off x="4753028" y="4236757"/>
            <a:ext cx="2712588" cy="201957"/>
          </a:xfrm>
          <a:custGeom>
            <a:avLst/>
            <a:gdLst>
              <a:gd name="connsiteX0" fmla="*/ 5739656 w 6147916"/>
              <a:gd name="connsiteY0" fmla="*/ 0 h 471489"/>
              <a:gd name="connsiteX1" fmla="*/ 5943786 w 6147916"/>
              <a:gd name="connsiteY1" fmla="*/ 0 h 471489"/>
              <a:gd name="connsiteX2" fmla="*/ 6147916 w 6147916"/>
              <a:gd name="connsiteY2" fmla="*/ 235745 h 471489"/>
              <a:gd name="connsiteX3" fmla="*/ 5943786 w 6147916"/>
              <a:gd name="connsiteY3" fmla="*/ 471489 h 471489"/>
              <a:gd name="connsiteX4" fmla="*/ 5739656 w 6147916"/>
              <a:gd name="connsiteY4" fmla="*/ 471489 h 471489"/>
              <a:gd name="connsiteX5" fmla="*/ 5363528 w 6147916"/>
              <a:gd name="connsiteY5" fmla="*/ 0 h 471489"/>
              <a:gd name="connsiteX6" fmla="*/ 5674149 w 6147916"/>
              <a:gd name="connsiteY6" fmla="*/ 0 h 471489"/>
              <a:gd name="connsiteX7" fmla="*/ 5674149 w 6147916"/>
              <a:gd name="connsiteY7" fmla="*/ 471488 h 471489"/>
              <a:gd name="connsiteX8" fmla="*/ 5363528 w 6147916"/>
              <a:gd name="connsiteY8" fmla="*/ 471488 h 471489"/>
              <a:gd name="connsiteX9" fmla="*/ 4987393 w 6147916"/>
              <a:gd name="connsiteY9" fmla="*/ 0 h 471489"/>
              <a:gd name="connsiteX10" fmla="*/ 5298014 w 6147916"/>
              <a:gd name="connsiteY10" fmla="*/ 0 h 471489"/>
              <a:gd name="connsiteX11" fmla="*/ 5298014 w 6147916"/>
              <a:gd name="connsiteY11" fmla="*/ 471488 h 471489"/>
              <a:gd name="connsiteX12" fmla="*/ 4987393 w 6147916"/>
              <a:gd name="connsiteY12" fmla="*/ 471488 h 471489"/>
              <a:gd name="connsiteX13" fmla="*/ 4611258 w 6147916"/>
              <a:gd name="connsiteY13" fmla="*/ 0 h 471489"/>
              <a:gd name="connsiteX14" fmla="*/ 4921879 w 6147916"/>
              <a:gd name="connsiteY14" fmla="*/ 0 h 471489"/>
              <a:gd name="connsiteX15" fmla="*/ 4921879 w 6147916"/>
              <a:gd name="connsiteY15" fmla="*/ 471488 h 471489"/>
              <a:gd name="connsiteX16" fmla="*/ 4611258 w 6147916"/>
              <a:gd name="connsiteY16" fmla="*/ 471488 h 471489"/>
              <a:gd name="connsiteX17" fmla="*/ 4235123 w 6147916"/>
              <a:gd name="connsiteY17" fmla="*/ 0 h 471489"/>
              <a:gd name="connsiteX18" fmla="*/ 4545744 w 6147916"/>
              <a:gd name="connsiteY18" fmla="*/ 0 h 471489"/>
              <a:gd name="connsiteX19" fmla="*/ 4545744 w 6147916"/>
              <a:gd name="connsiteY19" fmla="*/ 471488 h 471489"/>
              <a:gd name="connsiteX20" fmla="*/ 4235123 w 6147916"/>
              <a:gd name="connsiteY20" fmla="*/ 471488 h 471489"/>
              <a:gd name="connsiteX21" fmla="*/ 3858988 w 6147916"/>
              <a:gd name="connsiteY21" fmla="*/ 0 h 471489"/>
              <a:gd name="connsiteX22" fmla="*/ 4169609 w 6147916"/>
              <a:gd name="connsiteY22" fmla="*/ 0 h 471489"/>
              <a:gd name="connsiteX23" fmla="*/ 4169609 w 6147916"/>
              <a:gd name="connsiteY23" fmla="*/ 471488 h 471489"/>
              <a:gd name="connsiteX24" fmla="*/ 3858988 w 6147916"/>
              <a:gd name="connsiteY24" fmla="*/ 471488 h 471489"/>
              <a:gd name="connsiteX25" fmla="*/ 3482853 w 6147916"/>
              <a:gd name="connsiteY25" fmla="*/ 0 h 471489"/>
              <a:gd name="connsiteX26" fmla="*/ 3793474 w 6147916"/>
              <a:gd name="connsiteY26" fmla="*/ 0 h 471489"/>
              <a:gd name="connsiteX27" fmla="*/ 3793474 w 6147916"/>
              <a:gd name="connsiteY27" fmla="*/ 471488 h 471489"/>
              <a:gd name="connsiteX28" fmla="*/ 3482853 w 6147916"/>
              <a:gd name="connsiteY28" fmla="*/ 471488 h 471489"/>
              <a:gd name="connsiteX29" fmla="*/ 3106718 w 6147916"/>
              <a:gd name="connsiteY29" fmla="*/ 0 h 471489"/>
              <a:gd name="connsiteX30" fmla="*/ 3417339 w 6147916"/>
              <a:gd name="connsiteY30" fmla="*/ 0 h 471489"/>
              <a:gd name="connsiteX31" fmla="*/ 3417339 w 6147916"/>
              <a:gd name="connsiteY31" fmla="*/ 471488 h 471489"/>
              <a:gd name="connsiteX32" fmla="*/ 3106718 w 6147916"/>
              <a:gd name="connsiteY32" fmla="*/ 471488 h 471489"/>
              <a:gd name="connsiteX33" fmla="*/ 2730583 w 6147916"/>
              <a:gd name="connsiteY33" fmla="*/ 0 h 471489"/>
              <a:gd name="connsiteX34" fmla="*/ 3041204 w 6147916"/>
              <a:gd name="connsiteY34" fmla="*/ 0 h 471489"/>
              <a:gd name="connsiteX35" fmla="*/ 3041204 w 6147916"/>
              <a:gd name="connsiteY35" fmla="*/ 471488 h 471489"/>
              <a:gd name="connsiteX36" fmla="*/ 2730583 w 6147916"/>
              <a:gd name="connsiteY36" fmla="*/ 471488 h 471489"/>
              <a:gd name="connsiteX37" fmla="*/ 2354448 w 6147916"/>
              <a:gd name="connsiteY37" fmla="*/ 0 h 471489"/>
              <a:gd name="connsiteX38" fmla="*/ 2665069 w 6147916"/>
              <a:gd name="connsiteY38" fmla="*/ 0 h 471489"/>
              <a:gd name="connsiteX39" fmla="*/ 2665069 w 6147916"/>
              <a:gd name="connsiteY39" fmla="*/ 471488 h 471489"/>
              <a:gd name="connsiteX40" fmla="*/ 2354448 w 6147916"/>
              <a:gd name="connsiteY40" fmla="*/ 471488 h 471489"/>
              <a:gd name="connsiteX41" fmla="*/ 1978313 w 6147916"/>
              <a:gd name="connsiteY41" fmla="*/ 0 h 471489"/>
              <a:gd name="connsiteX42" fmla="*/ 2288934 w 6147916"/>
              <a:gd name="connsiteY42" fmla="*/ 0 h 471489"/>
              <a:gd name="connsiteX43" fmla="*/ 2288934 w 6147916"/>
              <a:gd name="connsiteY43" fmla="*/ 471488 h 471489"/>
              <a:gd name="connsiteX44" fmla="*/ 1978313 w 6147916"/>
              <a:gd name="connsiteY44" fmla="*/ 471488 h 471489"/>
              <a:gd name="connsiteX45" fmla="*/ 1602179 w 6147916"/>
              <a:gd name="connsiteY45" fmla="*/ 0 h 471489"/>
              <a:gd name="connsiteX46" fmla="*/ 1912799 w 6147916"/>
              <a:gd name="connsiteY46" fmla="*/ 0 h 471489"/>
              <a:gd name="connsiteX47" fmla="*/ 1912799 w 6147916"/>
              <a:gd name="connsiteY47" fmla="*/ 471488 h 471489"/>
              <a:gd name="connsiteX48" fmla="*/ 1602179 w 6147916"/>
              <a:gd name="connsiteY48" fmla="*/ 471488 h 471489"/>
              <a:gd name="connsiteX49" fmla="*/ 1226044 w 6147916"/>
              <a:gd name="connsiteY49" fmla="*/ 0 h 471489"/>
              <a:gd name="connsiteX50" fmla="*/ 1536665 w 6147916"/>
              <a:gd name="connsiteY50" fmla="*/ 0 h 471489"/>
              <a:gd name="connsiteX51" fmla="*/ 1536665 w 6147916"/>
              <a:gd name="connsiteY51" fmla="*/ 471488 h 471489"/>
              <a:gd name="connsiteX52" fmla="*/ 1226044 w 6147916"/>
              <a:gd name="connsiteY52" fmla="*/ 471488 h 471489"/>
              <a:gd name="connsiteX53" fmla="*/ 849909 w 6147916"/>
              <a:gd name="connsiteY53" fmla="*/ 0 h 471489"/>
              <a:gd name="connsiteX54" fmla="*/ 1160530 w 6147916"/>
              <a:gd name="connsiteY54" fmla="*/ 0 h 471489"/>
              <a:gd name="connsiteX55" fmla="*/ 1160530 w 6147916"/>
              <a:gd name="connsiteY55" fmla="*/ 471488 h 471489"/>
              <a:gd name="connsiteX56" fmla="*/ 849909 w 6147916"/>
              <a:gd name="connsiteY56" fmla="*/ 471488 h 471489"/>
              <a:gd name="connsiteX57" fmla="*/ 473774 w 6147916"/>
              <a:gd name="connsiteY57" fmla="*/ 0 h 471489"/>
              <a:gd name="connsiteX58" fmla="*/ 784395 w 6147916"/>
              <a:gd name="connsiteY58" fmla="*/ 0 h 471489"/>
              <a:gd name="connsiteX59" fmla="*/ 784395 w 6147916"/>
              <a:gd name="connsiteY59" fmla="*/ 471488 h 471489"/>
              <a:gd name="connsiteX60" fmla="*/ 473774 w 6147916"/>
              <a:gd name="connsiteY60" fmla="*/ 471488 h 471489"/>
              <a:gd name="connsiteX61" fmla="*/ 204130 w 6147916"/>
              <a:gd name="connsiteY61" fmla="*/ 0 h 471489"/>
              <a:gd name="connsiteX62" fmla="*/ 408260 w 6147916"/>
              <a:gd name="connsiteY62" fmla="*/ 0 h 471489"/>
              <a:gd name="connsiteX63" fmla="*/ 408260 w 6147916"/>
              <a:gd name="connsiteY63" fmla="*/ 471489 h 471489"/>
              <a:gd name="connsiteX64" fmla="*/ 204130 w 6147916"/>
              <a:gd name="connsiteY64" fmla="*/ 471489 h 471489"/>
              <a:gd name="connsiteX65" fmla="*/ 0 w 6147916"/>
              <a:gd name="connsiteY6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147916" h="471489">
                <a:moveTo>
                  <a:pt x="5739656" y="0"/>
                </a:moveTo>
                <a:lnTo>
                  <a:pt x="5943786" y="0"/>
                </a:lnTo>
                <a:lnTo>
                  <a:pt x="6147916" y="235745"/>
                </a:lnTo>
                <a:lnTo>
                  <a:pt x="5943786" y="471489"/>
                </a:lnTo>
                <a:lnTo>
                  <a:pt x="5739656" y="471489"/>
                </a:lnTo>
                <a:close/>
                <a:moveTo>
                  <a:pt x="5363528" y="0"/>
                </a:moveTo>
                <a:lnTo>
                  <a:pt x="5674149" y="0"/>
                </a:lnTo>
                <a:lnTo>
                  <a:pt x="5674149" y="471488"/>
                </a:lnTo>
                <a:lnTo>
                  <a:pt x="5363528" y="471488"/>
                </a:lnTo>
                <a:close/>
                <a:moveTo>
                  <a:pt x="4987393" y="0"/>
                </a:moveTo>
                <a:lnTo>
                  <a:pt x="5298014" y="0"/>
                </a:lnTo>
                <a:lnTo>
                  <a:pt x="5298014" y="471488"/>
                </a:lnTo>
                <a:lnTo>
                  <a:pt x="4987393" y="471488"/>
                </a:lnTo>
                <a:close/>
                <a:moveTo>
                  <a:pt x="4611258" y="0"/>
                </a:moveTo>
                <a:lnTo>
                  <a:pt x="4921879" y="0"/>
                </a:lnTo>
                <a:lnTo>
                  <a:pt x="4921879" y="471488"/>
                </a:lnTo>
                <a:lnTo>
                  <a:pt x="4611258" y="471488"/>
                </a:lnTo>
                <a:close/>
                <a:moveTo>
                  <a:pt x="4235123" y="0"/>
                </a:moveTo>
                <a:lnTo>
                  <a:pt x="4545744" y="0"/>
                </a:lnTo>
                <a:lnTo>
                  <a:pt x="4545744" y="471488"/>
                </a:lnTo>
                <a:lnTo>
                  <a:pt x="4235123" y="471488"/>
                </a:lnTo>
                <a:close/>
                <a:moveTo>
                  <a:pt x="3858988" y="0"/>
                </a:moveTo>
                <a:lnTo>
                  <a:pt x="4169609" y="0"/>
                </a:lnTo>
                <a:lnTo>
                  <a:pt x="4169609" y="471488"/>
                </a:lnTo>
                <a:lnTo>
                  <a:pt x="3858988" y="471488"/>
                </a:lnTo>
                <a:close/>
                <a:moveTo>
                  <a:pt x="3482853" y="0"/>
                </a:moveTo>
                <a:lnTo>
                  <a:pt x="3793474" y="0"/>
                </a:lnTo>
                <a:lnTo>
                  <a:pt x="3793474" y="471488"/>
                </a:lnTo>
                <a:lnTo>
                  <a:pt x="3482853" y="471488"/>
                </a:lnTo>
                <a:close/>
                <a:moveTo>
                  <a:pt x="3106718" y="0"/>
                </a:moveTo>
                <a:lnTo>
                  <a:pt x="3417339" y="0"/>
                </a:lnTo>
                <a:lnTo>
                  <a:pt x="3417339" y="471488"/>
                </a:lnTo>
                <a:lnTo>
                  <a:pt x="3106718" y="471488"/>
                </a:lnTo>
                <a:close/>
                <a:moveTo>
                  <a:pt x="2730583" y="0"/>
                </a:moveTo>
                <a:lnTo>
                  <a:pt x="3041204" y="0"/>
                </a:lnTo>
                <a:lnTo>
                  <a:pt x="3041204" y="471488"/>
                </a:lnTo>
                <a:lnTo>
                  <a:pt x="2730583" y="471488"/>
                </a:lnTo>
                <a:close/>
                <a:moveTo>
                  <a:pt x="2354448" y="0"/>
                </a:moveTo>
                <a:lnTo>
                  <a:pt x="2665069" y="0"/>
                </a:lnTo>
                <a:lnTo>
                  <a:pt x="2665069" y="471488"/>
                </a:lnTo>
                <a:lnTo>
                  <a:pt x="2354448" y="471488"/>
                </a:lnTo>
                <a:close/>
                <a:moveTo>
                  <a:pt x="1978313" y="0"/>
                </a:moveTo>
                <a:lnTo>
                  <a:pt x="2288934" y="0"/>
                </a:lnTo>
                <a:lnTo>
                  <a:pt x="2288934" y="471488"/>
                </a:lnTo>
                <a:lnTo>
                  <a:pt x="1978313" y="471488"/>
                </a:lnTo>
                <a:close/>
                <a:moveTo>
                  <a:pt x="1602179" y="0"/>
                </a:moveTo>
                <a:lnTo>
                  <a:pt x="1912799" y="0"/>
                </a:lnTo>
                <a:lnTo>
                  <a:pt x="1912799" y="471488"/>
                </a:lnTo>
                <a:lnTo>
                  <a:pt x="1602179" y="471488"/>
                </a:lnTo>
                <a:close/>
                <a:moveTo>
                  <a:pt x="1226044" y="0"/>
                </a:moveTo>
                <a:lnTo>
                  <a:pt x="1536665" y="0"/>
                </a:lnTo>
                <a:lnTo>
                  <a:pt x="1536665" y="471488"/>
                </a:lnTo>
                <a:lnTo>
                  <a:pt x="1226044" y="471488"/>
                </a:lnTo>
                <a:close/>
                <a:moveTo>
                  <a:pt x="849909" y="0"/>
                </a:moveTo>
                <a:lnTo>
                  <a:pt x="1160530" y="0"/>
                </a:lnTo>
                <a:lnTo>
                  <a:pt x="1160530" y="471488"/>
                </a:lnTo>
                <a:lnTo>
                  <a:pt x="849909"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dirty="0">
              <a:solidFill>
                <a:schemeClr val="bg1"/>
              </a:solidFill>
              <a:ea typeface="MS PGothic" panose="020B0600070205080204" pitchFamily="34" charset="-128"/>
            </a:endParaRPr>
          </a:p>
        </p:txBody>
      </p:sp>
      <p:sp>
        <p:nvSpPr>
          <p:cNvPr id="50" name="Rectangle 49">
            <a:extLst>
              <a:ext uri="{FF2B5EF4-FFF2-40B4-BE49-F238E27FC236}">
                <a16:creationId xmlns:a16="http://schemas.microsoft.com/office/drawing/2014/main" id="{F7FFFDE7-C28A-491D-AD88-DBCB3FCBCCAB}"/>
              </a:ext>
            </a:extLst>
          </p:cNvPr>
          <p:cNvSpPr/>
          <p:nvPr/>
        </p:nvSpPr>
        <p:spPr bwMode="gray">
          <a:xfrm>
            <a:off x="5104092" y="2575191"/>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t"/>
          <a:lstStyle/>
          <a:p>
            <a:pPr algn="ctr">
              <a:lnSpc>
                <a:spcPct val="85000"/>
              </a:lnSpc>
              <a:defRPr b="1">
                <a:solidFill>
                  <a:schemeClr val="accent2"/>
                </a:solidFill>
                <a:latin typeface="Arial Black" panose="020B0A04020102020204" pitchFamily="34" charset="0"/>
              </a:defRPr>
            </a:pPr>
            <a:r>
              <a:rPr lang="ja-JP" altLang="en-US" dirty="0">
                <a:ea typeface="MS PGothic" panose="020B0600070205080204" pitchFamily="34" charset="-128"/>
              </a:rPr>
              <a:t>感情表現を抑える</a:t>
            </a:r>
          </a:p>
        </p:txBody>
      </p:sp>
      <p:sp>
        <p:nvSpPr>
          <p:cNvPr id="51" name="Rectangle 50">
            <a:extLst>
              <a:ext uri="{FF2B5EF4-FFF2-40B4-BE49-F238E27FC236}">
                <a16:creationId xmlns:a16="http://schemas.microsoft.com/office/drawing/2014/main" id="{168E48B9-C6FD-462A-97FB-1863529F74CC}"/>
              </a:ext>
            </a:extLst>
          </p:cNvPr>
          <p:cNvSpPr/>
          <p:nvPr/>
        </p:nvSpPr>
        <p:spPr bwMode="gray">
          <a:xfrm>
            <a:off x="5104092" y="5733121"/>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t"/>
          <a:lstStyle/>
          <a:p>
            <a:pPr algn="ctr">
              <a:lnSpc>
                <a:spcPct val="85000"/>
              </a:lnSpc>
              <a:defRPr b="1">
                <a:solidFill>
                  <a:schemeClr val="accent2"/>
                </a:solidFill>
                <a:latin typeface="Arial Black" panose="020B0A04020102020204" pitchFamily="34" charset="0"/>
              </a:defRPr>
            </a:pPr>
            <a:r>
              <a:rPr lang="ja-JP" altLang="en-US" dirty="0">
                <a:ea typeface="MS PGothic" panose="020B0600070205080204" pitchFamily="34" charset="-128"/>
              </a:rPr>
              <a:t>感情を表す</a:t>
            </a:r>
          </a:p>
        </p:txBody>
      </p:sp>
      <p:grpSp>
        <p:nvGrpSpPr>
          <p:cNvPr id="62" name="Group 61">
            <a:extLst>
              <a:ext uri="{FF2B5EF4-FFF2-40B4-BE49-F238E27FC236}">
                <a16:creationId xmlns:a16="http://schemas.microsoft.com/office/drawing/2014/main" id="{7E6CAEDF-D941-4221-ABF5-72ED8F3004A0}"/>
              </a:ext>
            </a:extLst>
          </p:cNvPr>
          <p:cNvGrpSpPr/>
          <p:nvPr/>
        </p:nvGrpSpPr>
        <p:grpSpPr>
          <a:xfrm>
            <a:off x="3626805" y="3190597"/>
            <a:ext cx="2037427" cy="2229405"/>
            <a:chOff x="3464880" y="2924794"/>
            <a:chExt cx="2037427" cy="2229405"/>
          </a:xfrm>
        </p:grpSpPr>
        <p:sp>
          <p:nvSpPr>
            <p:cNvPr id="52" name="Rectangle 51">
              <a:extLst>
                <a:ext uri="{FF2B5EF4-FFF2-40B4-BE49-F238E27FC236}">
                  <a16:creationId xmlns:a16="http://schemas.microsoft.com/office/drawing/2014/main" id="{6FB1F1CE-9C96-4BDC-9B0C-73DFECAC89BF}"/>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anchor="ctr"/>
            <a:lstStyle/>
            <a:p>
              <a:pPr algn="ctr">
                <a:lnSpc>
                  <a:spcPct val="85000"/>
                </a:lnSpc>
                <a:defRPr sz="1800">
                  <a:solidFill>
                    <a:schemeClr val="accent6"/>
                  </a:solidFill>
                </a:defRPr>
              </a:pPr>
              <a:r>
                <a:rPr lang="ja-JP" altLang="en-US" dirty="0">
                  <a:ea typeface="MS PGothic" panose="020B0600070205080204" pitchFamily="34" charset="-128"/>
                </a:rPr>
                <a:t>説明の仕方</a:t>
              </a:r>
              <a:endParaRPr lang="ja-JP" altLang="en-US" sz="1800" dirty="0">
                <a:solidFill>
                  <a:schemeClr val="accent6"/>
                </a:solidFill>
                <a:ea typeface="MS PGothic" panose="020B0600070205080204" pitchFamily="34" charset="-128"/>
              </a:endParaRPr>
            </a:p>
          </p:txBody>
        </p:sp>
        <p:sp>
          <p:nvSpPr>
            <p:cNvPr id="53" name="Arrow: Pentagon 52">
              <a:extLst>
                <a:ext uri="{FF2B5EF4-FFF2-40B4-BE49-F238E27FC236}">
                  <a16:creationId xmlns:a16="http://schemas.microsoft.com/office/drawing/2014/main" id="{49B11150-4391-4738-A799-D3A0F9311F8F}"/>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sp>
          <p:nvSpPr>
            <p:cNvPr id="54" name="Arrow: Pentagon 53">
              <a:extLst>
                <a:ext uri="{FF2B5EF4-FFF2-40B4-BE49-F238E27FC236}">
                  <a16:creationId xmlns:a16="http://schemas.microsoft.com/office/drawing/2014/main" id="{82A56F4B-BEFA-46F1-A944-0B9E6F44E8F1}"/>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sp>
          <p:nvSpPr>
            <p:cNvPr id="60" name="Rectangle 59">
              <a:extLst>
                <a:ext uri="{FF2B5EF4-FFF2-40B4-BE49-F238E27FC236}">
                  <a16:creationId xmlns:a16="http://schemas.microsoft.com/office/drawing/2014/main" id="{D7AA9B37-0D70-4419-9B29-A56501585240}"/>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ja-JP" altLang="en-US">
                  <a:ea typeface="MS PGothic" panose="020B0600070205080204" pitchFamily="34" charset="-128"/>
                </a:rPr>
                <a:t>事実</a:t>
              </a:r>
              <a:r>
                <a:rPr lang="en-US" altLang="ja-JP">
                  <a:ea typeface="MS PGothic" panose="020B0600070205080204" pitchFamily="34" charset="-128"/>
                </a:rPr>
                <a:t>/</a:t>
              </a:r>
              <a:r>
                <a:rPr lang="ja-JP" altLang="en-US">
                  <a:ea typeface="MS PGothic" panose="020B0600070205080204" pitchFamily="34" charset="-128"/>
                </a:rPr>
                <a:t>データ</a:t>
              </a:r>
              <a:r>
                <a:rPr lang="ja-JP" altLang="en-US" dirty="0">
                  <a:ea typeface="MS PGothic" panose="020B0600070205080204" pitchFamily="34" charset="-128"/>
                </a:rPr>
                <a:t>を提示</a:t>
              </a:r>
            </a:p>
          </p:txBody>
        </p:sp>
        <p:sp>
          <p:nvSpPr>
            <p:cNvPr id="61" name="Rectangle 60">
              <a:extLst>
                <a:ext uri="{FF2B5EF4-FFF2-40B4-BE49-F238E27FC236}">
                  <a16:creationId xmlns:a16="http://schemas.microsoft.com/office/drawing/2014/main" id="{586DAD5C-A683-461F-9B34-6C5B0C8CFD84}"/>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ja-JP" altLang="en-US" dirty="0">
                  <a:ea typeface="MS PGothic" panose="020B0600070205080204" pitchFamily="34" charset="-128"/>
                </a:rPr>
                <a:t>意見</a:t>
              </a:r>
              <a:r>
                <a:rPr lang="en-US" altLang="ja-JP" dirty="0">
                  <a:ea typeface="MS PGothic" panose="020B0600070205080204" pitchFamily="34" charset="-128"/>
                </a:rPr>
                <a:t>/</a:t>
              </a:r>
              <a:r>
                <a:rPr lang="ja-JP" altLang="en-US" dirty="0">
                  <a:ea typeface="MS PGothic" panose="020B0600070205080204" pitchFamily="34" charset="-128"/>
                </a:rPr>
                <a:t>ストーリーを</a:t>
              </a:r>
              <a:br>
                <a:rPr lang="en-US" altLang="ja-JP" dirty="0">
                  <a:ea typeface="MS PGothic" panose="020B0600070205080204" pitchFamily="34" charset="-128"/>
                </a:rPr>
              </a:br>
              <a:r>
                <a:rPr lang="ja-JP" altLang="en-US" dirty="0">
                  <a:ea typeface="MS PGothic" panose="020B0600070205080204" pitchFamily="34" charset="-128"/>
                </a:rPr>
                <a:t>伝える</a:t>
              </a:r>
            </a:p>
          </p:txBody>
        </p:sp>
      </p:grpSp>
      <p:grpSp>
        <p:nvGrpSpPr>
          <p:cNvPr id="63" name="Group 62">
            <a:extLst>
              <a:ext uri="{FF2B5EF4-FFF2-40B4-BE49-F238E27FC236}">
                <a16:creationId xmlns:a16="http://schemas.microsoft.com/office/drawing/2014/main" id="{04E92D4D-E3C3-412E-962A-7E33648B0EAC}"/>
              </a:ext>
            </a:extLst>
          </p:cNvPr>
          <p:cNvGrpSpPr/>
          <p:nvPr/>
        </p:nvGrpSpPr>
        <p:grpSpPr>
          <a:xfrm>
            <a:off x="1894365" y="3190597"/>
            <a:ext cx="2037427" cy="2229405"/>
            <a:chOff x="3464880" y="2924794"/>
            <a:chExt cx="2037427" cy="2229405"/>
          </a:xfrm>
        </p:grpSpPr>
        <p:sp>
          <p:nvSpPr>
            <p:cNvPr id="64" name="Rectangle 63">
              <a:extLst>
                <a:ext uri="{FF2B5EF4-FFF2-40B4-BE49-F238E27FC236}">
                  <a16:creationId xmlns:a16="http://schemas.microsoft.com/office/drawing/2014/main" id="{7B5CF78A-9DDE-4B62-B027-64EA3E863A4E}"/>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defRPr sz="1800">
                  <a:solidFill>
                    <a:schemeClr val="accent6"/>
                  </a:solidFill>
                </a:defRPr>
              </a:pPr>
              <a:r>
                <a:rPr lang="ja-JP" altLang="en-US" dirty="0">
                  <a:ea typeface="MS PGothic" panose="020B0600070205080204" pitchFamily="34" charset="-128"/>
                </a:rPr>
                <a:t>話の主題</a:t>
              </a:r>
            </a:p>
          </p:txBody>
        </p:sp>
        <p:sp>
          <p:nvSpPr>
            <p:cNvPr id="65" name="Arrow: Pentagon 64">
              <a:extLst>
                <a:ext uri="{FF2B5EF4-FFF2-40B4-BE49-F238E27FC236}">
                  <a16:creationId xmlns:a16="http://schemas.microsoft.com/office/drawing/2014/main" id="{D5E1212B-51B4-45DF-8C92-CE65CCAD854E}"/>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sp>
          <p:nvSpPr>
            <p:cNvPr id="66" name="Arrow: Pentagon 65">
              <a:extLst>
                <a:ext uri="{FF2B5EF4-FFF2-40B4-BE49-F238E27FC236}">
                  <a16:creationId xmlns:a16="http://schemas.microsoft.com/office/drawing/2014/main" id="{35E3CB13-FF6D-4594-B221-8D0058281A9A}"/>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sp>
          <p:nvSpPr>
            <p:cNvPr id="67" name="Rectangle 66">
              <a:extLst>
                <a:ext uri="{FF2B5EF4-FFF2-40B4-BE49-F238E27FC236}">
                  <a16:creationId xmlns:a16="http://schemas.microsoft.com/office/drawing/2014/main" id="{A079614B-F0A2-45B5-9AF0-34AF49B86EDC}"/>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ja-JP" altLang="en-US" dirty="0">
                  <a:ea typeface="MS PGothic" panose="020B0600070205080204" pitchFamily="34" charset="-128"/>
                </a:rPr>
                <a:t>タスク</a:t>
              </a:r>
            </a:p>
          </p:txBody>
        </p:sp>
        <p:sp>
          <p:nvSpPr>
            <p:cNvPr id="68" name="Rectangle 67">
              <a:extLst>
                <a:ext uri="{FF2B5EF4-FFF2-40B4-BE49-F238E27FC236}">
                  <a16:creationId xmlns:a16="http://schemas.microsoft.com/office/drawing/2014/main" id="{1CA280A8-3CC1-478C-80F6-A12FB6D6260C}"/>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ja-JP" altLang="en-US" dirty="0">
                  <a:ea typeface="MS PGothic" panose="020B0600070205080204" pitchFamily="34" charset="-128"/>
                </a:rPr>
                <a:t>ほかの人々</a:t>
              </a:r>
            </a:p>
          </p:txBody>
        </p:sp>
      </p:grpSp>
      <p:grpSp>
        <p:nvGrpSpPr>
          <p:cNvPr id="69" name="Group 68">
            <a:extLst>
              <a:ext uri="{FF2B5EF4-FFF2-40B4-BE49-F238E27FC236}">
                <a16:creationId xmlns:a16="http://schemas.microsoft.com/office/drawing/2014/main" id="{1D978D17-652C-45CD-9EE4-EE080380256F}"/>
              </a:ext>
            </a:extLst>
          </p:cNvPr>
          <p:cNvGrpSpPr/>
          <p:nvPr/>
        </p:nvGrpSpPr>
        <p:grpSpPr>
          <a:xfrm>
            <a:off x="161925" y="3190597"/>
            <a:ext cx="2037427" cy="2229405"/>
            <a:chOff x="3464880" y="2924794"/>
            <a:chExt cx="2037427" cy="2229405"/>
          </a:xfrm>
        </p:grpSpPr>
        <p:sp>
          <p:nvSpPr>
            <p:cNvPr id="70" name="Rectangle 69">
              <a:extLst>
                <a:ext uri="{FF2B5EF4-FFF2-40B4-BE49-F238E27FC236}">
                  <a16:creationId xmlns:a16="http://schemas.microsoft.com/office/drawing/2014/main" id="{F493110D-B44C-4B70-9642-233D6E8943F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defRPr sz="1800">
                  <a:solidFill>
                    <a:schemeClr val="accent6"/>
                  </a:solidFill>
                </a:defRPr>
              </a:pPr>
              <a:r>
                <a:rPr lang="ja-JP" altLang="en-US" dirty="0">
                  <a:ea typeface="MS PGothic" panose="020B0600070205080204" pitchFamily="34" charset="-128"/>
                </a:rPr>
                <a:t>声に表れた</a:t>
              </a:r>
              <a:br>
                <a:rPr lang="en-US" altLang="ja-JP" dirty="0">
                  <a:ea typeface="MS PGothic" panose="020B0600070205080204" pitchFamily="34" charset="-128"/>
                </a:rPr>
              </a:br>
              <a:r>
                <a:rPr lang="ja-JP" altLang="en-US" dirty="0">
                  <a:ea typeface="MS PGothic" panose="020B0600070205080204" pitchFamily="34" charset="-128"/>
                </a:rPr>
                <a:t>感情</a:t>
              </a:r>
            </a:p>
          </p:txBody>
        </p:sp>
        <p:sp>
          <p:nvSpPr>
            <p:cNvPr id="71" name="Arrow: Pentagon 70">
              <a:extLst>
                <a:ext uri="{FF2B5EF4-FFF2-40B4-BE49-F238E27FC236}">
                  <a16:creationId xmlns:a16="http://schemas.microsoft.com/office/drawing/2014/main" id="{8CEF1BFD-1E21-4F83-AA72-1142F3689968}"/>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sp>
          <p:nvSpPr>
            <p:cNvPr id="72" name="Arrow: Pentagon 71">
              <a:extLst>
                <a:ext uri="{FF2B5EF4-FFF2-40B4-BE49-F238E27FC236}">
                  <a16:creationId xmlns:a16="http://schemas.microsoft.com/office/drawing/2014/main" id="{114ED77B-8DB2-4848-843A-50680A15D3F2}"/>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sp>
          <p:nvSpPr>
            <p:cNvPr id="73" name="Rectangle 72">
              <a:extLst>
                <a:ext uri="{FF2B5EF4-FFF2-40B4-BE49-F238E27FC236}">
                  <a16:creationId xmlns:a16="http://schemas.microsoft.com/office/drawing/2014/main" id="{8E6B8934-B411-4A24-9864-A8BF74B341F2}"/>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ja-JP" altLang="en-US" dirty="0">
                  <a:ea typeface="MS PGothic" panose="020B0600070205080204" pitchFamily="34" charset="-128"/>
                </a:rPr>
                <a:t>人より平板</a:t>
              </a:r>
            </a:p>
          </p:txBody>
        </p:sp>
        <p:sp>
          <p:nvSpPr>
            <p:cNvPr id="74" name="Rectangle 73">
              <a:extLst>
                <a:ext uri="{FF2B5EF4-FFF2-40B4-BE49-F238E27FC236}">
                  <a16:creationId xmlns:a16="http://schemas.microsoft.com/office/drawing/2014/main" id="{08491DDB-1993-478F-8A45-CD9D95DCCF74}"/>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ja-JP" altLang="en-US" dirty="0">
                  <a:ea typeface="MS PGothic" panose="020B0600070205080204" pitchFamily="34" charset="-128"/>
                </a:rPr>
                <a:t>人より抑揚が大きい</a:t>
              </a:r>
            </a:p>
          </p:txBody>
        </p:sp>
      </p:grpSp>
      <p:grpSp>
        <p:nvGrpSpPr>
          <p:cNvPr id="75" name="Group 74">
            <a:extLst>
              <a:ext uri="{FF2B5EF4-FFF2-40B4-BE49-F238E27FC236}">
                <a16:creationId xmlns:a16="http://schemas.microsoft.com/office/drawing/2014/main" id="{35ECE33A-3F68-4BAA-938B-FF9763E16DBB}"/>
              </a:ext>
            </a:extLst>
          </p:cNvPr>
          <p:cNvGrpSpPr/>
          <p:nvPr/>
        </p:nvGrpSpPr>
        <p:grpSpPr>
          <a:xfrm>
            <a:off x="10078373" y="3190597"/>
            <a:ext cx="2037427" cy="2229405"/>
            <a:chOff x="3464880" y="2924794"/>
            <a:chExt cx="2037427" cy="2229405"/>
          </a:xfrm>
        </p:grpSpPr>
        <p:sp>
          <p:nvSpPr>
            <p:cNvPr id="76" name="Rectangle 75">
              <a:extLst>
                <a:ext uri="{FF2B5EF4-FFF2-40B4-BE49-F238E27FC236}">
                  <a16:creationId xmlns:a16="http://schemas.microsoft.com/office/drawing/2014/main" id="{55826D4A-CF2B-4090-A879-61652857DDD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anchor="ctr"/>
            <a:lstStyle/>
            <a:p>
              <a:pPr algn="ctr">
                <a:lnSpc>
                  <a:spcPct val="85000"/>
                </a:lnSpc>
                <a:defRPr sz="1800">
                  <a:solidFill>
                    <a:schemeClr val="accent6"/>
                  </a:solidFill>
                </a:defRPr>
              </a:pPr>
              <a:r>
                <a:rPr lang="ja-JP" altLang="en-US" dirty="0">
                  <a:ea typeface="MS PGothic" panose="020B0600070205080204" pitchFamily="34" charset="-128"/>
                </a:rPr>
                <a:t>顔の表情</a:t>
              </a:r>
            </a:p>
          </p:txBody>
        </p:sp>
        <p:sp>
          <p:nvSpPr>
            <p:cNvPr id="77" name="Arrow: Pentagon 76">
              <a:extLst>
                <a:ext uri="{FF2B5EF4-FFF2-40B4-BE49-F238E27FC236}">
                  <a16:creationId xmlns:a16="http://schemas.microsoft.com/office/drawing/2014/main" id="{50089CEA-6E42-4D1D-8D57-BA887CB5C93D}"/>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sp>
          <p:nvSpPr>
            <p:cNvPr id="78" name="Arrow: Pentagon 77">
              <a:extLst>
                <a:ext uri="{FF2B5EF4-FFF2-40B4-BE49-F238E27FC236}">
                  <a16:creationId xmlns:a16="http://schemas.microsoft.com/office/drawing/2014/main" id="{A0FB8245-1786-4208-997B-44593ED55BD6}"/>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sp>
          <p:nvSpPr>
            <p:cNvPr id="79" name="Rectangle 78">
              <a:extLst>
                <a:ext uri="{FF2B5EF4-FFF2-40B4-BE49-F238E27FC236}">
                  <a16:creationId xmlns:a16="http://schemas.microsoft.com/office/drawing/2014/main" id="{C20B9F18-00CF-40D5-A969-48C0F1BBC827}"/>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ja-JP" altLang="en-US" dirty="0">
                  <a:ea typeface="MS PGothic" panose="020B0600070205080204" pitchFamily="34" charset="-128"/>
                </a:rPr>
                <a:t>抑制</a:t>
              </a:r>
            </a:p>
          </p:txBody>
        </p:sp>
        <p:sp>
          <p:nvSpPr>
            <p:cNvPr id="80" name="Rectangle 79">
              <a:extLst>
                <a:ext uri="{FF2B5EF4-FFF2-40B4-BE49-F238E27FC236}">
                  <a16:creationId xmlns:a16="http://schemas.microsoft.com/office/drawing/2014/main" id="{9743F0D7-9107-4B24-8806-926EE7027EFC}"/>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ja-JP" altLang="en-US" dirty="0">
                  <a:ea typeface="MS PGothic" panose="020B0600070205080204" pitchFamily="34" charset="-128"/>
                </a:rPr>
                <a:t>表情豊か</a:t>
              </a:r>
            </a:p>
          </p:txBody>
        </p:sp>
      </p:grpSp>
      <p:grpSp>
        <p:nvGrpSpPr>
          <p:cNvPr id="81" name="Group 80">
            <a:extLst>
              <a:ext uri="{FF2B5EF4-FFF2-40B4-BE49-F238E27FC236}">
                <a16:creationId xmlns:a16="http://schemas.microsoft.com/office/drawing/2014/main" id="{1E157F04-1CCC-4990-999B-9EEA9F5B568A}"/>
              </a:ext>
            </a:extLst>
          </p:cNvPr>
          <p:cNvGrpSpPr/>
          <p:nvPr/>
        </p:nvGrpSpPr>
        <p:grpSpPr>
          <a:xfrm>
            <a:off x="8345933" y="3190597"/>
            <a:ext cx="2037427" cy="2229405"/>
            <a:chOff x="3464880" y="2924794"/>
            <a:chExt cx="2037427" cy="2229405"/>
          </a:xfrm>
        </p:grpSpPr>
        <p:sp>
          <p:nvSpPr>
            <p:cNvPr id="82" name="Rectangle 81">
              <a:extLst>
                <a:ext uri="{FF2B5EF4-FFF2-40B4-BE49-F238E27FC236}">
                  <a16:creationId xmlns:a16="http://schemas.microsoft.com/office/drawing/2014/main" id="{2B83C12A-8DD8-42D1-A886-6F6216A56FA9}"/>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defRPr sz="1800">
                  <a:solidFill>
                    <a:schemeClr val="accent6"/>
                  </a:solidFill>
                </a:defRPr>
              </a:pPr>
              <a:r>
                <a:rPr lang="ja-JP" altLang="en-US" dirty="0">
                  <a:ea typeface="MS PGothic" panose="020B0600070205080204" pitchFamily="34" charset="-128"/>
                </a:rPr>
                <a:t>身体の姿勢</a:t>
              </a:r>
            </a:p>
          </p:txBody>
        </p:sp>
        <p:sp>
          <p:nvSpPr>
            <p:cNvPr id="83" name="Arrow: Pentagon 82">
              <a:extLst>
                <a:ext uri="{FF2B5EF4-FFF2-40B4-BE49-F238E27FC236}">
                  <a16:creationId xmlns:a16="http://schemas.microsoft.com/office/drawing/2014/main" id="{F64A4673-1EAC-423E-92A0-393B08E4A083}"/>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sp>
          <p:nvSpPr>
            <p:cNvPr id="84" name="Arrow: Pentagon 83">
              <a:extLst>
                <a:ext uri="{FF2B5EF4-FFF2-40B4-BE49-F238E27FC236}">
                  <a16:creationId xmlns:a16="http://schemas.microsoft.com/office/drawing/2014/main" id="{32AE88B0-F3D4-472E-B09B-9649E71EFF66}"/>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sp>
          <p:nvSpPr>
            <p:cNvPr id="85" name="Rectangle 84">
              <a:extLst>
                <a:ext uri="{FF2B5EF4-FFF2-40B4-BE49-F238E27FC236}">
                  <a16:creationId xmlns:a16="http://schemas.microsoft.com/office/drawing/2014/main" id="{EA1A6F98-49F0-4FB6-B5D6-D57A56E3CFA3}"/>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ja-JP" altLang="en-US" dirty="0">
                  <a:ea typeface="MS PGothic" panose="020B0600070205080204" pitchFamily="34" charset="-128"/>
                </a:rPr>
                <a:t>硬い</a:t>
              </a:r>
            </a:p>
          </p:txBody>
        </p:sp>
        <p:sp>
          <p:nvSpPr>
            <p:cNvPr id="86" name="Rectangle 85">
              <a:extLst>
                <a:ext uri="{FF2B5EF4-FFF2-40B4-BE49-F238E27FC236}">
                  <a16:creationId xmlns:a16="http://schemas.microsoft.com/office/drawing/2014/main" id="{912AF99B-4501-4BA7-A87A-0DEF49861B99}"/>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ja-JP" altLang="en-US" dirty="0">
                  <a:ea typeface="MS PGothic" panose="020B0600070205080204" pitchFamily="34" charset="-128"/>
                </a:rPr>
                <a:t>カジュアル</a:t>
              </a:r>
            </a:p>
          </p:txBody>
        </p:sp>
      </p:grpSp>
      <p:grpSp>
        <p:nvGrpSpPr>
          <p:cNvPr id="87" name="Group 86">
            <a:extLst>
              <a:ext uri="{FF2B5EF4-FFF2-40B4-BE49-F238E27FC236}">
                <a16:creationId xmlns:a16="http://schemas.microsoft.com/office/drawing/2014/main" id="{DFF50DB3-C716-4647-8723-3FB16FB5ADF2}"/>
              </a:ext>
            </a:extLst>
          </p:cNvPr>
          <p:cNvGrpSpPr/>
          <p:nvPr/>
        </p:nvGrpSpPr>
        <p:grpSpPr>
          <a:xfrm>
            <a:off x="6613493" y="3190597"/>
            <a:ext cx="2037427" cy="2229405"/>
            <a:chOff x="3464880" y="2924794"/>
            <a:chExt cx="2037427" cy="2229405"/>
          </a:xfrm>
        </p:grpSpPr>
        <p:sp>
          <p:nvSpPr>
            <p:cNvPr id="88" name="Rectangle 87">
              <a:extLst>
                <a:ext uri="{FF2B5EF4-FFF2-40B4-BE49-F238E27FC236}">
                  <a16:creationId xmlns:a16="http://schemas.microsoft.com/office/drawing/2014/main" id="{B9330904-8CD7-47EA-83B6-965336E6559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defRPr sz="1800">
                  <a:solidFill>
                    <a:schemeClr val="accent6"/>
                  </a:solidFill>
                </a:defRPr>
              </a:pPr>
              <a:r>
                <a:rPr lang="ja-JP" altLang="en-US" dirty="0">
                  <a:ea typeface="MS PGothic" panose="020B0600070205080204" pitchFamily="34" charset="-128"/>
                </a:rPr>
                <a:t>手ぶり</a:t>
              </a:r>
            </a:p>
          </p:txBody>
        </p:sp>
        <p:sp>
          <p:nvSpPr>
            <p:cNvPr id="89" name="Arrow: Pentagon 88">
              <a:extLst>
                <a:ext uri="{FF2B5EF4-FFF2-40B4-BE49-F238E27FC236}">
                  <a16:creationId xmlns:a16="http://schemas.microsoft.com/office/drawing/2014/main" id="{9653F72D-8B4E-43A1-82DD-36AEA7D0A64C}"/>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sp>
          <p:nvSpPr>
            <p:cNvPr id="90" name="Arrow: Pentagon 89">
              <a:extLst>
                <a:ext uri="{FF2B5EF4-FFF2-40B4-BE49-F238E27FC236}">
                  <a16:creationId xmlns:a16="http://schemas.microsoft.com/office/drawing/2014/main" id="{9099FAB3-F144-44EA-B1A0-B18BB29E851D}"/>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sp>
          <p:nvSpPr>
            <p:cNvPr id="91" name="Rectangle 90">
              <a:extLst>
                <a:ext uri="{FF2B5EF4-FFF2-40B4-BE49-F238E27FC236}">
                  <a16:creationId xmlns:a16="http://schemas.microsoft.com/office/drawing/2014/main" id="{A5D4DE69-703A-4877-ADD6-7E60EAE0B85E}"/>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ja-JP" altLang="en-US" dirty="0">
                  <a:ea typeface="MS PGothic" panose="020B0600070205080204" pitchFamily="34" charset="-128"/>
                </a:rPr>
                <a:t>人より少ない</a:t>
              </a:r>
            </a:p>
          </p:txBody>
        </p:sp>
        <p:sp>
          <p:nvSpPr>
            <p:cNvPr id="92" name="Rectangle 91">
              <a:extLst>
                <a:ext uri="{FF2B5EF4-FFF2-40B4-BE49-F238E27FC236}">
                  <a16:creationId xmlns:a16="http://schemas.microsoft.com/office/drawing/2014/main" id="{FD380BDB-E186-47E4-86EF-AE240D75AD70}"/>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ja-JP" altLang="en-US" dirty="0">
                  <a:ea typeface="MS PGothic" panose="020B0600070205080204" pitchFamily="34" charset="-128"/>
                </a:rPr>
                <a:t>人より多い</a:t>
              </a:r>
            </a:p>
          </p:txBody>
        </p:sp>
      </p:grpSp>
    </p:spTree>
    <p:extLst>
      <p:ext uri="{BB962C8B-B14F-4D97-AF65-F5344CB8AC3E}">
        <p14:creationId xmlns:p14="http://schemas.microsoft.com/office/powerpoint/2010/main" val="16561350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barn(outHorizontal)">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barn(outHorizontal)">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nodeType="click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barn(outHorizontal)">
                                      <p:cBhvr>
                                        <p:cTn id="17" dur="500"/>
                                        <p:tgtEl>
                                          <p:spTgt spid="6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42" fill="hold" nodeType="clickEffect">
                                  <p:stCondLst>
                                    <p:cond delay="0"/>
                                  </p:stCondLst>
                                  <p:childTnLst>
                                    <p:set>
                                      <p:cBhvr>
                                        <p:cTn id="21" dur="1" fill="hold">
                                          <p:stCondLst>
                                            <p:cond delay="0"/>
                                          </p:stCondLst>
                                        </p:cTn>
                                        <p:tgtEl>
                                          <p:spTgt spid="87"/>
                                        </p:tgtEl>
                                        <p:attrNameLst>
                                          <p:attrName>style.visibility</p:attrName>
                                        </p:attrNameLst>
                                      </p:cBhvr>
                                      <p:to>
                                        <p:strVal val="visible"/>
                                      </p:to>
                                    </p:set>
                                    <p:animEffect transition="in" filter="barn(outHorizontal)">
                                      <p:cBhvr>
                                        <p:cTn id="22" dur="500"/>
                                        <p:tgtEl>
                                          <p:spTgt spid="8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42" fill="hold" nodeType="clickEffect">
                                  <p:stCondLst>
                                    <p:cond delay="0"/>
                                  </p:stCondLst>
                                  <p:childTnLst>
                                    <p:set>
                                      <p:cBhvr>
                                        <p:cTn id="26" dur="1" fill="hold">
                                          <p:stCondLst>
                                            <p:cond delay="0"/>
                                          </p:stCondLst>
                                        </p:cTn>
                                        <p:tgtEl>
                                          <p:spTgt spid="81"/>
                                        </p:tgtEl>
                                        <p:attrNameLst>
                                          <p:attrName>style.visibility</p:attrName>
                                        </p:attrNameLst>
                                      </p:cBhvr>
                                      <p:to>
                                        <p:strVal val="visible"/>
                                      </p:to>
                                    </p:set>
                                    <p:animEffect transition="in" filter="barn(outHorizontal)">
                                      <p:cBhvr>
                                        <p:cTn id="27" dur="500"/>
                                        <p:tgtEl>
                                          <p:spTgt spid="8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42" fill="hold" nodeType="clickEffect">
                                  <p:stCondLst>
                                    <p:cond delay="0"/>
                                  </p:stCondLst>
                                  <p:childTnLst>
                                    <p:set>
                                      <p:cBhvr>
                                        <p:cTn id="31" dur="1" fill="hold">
                                          <p:stCondLst>
                                            <p:cond delay="0"/>
                                          </p:stCondLst>
                                        </p:cTn>
                                        <p:tgtEl>
                                          <p:spTgt spid="75"/>
                                        </p:tgtEl>
                                        <p:attrNameLst>
                                          <p:attrName>style.visibility</p:attrName>
                                        </p:attrNameLst>
                                      </p:cBhvr>
                                      <p:to>
                                        <p:strVal val="visible"/>
                                      </p:to>
                                    </p:set>
                                    <p:animEffect transition="in" filter="barn(outHorizontal)">
                                      <p:cBhvr>
                                        <p:cTn id="32"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ja-JP" altLang="en-US" dirty="0">
                <a:ea typeface="MS PGothic" panose="020B0600070205080204" pitchFamily="34" charset="-128"/>
              </a:rPr>
              <a:t> </a:t>
            </a:r>
          </a:p>
        </p:txBody>
      </p:sp>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90525" y="1352344"/>
            <a:ext cx="3984626" cy="871744"/>
          </a:xfrm>
        </p:spPr>
        <p:txBody>
          <a:bodyPr wrap="square">
            <a:noAutofit/>
          </a:bodyPr>
          <a:lstStyle/>
          <a:p>
            <a:pPr>
              <a:lnSpc>
                <a:spcPct val="100000"/>
              </a:lnSpc>
            </a:pPr>
            <a:r>
              <a:rPr lang="ja-JP" altLang="en-US" spc="-20" dirty="0">
                <a:ea typeface="MS PGothic" panose="020B0600070205080204" pitchFamily="34" charset="-128"/>
              </a:rPr>
              <a:t>ソーシャル・スタイル</a:t>
            </a:r>
            <a:r>
              <a:rPr lang="en-US" altLang="ja-JP" sz="2400" spc="-20" baseline="50000" dirty="0">
                <a:ea typeface="MS PGothic" panose="020B0600070205080204" pitchFamily="34" charset="-128"/>
              </a:rPr>
              <a:t>TM</a:t>
            </a:r>
            <a:r>
              <a:rPr lang="en-US" altLang="ja-JP" spc="-20" baseline="30000" dirty="0">
                <a:ea typeface="MS PGothic" panose="020B0600070205080204" pitchFamily="34" charset="-128"/>
              </a:rPr>
              <a:t> </a:t>
            </a:r>
            <a:r>
              <a:rPr lang="ja-JP" altLang="en-US" spc="-20" dirty="0">
                <a:ea typeface="MS PGothic" panose="020B0600070205080204" pitchFamily="34" charset="-128"/>
              </a:rPr>
              <a:t>モデル</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n-US" altLang="ja-JP" smtClean="0">
                <a:ea typeface="MS PGothic" panose="020B0600070205080204" pitchFamily="34" charset="-128"/>
              </a:rPr>
              <a:t>11</a:t>
            </a:fld>
            <a:endParaRPr lang="ja-JP" altLang="en-US" dirty="0">
              <a:ea typeface="MS PGothic" panose="020B0600070205080204" pitchFamily="34" charset="-128"/>
            </a:endParaRPr>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4170362" y="378618"/>
            <a:ext cx="7793036" cy="4632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ja-JP" altLang="en-US" dirty="0">
                <a:ea typeface="MS PGothic" panose="020B0600070205080204" pitchFamily="34" charset="-128"/>
              </a:rPr>
              <a:t>感情表現を抑える</a:t>
            </a: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4170362" y="5497122"/>
            <a:ext cx="7793036" cy="3828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ja-JP" altLang="en-US" dirty="0">
                <a:ea typeface="MS PGothic" panose="020B0600070205080204" pitchFamily="34" charset="-128"/>
              </a:rPr>
              <a:t>感情を表す</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375151" y="2979867"/>
            <a:ext cx="1194594" cy="3798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90000"/>
              </a:lnSpc>
              <a:defRPr b="1">
                <a:solidFill>
                  <a:schemeClr val="accent6"/>
                </a:solidFill>
              </a:defRPr>
            </a:pPr>
            <a:r>
              <a:rPr lang="ja-JP" altLang="en-US" dirty="0">
                <a:ea typeface="MS PGothic" panose="020B0600070205080204" pitchFamily="34" charset="-128"/>
              </a:rPr>
              <a:t>意見を聞く</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2842206"/>
            <a:ext cx="1170783" cy="3749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90000"/>
              </a:lnSpc>
              <a:defRPr b="1">
                <a:solidFill>
                  <a:schemeClr val="accent6"/>
                </a:solidFill>
              </a:defRPr>
            </a:pPr>
            <a:r>
              <a:rPr lang="ja-JP" altLang="en-US" dirty="0">
                <a:ea typeface="MS PGothic" panose="020B0600070205080204" pitchFamily="34" charset="-128"/>
              </a:rPr>
              <a:t>意見を</a:t>
            </a:r>
            <a:br>
              <a:rPr lang="en-US" altLang="ja-JP" dirty="0">
                <a:ea typeface="MS PGothic" panose="020B0600070205080204" pitchFamily="34" charset="-128"/>
              </a:rPr>
            </a:br>
            <a:r>
              <a:rPr lang="ja-JP" altLang="en-US" dirty="0">
                <a:ea typeface="MS PGothic" panose="020B0600070205080204" pitchFamily="34" charset="-128"/>
              </a:rPr>
              <a:t>主張する</a:t>
            </a:r>
          </a:p>
        </p:txBody>
      </p:sp>
      <p:grpSp>
        <p:nvGrpSpPr>
          <p:cNvPr id="20" name="Group 19">
            <a:extLst>
              <a:ext uri="{FF2B5EF4-FFF2-40B4-BE49-F238E27FC236}">
                <a16:creationId xmlns:a16="http://schemas.microsoft.com/office/drawing/2014/main" id="{BC43B3FB-F7F0-47C6-A98D-7AA9509DB934}"/>
              </a:ext>
            </a:extLst>
          </p:cNvPr>
          <p:cNvGrpSpPr/>
          <p:nvPr/>
        </p:nvGrpSpPr>
        <p:grpSpPr>
          <a:xfrm>
            <a:off x="5709431" y="1435469"/>
            <a:ext cx="2078918" cy="1151467"/>
            <a:chOff x="6133585" y="1655351"/>
            <a:chExt cx="1718413" cy="1151467"/>
          </a:xfrm>
        </p:grpSpPr>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6377809" y="1655351"/>
              <a:ext cx="1474189" cy="1151467"/>
            </a:xfrm>
            <a:prstGeom prst="callout1">
              <a:avLst>
                <a:gd name="adj1" fmla="val 50000"/>
                <a:gd name="adj2" fmla="val 0"/>
                <a:gd name="adj3" fmla="val 50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defRPr>
                  <a:solidFill>
                    <a:schemeClr val="tx2"/>
                  </a:solidFill>
                </a:defRPr>
              </a:pPr>
              <a:r>
                <a:rPr lang="ja-JP" altLang="en-US" dirty="0">
                  <a:ea typeface="MS PGothic" panose="020B0600070205080204" pitchFamily="34" charset="-128"/>
                </a:rPr>
                <a:t>主張を尋ねる</a:t>
              </a:r>
              <a:br>
                <a:rPr lang="ja-JP" altLang="en-US" dirty="0">
                  <a:solidFill>
                    <a:schemeClr val="tx2"/>
                  </a:solidFill>
                  <a:ea typeface="MS PGothic" panose="020B0600070205080204" pitchFamily="34" charset="-128"/>
                </a:rPr>
              </a:br>
              <a:r>
                <a:rPr lang="ja-JP" altLang="en-US" dirty="0">
                  <a:ea typeface="MS PGothic" panose="020B0600070205080204" pitchFamily="34" charset="-128"/>
                </a:rPr>
                <a:t>感情表現を抑える</a:t>
              </a:r>
            </a:p>
            <a:p>
              <a:pPr>
                <a:lnSpc>
                  <a:spcPct val="90000"/>
                </a:lnSpc>
              </a:pPr>
              <a:endParaRPr lang="ja-JP" altLang="en-US" dirty="0">
                <a:solidFill>
                  <a:schemeClr val="accent6"/>
                </a:solidFill>
                <a:latin typeface="Arial Black" panose="020B0A04020102020204" pitchFamily="34" charset="0"/>
                <a:ea typeface="MS PGothic" panose="020B0600070205080204" pitchFamily="34" charset="-128"/>
              </a:endParaRPr>
            </a:p>
            <a:p>
              <a:pPr>
                <a:lnSpc>
                  <a:spcPct val="90000"/>
                </a:lnSpc>
                <a:defRPr>
                  <a:solidFill>
                    <a:schemeClr val="tx2"/>
                  </a:solidFill>
                  <a:latin typeface="Arial Black" panose="020B0A04020102020204" pitchFamily="34" charset="0"/>
                </a:defRPr>
              </a:pPr>
              <a:r>
                <a:rPr lang="ja-JP" altLang="en-US" b="1" dirty="0">
                  <a:ea typeface="MS PGothic" panose="020B0600070205080204" pitchFamily="34" charset="-128"/>
                </a:rPr>
                <a:t>アナリティカル</a:t>
              </a:r>
              <a:br>
                <a:rPr lang="en-US" altLang="ja-JP" b="1" dirty="0">
                  <a:ea typeface="MS PGothic" panose="020B0600070205080204" pitchFamily="34" charset="-128"/>
                </a:rPr>
              </a:br>
              <a:r>
                <a:rPr lang="ja-JP" altLang="en-US" b="1" dirty="0">
                  <a:ea typeface="MS PGothic" panose="020B0600070205080204" pitchFamily="34" charset="-128"/>
                </a:rPr>
                <a:t>スタイル</a:t>
              </a:r>
            </a:p>
          </p:txBody>
        </p:sp>
        <p:sp>
          <p:nvSpPr>
            <p:cNvPr id="19" name="Plus Sign 18">
              <a:extLst>
                <a:ext uri="{FF2B5EF4-FFF2-40B4-BE49-F238E27FC236}">
                  <a16:creationId xmlns:a16="http://schemas.microsoft.com/office/drawing/2014/main" id="{DE0FC964-8A24-4658-8E56-4B0163266D61}"/>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90000"/>
                </a:lnSpc>
              </a:pPr>
              <a:endParaRPr lang="ja-JP" altLang="en-US" sz="1600" dirty="0">
                <a:solidFill>
                  <a:schemeClr val="bg1"/>
                </a:solidFill>
                <a:ea typeface="MS PGothic" panose="020B0600070205080204" pitchFamily="34" charset="-128"/>
              </a:endParaRPr>
            </a:p>
          </p:txBody>
        </p:sp>
      </p:grpSp>
      <p:grpSp>
        <p:nvGrpSpPr>
          <p:cNvPr id="21" name="Group 20">
            <a:extLst>
              <a:ext uri="{FF2B5EF4-FFF2-40B4-BE49-F238E27FC236}">
                <a16:creationId xmlns:a16="http://schemas.microsoft.com/office/drawing/2014/main" id="{93B0BA61-1718-4CAE-88A5-7C3E6663AAA7}"/>
              </a:ext>
            </a:extLst>
          </p:cNvPr>
          <p:cNvGrpSpPr/>
          <p:nvPr/>
        </p:nvGrpSpPr>
        <p:grpSpPr>
          <a:xfrm>
            <a:off x="8304064" y="1435469"/>
            <a:ext cx="2100019" cy="1151467"/>
            <a:chOff x="6133771" y="1655351"/>
            <a:chExt cx="1718227" cy="1151467"/>
          </a:xfrm>
        </p:grpSpPr>
        <p:sp>
          <p:nvSpPr>
            <p:cNvPr id="22" name="Callout: Line with No Border 21">
              <a:extLst>
                <a:ext uri="{FF2B5EF4-FFF2-40B4-BE49-F238E27FC236}">
                  <a16:creationId xmlns:a16="http://schemas.microsoft.com/office/drawing/2014/main" id="{8911694D-DCBD-4AD2-B156-E24E337AD23E}"/>
                </a:ext>
              </a:extLst>
            </p:cNvPr>
            <p:cNvSpPr/>
            <p:nvPr/>
          </p:nvSpPr>
          <p:spPr bwMode="gray">
            <a:xfrm>
              <a:off x="6377809" y="1655351"/>
              <a:ext cx="1474189" cy="1151467"/>
            </a:xfrm>
            <a:prstGeom prst="callout1">
              <a:avLst>
                <a:gd name="adj1" fmla="val 50001"/>
                <a:gd name="adj2" fmla="val 0"/>
                <a:gd name="adj3" fmla="val 50001"/>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defRPr>
                  <a:solidFill>
                    <a:schemeClr val="tx2"/>
                  </a:solidFill>
                </a:defRPr>
              </a:pPr>
              <a:r>
                <a:rPr lang="ja-JP" altLang="en-US" dirty="0">
                  <a:ea typeface="MS PGothic" panose="020B0600070205080204" pitchFamily="34" charset="-128"/>
                </a:rPr>
                <a:t>自己主張する</a:t>
              </a:r>
              <a:br>
                <a:rPr lang="ja-JP" altLang="en-US" dirty="0">
                  <a:solidFill>
                    <a:schemeClr val="tx2"/>
                  </a:solidFill>
                  <a:ea typeface="MS PGothic" panose="020B0600070205080204" pitchFamily="34" charset="-128"/>
                </a:rPr>
              </a:br>
              <a:r>
                <a:rPr lang="ja-JP" altLang="en-US" dirty="0">
                  <a:ea typeface="MS PGothic" panose="020B0600070205080204" pitchFamily="34" charset="-128"/>
                </a:rPr>
                <a:t>感情表現を抑える</a:t>
              </a:r>
            </a:p>
            <a:p>
              <a:pPr>
                <a:lnSpc>
                  <a:spcPct val="90000"/>
                </a:lnSpc>
              </a:pPr>
              <a:endParaRPr lang="ja-JP" altLang="en-US" dirty="0">
                <a:solidFill>
                  <a:schemeClr val="tx2"/>
                </a:solidFill>
                <a:latin typeface="Arial Black" panose="020B0A04020102020204" pitchFamily="34" charset="0"/>
                <a:ea typeface="MS PGothic" panose="020B0600070205080204" pitchFamily="34" charset="-128"/>
              </a:endParaRPr>
            </a:p>
            <a:p>
              <a:pPr>
                <a:lnSpc>
                  <a:spcPct val="90000"/>
                </a:lnSpc>
                <a:defRPr>
                  <a:solidFill>
                    <a:schemeClr val="tx2"/>
                  </a:solidFill>
                  <a:latin typeface="Arial Black" panose="020B0A04020102020204" pitchFamily="34" charset="0"/>
                </a:defRPr>
              </a:pPr>
              <a:r>
                <a:rPr lang="ja-JP" altLang="en-US" b="1" dirty="0">
                  <a:ea typeface="MS PGothic" panose="020B0600070205080204" pitchFamily="34" charset="-128"/>
                </a:rPr>
                <a:t>ドライビング</a:t>
              </a:r>
              <a:br>
                <a:rPr lang="ja-JP" altLang="en-US" b="1" dirty="0">
                  <a:ea typeface="MS PGothic" panose="020B0600070205080204" pitchFamily="34" charset="-128"/>
                </a:rPr>
              </a:br>
              <a:r>
                <a:rPr lang="ja-JP" altLang="en-US" b="1" dirty="0">
                  <a:ea typeface="MS PGothic" panose="020B0600070205080204" pitchFamily="34" charset="-128"/>
                </a:rPr>
                <a:t>スタイル</a:t>
              </a:r>
            </a:p>
          </p:txBody>
        </p:sp>
        <p:sp>
          <p:nvSpPr>
            <p:cNvPr id="23" name="Plus Sign 22">
              <a:extLst>
                <a:ext uri="{FF2B5EF4-FFF2-40B4-BE49-F238E27FC236}">
                  <a16:creationId xmlns:a16="http://schemas.microsoft.com/office/drawing/2014/main" id="{7A43B550-82FC-477F-A714-F3365EBB1F91}"/>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90000"/>
                </a:lnSpc>
              </a:pPr>
              <a:endParaRPr lang="ja-JP" altLang="en-US" sz="1600" dirty="0">
                <a:solidFill>
                  <a:schemeClr val="bg1"/>
                </a:solidFill>
                <a:ea typeface="MS PGothic" panose="020B0600070205080204" pitchFamily="34" charset="-128"/>
              </a:endParaRPr>
            </a:p>
          </p:txBody>
        </p:sp>
      </p:grpSp>
      <p:grpSp>
        <p:nvGrpSpPr>
          <p:cNvPr id="25" name="Group 24">
            <a:extLst>
              <a:ext uri="{FF2B5EF4-FFF2-40B4-BE49-F238E27FC236}">
                <a16:creationId xmlns:a16="http://schemas.microsoft.com/office/drawing/2014/main" id="{D6A8A0C8-52CA-4292-80B9-FAE9A08F0C8D}"/>
              </a:ext>
            </a:extLst>
          </p:cNvPr>
          <p:cNvGrpSpPr/>
          <p:nvPr/>
        </p:nvGrpSpPr>
        <p:grpSpPr>
          <a:xfrm>
            <a:off x="5709431" y="3632775"/>
            <a:ext cx="2078917" cy="1151467"/>
            <a:chOff x="6133585" y="1655351"/>
            <a:chExt cx="1718413" cy="1151467"/>
          </a:xfrm>
        </p:grpSpPr>
        <p:sp>
          <p:nvSpPr>
            <p:cNvPr id="26" name="Callout: Line with No Border 25">
              <a:extLst>
                <a:ext uri="{FF2B5EF4-FFF2-40B4-BE49-F238E27FC236}">
                  <a16:creationId xmlns:a16="http://schemas.microsoft.com/office/drawing/2014/main" id="{E9CA0AD6-89A5-4F0A-9B14-1FC672DE3E8B}"/>
                </a:ext>
              </a:extLst>
            </p:cNvPr>
            <p:cNvSpPr/>
            <p:nvPr/>
          </p:nvSpPr>
          <p:spPr bwMode="gray">
            <a:xfrm>
              <a:off x="6377809" y="1655351"/>
              <a:ext cx="1474189" cy="1151467"/>
            </a:xfrm>
            <a:prstGeom prst="callout1">
              <a:avLst>
                <a:gd name="adj1" fmla="val 50000"/>
                <a:gd name="adj2" fmla="val 0"/>
                <a:gd name="adj3" fmla="val 50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defRPr>
                  <a:solidFill>
                    <a:schemeClr val="tx2"/>
                  </a:solidFill>
                </a:defRPr>
              </a:pPr>
              <a:r>
                <a:rPr lang="ja-JP" altLang="en-US" dirty="0">
                  <a:ea typeface="MS PGothic" panose="020B0600070205080204" pitchFamily="34" charset="-128"/>
                </a:rPr>
                <a:t>主張を尋ねる</a:t>
              </a:r>
              <a:br>
                <a:rPr lang="ja-JP" altLang="en-US" dirty="0">
                  <a:solidFill>
                    <a:schemeClr val="tx2"/>
                  </a:solidFill>
                  <a:ea typeface="MS PGothic" panose="020B0600070205080204" pitchFamily="34" charset="-128"/>
                </a:rPr>
              </a:br>
              <a:r>
                <a:rPr lang="ja-JP" altLang="en-US" dirty="0">
                  <a:ea typeface="MS PGothic" panose="020B0600070205080204" pitchFamily="34" charset="-128"/>
                </a:rPr>
                <a:t>感情を表す</a:t>
              </a:r>
            </a:p>
            <a:p>
              <a:pPr>
                <a:lnSpc>
                  <a:spcPct val="90000"/>
                </a:lnSpc>
              </a:pPr>
              <a:endParaRPr lang="ja-JP" altLang="en-US" dirty="0">
                <a:solidFill>
                  <a:schemeClr val="tx2"/>
                </a:solidFill>
                <a:latin typeface="Arial Black" panose="020B0A04020102020204" pitchFamily="34" charset="0"/>
                <a:ea typeface="MS PGothic" panose="020B0600070205080204" pitchFamily="34" charset="-128"/>
              </a:endParaRPr>
            </a:p>
            <a:p>
              <a:pPr>
                <a:lnSpc>
                  <a:spcPct val="90000"/>
                </a:lnSpc>
                <a:defRPr>
                  <a:solidFill>
                    <a:schemeClr val="tx2"/>
                  </a:solidFill>
                  <a:latin typeface="Arial Black" panose="020B0A04020102020204" pitchFamily="34" charset="0"/>
                </a:defRPr>
              </a:pPr>
              <a:r>
                <a:rPr lang="ja-JP" altLang="en-US" b="1" dirty="0">
                  <a:ea typeface="MS PGothic" panose="020B0600070205080204" pitchFamily="34" charset="-128"/>
                </a:rPr>
                <a:t>エミアブル</a:t>
              </a:r>
              <a:br>
                <a:rPr lang="ja-JP" altLang="en-US" b="1" dirty="0">
                  <a:ea typeface="MS PGothic" panose="020B0600070205080204" pitchFamily="34" charset="-128"/>
                </a:rPr>
              </a:br>
              <a:r>
                <a:rPr lang="ja-JP" altLang="en-US" b="1" dirty="0">
                  <a:ea typeface="MS PGothic" panose="020B0600070205080204" pitchFamily="34" charset="-128"/>
                </a:rPr>
                <a:t>スタイル</a:t>
              </a:r>
            </a:p>
          </p:txBody>
        </p:sp>
        <p:sp>
          <p:nvSpPr>
            <p:cNvPr id="27" name="Plus Sign 26">
              <a:extLst>
                <a:ext uri="{FF2B5EF4-FFF2-40B4-BE49-F238E27FC236}">
                  <a16:creationId xmlns:a16="http://schemas.microsoft.com/office/drawing/2014/main" id="{A64EC799-2C47-4A61-B4D9-A87EB401528B}"/>
                </a:ext>
              </a:extLst>
            </p:cNvPr>
            <p:cNvSpPr/>
            <p:nvPr/>
          </p:nvSpPr>
          <p:spPr bwMode="gray">
            <a:xfrm>
              <a:off x="6133585"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90000"/>
                </a:lnSpc>
              </a:pPr>
              <a:endParaRPr lang="ja-JP" altLang="en-US" sz="1600" dirty="0">
                <a:solidFill>
                  <a:schemeClr val="bg1"/>
                </a:solidFill>
                <a:ea typeface="MS PGothic" panose="020B0600070205080204" pitchFamily="34" charset="-128"/>
              </a:endParaRPr>
            </a:p>
          </p:txBody>
        </p:sp>
      </p:grpSp>
      <p:grpSp>
        <p:nvGrpSpPr>
          <p:cNvPr id="28" name="Group 27">
            <a:extLst>
              <a:ext uri="{FF2B5EF4-FFF2-40B4-BE49-F238E27FC236}">
                <a16:creationId xmlns:a16="http://schemas.microsoft.com/office/drawing/2014/main" id="{A2FB0B92-3531-4DFB-AF16-8B655B0465CE}"/>
              </a:ext>
            </a:extLst>
          </p:cNvPr>
          <p:cNvGrpSpPr/>
          <p:nvPr/>
        </p:nvGrpSpPr>
        <p:grpSpPr>
          <a:xfrm>
            <a:off x="8304064" y="3632775"/>
            <a:ext cx="2100019" cy="1151467"/>
            <a:chOff x="6133771" y="1655351"/>
            <a:chExt cx="1718227" cy="1151467"/>
          </a:xfrm>
        </p:grpSpPr>
        <p:sp>
          <p:nvSpPr>
            <p:cNvPr id="29" name="Callout: Line with No Border 28">
              <a:extLst>
                <a:ext uri="{FF2B5EF4-FFF2-40B4-BE49-F238E27FC236}">
                  <a16:creationId xmlns:a16="http://schemas.microsoft.com/office/drawing/2014/main" id="{C90A0EA5-7390-45C2-B14A-7DFD0B7C0FB9}"/>
                </a:ext>
              </a:extLst>
            </p:cNvPr>
            <p:cNvSpPr/>
            <p:nvPr/>
          </p:nvSpPr>
          <p:spPr bwMode="gray">
            <a:xfrm>
              <a:off x="6377809" y="1655351"/>
              <a:ext cx="1474189" cy="1151467"/>
            </a:xfrm>
            <a:prstGeom prst="callout1">
              <a:avLst>
                <a:gd name="adj1" fmla="val 50000"/>
                <a:gd name="adj2" fmla="val 0"/>
                <a:gd name="adj3" fmla="val 50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defRPr>
                  <a:solidFill>
                    <a:schemeClr val="tx2"/>
                  </a:solidFill>
                </a:defRPr>
              </a:pPr>
              <a:r>
                <a:rPr lang="ja-JP" altLang="en-US" dirty="0">
                  <a:ea typeface="MS PGothic" panose="020B0600070205080204" pitchFamily="34" charset="-128"/>
                </a:rPr>
                <a:t>自己主張する</a:t>
              </a:r>
              <a:br>
                <a:rPr lang="ja-JP" altLang="en-US" dirty="0">
                  <a:solidFill>
                    <a:schemeClr val="tx2"/>
                  </a:solidFill>
                  <a:ea typeface="MS PGothic" panose="020B0600070205080204" pitchFamily="34" charset="-128"/>
                </a:rPr>
              </a:br>
              <a:r>
                <a:rPr lang="ja-JP" altLang="en-US" dirty="0">
                  <a:ea typeface="MS PGothic" panose="020B0600070205080204" pitchFamily="34" charset="-128"/>
                </a:rPr>
                <a:t>感情を表す</a:t>
              </a:r>
            </a:p>
            <a:p>
              <a:pPr>
                <a:lnSpc>
                  <a:spcPct val="90000"/>
                </a:lnSpc>
              </a:pPr>
              <a:endParaRPr lang="ja-JP" altLang="en-US" dirty="0">
                <a:solidFill>
                  <a:schemeClr val="tx2"/>
                </a:solidFill>
                <a:latin typeface="Arial Black" panose="020B0A04020102020204" pitchFamily="34" charset="0"/>
                <a:ea typeface="MS PGothic" panose="020B0600070205080204" pitchFamily="34" charset="-128"/>
              </a:endParaRPr>
            </a:p>
            <a:p>
              <a:pPr>
                <a:lnSpc>
                  <a:spcPct val="90000"/>
                </a:lnSpc>
                <a:defRPr>
                  <a:solidFill>
                    <a:schemeClr val="tx2"/>
                  </a:solidFill>
                  <a:latin typeface="Arial Black" panose="020B0A04020102020204" pitchFamily="34" charset="0"/>
                </a:defRPr>
              </a:pPr>
              <a:r>
                <a:rPr lang="ja-JP" altLang="en-US" b="1" dirty="0">
                  <a:ea typeface="MS PGothic" panose="020B0600070205080204" pitchFamily="34" charset="-128"/>
                </a:rPr>
                <a:t>エクスプレッシブ</a:t>
              </a:r>
              <a:br>
                <a:rPr lang="en-US" altLang="ja-JP" b="1" dirty="0">
                  <a:ea typeface="MS PGothic" panose="020B0600070205080204" pitchFamily="34" charset="-128"/>
                </a:rPr>
              </a:br>
              <a:r>
                <a:rPr lang="ja-JP" altLang="en-US" b="1" dirty="0">
                  <a:ea typeface="MS PGothic" panose="020B0600070205080204" pitchFamily="34" charset="-128"/>
                </a:rPr>
                <a:t>スタイル</a:t>
              </a:r>
            </a:p>
          </p:txBody>
        </p:sp>
        <p:sp>
          <p:nvSpPr>
            <p:cNvPr id="30" name="Plus Sign 29">
              <a:extLst>
                <a:ext uri="{FF2B5EF4-FFF2-40B4-BE49-F238E27FC236}">
                  <a16:creationId xmlns:a16="http://schemas.microsoft.com/office/drawing/2014/main" id="{A87CD71C-C071-4389-B2A3-4E7CA2F36020}"/>
                </a:ext>
              </a:extLst>
            </p:cNvPr>
            <p:cNvSpPr/>
            <p:nvPr/>
          </p:nvSpPr>
          <p:spPr bwMode="gray">
            <a:xfrm>
              <a:off x="6133771" y="1888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90000"/>
                </a:lnSpc>
              </a:pPr>
              <a:endParaRPr lang="ja-JP" altLang="en-US" sz="1600" dirty="0">
                <a:solidFill>
                  <a:schemeClr val="bg1"/>
                </a:solidFill>
                <a:ea typeface="MS PGothic" panose="020B0600070205080204" pitchFamily="34" charset="-128"/>
              </a:endParaRPr>
            </a:p>
          </p:txBody>
        </p:sp>
      </p:grpSp>
      <p:grpSp>
        <p:nvGrpSpPr>
          <p:cNvPr id="39" name="Group 38">
            <a:extLst>
              <a:ext uri="{FF2B5EF4-FFF2-40B4-BE49-F238E27FC236}">
                <a16:creationId xmlns:a16="http://schemas.microsoft.com/office/drawing/2014/main" id="{DCED099E-50C5-4250-BBA9-4CDCEF78F1E3}"/>
              </a:ext>
            </a:extLst>
          </p:cNvPr>
          <p:cNvGrpSpPr/>
          <p:nvPr/>
        </p:nvGrpSpPr>
        <p:grpSpPr>
          <a:xfrm>
            <a:off x="5661818" y="730886"/>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grpSp>
    </p:spTree>
    <p:extLst>
      <p:ext uri="{BB962C8B-B14F-4D97-AF65-F5344CB8AC3E}">
        <p14:creationId xmlns:p14="http://schemas.microsoft.com/office/powerpoint/2010/main" val="23280826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3A2DC-4FAD-4DDA-B2EC-E791E469AAD5}"/>
              </a:ext>
            </a:extLst>
          </p:cNvPr>
          <p:cNvSpPr>
            <a:spLocks noGrp="1"/>
          </p:cNvSpPr>
          <p:nvPr>
            <p:ph type="title"/>
          </p:nvPr>
        </p:nvSpPr>
        <p:spPr>
          <a:xfrm>
            <a:off x="300038" y="228600"/>
            <a:ext cx="11663362" cy="1009650"/>
          </a:xfrm>
        </p:spPr>
        <p:txBody>
          <a:bodyPr wrap="square">
            <a:noAutofit/>
          </a:bodyPr>
          <a:lstStyle/>
          <a:p>
            <a:r>
              <a:rPr lang="ja-JP" altLang="en-US" dirty="0">
                <a:ea typeface="MS PGothic" panose="020B0600070205080204" pitchFamily="34" charset="-128"/>
              </a:rPr>
              <a:t>ニーズ、指向性、成長を促すアクション</a:t>
            </a:r>
          </a:p>
        </p:txBody>
      </p:sp>
      <p:sp>
        <p:nvSpPr>
          <p:cNvPr id="4" name="Slide Number Placeholder 3">
            <a:extLst>
              <a:ext uri="{FF2B5EF4-FFF2-40B4-BE49-F238E27FC236}">
                <a16:creationId xmlns:a16="http://schemas.microsoft.com/office/drawing/2014/main" id="{09931028-95FC-40F4-B086-0E139AE93ADB}"/>
              </a:ext>
            </a:extLst>
          </p:cNvPr>
          <p:cNvSpPr>
            <a:spLocks noGrp="1"/>
          </p:cNvSpPr>
          <p:nvPr>
            <p:ph type="sldNum" sz="quarter" idx="12"/>
          </p:nvPr>
        </p:nvSpPr>
        <p:spPr/>
        <p:txBody>
          <a:bodyPr wrap="square">
            <a:noAutofit/>
          </a:bodyPr>
          <a:lstStyle/>
          <a:p>
            <a:fld id="{1B1CF60C-C85D-47C0-8597-E3BF95F18FA3}" type="slidenum">
              <a:rPr lang="en-US" altLang="ja-JP" smtClean="0">
                <a:ea typeface="MS PGothic" panose="020B0600070205080204" pitchFamily="34" charset="-128"/>
              </a:rPr>
              <a:t>12</a:t>
            </a:fld>
            <a:endParaRPr lang="ja-JP" altLang="en-US" dirty="0">
              <a:ea typeface="MS PGothic" panose="020B0600070205080204" pitchFamily="34" charset="-128"/>
            </a:endParaRPr>
          </a:p>
        </p:txBody>
      </p:sp>
      <p:sp>
        <p:nvSpPr>
          <p:cNvPr id="5" name="Footer Placeholder 4">
            <a:extLst>
              <a:ext uri="{FF2B5EF4-FFF2-40B4-BE49-F238E27FC236}">
                <a16:creationId xmlns:a16="http://schemas.microsoft.com/office/drawing/2014/main" id="{C8D926F6-9516-4ED2-947F-2F165321F0BC}"/>
              </a:ext>
            </a:extLst>
          </p:cNvPr>
          <p:cNvSpPr>
            <a:spLocks noGrp="1"/>
          </p:cNvSpPr>
          <p:nvPr>
            <p:ph type="ftr" sz="quarter" idx="13"/>
          </p:nvPr>
        </p:nvSpPr>
        <p:spPr/>
        <p:txBody>
          <a:bodyPr wrap="square">
            <a:noAutofit/>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grpSp>
        <p:nvGrpSpPr>
          <p:cNvPr id="9" name="Group 8">
            <a:extLst>
              <a:ext uri="{FF2B5EF4-FFF2-40B4-BE49-F238E27FC236}">
                <a16:creationId xmlns:a16="http://schemas.microsoft.com/office/drawing/2014/main" id="{36C7EA4D-94C0-4EDF-930E-8C07DB2765F5}"/>
              </a:ext>
            </a:extLst>
          </p:cNvPr>
          <p:cNvGrpSpPr/>
          <p:nvPr/>
        </p:nvGrpSpPr>
        <p:grpSpPr>
          <a:xfrm>
            <a:off x="466724" y="2241550"/>
            <a:ext cx="11496675" cy="3194050"/>
            <a:chOff x="228600" y="2306638"/>
            <a:chExt cx="8647747" cy="3194050"/>
          </a:xfrm>
        </p:grpSpPr>
        <p:sp>
          <p:nvSpPr>
            <p:cNvPr id="10" name="Rectangle 9">
              <a:extLst>
                <a:ext uri="{FF2B5EF4-FFF2-40B4-BE49-F238E27FC236}">
                  <a16:creationId xmlns:a16="http://schemas.microsoft.com/office/drawing/2014/main" id="{C26694F7-CA44-4B77-B16B-9BE645D4CC05}"/>
                </a:ext>
              </a:extLst>
            </p:cNvPr>
            <p:cNvSpPr/>
            <p:nvPr/>
          </p:nvSpPr>
          <p:spPr bwMode="gray">
            <a:xfrm>
              <a:off x="228600" y="3954463"/>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lnSpc>
                  <a:spcPct val="95000"/>
                </a:lnSpc>
                <a:defRPr sz="2000">
                  <a:solidFill>
                    <a:schemeClr val="tx2"/>
                  </a:solidFill>
                </a:defRPr>
              </a:pPr>
              <a:r>
                <a:rPr lang="ja-JP" altLang="en-US" dirty="0">
                  <a:ea typeface="MS PGothic" panose="020B0600070205080204" pitchFamily="34" charset="-128"/>
                </a:rPr>
                <a:t>成長を促すアクション</a:t>
              </a:r>
            </a:p>
            <a:p>
              <a:pPr>
                <a:lnSpc>
                  <a:spcPct val="95000"/>
                </a:lnSpc>
                <a:defRPr sz="1600">
                  <a:solidFill>
                    <a:schemeClr val="tx2"/>
                  </a:solidFill>
                </a:defRPr>
              </a:pPr>
              <a:r>
                <a:rPr lang="ja-JP" altLang="en-US" dirty="0">
                  <a:ea typeface="MS PGothic" panose="020B0600070205080204" pitchFamily="34" charset="-128"/>
                </a:rPr>
                <a:t>各スタイルでほとんど見られない行動。この行動の頻度を上げると、このスタイルの対人効果が向上</a:t>
              </a:r>
            </a:p>
          </p:txBody>
        </p:sp>
        <p:sp>
          <p:nvSpPr>
            <p:cNvPr id="11" name="Rectangle 10">
              <a:extLst>
                <a:ext uri="{FF2B5EF4-FFF2-40B4-BE49-F238E27FC236}">
                  <a16:creationId xmlns:a16="http://schemas.microsoft.com/office/drawing/2014/main" id="{C0AC5FBD-BB51-445A-B1BC-72857BDA7CB6}"/>
                </a:ext>
              </a:extLst>
            </p:cNvPr>
            <p:cNvSpPr/>
            <p:nvPr/>
          </p:nvSpPr>
          <p:spPr bwMode="gray">
            <a:xfrm>
              <a:off x="228600" y="2316163"/>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lnSpc>
                  <a:spcPct val="95000"/>
                </a:lnSpc>
                <a:defRPr sz="2000">
                  <a:solidFill>
                    <a:schemeClr val="tx2"/>
                  </a:solidFill>
                </a:defRPr>
              </a:pPr>
              <a:r>
                <a:rPr lang="ja-JP" altLang="en-US" dirty="0">
                  <a:ea typeface="MS PGothic" panose="020B0600070205080204" pitchFamily="34" charset="-128"/>
                </a:rPr>
                <a:t>ニーズ</a:t>
              </a:r>
            </a:p>
            <a:p>
              <a:pPr>
                <a:lnSpc>
                  <a:spcPct val="95000"/>
                </a:lnSpc>
                <a:defRPr sz="1600">
                  <a:solidFill>
                    <a:schemeClr val="tx2"/>
                  </a:solidFill>
                </a:defRPr>
              </a:pPr>
              <a:r>
                <a:rPr lang="ja-JP" altLang="en-US" dirty="0">
                  <a:ea typeface="MS PGothic" panose="020B0600070205080204" pitchFamily="34" charset="-128"/>
                </a:rPr>
                <a:t>各スタイルの目標</a:t>
              </a:r>
            </a:p>
          </p:txBody>
        </p:sp>
        <p:sp>
          <p:nvSpPr>
            <p:cNvPr id="12" name="Rectangle 11">
              <a:extLst>
                <a:ext uri="{FF2B5EF4-FFF2-40B4-BE49-F238E27FC236}">
                  <a16:creationId xmlns:a16="http://schemas.microsoft.com/office/drawing/2014/main" id="{ED650A53-552E-44C8-B950-23CBB872AACD}"/>
                </a:ext>
              </a:extLst>
            </p:cNvPr>
            <p:cNvSpPr/>
            <p:nvPr/>
          </p:nvSpPr>
          <p:spPr bwMode="gray">
            <a:xfrm>
              <a:off x="4605972" y="2306638"/>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97280" rIns="45720" anchor="ctr">
              <a:noAutofit/>
            </a:bodyPr>
            <a:lstStyle/>
            <a:p>
              <a:pPr>
                <a:lnSpc>
                  <a:spcPct val="95000"/>
                </a:lnSpc>
                <a:defRPr>
                  <a:solidFill>
                    <a:schemeClr val="tx2"/>
                  </a:solidFill>
                </a:defRPr>
              </a:pPr>
              <a:r>
                <a:rPr lang="ja-JP" altLang="en-US" sz="2000" dirty="0">
                  <a:ea typeface="MS PGothic" panose="020B0600070205080204" pitchFamily="34" charset="-128"/>
                </a:rPr>
                <a:t>指向性</a:t>
              </a:r>
              <a:br>
                <a:rPr lang="ja-JP" altLang="en-US" sz="2000" dirty="0">
                  <a:solidFill>
                    <a:schemeClr val="tx2"/>
                  </a:solidFill>
                  <a:ea typeface="MS PGothic" panose="020B0600070205080204" pitchFamily="34" charset="-128"/>
                </a:rPr>
              </a:br>
              <a:r>
                <a:rPr lang="ja-JP" altLang="en-US" sz="1600" dirty="0">
                  <a:ea typeface="MS PGothic" panose="020B0600070205080204" pitchFamily="34" charset="-128"/>
                </a:rPr>
                <a:t>ニーズを満たすために取る代表的な行動</a:t>
              </a:r>
            </a:p>
          </p:txBody>
        </p:sp>
      </p:grpSp>
      <p:sp>
        <p:nvSpPr>
          <p:cNvPr id="17" name="Oval 16">
            <a:extLst>
              <a:ext uri="{FF2B5EF4-FFF2-40B4-BE49-F238E27FC236}">
                <a16:creationId xmlns:a16="http://schemas.microsoft.com/office/drawing/2014/main" id="{B83785F0-1EEC-408A-BD77-B3C132010890}"/>
              </a:ext>
            </a:extLst>
          </p:cNvPr>
          <p:cNvSpPr/>
          <p:nvPr/>
        </p:nvSpPr>
        <p:spPr bwMode="gray">
          <a:xfrm>
            <a:off x="551768" y="2680398"/>
            <a:ext cx="672194" cy="672194"/>
          </a:xfrm>
          <a:prstGeom prst="ellipse">
            <a:avLst/>
          </a:prstGeom>
          <a:solidFill>
            <a:schemeClr val="accent1"/>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sp>
        <p:nvSpPr>
          <p:cNvPr id="18" name="Oval 17">
            <a:extLst>
              <a:ext uri="{FF2B5EF4-FFF2-40B4-BE49-F238E27FC236}">
                <a16:creationId xmlns:a16="http://schemas.microsoft.com/office/drawing/2014/main" id="{8303CC9F-09F2-431D-A0D8-8AA585253AF0}"/>
              </a:ext>
            </a:extLst>
          </p:cNvPr>
          <p:cNvSpPr/>
          <p:nvPr/>
        </p:nvSpPr>
        <p:spPr bwMode="gray">
          <a:xfrm>
            <a:off x="551768" y="4326390"/>
            <a:ext cx="672194" cy="672194"/>
          </a:xfrm>
          <a:prstGeom prst="ellipse">
            <a:avLst/>
          </a:prstGeom>
          <a:solidFill>
            <a:schemeClr val="accent1"/>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sp>
        <p:nvSpPr>
          <p:cNvPr id="19" name="Oval 18">
            <a:extLst>
              <a:ext uri="{FF2B5EF4-FFF2-40B4-BE49-F238E27FC236}">
                <a16:creationId xmlns:a16="http://schemas.microsoft.com/office/drawing/2014/main" id="{5CB54A0A-5BB3-4CD6-A501-EAF79105EAC7}"/>
              </a:ext>
            </a:extLst>
          </p:cNvPr>
          <p:cNvSpPr/>
          <p:nvPr/>
        </p:nvSpPr>
        <p:spPr bwMode="gray">
          <a:xfrm>
            <a:off x="6431868" y="2678565"/>
            <a:ext cx="672194" cy="672194"/>
          </a:xfrm>
          <a:prstGeom prst="ellipse">
            <a:avLst/>
          </a:prstGeom>
          <a:solidFill>
            <a:schemeClr val="accent1"/>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pic>
        <p:nvPicPr>
          <p:cNvPr id="6" name="Picture 5" descr="Icon  Description automatically generated">
            <a:extLst>
              <a:ext uri="{FF2B5EF4-FFF2-40B4-BE49-F238E27FC236}">
                <a16:creationId xmlns:a16="http://schemas.microsoft.com/office/drawing/2014/main" id="{266AF39A-097F-D04C-B325-8114F43751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495" y="2778155"/>
            <a:ext cx="314825" cy="419767"/>
          </a:xfrm>
          <a:prstGeom prst="rect">
            <a:avLst/>
          </a:prstGeom>
        </p:spPr>
      </p:pic>
      <p:pic>
        <p:nvPicPr>
          <p:cNvPr id="8" name="Picture 7" descr="Icon  Description automatically generated">
            <a:extLst>
              <a:ext uri="{FF2B5EF4-FFF2-40B4-BE49-F238E27FC236}">
                <a16:creationId xmlns:a16="http://schemas.microsoft.com/office/drawing/2014/main" id="{F916E8B8-F798-A948-B456-E24AE9F5CD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8417" y="2765242"/>
            <a:ext cx="399095" cy="470842"/>
          </a:xfrm>
          <a:prstGeom prst="rect">
            <a:avLst/>
          </a:prstGeom>
        </p:spPr>
      </p:pic>
      <p:pic>
        <p:nvPicPr>
          <p:cNvPr id="15" name="Picture 14" descr="Icon  Description automatically generated">
            <a:extLst>
              <a:ext uri="{FF2B5EF4-FFF2-40B4-BE49-F238E27FC236}">
                <a16:creationId xmlns:a16="http://schemas.microsoft.com/office/drawing/2014/main" id="{04B0E857-EA29-DB44-8BB0-339E9D3B2A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1335" y="4448626"/>
            <a:ext cx="416425" cy="416425"/>
          </a:xfrm>
          <a:prstGeom prst="rect">
            <a:avLst/>
          </a:prstGeom>
        </p:spPr>
      </p:pic>
    </p:spTree>
    <p:extLst>
      <p:ext uri="{BB962C8B-B14F-4D97-AF65-F5344CB8AC3E}">
        <p14:creationId xmlns:p14="http://schemas.microsoft.com/office/powerpoint/2010/main" val="5533054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90525" y="228600"/>
            <a:ext cx="3890962" cy="1995488"/>
          </a:xfrm>
        </p:spPr>
        <p:txBody>
          <a:bodyPr wrap="square">
            <a:noAutofit/>
          </a:bodyPr>
          <a:lstStyle/>
          <a:p>
            <a:pPr>
              <a:lnSpc>
                <a:spcPct val="100000"/>
              </a:lnSpc>
            </a:pPr>
            <a:r>
              <a:rPr lang="ja-JP" altLang="en-US" spc="-20" dirty="0">
                <a:ea typeface="MS PGothic" panose="020B0600070205080204" pitchFamily="34" charset="-128"/>
              </a:rPr>
              <a:t>ソーシャル・スタイルの主要タイプ</a:t>
            </a:r>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a:xfrm>
            <a:off x="4281487" y="228601"/>
            <a:ext cx="7681913" cy="5715000"/>
          </a:xfrm>
        </p:spPr>
        <p:txBody>
          <a:bodyPr wrap="square">
            <a:noAutofit/>
          </a:bodyPr>
          <a:lstStyle/>
          <a:p>
            <a:r>
              <a:rPr lang="ja-JP" altLang="en-US" dirty="0">
                <a:ea typeface="MS PGothic" panose="020B0600070205080204" pitchFamily="34" charset="-128"/>
              </a:rPr>
              <a:t> </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n-US" altLang="ja-JP" smtClean="0">
                <a:ea typeface="MS PGothic" panose="020B0600070205080204" pitchFamily="34" charset="-128"/>
              </a:rPr>
              <a:t>13</a:t>
            </a:fld>
            <a:endParaRPr lang="ja-JP" altLang="en-US" dirty="0">
              <a:ea typeface="MS PGothic" panose="020B0600070205080204" pitchFamily="34" charset="-128"/>
            </a:endParaRPr>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6868949" y="3453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ja-JP" altLang="en-US" dirty="0">
                <a:ea typeface="MS PGothic" panose="020B0600070205080204" pitchFamily="34" charset="-128"/>
              </a:rPr>
              <a:t>感情表現を抑える</a:t>
            </a: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6868949" y="5392997"/>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ja-JP" altLang="en-US" dirty="0">
                <a:ea typeface="MS PGothic" panose="020B0600070205080204" pitchFamily="34" charset="-128"/>
              </a:rPr>
              <a:t>感情を表す</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281487" y="2875955"/>
            <a:ext cx="1288258" cy="3617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90000"/>
              </a:lnSpc>
              <a:defRPr b="1">
                <a:solidFill>
                  <a:schemeClr val="accent6"/>
                </a:solidFill>
              </a:defRPr>
            </a:pPr>
            <a:r>
              <a:rPr lang="ja-JP" altLang="en-US" dirty="0">
                <a:ea typeface="MS PGothic" panose="020B0600070205080204" pitchFamily="34" charset="-128"/>
              </a:rPr>
              <a:t>意見を聞く</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2768375"/>
            <a:ext cx="1058865"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90000"/>
              </a:lnSpc>
              <a:defRPr b="1">
                <a:solidFill>
                  <a:schemeClr val="accent6"/>
                </a:solidFill>
              </a:defRPr>
            </a:pPr>
            <a:r>
              <a:rPr lang="ja-JP" altLang="en-US" dirty="0">
                <a:ea typeface="MS PGothic" panose="020B0600070205080204" pitchFamily="34" charset="-128"/>
              </a:rPr>
              <a:t>意見を</a:t>
            </a:r>
            <a:br>
              <a:rPr lang="en-US" altLang="ja-JP" dirty="0">
                <a:ea typeface="MS PGothic" panose="020B0600070205080204" pitchFamily="34" charset="-128"/>
              </a:rPr>
            </a:br>
            <a:r>
              <a:rPr lang="ja-JP" altLang="en-US" dirty="0">
                <a:ea typeface="MS PGothic" panose="020B0600070205080204" pitchFamily="34" charset="-128"/>
              </a:rPr>
              <a:t>主張する</a:t>
            </a:r>
          </a:p>
        </p:txBody>
      </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572000" y="1002299"/>
            <a:ext cx="3046954"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95000"/>
              </a:lnSpc>
              <a:defRPr>
                <a:solidFill>
                  <a:schemeClr val="tx2"/>
                </a:solidFill>
                <a:latin typeface="Arial Black" panose="020B0A04020102020204" pitchFamily="34" charset="0"/>
              </a:defRPr>
            </a:pPr>
            <a:r>
              <a:rPr lang="ja-JP" altLang="en-US" b="1" dirty="0">
                <a:ea typeface="MS PGothic" panose="020B0600070205080204" pitchFamily="34" charset="-128"/>
              </a:rPr>
              <a:t>アナリティカル</a:t>
            </a:r>
            <a:br>
              <a:rPr lang="ja-JP" altLang="en-US" dirty="0">
                <a:solidFill>
                  <a:schemeClr val="tx2"/>
                </a:solidFill>
                <a:latin typeface="Arial Black" panose="020B0A04020102020204" pitchFamily="34" charset="0"/>
                <a:ea typeface="MS PGothic" panose="020B0600070205080204" pitchFamily="34" charset="-128"/>
              </a:rPr>
            </a:br>
            <a:endParaRPr lang="ja-JP" altLang="en-US" dirty="0">
              <a:solidFill>
                <a:schemeClr val="tx2"/>
              </a:solidFill>
              <a:latin typeface="Arial Black" panose="020B0A04020102020204" pitchFamily="34" charset="0"/>
              <a:ea typeface="MS PGothic" panose="020B0600070205080204" pitchFamily="34" charset="-128"/>
            </a:endParaRPr>
          </a:p>
          <a:p>
            <a:pPr algn="r"/>
            <a:r>
              <a:rPr lang="ja-JP" altLang="en-US" b="1" dirty="0">
                <a:solidFill>
                  <a:schemeClr val="accent6"/>
                </a:solidFill>
                <a:ea typeface="MS PGothic" panose="020B0600070205080204" pitchFamily="34" charset="-128"/>
              </a:rPr>
              <a:t>ニーズ：</a:t>
            </a:r>
            <a:r>
              <a:rPr lang="ja-JP" altLang="en-US" dirty="0">
                <a:solidFill>
                  <a:schemeClr val="tx2"/>
                </a:solidFill>
                <a:ea typeface="MS PGothic" panose="020B0600070205080204" pitchFamily="34" charset="-128"/>
              </a:rPr>
              <a:t>誤謬がないこと</a:t>
            </a:r>
            <a:endParaRPr lang="ja-JP" altLang="en-US" b="1" dirty="0">
              <a:solidFill>
                <a:schemeClr val="tx2"/>
              </a:solidFill>
              <a:ea typeface="MS PGothic" panose="020B0600070205080204" pitchFamily="34" charset="-128"/>
            </a:endParaRPr>
          </a:p>
          <a:p>
            <a:pPr algn="r"/>
            <a:r>
              <a:rPr lang="ja-JP" altLang="en-US" b="1" dirty="0">
                <a:solidFill>
                  <a:schemeClr val="accent6"/>
                </a:solidFill>
                <a:ea typeface="MS PGothic" panose="020B0600070205080204" pitchFamily="34" charset="-128"/>
              </a:rPr>
              <a:t>指向性：</a:t>
            </a:r>
            <a:r>
              <a:rPr lang="ja-JP" altLang="en-US" dirty="0">
                <a:solidFill>
                  <a:schemeClr val="tx2"/>
                </a:solidFill>
                <a:ea typeface="MS PGothic" panose="020B0600070205080204" pitchFamily="34" charset="-128"/>
              </a:rPr>
              <a:t>考え方</a:t>
            </a:r>
          </a:p>
          <a:p>
            <a:pPr algn="r"/>
            <a:r>
              <a:rPr lang="ja-JP" altLang="en-US" b="1" dirty="0">
                <a:solidFill>
                  <a:schemeClr val="accent6"/>
                </a:solidFill>
                <a:ea typeface="MS PGothic" panose="020B0600070205080204" pitchFamily="34" charset="-128"/>
              </a:rPr>
              <a:t>成長を促すアクション：</a:t>
            </a:r>
            <a:br>
              <a:rPr lang="en-US" altLang="ja-JP" b="1" dirty="0">
                <a:solidFill>
                  <a:schemeClr val="accent6"/>
                </a:solidFill>
                <a:ea typeface="MS PGothic" panose="020B0600070205080204" pitchFamily="34" charset="-128"/>
              </a:rPr>
            </a:br>
            <a:r>
              <a:rPr lang="ja-JP" altLang="en-US" dirty="0">
                <a:solidFill>
                  <a:schemeClr val="tx2"/>
                </a:solidFill>
                <a:ea typeface="MS PGothic" panose="020B0600070205080204" pitchFamily="34" charset="-128"/>
              </a:rPr>
              <a:t>宣言すること</a:t>
            </a:r>
          </a:p>
          <a:p>
            <a:pPr algn="r">
              <a:lnSpc>
                <a:spcPct val="95000"/>
              </a:lnSpc>
              <a:defRPr sz="1600">
                <a:solidFill>
                  <a:schemeClr val="tx2"/>
                </a:solidFill>
              </a:defRPr>
            </a:pPr>
            <a:r>
              <a:rPr lang="ja-JP" altLang="en-US" dirty="0">
                <a:ea typeface="MS PGothic" panose="020B0600070205080204" pitchFamily="34" charset="-128"/>
              </a:rPr>
              <a:t>  </a:t>
            </a:r>
          </a:p>
          <a:p>
            <a:pPr>
              <a:lnSpc>
                <a:spcPct val="95000"/>
              </a:lnSpc>
            </a:pPr>
            <a:endParaRPr lang="ja-JP" altLang="en-US" sz="1400" dirty="0">
              <a:solidFill>
                <a:schemeClr val="tx2"/>
              </a:solidFill>
              <a:latin typeface="Arial Black" panose="020B0A04020102020204" pitchFamily="34" charset="0"/>
              <a:ea typeface="MS PGothic" panose="020B0600070205080204" pitchFamily="34" charset="-128"/>
            </a:endParaRP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647761"/>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gr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572000" y="3598822"/>
            <a:ext cx="3046954"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95000"/>
              </a:lnSpc>
              <a:defRPr>
                <a:solidFill>
                  <a:schemeClr val="tx2"/>
                </a:solidFill>
                <a:latin typeface="Arial Black" panose="020B0A04020102020204" pitchFamily="34" charset="0"/>
              </a:defRPr>
            </a:pPr>
            <a:r>
              <a:rPr lang="ja-JP" altLang="en-US" b="1" dirty="0">
                <a:ea typeface="MS PGothic" panose="020B0600070205080204" pitchFamily="34" charset="-128"/>
              </a:rPr>
              <a:t>エミアブル</a:t>
            </a:r>
          </a:p>
          <a:p>
            <a:pPr algn="r">
              <a:lnSpc>
                <a:spcPct val="95000"/>
              </a:lnSpc>
            </a:pPr>
            <a:endParaRPr lang="ja-JP" altLang="en-US" dirty="0">
              <a:solidFill>
                <a:schemeClr val="tx2"/>
              </a:solidFill>
              <a:latin typeface="Arial Black" panose="020B0A04020102020204" pitchFamily="34" charset="0"/>
              <a:ea typeface="MS PGothic" panose="020B0600070205080204" pitchFamily="34" charset="-128"/>
            </a:endParaRPr>
          </a:p>
          <a:p>
            <a:pPr algn="r"/>
            <a:r>
              <a:rPr lang="ja-JP" altLang="en-US" b="1" dirty="0">
                <a:solidFill>
                  <a:schemeClr val="accent6"/>
                </a:solidFill>
                <a:ea typeface="MS PGothic" panose="020B0600070205080204" pitchFamily="34" charset="-128"/>
              </a:rPr>
              <a:t>ニーズ：</a:t>
            </a:r>
            <a:r>
              <a:rPr lang="ja-JP" altLang="en-US" dirty="0">
                <a:solidFill>
                  <a:schemeClr val="tx2"/>
                </a:solidFill>
                <a:ea typeface="MS PGothic" panose="020B0600070205080204" pitchFamily="34" charset="-128"/>
              </a:rPr>
              <a:t>保身</a:t>
            </a:r>
          </a:p>
          <a:p>
            <a:pPr algn="r"/>
            <a:r>
              <a:rPr lang="ja-JP" altLang="en-US" b="1" dirty="0">
                <a:solidFill>
                  <a:schemeClr val="accent6"/>
                </a:solidFill>
                <a:ea typeface="MS PGothic" panose="020B0600070205080204" pitchFamily="34" charset="-128"/>
              </a:rPr>
              <a:t>指向性：</a:t>
            </a:r>
            <a:r>
              <a:rPr lang="ja-JP" altLang="en-US" dirty="0">
                <a:solidFill>
                  <a:schemeClr val="tx2"/>
                </a:solidFill>
                <a:ea typeface="MS PGothic" panose="020B0600070205080204" pitchFamily="34" charset="-128"/>
              </a:rPr>
              <a:t>人間関係</a:t>
            </a:r>
          </a:p>
          <a:p>
            <a:pPr algn="r"/>
            <a:r>
              <a:rPr lang="ja-JP" altLang="en-US" b="1" dirty="0">
                <a:solidFill>
                  <a:schemeClr val="accent6"/>
                </a:solidFill>
                <a:ea typeface="MS PGothic" panose="020B0600070205080204" pitchFamily="34" charset="-128"/>
              </a:rPr>
              <a:t>成長を促すアクション：</a:t>
            </a:r>
            <a:br>
              <a:rPr lang="en-US" altLang="ja-JP" b="1" dirty="0">
                <a:solidFill>
                  <a:schemeClr val="accent6"/>
                </a:solidFill>
                <a:ea typeface="MS PGothic" panose="020B0600070205080204" pitchFamily="34" charset="-128"/>
              </a:rPr>
            </a:br>
            <a:r>
              <a:rPr lang="ja-JP" altLang="en-US" dirty="0">
                <a:solidFill>
                  <a:schemeClr val="tx2"/>
                </a:solidFill>
                <a:ea typeface="MS PGothic" panose="020B0600070205080204" pitchFamily="34" charset="-128"/>
              </a:rPr>
              <a:t>自分から行動を始めること</a:t>
            </a:r>
            <a:endParaRPr lang="ja-JP" altLang="en-US" dirty="0">
              <a:solidFill>
                <a:schemeClr val="tx2"/>
              </a:solidFill>
              <a:latin typeface="Arial Black" panose="020B0A04020102020204" pitchFamily="34" charset="0"/>
              <a:ea typeface="MS PGothic" panose="020B0600070205080204" pitchFamily="34" charset="-128"/>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06293" y="1002299"/>
            <a:ext cx="3166594"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95000"/>
              </a:lnSpc>
              <a:defRPr>
                <a:solidFill>
                  <a:schemeClr val="tx2"/>
                </a:solidFill>
                <a:latin typeface="Arial Black" panose="020B0A04020102020204" pitchFamily="34" charset="0"/>
              </a:defRPr>
            </a:pPr>
            <a:r>
              <a:rPr lang="ja-JP" altLang="en-US" b="1" dirty="0">
                <a:ea typeface="MS PGothic" panose="020B0600070205080204" pitchFamily="34" charset="-128"/>
              </a:rPr>
              <a:t>ドライビング</a:t>
            </a:r>
          </a:p>
          <a:p>
            <a:pPr>
              <a:lnSpc>
                <a:spcPct val="95000"/>
              </a:lnSpc>
            </a:pPr>
            <a:endParaRPr lang="ja-JP" altLang="en-US" dirty="0">
              <a:solidFill>
                <a:schemeClr val="tx2"/>
              </a:solidFill>
              <a:latin typeface="Arial Black" panose="020B0A04020102020204" pitchFamily="34" charset="0"/>
              <a:ea typeface="MS PGothic" panose="020B0600070205080204" pitchFamily="34" charset="-128"/>
            </a:endParaRPr>
          </a:p>
          <a:p>
            <a:r>
              <a:rPr lang="ja-JP" altLang="en-US" b="1" dirty="0">
                <a:solidFill>
                  <a:schemeClr val="accent6"/>
                </a:solidFill>
                <a:ea typeface="MS PGothic" panose="020B0600070205080204" pitchFamily="34" charset="-128"/>
              </a:rPr>
              <a:t>ニーズ：</a:t>
            </a:r>
            <a:r>
              <a:rPr lang="ja-JP" altLang="en-US" dirty="0">
                <a:solidFill>
                  <a:schemeClr val="tx2"/>
                </a:solidFill>
                <a:ea typeface="MS PGothic" panose="020B0600070205080204" pitchFamily="34" charset="-128"/>
              </a:rPr>
              <a:t>結果</a:t>
            </a:r>
          </a:p>
          <a:p>
            <a:r>
              <a:rPr lang="ja-JP" altLang="en-US" b="1" dirty="0">
                <a:solidFill>
                  <a:schemeClr val="accent6"/>
                </a:solidFill>
                <a:ea typeface="MS PGothic" panose="020B0600070205080204" pitchFamily="34" charset="-128"/>
              </a:rPr>
              <a:t>指向性：</a:t>
            </a:r>
            <a:r>
              <a:rPr lang="ja-JP" altLang="en-US" dirty="0">
                <a:solidFill>
                  <a:schemeClr val="tx2"/>
                </a:solidFill>
                <a:ea typeface="MS PGothic" panose="020B0600070205080204" pitchFamily="34" charset="-128"/>
              </a:rPr>
              <a:t>アクション</a:t>
            </a:r>
            <a:endParaRPr lang="ja-JP" altLang="en-US" b="1" dirty="0">
              <a:solidFill>
                <a:schemeClr val="tx2"/>
              </a:solidFill>
              <a:ea typeface="MS PGothic" panose="020B0600070205080204" pitchFamily="34" charset="-128"/>
            </a:endParaRPr>
          </a:p>
          <a:p>
            <a:r>
              <a:rPr lang="ja-JP" altLang="en-US" b="1" dirty="0">
                <a:solidFill>
                  <a:schemeClr val="accent6"/>
                </a:solidFill>
                <a:ea typeface="MS PGothic" panose="020B0600070205080204" pitchFamily="34" charset="-128"/>
              </a:rPr>
              <a:t>成長を促すアクション：</a:t>
            </a:r>
            <a:br>
              <a:rPr lang="en-US" altLang="ja-JP" b="1" dirty="0">
                <a:solidFill>
                  <a:schemeClr val="accent6"/>
                </a:solidFill>
                <a:ea typeface="MS PGothic" panose="020B0600070205080204" pitchFamily="34" charset="-128"/>
              </a:rPr>
            </a:br>
            <a:r>
              <a:rPr lang="ja-JP" altLang="en-US" dirty="0">
                <a:solidFill>
                  <a:schemeClr val="tx2"/>
                </a:solidFill>
                <a:ea typeface="MS PGothic" panose="020B0600070205080204" pitchFamily="34" charset="-128"/>
              </a:rPr>
              <a:t>人の話をじっくり聞くこと</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06292" y="3598822"/>
            <a:ext cx="3166595"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95000"/>
              </a:lnSpc>
              <a:defRPr>
                <a:solidFill>
                  <a:schemeClr val="tx2"/>
                </a:solidFill>
                <a:latin typeface="Arial Black" panose="020B0A04020102020204" pitchFamily="34" charset="0"/>
              </a:defRPr>
            </a:pPr>
            <a:r>
              <a:rPr lang="ja-JP" altLang="en-US" b="1" dirty="0">
                <a:ea typeface="MS PGothic" panose="020B0600070205080204" pitchFamily="34" charset="-128"/>
              </a:rPr>
              <a:t>エクスプレッシブ</a:t>
            </a:r>
          </a:p>
          <a:p>
            <a:pPr>
              <a:lnSpc>
                <a:spcPct val="95000"/>
              </a:lnSpc>
            </a:pPr>
            <a:endParaRPr lang="ja-JP" altLang="en-US" dirty="0">
              <a:solidFill>
                <a:schemeClr val="tx2"/>
              </a:solidFill>
              <a:latin typeface="Arial Black" panose="020B0A04020102020204" pitchFamily="34" charset="0"/>
              <a:ea typeface="MS PGothic" panose="020B0600070205080204" pitchFamily="34" charset="-128"/>
            </a:endParaRPr>
          </a:p>
          <a:p>
            <a:r>
              <a:rPr lang="ja-JP" altLang="en-US" b="1" dirty="0">
                <a:solidFill>
                  <a:schemeClr val="accent6"/>
                </a:solidFill>
                <a:ea typeface="MS PGothic" panose="020B0600070205080204" pitchFamily="34" charset="-128"/>
              </a:rPr>
              <a:t>ニーズ：</a:t>
            </a:r>
            <a:r>
              <a:rPr lang="ja-JP" altLang="en-US" dirty="0">
                <a:solidFill>
                  <a:schemeClr val="tx2"/>
                </a:solidFill>
                <a:ea typeface="MS PGothic" panose="020B0600070205080204" pitchFamily="34" charset="-128"/>
              </a:rPr>
              <a:t>自分が認められること</a:t>
            </a:r>
          </a:p>
          <a:p>
            <a:r>
              <a:rPr lang="ja-JP" altLang="en-US" b="1" dirty="0">
                <a:solidFill>
                  <a:schemeClr val="accent6"/>
                </a:solidFill>
                <a:ea typeface="MS PGothic" panose="020B0600070205080204" pitchFamily="34" charset="-128"/>
              </a:rPr>
              <a:t>指向性：</a:t>
            </a:r>
            <a:r>
              <a:rPr lang="ja-JP" altLang="en-US" dirty="0">
                <a:solidFill>
                  <a:schemeClr val="tx2"/>
                </a:solidFill>
                <a:ea typeface="MS PGothic" panose="020B0600070205080204" pitchFamily="34" charset="-128"/>
              </a:rPr>
              <a:t>作為のなさ</a:t>
            </a:r>
          </a:p>
          <a:p>
            <a:r>
              <a:rPr lang="ja-JP" altLang="en-US" b="1" dirty="0">
                <a:solidFill>
                  <a:schemeClr val="accent6"/>
                </a:solidFill>
                <a:ea typeface="MS PGothic" panose="020B0600070205080204" pitchFamily="34" charset="-128"/>
              </a:rPr>
              <a:t>成長を促すアクション：</a:t>
            </a:r>
            <a:r>
              <a:rPr lang="ja-JP" altLang="en-US" dirty="0">
                <a:solidFill>
                  <a:schemeClr val="tx2"/>
                </a:solidFill>
                <a:ea typeface="MS PGothic" panose="020B0600070205080204" pitchFamily="34" charset="-128"/>
              </a:rPr>
              <a:t>チェック</a:t>
            </a:r>
            <a:br>
              <a:rPr lang="en-US" altLang="ja-JP" dirty="0">
                <a:solidFill>
                  <a:schemeClr val="tx2"/>
                </a:solidFill>
                <a:ea typeface="MS PGothic" panose="020B0600070205080204" pitchFamily="34" charset="-128"/>
              </a:rPr>
            </a:br>
            <a:r>
              <a:rPr lang="ja-JP" altLang="en-US" dirty="0">
                <a:solidFill>
                  <a:schemeClr val="tx2"/>
                </a:solidFill>
                <a:ea typeface="MS PGothic" panose="020B0600070205080204" pitchFamily="34" charset="-128"/>
              </a:rPr>
              <a:t>すること</a:t>
            </a:r>
          </a:p>
        </p:txBody>
      </p:sp>
    </p:spTree>
    <p:extLst>
      <p:ext uri="{BB962C8B-B14F-4D97-AF65-F5344CB8AC3E}">
        <p14:creationId xmlns:p14="http://schemas.microsoft.com/office/powerpoint/2010/main" val="30830873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2">
                                            <p:txEl>
                                              <p:pRg st="2" end="2"/>
                                            </p:txEl>
                                          </p:spTgt>
                                        </p:tgtEl>
                                        <p:attrNameLst>
                                          <p:attrName>style.opacity</p:attrName>
                                        </p:attrNameLst>
                                      </p:cBhvr>
                                      <p:to>
                                        <p:strVal val="0.25"/>
                                      </p:to>
                                    </p:set>
                                    <p:animEffect filter="image" prLst="opacity: 0.25">
                                      <p:cBhvr rctx="IE">
                                        <p:cTn id="7" dur="indefinite"/>
                                        <p:tgtEl>
                                          <p:spTgt spid="32">
                                            <p:txEl>
                                              <p:pRg st="2" end="2"/>
                                            </p:txEl>
                                          </p:spTgt>
                                        </p:tgtEl>
                                      </p:cBhvr>
                                    </p:animEffect>
                                  </p:childTnLst>
                                </p:cTn>
                              </p:par>
                              <p:par>
                                <p:cTn id="8" presetID="9" presetClass="emph" presetSubtype="0" nodeType="withEffect">
                                  <p:stCondLst>
                                    <p:cond delay="0"/>
                                  </p:stCondLst>
                                  <p:childTnLst>
                                    <p:set>
                                      <p:cBhvr>
                                        <p:cTn id="9" dur="indefinite"/>
                                        <p:tgtEl>
                                          <p:spTgt spid="32">
                                            <p:txEl>
                                              <p:pRg st="3" end="3"/>
                                            </p:txEl>
                                          </p:spTgt>
                                        </p:tgtEl>
                                        <p:attrNameLst>
                                          <p:attrName>style.opacity</p:attrName>
                                        </p:attrNameLst>
                                      </p:cBhvr>
                                      <p:to>
                                        <p:strVal val="0.25"/>
                                      </p:to>
                                    </p:set>
                                    <p:animEffect filter="image" prLst="opacity: 0.25">
                                      <p:cBhvr rctx="IE">
                                        <p:cTn id="10" dur="indefinite"/>
                                        <p:tgtEl>
                                          <p:spTgt spid="32">
                                            <p:txEl>
                                              <p:pRg st="3" end="3"/>
                                            </p:txEl>
                                          </p:spTgt>
                                        </p:tgtEl>
                                      </p:cBhvr>
                                    </p:animEffect>
                                  </p:childTnLst>
                                </p:cTn>
                              </p:par>
                              <p:par>
                                <p:cTn id="11" presetID="9" presetClass="emph" presetSubtype="0" nodeType="withEffect">
                                  <p:stCondLst>
                                    <p:cond delay="0"/>
                                  </p:stCondLst>
                                  <p:childTnLst>
                                    <p:set>
                                      <p:cBhvr>
                                        <p:cTn id="12" dur="indefinite"/>
                                        <p:tgtEl>
                                          <p:spTgt spid="32">
                                            <p:txEl>
                                              <p:pRg st="4" end="4"/>
                                            </p:txEl>
                                          </p:spTgt>
                                        </p:tgtEl>
                                        <p:attrNameLst>
                                          <p:attrName>style.opacity</p:attrName>
                                        </p:attrNameLst>
                                      </p:cBhvr>
                                      <p:to>
                                        <p:strVal val="0.25"/>
                                      </p:to>
                                    </p:set>
                                    <p:animEffect filter="image" prLst="opacity: 0.25">
                                      <p:cBhvr rctx="IE">
                                        <p:cTn id="13" dur="indefinite"/>
                                        <p:tgtEl>
                                          <p:spTgt spid="32">
                                            <p:txEl>
                                              <p:pRg st="4" end="4"/>
                                            </p:txEl>
                                          </p:spTgt>
                                        </p:tgtEl>
                                      </p:cBhvr>
                                    </p:animEffect>
                                  </p:childTnLst>
                                </p:cTn>
                              </p:par>
                              <p:par>
                                <p:cTn id="14" presetID="9" presetClass="emph" presetSubtype="0" nodeType="withEffect">
                                  <p:stCondLst>
                                    <p:cond delay="0"/>
                                  </p:stCondLst>
                                  <p:childTnLst>
                                    <p:set>
                                      <p:cBhvr>
                                        <p:cTn id="15" dur="indefinite"/>
                                        <p:tgtEl>
                                          <p:spTgt spid="33">
                                            <p:txEl>
                                              <p:pRg st="2" end="2"/>
                                            </p:txEl>
                                          </p:spTgt>
                                        </p:tgtEl>
                                        <p:attrNameLst>
                                          <p:attrName>style.opacity</p:attrName>
                                        </p:attrNameLst>
                                      </p:cBhvr>
                                      <p:to>
                                        <p:strVal val="0.25"/>
                                      </p:to>
                                    </p:set>
                                    <p:animEffect filter="image" prLst="opacity: 0.25">
                                      <p:cBhvr rctx="IE">
                                        <p:cTn id="16" dur="indefinite"/>
                                        <p:tgtEl>
                                          <p:spTgt spid="33">
                                            <p:txEl>
                                              <p:pRg st="2" end="2"/>
                                            </p:txEl>
                                          </p:spTgt>
                                        </p:tgtEl>
                                      </p:cBhvr>
                                    </p:animEffect>
                                  </p:childTnLst>
                                </p:cTn>
                              </p:par>
                              <p:par>
                                <p:cTn id="17" presetID="9" presetClass="emph" presetSubtype="0" nodeType="withEffect">
                                  <p:stCondLst>
                                    <p:cond delay="0"/>
                                  </p:stCondLst>
                                  <p:childTnLst>
                                    <p:set>
                                      <p:cBhvr>
                                        <p:cTn id="18" dur="indefinite"/>
                                        <p:tgtEl>
                                          <p:spTgt spid="33">
                                            <p:txEl>
                                              <p:pRg st="3" end="3"/>
                                            </p:txEl>
                                          </p:spTgt>
                                        </p:tgtEl>
                                        <p:attrNameLst>
                                          <p:attrName>style.opacity</p:attrName>
                                        </p:attrNameLst>
                                      </p:cBhvr>
                                      <p:to>
                                        <p:strVal val="0.25"/>
                                      </p:to>
                                    </p:set>
                                    <p:animEffect filter="image" prLst="opacity: 0.25">
                                      <p:cBhvr rctx="IE">
                                        <p:cTn id="19" dur="indefinite"/>
                                        <p:tgtEl>
                                          <p:spTgt spid="33">
                                            <p:txEl>
                                              <p:pRg st="3" end="3"/>
                                            </p:txEl>
                                          </p:spTgt>
                                        </p:tgtEl>
                                      </p:cBhvr>
                                    </p:animEffect>
                                  </p:childTnLst>
                                </p:cTn>
                              </p:par>
                              <p:par>
                                <p:cTn id="20" presetID="9" presetClass="emph" presetSubtype="0" nodeType="withEffect">
                                  <p:stCondLst>
                                    <p:cond delay="0"/>
                                  </p:stCondLst>
                                  <p:childTnLst>
                                    <p:set>
                                      <p:cBhvr>
                                        <p:cTn id="21" dur="indefinite"/>
                                        <p:tgtEl>
                                          <p:spTgt spid="33">
                                            <p:txEl>
                                              <p:pRg st="4" end="4"/>
                                            </p:txEl>
                                          </p:spTgt>
                                        </p:tgtEl>
                                        <p:attrNameLst>
                                          <p:attrName>style.opacity</p:attrName>
                                        </p:attrNameLst>
                                      </p:cBhvr>
                                      <p:to>
                                        <p:strVal val="0.25"/>
                                      </p:to>
                                    </p:set>
                                    <p:animEffect filter="image" prLst="opacity: 0.25">
                                      <p:cBhvr rctx="IE">
                                        <p:cTn id="22" dur="indefinite"/>
                                        <p:tgtEl>
                                          <p:spTgt spid="33">
                                            <p:txEl>
                                              <p:pRg st="4" end="4"/>
                                            </p:txEl>
                                          </p:spTgt>
                                        </p:tgtEl>
                                      </p:cBhvr>
                                    </p:animEffect>
                                  </p:childTnLst>
                                </p:cTn>
                              </p:par>
                              <p:par>
                                <p:cTn id="23" presetID="9" presetClass="emph" presetSubtype="0" nodeType="withEffect">
                                  <p:stCondLst>
                                    <p:cond delay="0"/>
                                  </p:stCondLst>
                                  <p:childTnLst>
                                    <p:set>
                                      <p:cBhvr>
                                        <p:cTn id="24" dur="indefinite"/>
                                        <p:tgtEl>
                                          <p:spTgt spid="31">
                                            <p:txEl>
                                              <p:pRg st="2" end="2"/>
                                            </p:txEl>
                                          </p:spTgt>
                                        </p:tgtEl>
                                        <p:attrNameLst>
                                          <p:attrName>style.opacity</p:attrName>
                                        </p:attrNameLst>
                                      </p:cBhvr>
                                      <p:to>
                                        <p:strVal val="0.25"/>
                                      </p:to>
                                    </p:set>
                                    <p:animEffect filter="image" prLst="opacity: 0.25">
                                      <p:cBhvr rctx="IE">
                                        <p:cTn id="25" dur="indefinite"/>
                                        <p:tgtEl>
                                          <p:spTgt spid="31">
                                            <p:txEl>
                                              <p:pRg st="2" end="2"/>
                                            </p:txEl>
                                          </p:spTgt>
                                        </p:tgtEl>
                                      </p:cBhvr>
                                    </p:animEffect>
                                  </p:childTnLst>
                                </p:cTn>
                              </p:par>
                              <p:par>
                                <p:cTn id="26" presetID="9" presetClass="emph" presetSubtype="0" nodeType="withEffect">
                                  <p:stCondLst>
                                    <p:cond delay="0"/>
                                  </p:stCondLst>
                                  <p:childTnLst>
                                    <p:set>
                                      <p:cBhvr>
                                        <p:cTn id="27" dur="indefinite"/>
                                        <p:tgtEl>
                                          <p:spTgt spid="31">
                                            <p:txEl>
                                              <p:pRg st="3" end="3"/>
                                            </p:txEl>
                                          </p:spTgt>
                                        </p:tgtEl>
                                        <p:attrNameLst>
                                          <p:attrName>style.opacity</p:attrName>
                                        </p:attrNameLst>
                                      </p:cBhvr>
                                      <p:to>
                                        <p:strVal val="0.25"/>
                                      </p:to>
                                    </p:set>
                                    <p:animEffect filter="image" prLst="opacity: 0.25">
                                      <p:cBhvr rctx="IE">
                                        <p:cTn id="28" dur="indefinite"/>
                                        <p:tgtEl>
                                          <p:spTgt spid="31">
                                            <p:txEl>
                                              <p:pRg st="3" end="3"/>
                                            </p:txEl>
                                          </p:spTgt>
                                        </p:tgtEl>
                                      </p:cBhvr>
                                    </p:animEffect>
                                  </p:childTnLst>
                                </p:cTn>
                              </p:par>
                              <p:par>
                                <p:cTn id="29" presetID="9" presetClass="emph" presetSubtype="0" nodeType="withEffect">
                                  <p:stCondLst>
                                    <p:cond delay="0"/>
                                  </p:stCondLst>
                                  <p:childTnLst>
                                    <p:set>
                                      <p:cBhvr>
                                        <p:cTn id="30" dur="indefinite"/>
                                        <p:tgtEl>
                                          <p:spTgt spid="31">
                                            <p:txEl>
                                              <p:pRg st="4" end="4"/>
                                            </p:txEl>
                                          </p:spTgt>
                                        </p:tgtEl>
                                        <p:attrNameLst>
                                          <p:attrName>style.opacity</p:attrName>
                                        </p:attrNameLst>
                                      </p:cBhvr>
                                      <p:to>
                                        <p:strVal val="0.25"/>
                                      </p:to>
                                    </p:set>
                                    <p:animEffect filter="image" prLst="opacity: 0.25">
                                      <p:cBhvr rctx="IE">
                                        <p:cTn id="31" dur="indefinite"/>
                                        <p:tgtEl>
                                          <p:spTgt spid="31">
                                            <p:txEl>
                                              <p:pRg st="4" end="4"/>
                                            </p:txEl>
                                          </p:spTgt>
                                        </p:tgtEl>
                                      </p:cBhvr>
                                    </p:animEffect>
                                  </p:childTnLst>
                                </p:cTn>
                              </p:par>
                              <p:par>
                                <p:cTn id="32" presetID="9" presetClass="emph" presetSubtype="0" nodeType="withEffect">
                                  <p:stCondLst>
                                    <p:cond delay="0"/>
                                  </p:stCondLst>
                                  <p:childTnLst>
                                    <p:set>
                                      <p:cBhvr>
                                        <p:cTn id="33" dur="indefinite"/>
                                        <p:tgtEl>
                                          <p:spTgt spid="18">
                                            <p:txEl>
                                              <p:pRg st="1" end="1"/>
                                            </p:txEl>
                                          </p:spTgt>
                                        </p:tgtEl>
                                        <p:attrNameLst>
                                          <p:attrName>style.opacity</p:attrName>
                                        </p:attrNameLst>
                                      </p:cBhvr>
                                      <p:to>
                                        <p:strVal val="0.25"/>
                                      </p:to>
                                    </p:set>
                                    <p:animEffect filter="image" prLst="opacity: 0.25">
                                      <p:cBhvr rctx="IE">
                                        <p:cTn id="34" dur="indefinite"/>
                                        <p:tgtEl>
                                          <p:spTgt spid="18">
                                            <p:txEl>
                                              <p:pRg st="1" end="1"/>
                                            </p:txEl>
                                          </p:spTgt>
                                        </p:tgtEl>
                                      </p:cBhvr>
                                    </p:animEffect>
                                  </p:childTnLst>
                                </p:cTn>
                              </p:par>
                              <p:par>
                                <p:cTn id="35" presetID="9" presetClass="emph" presetSubtype="0" nodeType="withEffect">
                                  <p:stCondLst>
                                    <p:cond delay="0"/>
                                  </p:stCondLst>
                                  <p:childTnLst>
                                    <p:set>
                                      <p:cBhvr>
                                        <p:cTn id="36" dur="indefinite"/>
                                        <p:tgtEl>
                                          <p:spTgt spid="18">
                                            <p:txEl>
                                              <p:pRg st="2" end="2"/>
                                            </p:txEl>
                                          </p:spTgt>
                                        </p:tgtEl>
                                        <p:attrNameLst>
                                          <p:attrName>style.opacity</p:attrName>
                                        </p:attrNameLst>
                                      </p:cBhvr>
                                      <p:to>
                                        <p:strVal val="0.25"/>
                                      </p:to>
                                    </p:set>
                                    <p:animEffect filter="image" prLst="opacity: 0.25">
                                      <p:cBhvr rctx="IE">
                                        <p:cTn id="37" dur="indefinite"/>
                                        <p:tgtEl>
                                          <p:spTgt spid="18">
                                            <p:txEl>
                                              <p:pRg st="2" end="2"/>
                                            </p:txEl>
                                          </p:spTgt>
                                        </p:tgtEl>
                                      </p:cBhvr>
                                    </p:animEffect>
                                  </p:childTnLst>
                                </p:cTn>
                              </p:par>
                              <p:par>
                                <p:cTn id="38" presetID="9" presetClass="emph" presetSubtype="0" nodeType="withEffect">
                                  <p:stCondLst>
                                    <p:cond delay="0"/>
                                  </p:stCondLst>
                                  <p:childTnLst>
                                    <p:set>
                                      <p:cBhvr>
                                        <p:cTn id="39" dur="indefinite"/>
                                        <p:tgtEl>
                                          <p:spTgt spid="18">
                                            <p:txEl>
                                              <p:pRg st="3" end="3"/>
                                            </p:txEl>
                                          </p:spTgt>
                                        </p:tgtEl>
                                        <p:attrNameLst>
                                          <p:attrName>style.opacity</p:attrName>
                                        </p:attrNameLst>
                                      </p:cBhvr>
                                      <p:to>
                                        <p:strVal val="0.25"/>
                                      </p:to>
                                    </p:set>
                                    <p:animEffect filter="image" prLst="opacity: 0.25">
                                      <p:cBhvr rctx="IE">
                                        <p:cTn id="40" dur="indefinite"/>
                                        <p:tgtEl>
                                          <p:spTgt spid="18">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mph" presetSubtype="0" grpId="0" nodeType="clickEffect">
                                  <p:stCondLst>
                                    <p:cond delay="0"/>
                                  </p:stCondLst>
                                  <p:childTnLst>
                                    <p:set>
                                      <p:cBhvr>
                                        <p:cTn id="44" dur="indefinite"/>
                                        <p:tgtEl>
                                          <p:spTgt spid="32">
                                            <p:bg/>
                                          </p:spTgt>
                                        </p:tgtEl>
                                        <p:attrNameLst>
                                          <p:attrName>style.opacity</p:attrName>
                                        </p:attrNameLst>
                                      </p:cBhvr>
                                      <p:to>
                                        <p:strVal val="1"/>
                                      </p:to>
                                    </p:set>
                                    <p:animEffect filter="image" prLst="opacity: 1">
                                      <p:cBhvr rctx="IE">
                                        <p:cTn id="45" dur="indefinite"/>
                                        <p:tgtEl>
                                          <p:spTgt spid="32">
                                            <p:bg/>
                                          </p:spTgt>
                                        </p:tgtEl>
                                      </p:cBhvr>
                                    </p:animEffect>
                                  </p:childTnLst>
                                </p:cTn>
                              </p:par>
                              <p:par>
                                <p:cTn id="46" presetID="9" presetClass="emph" presetSubtype="0" grpId="0" nodeType="withEffect">
                                  <p:stCondLst>
                                    <p:cond delay="0"/>
                                  </p:stCondLst>
                                  <p:childTnLst>
                                    <p:set>
                                      <p:cBhvr>
                                        <p:cTn id="47" dur="indefinite"/>
                                        <p:tgtEl>
                                          <p:spTgt spid="32">
                                            <p:txEl>
                                              <p:pRg st="0" end="0"/>
                                            </p:txEl>
                                          </p:spTgt>
                                        </p:tgtEl>
                                        <p:attrNameLst>
                                          <p:attrName>style.opacity</p:attrName>
                                        </p:attrNameLst>
                                      </p:cBhvr>
                                      <p:to>
                                        <p:strVal val="1"/>
                                      </p:to>
                                    </p:set>
                                    <p:animEffect filter="image" prLst="opacity: 1">
                                      <p:cBhvr rctx="IE">
                                        <p:cTn id="48" dur="indefinite"/>
                                        <p:tgtEl>
                                          <p:spTgt spid="32">
                                            <p:txEl>
                                              <p:pRg st="0" end="0"/>
                                            </p:txEl>
                                          </p:spTgt>
                                        </p:tgtEl>
                                      </p:cBhvr>
                                    </p:animEffect>
                                  </p:childTnLst>
                                </p:cTn>
                              </p:par>
                              <p:par>
                                <p:cTn id="49" presetID="9" presetClass="emph" presetSubtype="0" grpId="0" nodeType="withEffect">
                                  <p:stCondLst>
                                    <p:cond delay="0"/>
                                  </p:stCondLst>
                                  <p:childTnLst>
                                    <p:set>
                                      <p:cBhvr>
                                        <p:cTn id="50" dur="indefinite"/>
                                        <p:tgtEl>
                                          <p:spTgt spid="32">
                                            <p:txEl>
                                              <p:pRg st="2" end="2"/>
                                            </p:txEl>
                                          </p:spTgt>
                                        </p:tgtEl>
                                        <p:attrNameLst>
                                          <p:attrName>style.opacity</p:attrName>
                                        </p:attrNameLst>
                                      </p:cBhvr>
                                      <p:to>
                                        <p:strVal val="1"/>
                                      </p:to>
                                    </p:set>
                                    <p:animEffect filter="image" prLst="opacity: 1">
                                      <p:cBhvr rctx="IE">
                                        <p:cTn id="51" dur="indefinite"/>
                                        <p:tgtEl>
                                          <p:spTgt spid="32">
                                            <p:txEl>
                                              <p:pRg st="2" end="2"/>
                                            </p:txEl>
                                          </p:spTgt>
                                        </p:tgtEl>
                                      </p:cBhvr>
                                    </p:animEffect>
                                  </p:childTnLst>
                                </p:cTn>
                              </p:par>
                              <p:par>
                                <p:cTn id="52" presetID="9" presetClass="emph" presetSubtype="0" grpId="0" nodeType="withEffect">
                                  <p:stCondLst>
                                    <p:cond delay="0"/>
                                  </p:stCondLst>
                                  <p:childTnLst>
                                    <p:set>
                                      <p:cBhvr>
                                        <p:cTn id="53" dur="indefinite"/>
                                        <p:tgtEl>
                                          <p:spTgt spid="32">
                                            <p:txEl>
                                              <p:pRg st="3" end="3"/>
                                            </p:txEl>
                                          </p:spTgt>
                                        </p:tgtEl>
                                        <p:attrNameLst>
                                          <p:attrName>style.opacity</p:attrName>
                                        </p:attrNameLst>
                                      </p:cBhvr>
                                      <p:to>
                                        <p:strVal val="1"/>
                                      </p:to>
                                    </p:set>
                                    <p:animEffect filter="image" prLst="opacity: 1">
                                      <p:cBhvr rctx="IE">
                                        <p:cTn id="54" dur="indefinite"/>
                                        <p:tgtEl>
                                          <p:spTgt spid="32">
                                            <p:txEl>
                                              <p:pRg st="3" end="3"/>
                                            </p:txEl>
                                          </p:spTgt>
                                        </p:tgtEl>
                                      </p:cBhvr>
                                    </p:animEffect>
                                  </p:childTnLst>
                                </p:cTn>
                              </p:par>
                              <p:par>
                                <p:cTn id="55" presetID="9" presetClass="emph" presetSubtype="0" grpId="0" nodeType="withEffect">
                                  <p:stCondLst>
                                    <p:cond delay="0"/>
                                  </p:stCondLst>
                                  <p:childTnLst>
                                    <p:set>
                                      <p:cBhvr>
                                        <p:cTn id="56" dur="indefinite"/>
                                        <p:tgtEl>
                                          <p:spTgt spid="32">
                                            <p:txEl>
                                              <p:pRg st="4" end="4"/>
                                            </p:txEl>
                                          </p:spTgt>
                                        </p:tgtEl>
                                        <p:attrNameLst>
                                          <p:attrName>style.opacity</p:attrName>
                                        </p:attrNameLst>
                                      </p:cBhvr>
                                      <p:to>
                                        <p:strVal val="1"/>
                                      </p:to>
                                    </p:set>
                                    <p:animEffect filter="image" prLst="opacity: 1">
                                      <p:cBhvr rctx="IE">
                                        <p:cTn id="57" dur="indefinite"/>
                                        <p:tgtEl>
                                          <p:spTgt spid="32">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mph" presetSubtype="0" nodeType="clickEffect">
                                  <p:stCondLst>
                                    <p:cond delay="0"/>
                                  </p:stCondLst>
                                  <p:childTnLst>
                                    <p:set>
                                      <p:cBhvr>
                                        <p:cTn id="61" dur="indefinite"/>
                                        <p:tgtEl>
                                          <p:spTgt spid="33">
                                            <p:txEl>
                                              <p:pRg st="2" end="2"/>
                                            </p:txEl>
                                          </p:spTgt>
                                        </p:tgtEl>
                                        <p:attrNameLst>
                                          <p:attrName>style.opacity</p:attrName>
                                        </p:attrNameLst>
                                      </p:cBhvr>
                                      <p:to>
                                        <p:strVal val="1"/>
                                      </p:to>
                                    </p:set>
                                    <p:animEffect filter="image" prLst="opacity: 1">
                                      <p:cBhvr rctx="IE">
                                        <p:cTn id="62" dur="indefinite"/>
                                        <p:tgtEl>
                                          <p:spTgt spid="33">
                                            <p:txEl>
                                              <p:pRg st="2" end="2"/>
                                            </p:txEl>
                                          </p:spTgt>
                                        </p:tgtEl>
                                      </p:cBhvr>
                                    </p:animEffect>
                                  </p:childTnLst>
                                </p:cTn>
                              </p:par>
                              <p:par>
                                <p:cTn id="63" presetID="9" presetClass="emph" presetSubtype="0" nodeType="withEffect">
                                  <p:stCondLst>
                                    <p:cond delay="0"/>
                                  </p:stCondLst>
                                  <p:childTnLst>
                                    <p:set>
                                      <p:cBhvr>
                                        <p:cTn id="64" dur="indefinite"/>
                                        <p:tgtEl>
                                          <p:spTgt spid="33">
                                            <p:txEl>
                                              <p:pRg st="3" end="3"/>
                                            </p:txEl>
                                          </p:spTgt>
                                        </p:tgtEl>
                                        <p:attrNameLst>
                                          <p:attrName>style.opacity</p:attrName>
                                        </p:attrNameLst>
                                      </p:cBhvr>
                                      <p:to>
                                        <p:strVal val="1"/>
                                      </p:to>
                                    </p:set>
                                    <p:animEffect filter="image" prLst="opacity: 1">
                                      <p:cBhvr rctx="IE">
                                        <p:cTn id="65" dur="indefinite"/>
                                        <p:tgtEl>
                                          <p:spTgt spid="33">
                                            <p:txEl>
                                              <p:pRg st="3" end="3"/>
                                            </p:txEl>
                                          </p:spTgt>
                                        </p:tgtEl>
                                      </p:cBhvr>
                                    </p:animEffect>
                                  </p:childTnLst>
                                </p:cTn>
                              </p:par>
                              <p:par>
                                <p:cTn id="66" presetID="9" presetClass="emph" presetSubtype="0" nodeType="withEffect">
                                  <p:stCondLst>
                                    <p:cond delay="0"/>
                                  </p:stCondLst>
                                  <p:childTnLst>
                                    <p:set>
                                      <p:cBhvr>
                                        <p:cTn id="67" dur="indefinite"/>
                                        <p:tgtEl>
                                          <p:spTgt spid="33">
                                            <p:txEl>
                                              <p:pRg st="4" end="4"/>
                                            </p:txEl>
                                          </p:spTgt>
                                        </p:tgtEl>
                                        <p:attrNameLst>
                                          <p:attrName>style.opacity</p:attrName>
                                        </p:attrNameLst>
                                      </p:cBhvr>
                                      <p:to>
                                        <p:strVal val="1"/>
                                      </p:to>
                                    </p:set>
                                    <p:animEffect filter="image" prLst="opacity: 1">
                                      <p:cBhvr rctx="IE">
                                        <p:cTn id="68" dur="indefinite"/>
                                        <p:tgtEl>
                                          <p:spTgt spid="33">
                                            <p:txEl>
                                              <p:pRg st="4" end="4"/>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mph" presetSubtype="0" nodeType="clickEffect">
                                  <p:stCondLst>
                                    <p:cond delay="0"/>
                                  </p:stCondLst>
                                  <p:childTnLst>
                                    <p:set>
                                      <p:cBhvr>
                                        <p:cTn id="72" dur="indefinite"/>
                                        <p:tgtEl>
                                          <p:spTgt spid="31">
                                            <p:txEl>
                                              <p:pRg st="2" end="2"/>
                                            </p:txEl>
                                          </p:spTgt>
                                        </p:tgtEl>
                                        <p:attrNameLst>
                                          <p:attrName>style.opacity</p:attrName>
                                        </p:attrNameLst>
                                      </p:cBhvr>
                                      <p:to>
                                        <p:strVal val="1"/>
                                      </p:to>
                                    </p:set>
                                    <p:animEffect filter="image" prLst="opacity: 1">
                                      <p:cBhvr rctx="IE">
                                        <p:cTn id="73" dur="indefinite"/>
                                        <p:tgtEl>
                                          <p:spTgt spid="31">
                                            <p:txEl>
                                              <p:pRg st="2" end="2"/>
                                            </p:txEl>
                                          </p:spTgt>
                                        </p:tgtEl>
                                      </p:cBhvr>
                                    </p:animEffect>
                                  </p:childTnLst>
                                </p:cTn>
                              </p:par>
                              <p:par>
                                <p:cTn id="74" presetID="9" presetClass="emph" presetSubtype="0" nodeType="withEffect">
                                  <p:stCondLst>
                                    <p:cond delay="0"/>
                                  </p:stCondLst>
                                  <p:childTnLst>
                                    <p:set>
                                      <p:cBhvr>
                                        <p:cTn id="75" dur="indefinite"/>
                                        <p:tgtEl>
                                          <p:spTgt spid="31">
                                            <p:txEl>
                                              <p:pRg st="3" end="3"/>
                                            </p:txEl>
                                          </p:spTgt>
                                        </p:tgtEl>
                                        <p:attrNameLst>
                                          <p:attrName>style.opacity</p:attrName>
                                        </p:attrNameLst>
                                      </p:cBhvr>
                                      <p:to>
                                        <p:strVal val="1"/>
                                      </p:to>
                                    </p:set>
                                    <p:animEffect filter="image" prLst="opacity: 1">
                                      <p:cBhvr rctx="IE">
                                        <p:cTn id="76" dur="indefinite"/>
                                        <p:tgtEl>
                                          <p:spTgt spid="31">
                                            <p:txEl>
                                              <p:pRg st="3" end="3"/>
                                            </p:txEl>
                                          </p:spTgt>
                                        </p:tgtEl>
                                      </p:cBhvr>
                                    </p:animEffect>
                                  </p:childTnLst>
                                </p:cTn>
                              </p:par>
                              <p:par>
                                <p:cTn id="77" presetID="9" presetClass="emph" presetSubtype="0" nodeType="withEffect">
                                  <p:stCondLst>
                                    <p:cond delay="0"/>
                                  </p:stCondLst>
                                  <p:childTnLst>
                                    <p:set>
                                      <p:cBhvr>
                                        <p:cTn id="78" dur="indefinite"/>
                                        <p:tgtEl>
                                          <p:spTgt spid="31">
                                            <p:txEl>
                                              <p:pRg st="4" end="4"/>
                                            </p:txEl>
                                          </p:spTgt>
                                        </p:tgtEl>
                                        <p:attrNameLst>
                                          <p:attrName>style.opacity</p:attrName>
                                        </p:attrNameLst>
                                      </p:cBhvr>
                                      <p:to>
                                        <p:strVal val="1"/>
                                      </p:to>
                                    </p:set>
                                    <p:animEffect filter="image" prLst="opacity: 1">
                                      <p:cBhvr rctx="IE">
                                        <p:cTn id="79" dur="indefinite"/>
                                        <p:tgtEl>
                                          <p:spTgt spid="31">
                                            <p:txEl>
                                              <p:pRg st="4" end="4"/>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9" presetClass="emph" presetSubtype="0" nodeType="clickEffect">
                                  <p:stCondLst>
                                    <p:cond delay="0"/>
                                  </p:stCondLst>
                                  <p:childTnLst>
                                    <p:set>
                                      <p:cBhvr>
                                        <p:cTn id="83" dur="indefinite"/>
                                        <p:tgtEl>
                                          <p:spTgt spid="18">
                                            <p:txEl>
                                              <p:pRg st="0" end="0"/>
                                            </p:txEl>
                                          </p:spTgt>
                                        </p:tgtEl>
                                        <p:attrNameLst>
                                          <p:attrName>style.opacity</p:attrName>
                                        </p:attrNameLst>
                                      </p:cBhvr>
                                      <p:to>
                                        <p:strVal val="1"/>
                                      </p:to>
                                    </p:set>
                                    <p:animEffect filter="image" prLst="opacity: 1">
                                      <p:cBhvr rctx="IE">
                                        <p:cTn id="84" dur="indefinite"/>
                                        <p:tgtEl>
                                          <p:spTgt spid="18">
                                            <p:txEl>
                                              <p:pRg st="0" end="0"/>
                                            </p:txEl>
                                          </p:spTgt>
                                        </p:tgtEl>
                                      </p:cBhvr>
                                    </p:animEffect>
                                  </p:childTnLst>
                                </p:cTn>
                              </p:par>
                              <p:par>
                                <p:cTn id="85" presetID="9" presetClass="emph" presetSubtype="0" nodeType="withEffect">
                                  <p:stCondLst>
                                    <p:cond delay="0"/>
                                  </p:stCondLst>
                                  <p:childTnLst>
                                    <p:set>
                                      <p:cBhvr>
                                        <p:cTn id="86" dur="indefinite"/>
                                        <p:tgtEl>
                                          <p:spTgt spid="18">
                                            <p:txEl>
                                              <p:pRg st="1" end="1"/>
                                            </p:txEl>
                                          </p:spTgt>
                                        </p:tgtEl>
                                        <p:attrNameLst>
                                          <p:attrName>style.opacity</p:attrName>
                                        </p:attrNameLst>
                                      </p:cBhvr>
                                      <p:to>
                                        <p:strVal val="1"/>
                                      </p:to>
                                    </p:set>
                                    <p:animEffect filter="image" prLst="opacity: 1">
                                      <p:cBhvr rctx="IE">
                                        <p:cTn id="87" dur="indefinite"/>
                                        <p:tgtEl>
                                          <p:spTgt spid="18">
                                            <p:txEl>
                                              <p:pRg st="1" end="1"/>
                                            </p:txEl>
                                          </p:spTgt>
                                        </p:tgtEl>
                                      </p:cBhvr>
                                    </p:animEffect>
                                  </p:childTnLst>
                                </p:cTn>
                              </p:par>
                              <p:par>
                                <p:cTn id="88" presetID="9" presetClass="emph" presetSubtype="0" nodeType="withEffect">
                                  <p:stCondLst>
                                    <p:cond delay="0"/>
                                  </p:stCondLst>
                                  <p:childTnLst>
                                    <p:set>
                                      <p:cBhvr>
                                        <p:cTn id="89" dur="indefinite"/>
                                        <p:tgtEl>
                                          <p:spTgt spid="18">
                                            <p:txEl>
                                              <p:pRg st="2" end="2"/>
                                            </p:txEl>
                                          </p:spTgt>
                                        </p:tgtEl>
                                        <p:attrNameLst>
                                          <p:attrName>style.opacity</p:attrName>
                                        </p:attrNameLst>
                                      </p:cBhvr>
                                      <p:to>
                                        <p:strVal val="1"/>
                                      </p:to>
                                    </p:set>
                                    <p:animEffect filter="image" prLst="opacity: 1">
                                      <p:cBhvr rctx="IE">
                                        <p:cTn id="90" dur="indefinite"/>
                                        <p:tgtEl>
                                          <p:spTgt spid="18">
                                            <p:txEl>
                                              <p:pRg st="2" end="2"/>
                                            </p:txEl>
                                          </p:spTgt>
                                        </p:tgtEl>
                                      </p:cBhvr>
                                    </p:animEffect>
                                  </p:childTnLst>
                                </p:cTn>
                              </p:par>
                              <p:par>
                                <p:cTn id="91" presetID="9" presetClass="emph" presetSubtype="0" nodeType="withEffect">
                                  <p:stCondLst>
                                    <p:cond delay="0"/>
                                  </p:stCondLst>
                                  <p:childTnLst>
                                    <p:set>
                                      <p:cBhvr>
                                        <p:cTn id="92" dur="indefinite"/>
                                        <p:tgtEl>
                                          <p:spTgt spid="18">
                                            <p:txEl>
                                              <p:pRg st="3" end="3"/>
                                            </p:txEl>
                                          </p:spTgt>
                                        </p:tgtEl>
                                        <p:attrNameLst>
                                          <p:attrName>style.opacity</p:attrName>
                                        </p:attrNameLst>
                                      </p:cBhvr>
                                      <p:to>
                                        <p:strVal val="1"/>
                                      </p:to>
                                    </p:set>
                                    <p:animEffect filter="image" prLst="opacity: 1">
                                      <p:cBhvr rctx="IE">
                                        <p:cTn id="93" dur="indefinite"/>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uiExpand="1" build="allAtOnce"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795131" y="2058366"/>
            <a:ext cx="10389704" cy="2302565"/>
          </a:xfrm>
        </p:spPr>
        <p:txBody>
          <a:bodyPr wrap="square" anchor="ctr"/>
          <a:lstStyle/>
          <a:p>
            <a:pPr algn="ctr">
              <a:lnSpc>
                <a:spcPct val="100000"/>
              </a:lnSpc>
              <a:defRPr sz="5400"/>
            </a:pPr>
            <a:r>
              <a:rPr lang="ja-JP" altLang="en-US" dirty="0">
                <a:ea typeface="MS PGothic" panose="020B0600070205080204" pitchFamily="34" charset="-128"/>
              </a:rPr>
              <a:t>オンライン版ソーシャル・スタイル</a:t>
            </a:r>
            <a:br>
              <a:rPr lang="ja-JP" altLang="en-US" dirty="0">
                <a:ea typeface="MS PGothic" panose="020B0600070205080204" pitchFamily="34" charset="-128"/>
              </a:rPr>
            </a:br>
            <a:r>
              <a:rPr lang="ja-JP" altLang="en-US" dirty="0">
                <a:ea typeface="MS PGothic" panose="020B0600070205080204" pitchFamily="34" charset="-128"/>
              </a:rPr>
              <a:t>自己認識プロファイル</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a:lstStyle/>
          <a:p>
            <a:fld id="{1B1CF60C-C85D-47C0-8597-E3BF95F18FA3}" type="slidenum">
              <a:rPr lang="en-US" altLang="ja-JP" smtClean="0">
                <a:solidFill>
                  <a:srgbClr val="898989"/>
                </a:solidFill>
                <a:ea typeface="MS PGothic" panose="020B0600070205080204" pitchFamily="34" charset="-128"/>
              </a:rPr>
              <a:t>14</a:t>
            </a:fld>
            <a:endParaRPr lang="ja-JP" altLang="en-US" dirty="0">
              <a:solidFill>
                <a:srgbClr val="898989"/>
              </a:solidFill>
              <a:ea typeface="MS PGothic" panose="020B0600070205080204" pitchFamily="34" charset="-128"/>
            </a:endParaRPr>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a:xfrm>
            <a:off x="228600" y="6438900"/>
            <a:ext cx="7924800" cy="282575"/>
          </a:xfrm>
        </p:spPr>
        <p:txBody>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Tree>
    <p:extLst>
      <p:ext uri="{BB962C8B-B14F-4D97-AF65-F5344CB8AC3E}">
        <p14:creationId xmlns:p14="http://schemas.microsoft.com/office/powerpoint/2010/main" val="39652815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CA48CE18-3A6A-2B4E-9709-C3F83B6B72F9}"/>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n-US" altLang="ja-JP"/>
              <a:t>© The TRACOM Corporation. All Rights Reserved.</a:t>
            </a:r>
            <a:endParaRPr lang="en-US" altLang="ja-JP" dirty="0"/>
          </a:p>
        </p:txBody>
      </p:sp>
      <p:sp>
        <p:nvSpPr>
          <p:cNvPr id="9" name="Slide Number Placeholder 3">
            <a:extLst>
              <a:ext uri="{FF2B5EF4-FFF2-40B4-BE49-F238E27FC236}">
                <a16:creationId xmlns:a16="http://schemas.microsoft.com/office/drawing/2014/main" id="{7EA11225-A451-4C0E-9C4A-BE3344EE69A1}"/>
              </a:ext>
            </a:extLst>
          </p:cNvPr>
          <p:cNvSpPr txBox="1">
            <a:spLocks/>
          </p:cNvSpPr>
          <p:nvPr/>
        </p:nvSpPr>
        <p:spPr>
          <a:xfrm>
            <a:off x="9220200" y="6449786"/>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ja-JP" sz="1000" smtClean="0">
                <a:solidFill>
                  <a:srgbClr val="898989"/>
                </a:solidFill>
              </a:rPr>
              <a:pPr algn="r"/>
              <a:t>15</a:t>
            </a:fld>
            <a:endParaRPr lang="ja-JP" altLang="en-US" sz="1000" dirty="0">
              <a:solidFill>
                <a:srgbClr val="898989"/>
              </a:solidFill>
            </a:endParaRPr>
          </a:p>
        </p:txBody>
      </p:sp>
      <p:pic>
        <p:nvPicPr>
          <p:cNvPr id="3" name="Picture 2" descr="Graphical user interface, website&#10;&#10;Description automatically generated">
            <a:extLst>
              <a:ext uri="{FF2B5EF4-FFF2-40B4-BE49-F238E27FC236}">
                <a16:creationId xmlns:a16="http://schemas.microsoft.com/office/drawing/2014/main" id="{60F378BB-37A0-58AF-4FBE-A46D0140FE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1258" y="395344"/>
            <a:ext cx="4451466" cy="5760720"/>
          </a:xfrm>
          <a:prstGeom prst="rect">
            <a:avLst/>
          </a:prstGeom>
          <a:ln>
            <a:solidFill>
              <a:schemeClr val="tx1"/>
            </a:solidFill>
          </a:ln>
        </p:spPr>
      </p:pic>
      <p:pic>
        <p:nvPicPr>
          <p:cNvPr id="5" name="Picture 4" descr="Graphical user interface, application&#10;&#10;Description automatically generated">
            <a:extLst>
              <a:ext uri="{FF2B5EF4-FFF2-40B4-BE49-F238E27FC236}">
                <a16:creationId xmlns:a16="http://schemas.microsoft.com/office/drawing/2014/main" id="{7F75F0C8-ED8D-4D29-0B2A-33E4CDCFB3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9278" y="395344"/>
            <a:ext cx="4451466" cy="5760720"/>
          </a:xfrm>
          <a:prstGeom prst="rect">
            <a:avLst/>
          </a:prstGeom>
          <a:ln>
            <a:solidFill>
              <a:schemeClr val="tx1"/>
            </a:solidFill>
          </a:ln>
        </p:spPr>
      </p:pic>
    </p:spTree>
    <p:extLst>
      <p:ext uri="{BB962C8B-B14F-4D97-AF65-F5344CB8AC3E}">
        <p14:creationId xmlns:p14="http://schemas.microsoft.com/office/powerpoint/2010/main" val="4210973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21C49B6-14A8-41A9-B128-46ED5AB25AD2}"/>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ja-JP" sz="1000" smtClean="0">
                <a:solidFill>
                  <a:srgbClr val="898989"/>
                </a:solidFill>
              </a:rPr>
              <a:pPr algn="r"/>
              <a:t>16</a:t>
            </a:fld>
            <a:endParaRPr lang="ja-JP" altLang="en-US" sz="1000" dirty="0">
              <a:solidFill>
                <a:srgbClr val="898989"/>
              </a:solidFill>
            </a:endParaRPr>
          </a:p>
        </p:txBody>
      </p:sp>
      <p:sp>
        <p:nvSpPr>
          <p:cNvPr id="8" name="Footer Placeholder 1">
            <a:extLst>
              <a:ext uri="{FF2B5EF4-FFF2-40B4-BE49-F238E27FC236}">
                <a16:creationId xmlns:a16="http://schemas.microsoft.com/office/drawing/2014/main" id="{BA40424D-1613-45E4-96CE-96093614EF7C}"/>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n-US" altLang="ja-JP"/>
              <a:t>© The TRACOM Corporation. All Rights Reserved.</a:t>
            </a:r>
            <a:endParaRPr lang="en-US" altLang="ja-JP" dirty="0"/>
          </a:p>
        </p:txBody>
      </p:sp>
      <p:pic>
        <p:nvPicPr>
          <p:cNvPr id="3" name="Picture 2" descr="Diagram&#10;&#10;Description automatically generated">
            <a:extLst>
              <a:ext uri="{FF2B5EF4-FFF2-40B4-BE49-F238E27FC236}">
                <a16:creationId xmlns:a16="http://schemas.microsoft.com/office/drawing/2014/main" id="{EE68818B-8167-E482-04FB-0A6F3E450A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5547" y="390577"/>
            <a:ext cx="4452072" cy="5760720"/>
          </a:xfrm>
          <a:prstGeom prst="rect">
            <a:avLst/>
          </a:prstGeom>
          <a:ln>
            <a:solidFill>
              <a:schemeClr val="tx1"/>
            </a:solidFill>
          </a:ln>
        </p:spPr>
      </p:pic>
      <p:pic>
        <p:nvPicPr>
          <p:cNvPr id="9" name="Picture 8" descr="Diagram&#10;&#10;Description automatically generated">
            <a:extLst>
              <a:ext uri="{FF2B5EF4-FFF2-40B4-BE49-F238E27FC236}">
                <a16:creationId xmlns:a16="http://schemas.microsoft.com/office/drawing/2014/main" id="{81EECC16-20B5-7423-C628-737540B418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4478" y="390577"/>
            <a:ext cx="4451975" cy="5760720"/>
          </a:xfrm>
          <a:prstGeom prst="rect">
            <a:avLst/>
          </a:prstGeom>
          <a:ln>
            <a:solidFill>
              <a:schemeClr val="tx1"/>
            </a:solidFill>
          </a:ln>
        </p:spPr>
      </p:pic>
    </p:spTree>
    <p:extLst>
      <p:ext uri="{BB962C8B-B14F-4D97-AF65-F5344CB8AC3E}">
        <p14:creationId xmlns:p14="http://schemas.microsoft.com/office/powerpoint/2010/main" val="36056855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7E2DF8-4354-4F49-9631-BCD299ABC0FB}"/>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ja-JP" sz="1000" smtClean="0">
                <a:solidFill>
                  <a:srgbClr val="898989"/>
                </a:solidFill>
              </a:rPr>
              <a:pPr algn="r"/>
              <a:t>17</a:t>
            </a:fld>
            <a:endParaRPr lang="ja-JP" altLang="en-US" sz="1000" dirty="0">
              <a:solidFill>
                <a:srgbClr val="898989"/>
              </a:solidFill>
            </a:endParaRPr>
          </a:p>
        </p:txBody>
      </p:sp>
      <p:sp>
        <p:nvSpPr>
          <p:cNvPr id="6" name="Footer Placeholder 1">
            <a:extLst>
              <a:ext uri="{FF2B5EF4-FFF2-40B4-BE49-F238E27FC236}">
                <a16:creationId xmlns:a16="http://schemas.microsoft.com/office/drawing/2014/main" id="{D6698023-A4A2-4A5E-9978-7C7AB3CE21D9}"/>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n-US" altLang="ja-JP"/>
              <a:t>© The TRACOM Corporation. All Rights Reserved.</a:t>
            </a:r>
            <a:endParaRPr lang="en-US" altLang="ja-JP" dirty="0"/>
          </a:p>
        </p:txBody>
      </p:sp>
      <p:pic>
        <p:nvPicPr>
          <p:cNvPr id="3" name="Picture 2" descr="Text, timeline&#10;&#10;Description automatically generated">
            <a:extLst>
              <a:ext uri="{FF2B5EF4-FFF2-40B4-BE49-F238E27FC236}">
                <a16:creationId xmlns:a16="http://schemas.microsoft.com/office/drawing/2014/main" id="{491F8B5F-FB4C-1152-51CF-CD4F5C761C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8246" y="355514"/>
            <a:ext cx="4452301" cy="5760720"/>
          </a:xfrm>
          <a:prstGeom prst="rect">
            <a:avLst/>
          </a:prstGeom>
          <a:ln>
            <a:solidFill>
              <a:schemeClr val="tx1"/>
            </a:solidFill>
          </a:ln>
        </p:spPr>
      </p:pic>
      <p:pic>
        <p:nvPicPr>
          <p:cNvPr id="9" name="Picture 8" descr="Timeline&#10;&#10;Description automatically generated">
            <a:extLst>
              <a:ext uri="{FF2B5EF4-FFF2-40B4-BE49-F238E27FC236}">
                <a16:creationId xmlns:a16="http://schemas.microsoft.com/office/drawing/2014/main" id="{CD55CD45-86D2-894F-9944-8B638731BC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2722" y="355514"/>
            <a:ext cx="4451032" cy="5760720"/>
          </a:xfrm>
          <a:prstGeom prst="rect">
            <a:avLst/>
          </a:prstGeom>
          <a:ln>
            <a:solidFill>
              <a:schemeClr val="tx1"/>
            </a:solidFill>
          </a:ln>
        </p:spPr>
      </p:pic>
    </p:spTree>
    <p:extLst>
      <p:ext uri="{BB962C8B-B14F-4D97-AF65-F5344CB8AC3E}">
        <p14:creationId xmlns:p14="http://schemas.microsoft.com/office/powerpoint/2010/main" val="8088316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4531B80-FE54-4EAD-AC61-5391A1CC2A8D}"/>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ja-JP" sz="1000" smtClean="0">
                <a:solidFill>
                  <a:srgbClr val="898989"/>
                </a:solidFill>
              </a:rPr>
              <a:pPr algn="r"/>
              <a:t>18</a:t>
            </a:fld>
            <a:endParaRPr lang="ja-JP" altLang="en-US" sz="1000" dirty="0">
              <a:solidFill>
                <a:srgbClr val="898989"/>
              </a:solidFill>
            </a:endParaRPr>
          </a:p>
        </p:txBody>
      </p:sp>
      <p:sp>
        <p:nvSpPr>
          <p:cNvPr id="6" name="Footer Placeholder 1">
            <a:extLst>
              <a:ext uri="{FF2B5EF4-FFF2-40B4-BE49-F238E27FC236}">
                <a16:creationId xmlns:a16="http://schemas.microsoft.com/office/drawing/2014/main" id="{E539196E-6456-491E-A22F-01F31C773C2F}"/>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n-US" altLang="ja-JP"/>
              <a:t>© The TRACOM Corporation. All Rights Reserved.</a:t>
            </a:r>
            <a:endParaRPr lang="en-US" altLang="ja-JP" dirty="0"/>
          </a:p>
        </p:txBody>
      </p:sp>
      <p:pic>
        <p:nvPicPr>
          <p:cNvPr id="3" name="Picture 2" descr="Text, table&#10;&#10;Description automatically generated with medium confidence">
            <a:extLst>
              <a:ext uri="{FF2B5EF4-FFF2-40B4-BE49-F238E27FC236}">
                <a16:creationId xmlns:a16="http://schemas.microsoft.com/office/drawing/2014/main" id="{E12F997A-B14D-B058-C450-193E220D5D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7319" y="400946"/>
            <a:ext cx="4451466" cy="5760720"/>
          </a:xfrm>
          <a:prstGeom prst="rect">
            <a:avLst/>
          </a:prstGeom>
          <a:ln>
            <a:solidFill>
              <a:schemeClr val="tx1"/>
            </a:solidFill>
          </a:ln>
        </p:spPr>
      </p:pic>
      <p:pic>
        <p:nvPicPr>
          <p:cNvPr id="9" name="Picture 8" descr="Text&#10;&#10;Description automatically generated with low confidence">
            <a:extLst>
              <a:ext uri="{FF2B5EF4-FFF2-40B4-BE49-F238E27FC236}">
                <a16:creationId xmlns:a16="http://schemas.microsoft.com/office/drawing/2014/main" id="{C64B03EE-0728-344B-1DD6-794F605805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3215" y="400946"/>
            <a:ext cx="4451466" cy="5760720"/>
          </a:xfrm>
          <a:prstGeom prst="rect">
            <a:avLst/>
          </a:prstGeom>
          <a:ln>
            <a:solidFill>
              <a:schemeClr val="tx1"/>
            </a:solidFill>
          </a:ln>
        </p:spPr>
      </p:pic>
    </p:spTree>
    <p:extLst>
      <p:ext uri="{BB962C8B-B14F-4D97-AF65-F5344CB8AC3E}">
        <p14:creationId xmlns:p14="http://schemas.microsoft.com/office/powerpoint/2010/main" val="23462722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CF5076DF-159F-4973-B1B6-650D66B3DD2B}"/>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n-US" altLang="ja-JP"/>
              <a:t>© The TRACOM Corporation. All Rights Reserved.</a:t>
            </a:r>
            <a:endParaRPr lang="en-US" altLang="ja-JP" dirty="0"/>
          </a:p>
        </p:txBody>
      </p:sp>
      <p:sp>
        <p:nvSpPr>
          <p:cNvPr id="6" name="Slide Number Placeholder 3">
            <a:extLst>
              <a:ext uri="{FF2B5EF4-FFF2-40B4-BE49-F238E27FC236}">
                <a16:creationId xmlns:a16="http://schemas.microsoft.com/office/drawing/2014/main" id="{81A71082-35C7-42ED-8D0B-77A2073B4E82}"/>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ja-JP" sz="1000" smtClean="0">
                <a:solidFill>
                  <a:srgbClr val="898989"/>
                </a:solidFill>
              </a:rPr>
              <a:pPr algn="r"/>
              <a:t>19</a:t>
            </a:fld>
            <a:endParaRPr lang="ja-JP" altLang="en-US" sz="1000" dirty="0">
              <a:solidFill>
                <a:srgbClr val="898989"/>
              </a:solidFill>
            </a:endParaRPr>
          </a:p>
        </p:txBody>
      </p:sp>
      <p:pic>
        <p:nvPicPr>
          <p:cNvPr id="3" name="Picture 2" descr="Text&#10;&#10;Description automatically generated with low confidence">
            <a:extLst>
              <a:ext uri="{FF2B5EF4-FFF2-40B4-BE49-F238E27FC236}">
                <a16:creationId xmlns:a16="http://schemas.microsoft.com/office/drawing/2014/main" id="{475BCE79-3591-6AE5-F2D2-B3D0B6909C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7112" y="399275"/>
            <a:ext cx="4451466" cy="5760720"/>
          </a:xfrm>
          <a:prstGeom prst="rect">
            <a:avLst/>
          </a:prstGeom>
          <a:ln>
            <a:solidFill>
              <a:schemeClr val="tx1"/>
            </a:solidFill>
          </a:ln>
        </p:spPr>
      </p:pic>
      <p:pic>
        <p:nvPicPr>
          <p:cNvPr id="9" name="Picture 8" descr="Graphical user interface, text, application, email&#10;&#10;Description automatically generated">
            <a:extLst>
              <a:ext uri="{FF2B5EF4-FFF2-40B4-BE49-F238E27FC236}">
                <a16:creationId xmlns:a16="http://schemas.microsoft.com/office/drawing/2014/main" id="{94C476F6-3045-1F8C-0AF8-375342B85A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3424" y="399275"/>
            <a:ext cx="4442022" cy="5748499"/>
          </a:xfrm>
          <a:prstGeom prst="rect">
            <a:avLst/>
          </a:prstGeom>
          <a:ln>
            <a:solidFill>
              <a:schemeClr val="tx1"/>
            </a:solidFill>
          </a:ln>
        </p:spPr>
      </p:pic>
    </p:spTree>
    <p:extLst>
      <p:ext uri="{BB962C8B-B14F-4D97-AF65-F5344CB8AC3E}">
        <p14:creationId xmlns:p14="http://schemas.microsoft.com/office/powerpoint/2010/main" val="32073907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B04690B-9D1A-4683-9B46-17E8D2CC5FAB}"/>
              </a:ext>
            </a:extLst>
          </p:cNvPr>
          <p:cNvSpPr>
            <a:spLocks noGrp="1"/>
          </p:cNvSpPr>
          <p:nvPr>
            <p:ph type="title"/>
          </p:nvPr>
        </p:nvSpPr>
        <p:spPr/>
        <p:txBody>
          <a:bodyPr wrap="square">
            <a:noAutofit/>
          </a:bodyPr>
          <a:lstStyle/>
          <a:p>
            <a:r>
              <a:rPr lang="ja-JP" altLang="en-US" dirty="0">
                <a:solidFill>
                  <a:schemeClr val="accent2"/>
                </a:solidFill>
                <a:ea typeface="MS PGothic" panose="020B0600070205080204" pitchFamily="34" charset="-128"/>
              </a:rPr>
              <a:t>学習目標</a:t>
            </a:r>
          </a:p>
        </p:txBody>
      </p:sp>
      <p:sp>
        <p:nvSpPr>
          <p:cNvPr id="11" name="Text Placeholder 10">
            <a:extLst>
              <a:ext uri="{FF2B5EF4-FFF2-40B4-BE49-F238E27FC236}">
                <a16:creationId xmlns:a16="http://schemas.microsoft.com/office/drawing/2014/main" id="{74DE1067-F4DC-42C3-BB70-F44980978ACB}"/>
              </a:ext>
            </a:extLst>
          </p:cNvPr>
          <p:cNvSpPr>
            <a:spLocks noGrp="1"/>
          </p:cNvSpPr>
          <p:nvPr>
            <p:ph type="body" idx="1"/>
          </p:nvPr>
        </p:nvSpPr>
        <p:spPr/>
        <p:txBody>
          <a:bodyPr wrap="square">
            <a:noAutofit/>
          </a:bodyPr>
          <a:lstStyle/>
          <a:p>
            <a:pPr eaLnBrk="1" hangingPunct="1">
              <a:spcAft>
                <a:spcPts val="600"/>
              </a:spcAft>
              <a:defRPr sz="2400">
                <a:ea typeface="ヒラギノ角ゴ Pro W3" pitchFamily="4" charset="-128"/>
                <a:cs typeface="ヒラギノ角ゴ Pro W3" pitchFamily="4" charset="-128"/>
              </a:defRPr>
            </a:pPr>
            <a:r>
              <a:rPr lang="ja-JP" altLang="en-US" dirty="0">
                <a:ea typeface="MS PGothic" panose="020B0600070205080204" pitchFamily="34" charset="-128"/>
              </a:rPr>
              <a:t>ソーシャル・スタイル™ モデルを理解する。</a:t>
            </a:r>
          </a:p>
          <a:p>
            <a:pPr eaLnBrk="1" hangingPunct="1">
              <a:spcAft>
                <a:spcPts val="600"/>
              </a:spcAft>
              <a:defRPr sz="2400">
                <a:ea typeface="ヒラギノ角ゴ Pro W3" pitchFamily="4" charset="-128"/>
                <a:cs typeface="ヒラギノ角ゴ Pro W3" pitchFamily="4" charset="-128"/>
              </a:defRPr>
            </a:pPr>
            <a:r>
              <a:rPr lang="ja-JP" altLang="en-US" dirty="0">
                <a:ea typeface="MS PGothic" panose="020B0600070205080204" pitchFamily="34" charset="-128"/>
              </a:rPr>
              <a:t>自己認識での評価を完了して、自分のソーシャル・スタイルを推定する。</a:t>
            </a:r>
          </a:p>
          <a:p>
            <a:pPr eaLnBrk="1" hangingPunct="1">
              <a:spcAft>
                <a:spcPts val="600"/>
              </a:spcAft>
              <a:defRPr sz="2400">
                <a:ea typeface="ヒラギノ角ゴ Pro W3" pitchFamily="4" charset="-128"/>
                <a:cs typeface="ヒラギノ角ゴ Pro W3" pitchFamily="4" charset="-128"/>
              </a:defRPr>
            </a:pPr>
            <a:r>
              <a:rPr lang="ja-JP" altLang="en-US" dirty="0">
                <a:ea typeface="MS PGothic" panose="020B0600070205080204" pitchFamily="34" charset="-128"/>
              </a:rPr>
              <a:t>自分の行動について、また自分と同じスタイルの人がほかの人からはどう見えるかについての理解を深める。</a:t>
            </a:r>
          </a:p>
          <a:p>
            <a:pPr eaLnBrk="1" hangingPunct="1">
              <a:spcAft>
                <a:spcPts val="600"/>
              </a:spcAft>
              <a:defRPr sz="2400">
                <a:ea typeface="ヒラギノ角ゴ Pro W3" pitchFamily="4" charset="-128"/>
                <a:cs typeface="ヒラギノ角ゴ Pro W3" pitchFamily="4" charset="-128"/>
              </a:defRPr>
            </a:pPr>
            <a:r>
              <a:rPr lang="ja-JP" altLang="en-US" dirty="0">
                <a:ea typeface="MS PGothic" panose="020B0600070205080204" pitchFamily="34" charset="-128"/>
              </a:rPr>
              <a:t>対応性を強化して対人効果を向上させる。</a:t>
            </a:r>
          </a:p>
        </p:txBody>
      </p:sp>
      <p:sp>
        <p:nvSpPr>
          <p:cNvPr id="4" name="Slide Number Placeholder 3">
            <a:extLst>
              <a:ext uri="{FF2B5EF4-FFF2-40B4-BE49-F238E27FC236}">
                <a16:creationId xmlns:a16="http://schemas.microsoft.com/office/drawing/2014/main" id="{92FD931E-CED9-4A97-A569-6927F3A0F9C3}"/>
              </a:ext>
            </a:extLst>
          </p:cNvPr>
          <p:cNvSpPr>
            <a:spLocks noGrp="1"/>
          </p:cNvSpPr>
          <p:nvPr>
            <p:ph type="sldNum" sz="quarter" idx="12"/>
          </p:nvPr>
        </p:nvSpPr>
        <p:spPr>
          <a:xfrm>
            <a:off x="9220200" y="6438900"/>
            <a:ext cx="2743200" cy="282575"/>
          </a:xfrm>
        </p:spPr>
        <p:txBody>
          <a:bodyPr wrap="square">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CF60C-C85D-47C0-8597-E3BF95F18FA3}" type="slidenum">
              <a:rPr kumimoji="0" lang="en-US" altLang="ja-JP" sz="1000" b="0" i="0" u="none" strike="noStrike" kern="1200" cap="none" spc="0" normalizeH="0" baseline="0" noProof="0" smtClean="0">
                <a:ln>
                  <a:noFill/>
                </a:ln>
                <a:solidFill>
                  <a:prstClr val="black">
                    <a:tint val="75000"/>
                  </a:prstClr>
                </a:solidFill>
                <a:effectLst/>
                <a:uLnTx/>
                <a:uFillTx/>
                <a:latin typeface="Arial"/>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ja-JP" altLang="en-US" sz="1000" b="0" i="0" u="none" strike="noStrike" kern="1200" cap="none" spc="0" normalizeH="0" baseline="0" noProof="0" dirty="0">
              <a:ln>
                <a:noFill/>
              </a:ln>
              <a:solidFill>
                <a:prstClr val="black">
                  <a:tint val="75000"/>
                </a:prstClr>
              </a:solidFill>
              <a:effectLst/>
              <a:uLnTx/>
              <a:uFillTx/>
              <a:latin typeface="Arial"/>
              <a:ea typeface="MS PGothic" panose="020B0600070205080204" pitchFamily="34" charset="-128"/>
              <a:cs typeface="+mn-cs"/>
            </a:endParaRPr>
          </a:p>
        </p:txBody>
      </p:sp>
      <p:sp>
        <p:nvSpPr>
          <p:cNvPr id="2" name="Footer Placeholder 1">
            <a:extLst>
              <a:ext uri="{FF2B5EF4-FFF2-40B4-BE49-F238E27FC236}">
                <a16:creationId xmlns:a16="http://schemas.microsoft.com/office/drawing/2014/main" id="{5C485CCC-E384-441B-9940-1EF9EDDF7D8B}"/>
              </a:ext>
            </a:extLst>
          </p:cNvPr>
          <p:cNvSpPr>
            <a:spLocks noGrp="1"/>
          </p:cNvSpPr>
          <p:nvPr>
            <p:ph type="ftr" sz="quarter" idx="13"/>
          </p:nvPr>
        </p:nvSpPr>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000" b="0" i="0" u="none" strike="noStrike" kern="1200" cap="none" spc="0" normalizeH="0" baseline="0" noProof="0">
                <a:ln>
                  <a:noFill/>
                </a:ln>
                <a:solidFill>
                  <a:prstClr val="black">
                    <a:tint val="75000"/>
                  </a:prstClr>
                </a:solidFill>
                <a:effectLst/>
                <a:uLnTx/>
                <a:uFillTx/>
                <a:latin typeface="Arial"/>
                <a:ea typeface="MS PGothic" panose="020B0600070205080204" pitchFamily="34" charset="-128"/>
                <a:cs typeface="+mn-cs"/>
              </a:rPr>
              <a:t>© The TRACOM Corporation. All Rights Reserved.</a:t>
            </a:r>
            <a:endParaRPr kumimoji="0" lang="en-US" altLang="ja-JP" sz="1000" b="0" i="0" u="none" strike="noStrike" kern="1200" cap="none" spc="0" normalizeH="0" baseline="0" noProof="0" dirty="0">
              <a:ln>
                <a:noFill/>
              </a:ln>
              <a:solidFill>
                <a:prstClr val="black">
                  <a:tint val="75000"/>
                </a:prstClr>
              </a:solidFill>
              <a:effectLst/>
              <a:uLnTx/>
              <a:uFillTx/>
              <a:latin typeface="Arial"/>
              <a:ea typeface="MS PGothic" panose="020B0600070205080204" pitchFamily="34" charset="-128"/>
              <a:cs typeface="+mn-cs"/>
            </a:endParaRPr>
          </a:p>
        </p:txBody>
      </p:sp>
    </p:spTree>
    <p:extLst>
      <p:ext uri="{BB962C8B-B14F-4D97-AF65-F5344CB8AC3E}">
        <p14:creationId xmlns:p14="http://schemas.microsoft.com/office/powerpoint/2010/main" val="17479487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795131" y="2058366"/>
            <a:ext cx="10389704" cy="2302565"/>
          </a:xfrm>
        </p:spPr>
        <p:txBody>
          <a:bodyPr wrap="square" anchor="ctr"/>
          <a:lstStyle/>
          <a:p>
            <a:pPr algn="ctr">
              <a:lnSpc>
                <a:spcPct val="100000"/>
              </a:lnSpc>
              <a:defRPr sz="5400"/>
            </a:pPr>
            <a:r>
              <a:rPr lang="ja-JP" altLang="en-US" dirty="0">
                <a:ea typeface="MS PGothic" panose="020B0600070205080204" pitchFamily="34" charset="-128"/>
              </a:rPr>
              <a:t>印刷版ソーシャル・スタイル</a:t>
            </a:r>
            <a:br>
              <a:rPr lang="en-US" altLang="ja-JP" dirty="0">
                <a:ea typeface="MS PGothic" panose="020B0600070205080204" pitchFamily="34" charset="-128"/>
              </a:rPr>
            </a:br>
            <a:r>
              <a:rPr lang="ja-JP" altLang="en-US" dirty="0">
                <a:ea typeface="MS PGothic" panose="020B0600070205080204" pitchFamily="34" charset="-128"/>
              </a:rPr>
              <a:t>自己認識プロファイル</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a:lstStyle/>
          <a:p>
            <a:fld id="{1B1CF60C-C85D-47C0-8597-E3BF95F18FA3}" type="slidenum">
              <a:rPr lang="en-US" altLang="ja-JP" smtClean="0">
                <a:ea typeface="MS PGothic" panose="020B0600070205080204" pitchFamily="34" charset="-128"/>
              </a:rPr>
              <a:t>20</a:t>
            </a:fld>
            <a:endParaRPr lang="ja-JP" altLang="en-US" dirty="0">
              <a:ea typeface="MS PGothic" panose="020B0600070205080204" pitchFamily="34" charset="-128"/>
            </a:endParaRPr>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p:txBody>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Tree>
    <p:extLst>
      <p:ext uri="{BB962C8B-B14F-4D97-AF65-F5344CB8AC3E}">
        <p14:creationId xmlns:p14="http://schemas.microsoft.com/office/powerpoint/2010/main" val="2393896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7716C-ECDF-4EBC-8120-9CC2CE774444}"/>
              </a:ext>
            </a:extLst>
          </p:cNvPr>
          <p:cNvSpPr>
            <a:spLocks noGrp="1"/>
          </p:cNvSpPr>
          <p:nvPr>
            <p:ph type="title"/>
          </p:nvPr>
        </p:nvSpPr>
        <p:spPr>
          <a:xfrm>
            <a:off x="586854" y="228600"/>
            <a:ext cx="11376546" cy="1009650"/>
          </a:xfrm>
        </p:spPr>
        <p:txBody>
          <a:bodyPr wrap="square">
            <a:noAutofit/>
          </a:bodyPr>
          <a:lstStyle/>
          <a:p>
            <a:pPr>
              <a:defRPr>
                <a:ea typeface="ヒラギノ角ゴ Pro W3" pitchFamily="4" charset="-128"/>
                <a:cs typeface="ヒラギノ角ゴ Pro W3" pitchFamily="4" charset="-128"/>
              </a:defRPr>
            </a:pPr>
            <a:r>
              <a:rPr lang="ja-JP" altLang="en-US">
                <a:ea typeface="MS PGothic" panose="020B0600070205080204" pitchFamily="34" charset="-128"/>
              </a:rPr>
              <a:t>ソーシャル・スタイルの自己認識</a:t>
            </a:r>
            <a:endParaRPr lang="ja-JP" altLang="en-US" dirty="0">
              <a:ea typeface="MS PGothic" panose="020B0600070205080204" pitchFamily="34" charset="-128"/>
            </a:endParaRPr>
          </a:p>
        </p:txBody>
      </p:sp>
      <p:sp>
        <p:nvSpPr>
          <p:cNvPr id="3" name="Content Placeholder 2">
            <a:extLst>
              <a:ext uri="{FF2B5EF4-FFF2-40B4-BE49-F238E27FC236}">
                <a16:creationId xmlns:a16="http://schemas.microsoft.com/office/drawing/2014/main" id="{35D4B764-5846-4537-AFA6-85FED46A9236}"/>
              </a:ext>
            </a:extLst>
          </p:cNvPr>
          <p:cNvSpPr>
            <a:spLocks noGrp="1"/>
          </p:cNvSpPr>
          <p:nvPr>
            <p:ph sz="half" idx="1"/>
          </p:nvPr>
        </p:nvSpPr>
        <p:spPr>
          <a:xfrm>
            <a:off x="709684" y="2316163"/>
            <a:ext cx="5654914" cy="3607271"/>
          </a:xfrm>
        </p:spPr>
        <p:txBody>
          <a:bodyPr wrap="square">
            <a:noAutofit/>
          </a:bodyPr>
          <a:lstStyle/>
          <a:p>
            <a:pPr marL="457200" indent="-457200" eaLnBrk="1" hangingPunct="1">
              <a:spcAft>
                <a:spcPts val="600"/>
              </a:spcAft>
              <a:buFont typeface="+mj-lt"/>
              <a:buAutoNum type="arabicPeriod"/>
              <a:defRPr sz="2400">
                <a:ea typeface="ヒラギノ角ゴ Pro W3" pitchFamily="4" charset="-128"/>
                <a:cs typeface="ヒラギノ角ゴ Pro W3" pitchFamily="4" charset="-128"/>
              </a:defRPr>
            </a:pPr>
            <a:r>
              <a:rPr lang="ja-JP" altLang="en-US" dirty="0">
                <a:ea typeface="MS PGothic" panose="020B0600070205080204" pitchFamily="34" charset="-128"/>
              </a:rPr>
              <a:t>ミシン目に沿って紙を裂き、開きます</a:t>
            </a:r>
          </a:p>
          <a:p>
            <a:pPr marL="457200" indent="-457200" eaLnBrk="1" hangingPunct="1">
              <a:spcAft>
                <a:spcPts val="600"/>
              </a:spcAft>
              <a:buFont typeface="+mj-lt"/>
              <a:buAutoNum type="arabicPeriod"/>
              <a:defRPr sz="2400">
                <a:ea typeface="ヒラギノ角ゴ Pro W3" pitchFamily="4" charset="-128"/>
                <a:cs typeface="ヒラギノ角ゴ Pro W3" pitchFamily="4" charset="-128"/>
              </a:defRPr>
            </a:pPr>
            <a:r>
              <a:rPr lang="ja-JP" altLang="en-US" dirty="0">
                <a:ea typeface="MS PGothic" panose="020B0600070205080204" pitchFamily="34" charset="-128"/>
              </a:rPr>
              <a:t>各質問の応答を転記します</a:t>
            </a:r>
          </a:p>
          <a:p>
            <a:pPr marL="457200" indent="-457200" eaLnBrk="1" hangingPunct="1">
              <a:spcAft>
                <a:spcPts val="600"/>
              </a:spcAft>
              <a:buFont typeface="+mj-lt"/>
              <a:buAutoNum type="arabicPeriod"/>
              <a:defRPr sz="2400">
                <a:ea typeface="ヒラギノ角ゴ Pro W3" pitchFamily="4" charset="-128"/>
                <a:cs typeface="ヒラギノ角ゴ Pro W3" pitchFamily="4" charset="-128"/>
              </a:defRPr>
            </a:pPr>
            <a:r>
              <a:rPr lang="ja-JP" altLang="en-US" dirty="0">
                <a:ea typeface="MS PGothic" panose="020B0600070205080204" pitchFamily="34" charset="-128"/>
              </a:rPr>
              <a:t>列の合計を計算します </a:t>
            </a:r>
          </a:p>
          <a:p>
            <a:pPr marL="457200" indent="-457200" eaLnBrk="1" hangingPunct="1">
              <a:spcAft>
                <a:spcPts val="600"/>
              </a:spcAft>
              <a:buFont typeface="+mj-lt"/>
              <a:buAutoNum type="arabicPeriod"/>
              <a:defRPr sz="2400">
                <a:ea typeface="ヒラギノ角ゴ Pro W3" pitchFamily="4" charset="-128"/>
                <a:cs typeface="ヒラギノ角ゴ Pro W3" pitchFamily="4" charset="-128"/>
              </a:defRPr>
            </a:pPr>
            <a:r>
              <a:rPr lang="ja-JP" altLang="en-US" dirty="0">
                <a:ea typeface="MS PGothic" panose="020B0600070205080204" pitchFamily="34" charset="-128"/>
              </a:rPr>
              <a:t>自分のソーシャル・スタイルをプロット</a:t>
            </a:r>
            <a:br>
              <a:rPr lang="en-US" altLang="ja-JP" dirty="0">
                <a:ea typeface="MS PGothic" panose="020B0600070205080204" pitchFamily="34" charset="-128"/>
              </a:rPr>
            </a:br>
            <a:r>
              <a:rPr lang="ja-JP" altLang="en-US" dirty="0">
                <a:ea typeface="MS PGothic" panose="020B0600070205080204" pitchFamily="34" charset="-128"/>
              </a:rPr>
              <a:t>します</a:t>
            </a:r>
          </a:p>
          <a:p>
            <a:endParaRPr lang="ja-JP" altLang="en-US" dirty="0">
              <a:ea typeface="MS PGothic" panose="020B0600070205080204" pitchFamily="34" charset="-128"/>
            </a:endParaRPr>
          </a:p>
        </p:txBody>
      </p:sp>
      <p:sp>
        <p:nvSpPr>
          <p:cNvPr id="4" name="Slide Number Placeholder 3">
            <a:extLst>
              <a:ext uri="{FF2B5EF4-FFF2-40B4-BE49-F238E27FC236}">
                <a16:creationId xmlns:a16="http://schemas.microsoft.com/office/drawing/2014/main" id="{9963F72A-6B05-4C1D-A060-196414E530D6}"/>
              </a:ext>
            </a:extLst>
          </p:cNvPr>
          <p:cNvSpPr>
            <a:spLocks noGrp="1"/>
          </p:cNvSpPr>
          <p:nvPr>
            <p:ph type="sldNum" sz="quarter" idx="12"/>
          </p:nvPr>
        </p:nvSpPr>
        <p:spPr/>
        <p:txBody>
          <a:bodyPr wrap="square">
            <a:noAutofit/>
          </a:bodyPr>
          <a:lstStyle/>
          <a:p>
            <a:fld id="{1B1CF60C-C85D-47C0-8597-E3BF95F18FA3}" type="slidenum">
              <a:rPr lang="en-US" altLang="ja-JP" smtClean="0">
                <a:ea typeface="MS PGothic" panose="020B0600070205080204" pitchFamily="34" charset="-128"/>
              </a:rPr>
              <a:t>21</a:t>
            </a:fld>
            <a:endParaRPr lang="ja-JP" altLang="en-US" dirty="0">
              <a:ea typeface="MS PGothic" panose="020B0600070205080204" pitchFamily="34" charset="-128"/>
            </a:endParaRPr>
          </a:p>
        </p:txBody>
      </p:sp>
      <p:sp>
        <p:nvSpPr>
          <p:cNvPr id="5" name="Footer Placeholder 4">
            <a:extLst>
              <a:ext uri="{FF2B5EF4-FFF2-40B4-BE49-F238E27FC236}">
                <a16:creationId xmlns:a16="http://schemas.microsoft.com/office/drawing/2014/main" id="{DC672316-9553-48E7-A801-EF3E14EC3773}"/>
              </a:ext>
            </a:extLst>
          </p:cNvPr>
          <p:cNvSpPr>
            <a:spLocks noGrp="1"/>
          </p:cNvSpPr>
          <p:nvPr>
            <p:ph type="ftr" sz="quarter" idx="13"/>
          </p:nvPr>
        </p:nvSpPr>
        <p:spPr/>
        <p:txBody>
          <a:bodyPr wrap="square">
            <a:noAutofit/>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
        <p:nvSpPr>
          <p:cNvPr id="9" name="Rectangle 21">
            <a:extLst>
              <a:ext uri="{FF2B5EF4-FFF2-40B4-BE49-F238E27FC236}">
                <a16:creationId xmlns:a16="http://schemas.microsoft.com/office/drawing/2014/main" id="{BFF94834-1B31-45E2-9DE0-3CC32AEAB43C}"/>
              </a:ext>
            </a:extLst>
          </p:cNvPr>
          <p:cNvSpPr>
            <a:spLocks noChangeArrowheads="1"/>
          </p:cNvSpPr>
          <p:nvPr/>
        </p:nvSpPr>
        <p:spPr bwMode="auto">
          <a:xfrm>
            <a:off x="7812398" y="2543990"/>
            <a:ext cx="2284413" cy="2282825"/>
          </a:xfrm>
          <a:prstGeom prst="rect">
            <a:avLst/>
          </a:prstGeom>
          <a:solidFill>
            <a:schemeClr val="bg1"/>
          </a:solidFill>
          <a:ln w="38100">
            <a:solidFill>
              <a:schemeClr val="tx1"/>
            </a:solidFill>
            <a:round/>
            <a:headEnd/>
            <a:tailEnd/>
          </a:ln>
        </p:spPr>
        <p:txBody>
          <a:bodyPr wrap="square">
            <a:prstTxWarp prst="textNoShape">
              <a:avLst/>
            </a:prstTxWarp>
            <a:noAutofit/>
          </a:bodyPr>
          <a:lstStyle/>
          <a:p>
            <a:pPr>
              <a:spcBef>
                <a:spcPct val="0"/>
              </a:spcBef>
              <a:buFontTx/>
              <a:buNone/>
            </a:pPr>
            <a:endParaRPr lang="ja-JP" altLang="en-US" sz="2400" dirty="0">
              <a:solidFill>
                <a:schemeClr val="tx1"/>
              </a:solidFill>
              <a:latin typeface="Arial" pitchFamily="4" charset="0"/>
              <a:ea typeface="MS PGothic" panose="020B0600070205080204" pitchFamily="34" charset="-128"/>
            </a:endParaRPr>
          </a:p>
        </p:txBody>
      </p:sp>
      <p:sp>
        <p:nvSpPr>
          <p:cNvPr id="10" name="Text Box 8">
            <a:extLst>
              <a:ext uri="{FF2B5EF4-FFF2-40B4-BE49-F238E27FC236}">
                <a16:creationId xmlns:a16="http://schemas.microsoft.com/office/drawing/2014/main" id="{979D0A15-48A9-4353-A134-FEB723A5AFDA}"/>
              </a:ext>
            </a:extLst>
          </p:cNvPr>
          <p:cNvSpPr txBox="1">
            <a:spLocks noChangeArrowheads="1"/>
          </p:cNvSpPr>
          <p:nvPr/>
        </p:nvSpPr>
        <p:spPr bwMode="auto">
          <a:xfrm>
            <a:off x="7840973" y="2986903"/>
            <a:ext cx="1163638" cy="276225"/>
          </a:xfrm>
          <a:prstGeom prst="rect">
            <a:avLst/>
          </a:prstGeom>
          <a:noFill/>
          <a:ln w="9525">
            <a:noFill/>
            <a:miter lim="800000"/>
            <a:headEnd/>
            <a:tailEnd/>
          </a:ln>
        </p:spPr>
        <p:txBody>
          <a:bodyPr wrap="square">
            <a:prstTxWarp prst="textNoShape">
              <a:avLst/>
            </a:prstTxWarp>
            <a:noAutofit/>
          </a:bodyPr>
          <a:lstStyle/>
          <a:p>
            <a:pPr>
              <a:buFontTx/>
              <a:buNone/>
              <a:defRPr sz="1200" b="1" cap="all">
                <a:solidFill>
                  <a:srgbClr val="0C4176"/>
                </a:solidFill>
                <a:latin typeface="Arial"/>
                <a:cs typeface="Arial"/>
              </a:defRPr>
            </a:pPr>
            <a:r>
              <a:rPr lang="ja-JP" altLang="en-US">
                <a:ea typeface="MS PGothic" panose="020B0600070205080204" pitchFamily="34" charset="-128"/>
              </a:rPr>
              <a:t>アナリティカル</a:t>
            </a:r>
            <a:endParaRPr lang="ja-JP" altLang="en-US" dirty="0">
              <a:ea typeface="MS PGothic" panose="020B0600070205080204" pitchFamily="34" charset="-128"/>
            </a:endParaRPr>
          </a:p>
        </p:txBody>
      </p:sp>
      <p:sp>
        <p:nvSpPr>
          <p:cNvPr id="11" name="Text Box 9">
            <a:extLst>
              <a:ext uri="{FF2B5EF4-FFF2-40B4-BE49-F238E27FC236}">
                <a16:creationId xmlns:a16="http://schemas.microsoft.com/office/drawing/2014/main" id="{D70A25F9-0C18-4BB6-A0F7-EFCD9AB34DFF}"/>
              </a:ext>
            </a:extLst>
          </p:cNvPr>
          <p:cNvSpPr txBox="1">
            <a:spLocks noChangeArrowheads="1"/>
          </p:cNvSpPr>
          <p:nvPr/>
        </p:nvSpPr>
        <p:spPr bwMode="auto">
          <a:xfrm>
            <a:off x="9033187" y="2986903"/>
            <a:ext cx="788450" cy="341315"/>
          </a:xfrm>
          <a:prstGeom prst="rect">
            <a:avLst/>
          </a:prstGeom>
          <a:noFill/>
          <a:ln w="9525">
            <a:noFill/>
            <a:miter lim="800000"/>
            <a:headEnd/>
            <a:tailEnd/>
          </a:ln>
        </p:spPr>
        <p:txBody>
          <a:bodyPr wrap="square">
            <a:prstTxWarp prst="textNoShape">
              <a:avLst/>
            </a:prstTxWarp>
            <a:noAutofit/>
          </a:bodyPr>
          <a:lstStyle/>
          <a:p>
            <a:pPr>
              <a:buFontTx/>
              <a:buNone/>
              <a:defRPr sz="1200" b="1" cap="all">
                <a:solidFill>
                  <a:srgbClr val="0C4176"/>
                </a:solidFill>
                <a:latin typeface="Arial"/>
                <a:cs typeface="Arial"/>
              </a:defRPr>
            </a:pPr>
            <a:r>
              <a:rPr lang="ja-JP" altLang="en-US" dirty="0">
                <a:ea typeface="MS PGothic" panose="020B0600070205080204" pitchFamily="34" charset="-128"/>
              </a:rPr>
              <a:t>ドライ</a:t>
            </a:r>
            <a:br>
              <a:rPr lang="en-US" altLang="ja-JP" dirty="0">
                <a:ea typeface="MS PGothic" panose="020B0600070205080204" pitchFamily="34" charset="-128"/>
              </a:rPr>
            </a:br>
            <a:r>
              <a:rPr lang="ja-JP" altLang="en-US" dirty="0">
                <a:ea typeface="MS PGothic" panose="020B0600070205080204" pitchFamily="34" charset="-128"/>
              </a:rPr>
              <a:t>ビング</a:t>
            </a:r>
          </a:p>
        </p:txBody>
      </p:sp>
      <p:sp>
        <p:nvSpPr>
          <p:cNvPr id="12" name="Text Box 10">
            <a:extLst>
              <a:ext uri="{FF2B5EF4-FFF2-40B4-BE49-F238E27FC236}">
                <a16:creationId xmlns:a16="http://schemas.microsoft.com/office/drawing/2014/main" id="{AB090C10-0B28-412F-A49C-A865ED3845FC}"/>
              </a:ext>
            </a:extLst>
          </p:cNvPr>
          <p:cNvSpPr txBox="1">
            <a:spLocks noChangeArrowheads="1"/>
          </p:cNvSpPr>
          <p:nvPr/>
        </p:nvSpPr>
        <p:spPr bwMode="auto">
          <a:xfrm>
            <a:off x="8971274" y="4131490"/>
            <a:ext cx="1040168" cy="327025"/>
          </a:xfrm>
          <a:prstGeom prst="rect">
            <a:avLst/>
          </a:prstGeom>
          <a:noFill/>
          <a:ln w="9525">
            <a:noFill/>
            <a:miter lim="800000"/>
            <a:headEnd/>
            <a:tailEnd/>
          </a:ln>
        </p:spPr>
        <p:txBody>
          <a:bodyPr wrap="square">
            <a:prstTxWarp prst="textNoShape">
              <a:avLst/>
            </a:prstTxWarp>
            <a:noAutofit/>
          </a:bodyPr>
          <a:lstStyle/>
          <a:p>
            <a:pPr>
              <a:buFontTx/>
              <a:buNone/>
              <a:defRPr sz="1200" b="1" cap="all">
                <a:solidFill>
                  <a:srgbClr val="0C4176"/>
                </a:solidFill>
                <a:latin typeface="Arial"/>
                <a:cs typeface="Arial"/>
              </a:defRPr>
            </a:pPr>
            <a:r>
              <a:rPr lang="ja-JP" altLang="en-US" dirty="0">
                <a:ea typeface="MS PGothic" panose="020B0600070205080204" pitchFamily="34" charset="-128"/>
              </a:rPr>
              <a:t>エクスプレッシブ</a:t>
            </a:r>
          </a:p>
        </p:txBody>
      </p:sp>
      <p:sp>
        <p:nvSpPr>
          <p:cNvPr id="13" name="Text Box 11">
            <a:extLst>
              <a:ext uri="{FF2B5EF4-FFF2-40B4-BE49-F238E27FC236}">
                <a16:creationId xmlns:a16="http://schemas.microsoft.com/office/drawing/2014/main" id="{A6648209-0CC6-493F-BE18-99A50FB78F3C}"/>
              </a:ext>
            </a:extLst>
          </p:cNvPr>
          <p:cNvSpPr txBox="1">
            <a:spLocks noChangeArrowheads="1"/>
          </p:cNvSpPr>
          <p:nvPr/>
        </p:nvSpPr>
        <p:spPr bwMode="auto">
          <a:xfrm>
            <a:off x="7887011" y="4131490"/>
            <a:ext cx="898525" cy="276225"/>
          </a:xfrm>
          <a:prstGeom prst="rect">
            <a:avLst/>
          </a:prstGeom>
          <a:noFill/>
          <a:ln w="9525">
            <a:noFill/>
            <a:miter lim="800000"/>
            <a:headEnd/>
            <a:tailEnd/>
          </a:ln>
        </p:spPr>
        <p:txBody>
          <a:bodyPr wrap="square">
            <a:prstTxWarp prst="textNoShape">
              <a:avLst/>
            </a:prstTxWarp>
            <a:noAutofit/>
          </a:bodyPr>
          <a:lstStyle/>
          <a:p>
            <a:pPr>
              <a:buFontTx/>
              <a:buNone/>
              <a:defRPr sz="1200" b="1" cap="all">
                <a:solidFill>
                  <a:srgbClr val="0C4176"/>
                </a:solidFill>
                <a:latin typeface="Arial"/>
                <a:cs typeface="Arial"/>
              </a:defRPr>
            </a:pPr>
            <a:r>
              <a:rPr lang="ja-JP" altLang="en-US">
                <a:ea typeface="MS PGothic" panose="020B0600070205080204" pitchFamily="34" charset="-128"/>
              </a:rPr>
              <a:t>エミアブル</a:t>
            </a:r>
            <a:endParaRPr lang="ja-JP" altLang="en-US" dirty="0">
              <a:ea typeface="MS PGothic" panose="020B0600070205080204" pitchFamily="34" charset="-128"/>
            </a:endParaRPr>
          </a:p>
        </p:txBody>
      </p:sp>
      <p:sp>
        <p:nvSpPr>
          <p:cNvPr id="14" name="Text Box 13">
            <a:extLst>
              <a:ext uri="{FF2B5EF4-FFF2-40B4-BE49-F238E27FC236}">
                <a16:creationId xmlns:a16="http://schemas.microsoft.com/office/drawing/2014/main" id="{C01244DC-5488-4B0B-9DB2-EFF2A3684A24}"/>
              </a:ext>
            </a:extLst>
          </p:cNvPr>
          <p:cNvSpPr txBox="1">
            <a:spLocks noChangeArrowheads="1"/>
          </p:cNvSpPr>
          <p:nvPr/>
        </p:nvSpPr>
        <p:spPr bwMode="auto">
          <a:xfrm>
            <a:off x="10219048" y="3510778"/>
            <a:ext cx="454025" cy="369887"/>
          </a:xfrm>
          <a:prstGeom prst="rect">
            <a:avLst/>
          </a:prstGeom>
          <a:noFill/>
          <a:ln w="9525">
            <a:noFill/>
            <a:miter lim="800000"/>
            <a:headEnd/>
            <a:tailEnd/>
          </a:ln>
        </p:spPr>
        <p:txBody>
          <a:bodyPr wrap="square">
            <a:prstTxWarp prst="textNoShape">
              <a:avLst/>
            </a:prstTxWarp>
            <a:noAutofit/>
          </a:bodyPr>
          <a:lstStyle/>
          <a:p>
            <a:pPr>
              <a:buFontTx/>
              <a:buNone/>
              <a:defRPr sz="1800" b="1">
                <a:solidFill>
                  <a:schemeClr val="tx1"/>
                </a:solidFill>
                <a:latin typeface="Arial" pitchFamily="4" charset="0"/>
                <a:ea typeface="Arial" pitchFamily="4" charset="0"/>
                <a:cs typeface="Arial" pitchFamily="4" charset="0"/>
              </a:defRPr>
            </a:pPr>
            <a:r>
              <a:rPr lang="ja-JP" altLang="en-US">
                <a:ea typeface="MS PGothic" panose="020B0600070205080204" pitchFamily="34" charset="-128"/>
              </a:rPr>
              <a:t>  </a:t>
            </a:r>
            <a:r>
              <a:rPr lang="en-US" altLang="ja-JP">
                <a:ea typeface="MS PGothic" panose="020B0600070205080204" pitchFamily="34" charset="-128"/>
              </a:rPr>
              <a:t>T</a:t>
            </a:r>
            <a:endParaRPr lang="en-US" altLang="ja-JP" dirty="0">
              <a:ea typeface="MS PGothic" panose="020B0600070205080204" pitchFamily="34" charset="-128"/>
            </a:endParaRPr>
          </a:p>
        </p:txBody>
      </p:sp>
      <p:sp>
        <p:nvSpPr>
          <p:cNvPr id="15" name="Text Box 14">
            <a:extLst>
              <a:ext uri="{FF2B5EF4-FFF2-40B4-BE49-F238E27FC236}">
                <a16:creationId xmlns:a16="http://schemas.microsoft.com/office/drawing/2014/main" id="{74AACB88-1DAA-49D6-A738-4A81977A846A}"/>
              </a:ext>
            </a:extLst>
          </p:cNvPr>
          <p:cNvSpPr txBox="1">
            <a:spLocks noChangeArrowheads="1"/>
          </p:cNvSpPr>
          <p:nvPr/>
        </p:nvSpPr>
        <p:spPr bwMode="auto">
          <a:xfrm>
            <a:off x="8802998" y="4806178"/>
            <a:ext cx="336550" cy="366712"/>
          </a:xfrm>
          <a:prstGeom prst="rect">
            <a:avLst/>
          </a:prstGeom>
          <a:noFill/>
          <a:ln w="9525">
            <a:noFill/>
            <a:miter lim="800000"/>
            <a:headEnd/>
            <a:tailEnd/>
          </a:ln>
        </p:spPr>
        <p:txBody>
          <a:bodyPr wrap="square">
            <a:prstTxWarp prst="textNoShape">
              <a:avLst/>
            </a:prstTxWarp>
            <a:noAutofit/>
          </a:bodyPr>
          <a:lstStyle/>
          <a:p>
            <a:pPr>
              <a:buFontTx/>
              <a:buNone/>
              <a:defRPr sz="1800" b="1">
                <a:solidFill>
                  <a:schemeClr val="tx1"/>
                </a:solidFill>
                <a:latin typeface="Arial" pitchFamily="4" charset="0"/>
                <a:ea typeface="Arial" pitchFamily="4" charset="0"/>
                <a:cs typeface="Arial" pitchFamily="4" charset="0"/>
              </a:defRPr>
            </a:pPr>
            <a:r>
              <a:rPr lang="en-US" altLang="ja-JP">
                <a:ea typeface="MS PGothic" panose="020B0600070205080204" pitchFamily="34" charset="-128"/>
              </a:rPr>
              <a:t>E</a:t>
            </a:r>
            <a:endParaRPr lang="en-US" altLang="ja-JP" dirty="0">
              <a:ea typeface="MS PGothic" panose="020B0600070205080204" pitchFamily="34" charset="-128"/>
            </a:endParaRPr>
          </a:p>
        </p:txBody>
      </p:sp>
      <p:sp>
        <p:nvSpPr>
          <p:cNvPr id="16" name="Text Box 15">
            <a:extLst>
              <a:ext uri="{FF2B5EF4-FFF2-40B4-BE49-F238E27FC236}">
                <a16:creationId xmlns:a16="http://schemas.microsoft.com/office/drawing/2014/main" id="{9B0A48C8-0336-45CE-B18B-FE1DACDADF03}"/>
              </a:ext>
            </a:extLst>
          </p:cNvPr>
          <p:cNvSpPr txBox="1">
            <a:spLocks noChangeArrowheads="1"/>
          </p:cNvSpPr>
          <p:nvPr/>
        </p:nvSpPr>
        <p:spPr bwMode="auto">
          <a:xfrm>
            <a:off x="7321861" y="3512365"/>
            <a:ext cx="350837" cy="368300"/>
          </a:xfrm>
          <a:prstGeom prst="rect">
            <a:avLst/>
          </a:prstGeom>
          <a:noFill/>
          <a:ln w="9525">
            <a:noFill/>
            <a:miter lim="800000"/>
            <a:headEnd/>
            <a:tailEnd/>
          </a:ln>
        </p:spPr>
        <p:txBody>
          <a:bodyPr wrap="square">
            <a:prstTxWarp prst="textNoShape">
              <a:avLst/>
            </a:prstTxWarp>
            <a:noAutofit/>
          </a:bodyPr>
          <a:lstStyle/>
          <a:p>
            <a:pPr>
              <a:buFontTx/>
              <a:buNone/>
              <a:defRPr sz="1800" b="1">
                <a:solidFill>
                  <a:schemeClr val="tx1"/>
                </a:solidFill>
                <a:latin typeface="Arial" pitchFamily="4" charset="0"/>
                <a:ea typeface="Arial" pitchFamily="4" charset="0"/>
                <a:cs typeface="Arial" pitchFamily="4" charset="0"/>
              </a:defRPr>
            </a:pPr>
            <a:r>
              <a:rPr lang="en-US" altLang="ja-JP">
                <a:ea typeface="MS PGothic" panose="020B0600070205080204" pitchFamily="34" charset="-128"/>
              </a:rPr>
              <a:t>A</a:t>
            </a:r>
            <a:endParaRPr lang="en-US" altLang="ja-JP" dirty="0">
              <a:ea typeface="MS PGothic" panose="020B0600070205080204" pitchFamily="34" charset="-128"/>
            </a:endParaRPr>
          </a:p>
        </p:txBody>
      </p:sp>
      <p:sp>
        <p:nvSpPr>
          <p:cNvPr id="17" name="Line 18">
            <a:extLst>
              <a:ext uri="{FF2B5EF4-FFF2-40B4-BE49-F238E27FC236}">
                <a16:creationId xmlns:a16="http://schemas.microsoft.com/office/drawing/2014/main" id="{48A49F35-CEE9-4FE2-B256-2011D51E5B1E}"/>
              </a:ext>
            </a:extLst>
          </p:cNvPr>
          <p:cNvSpPr>
            <a:spLocks noChangeShapeType="1"/>
          </p:cNvSpPr>
          <p:nvPr/>
        </p:nvSpPr>
        <p:spPr bwMode="auto">
          <a:xfrm>
            <a:off x="9114148" y="2412228"/>
            <a:ext cx="1301750" cy="1185862"/>
          </a:xfrm>
          <a:prstGeom prst="line">
            <a:avLst/>
          </a:prstGeom>
          <a:noFill/>
          <a:ln w="9525">
            <a:solidFill>
              <a:schemeClr val="tx2"/>
            </a:solidFill>
            <a:round/>
            <a:headEnd/>
            <a:tailEnd/>
          </a:ln>
        </p:spPr>
        <p:txBody>
          <a:bodyPr wrap="square">
            <a:prstTxWarp prst="textNoShape">
              <a:avLst/>
            </a:prstTxWarp>
            <a:noAutofit/>
          </a:bodyPr>
          <a:lstStyle/>
          <a:p>
            <a:endParaRPr lang="ja-JP" altLang="en-US" dirty="0">
              <a:ea typeface="MS PGothic" panose="020B0600070205080204" pitchFamily="34" charset="-128"/>
            </a:endParaRPr>
          </a:p>
        </p:txBody>
      </p:sp>
      <p:sp>
        <p:nvSpPr>
          <p:cNvPr id="18" name="Text Box 4">
            <a:extLst>
              <a:ext uri="{FF2B5EF4-FFF2-40B4-BE49-F238E27FC236}">
                <a16:creationId xmlns:a16="http://schemas.microsoft.com/office/drawing/2014/main" id="{76FF45AD-AACC-421D-B6F3-AD77316C0031}"/>
              </a:ext>
            </a:extLst>
          </p:cNvPr>
          <p:cNvSpPr txBox="1">
            <a:spLocks noChangeArrowheads="1"/>
          </p:cNvSpPr>
          <p:nvPr/>
        </p:nvSpPr>
        <p:spPr bwMode="auto">
          <a:xfrm>
            <a:off x="7437748" y="1762305"/>
            <a:ext cx="1666875" cy="622300"/>
          </a:xfrm>
          <a:prstGeom prst="rect">
            <a:avLst/>
          </a:prstGeom>
          <a:noFill/>
          <a:ln w="9525">
            <a:noFill/>
            <a:miter lim="800000"/>
            <a:headEnd/>
            <a:tailEnd/>
          </a:ln>
        </p:spPr>
        <p:txBody>
          <a:bodyPr wrap="square">
            <a:prstTxWarp prst="textNoShape">
              <a:avLst/>
            </a:prstTxWarp>
            <a:noAutofit/>
          </a:bodyPr>
          <a:lstStyle/>
          <a:p>
            <a:pPr marL="342900" indent="-342900" algn="ctr">
              <a:lnSpc>
                <a:spcPct val="80000"/>
              </a:lnSpc>
              <a:buFontTx/>
              <a:buNone/>
              <a:defRPr sz="1800">
                <a:solidFill>
                  <a:schemeClr val="tx1"/>
                </a:solidFill>
                <a:latin typeface="Arial" pitchFamily="4" charset="0"/>
              </a:defRPr>
            </a:pPr>
            <a:r>
              <a:rPr lang="ja-JP" altLang="en-US" b="1">
                <a:ea typeface="MS PGothic" panose="020B0600070205080204" pitchFamily="34" charset="-128"/>
              </a:rPr>
              <a:t>例</a:t>
            </a:r>
            <a:r>
              <a:rPr lang="ja-JP" altLang="en-US">
                <a:ea typeface="MS PGothic" panose="020B0600070205080204" pitchFamily="34" charset="-128"/>
              </a:rPr>
              <a:t>：</a:t>
            </a:r>
          </a:p>
          <a:p>
            <a:pPr marL="342900" indent="-342900">
              <a:lnSpc>
                <a:spcPct val="80000"/>
              </a:lnSpc>
            </a:pPr>
            <a:endParaRPr lang="ja-JP" altLang="en-US" sz="2800" dirty="0">
              <a:solidFill>
                <a:schemeClr val="tx1"/>
              </a:solidFill>
              <a:latin typeface="Arial" pitchFamily="4" charset="0"/>
              <a:ea typeface="MS PGothic" panose="020B0600070205080204" pitchFamily="34" charset="-128"/>
            </a:endParaRPr>
          </a:p>
        </p:txBody>
      </p:sp>
      <p:sp>
        <p:nvSpPr>
          <p:cNvPr id="19" name="Oval 16">
            <a:extLst>
              <a:ext uri="{FF2B5EF4-FFF2-40B4-BE49-F238E27FC236}">
                <a16:creationId xmlns:a16="http://schemas.microsoft.com/office/drawing/2014/main" id="{CD454758-D77A-4AD0-9184-CDAC5CFB77BD}"/>
              </a:ext>
            </a:extLst>
          </p:cNvPr>
          <p:cNvSpPr>
            <a:spLocks noChangeArrowheads="1"/>
          </p:cNvSpPr>
          <p:nvPr/>
        </p:nvSpPr>
        <p:spPr bwMode="auto">
          <a:xfrm>
            <a:off x="8802998" y="2162460"/>
            <a:ext cx="301625" cy="301625"/>
          </a:xfrm>
          <a:prstGeom prst="ellipse">
            <a:avLst/>
          </a:prstGeom>
          <a:noFill/>
          <a:ln w="9525">
            <a:solidFill>
              <a:schemeClr val="tx2"/>
            </a:solidFill>
            <a:round/>
            <a:headEnd/>
            <a:tailEnd/>
          </a:ln>
        </p:spPr>
        <p:txBody>
          <a:bodyPr wrap="square" anchor="ctr">
            <a:prstTxWarp prst="textNoShape">
              <a:avLst/>
            </a:prstTxWarp>
            <a:noAutofit/>
          </a:bodyPr>
          <a:lstStyle/>
          <a:p>
            <a:endParaRPr lang="ja-JP" altLang="en-US" b="1" dirty="0">
              <a:solidFill>
                <a:schemeClr val="tx1"/>
              </a:solidFill>
              <a:ea typeface="MS PGothic" panose="020B0600070205080204" pitchFamily="34" charset="-128"/>
            </a:endParaRPr>
          </a:p>
        </p:txBody>
      </p:sp>
      <p:sp>
        <p:nvSpPr>
          <p:cNvPr id="21" name="Text Box 13">
            <a:extLst>
              <a:ext uri="{FF2B5EF4-FFF2-40B4-BE49-F238E27FC236}">
                <a16:creationId xmlns:a16="http://schemas.microsoft.com/office/drawing/2014/main" id="{2707E0CC-2290-4D0F-A72C-F435A25A3AA2}"/>
              </a:ext>
            </a:extLst>
          </p:cNvPr>
          <p:cNvSpPr txBox="1">
            <a:spLocks noChangeArrowheads="1"/>
          </p:cNvSpPr>
          <p:nvPr/>
        </p:nvSpPr>
        <p:spPr bwMode="auto">
          <a:xfrm>
            <a:off x="8662991" y="2124340"/>
            <a:ext cx="683239" cy="369887"/>
          </a:xfrm>
          <a:prstGeom prst="rect">
            <a:avLst/>
          </a:prstGeom>
          <a:noFill/>
          <a:ln w="9525">
            <a:noFill/>
            <a:miter lim="800000"/>
            <a:headEnd/>
            <a:tailEnd/>
          </a:ln>
        </p:spPr>
        <p:txBody>
          <a:bodyPr wrap="square">
            <a:prstTxWarp prst="textNoShape">
              <a:avLst/>
            </a:prstTxWarp>
            <a:noAutofit/>
          </a:bodyPr>
          <a:lstStyle/>
          <a:p>
            <a:pPr>
              <a:buFontTx/>
              <a:buNone/>
              <a:defRPr sz="1800" b="1">
                <a:solidFill>
                  <a:schemeClr val="tx1"/>
                </a:solidFill>
                <a:latin typeface="Arial" pitchFamily="4" charset="0"/>
                <a:ea typeface="Arial" pitchFamily="4" charset="0"/>
                <a:cs typeface="Arial" pitchFamily="4" charset="0"/>
              </a:defRPr>
            </a:pPr>
            <a:r>
              <a:rPr lang="ja-JP" altLang="en-US">
                <a:ea typeface="MS PGothic" panose="020B0600070205080204" pitchFamily="34" charset="-128"/>
              </a:rPr>
              <a:t>  </a:t>
            </a:r>
            <a:r>
              <a:rPr lang="en-US" altLang="ja-JP">
                <a:ea typeface="MS PGothic" panose="020B0600070205080204" pitchFamily="34" charset="-128"/>
              </a:rPr>
              <a:t>C</a:t>
            </a:r>
            <a:endParaRPr lang="en-US" altLang="ja-JP" dirty="0">
              <a:ea typeface="MS PGothic" panose="020B0600070205080204" pitchFamily="34" charset="-128"/>
            </a:endParaRPr>
          </a:p>
        </p:txBody>
      </p:sp>
      <p:sp>
        <p:nvSpPr>
          <p:cNvPr id="22" name="Line 6">
            <a:extLst>
              <a:ext uri="{FF2B5EF4-FFF2-40B4-BE49-F238E27FC236}">
                <a16:creationId xmlns:a16="http://schemas.microsoft.com/office/drawing/2014/main" id="{6304429F-8A2A-4415-B58F-ECCD9D4C4017}"/>
              </a:ext>
            </a:extLst>
          </p:cNvPr>
          <p:cNvSpPr>
            <a:spLocks noChangeShapeType="1"/>
          </p:cNvSpPr>
          <p:nvPr/>
        </p:nvSpPr>
        <p:spPr bwMode="auto">
          <a:xfrm rot="16200000">
            <a:off x="8939855" y="2531295"/>
            <a:ext cx="0" cy="2286000"/>
          </a:xfrm>
          <a:prstGeom prst="line">
            <a:avLst/>
          </a:prstGeom>
          <a:noFill/>
          <a:ln w="9525">
            <a:solidFill>
              <a:schemeClr val="tx1"/>
            </a:solidFill>
            <a:round/>
            <a:headEnd type="arrow" w="med" len="med"/>
            <a:tailEnd type="arrow" w="med" len="med"/>
          </a:ln>
        </p:spPr>
        <p:txBody>
          <a:bodyPr wrap="square">
            <a:prstTxWarp prst="textNoShape">
              <a:avLst/>
            </a:prstTxWarp>
            <a:noAutofit/>
          </a:bodyPr>
          <a:lstStyle/>
          <a:p>
            <a:endParaRPr lang="ja-JP" altLang="en-US" dirty="0">
              <a:ea typeface="MS PGothic" panose="020B0600070205080204" pitchFamily="34" charset="-128"/>
            </a:endParaRPr>
          </a:p>
        </p:txBody>
      </p:sp>
      <p:sp>
        <p:nvSpPr>
          <p:cNvPr id="23" name="Line 7">
            <a:extLst>
              <a:ext uri="{FF2B5EF4-FFF2-40B4-BE49-F238E27FC236}">
                <a16:creationId xmlns:a16="http://schemas.microsoft.com/office/drawing/2014/main" id="{AA3C7343-A9E2-4556-8DD8-8F5699C3F7C4}"/>
              </a:ext>
            </a:extLst>
          </p:cNvPr>
          <p:cNvSpPr>
            <a:spLocks noChangeShapeType="1"/>
          </p:cNvSpPr>
          <p:nvPr/>
        </p:nvSpPr>
        <p:spPr bwMode="auto">
          <a:xfrm rot="10800000">
            <a:off x="8926207" y="2532563"/>
            <a:ext cx="0" cy="2286000"/>
          </a:xfrm>
          <a:prstGeom prst="line">
            <a:avLst/>
          </a:prstGeom>
          <a:noFill/>
          <a:ln w="9525">
            <a:solidFill>
              <a:schemeClr val="tx1"/>
            </a:solidFill>
            <a:round/>
            <a:headEnd type="arrow" w="med" len="med"/>
            <a:tailEnd type="arrow" w="med" len="med"/>
          </a:ln>
        </p:spPr>
        <p:txBody>
          <a:bodyPr wrap="square">
            <a:prstTxWarp prst="textNoShape">
              <a:avLst/>
            </a:prstTxWarp>
            <a:noAutofit/>
          </a:bodyPr>
          <a:lstStyle/>
          <a:p>
            <a:endParaRPr lang="ja-JP" altLang="en-US" dirty="0">
              <a:ea typeface="MS PGothic" panose="020B0600070205080204" pitchFamily="34" charset="-128"/>
            </a:endParaRPr>
          </a:p>
        </p:txBody>
      </p:sp>
      <p:sp>
        <p:nvSpPr>
          <p:cNvPr id="24" name="Text Box 4">
            <a:extLst>
              <a:ext uri="{FF2B5EF4-FFF2-40B4-BE49-F238E27FC236}">
                <a16:creationId xmlns:a16="http://schemas.microsoft.com/office/drawing/2014/main" id="{87358208-4B10-4673-BDD3-255162178DA0}"/>
              </a:ext>
            </a:extLst>
          </p:cNvPr>
          <p:cNvSpPr txBox="1">
            <a:spLocks noChangeArrowheads="1"/>
          </p:cNvSpPr>
          <p:nvPr/>
        </p:nvSpPr>
        <p:spPr bwMode="auto">
          <a:xfrm>
            <a:off x="586854" y="5289550"/>
            <a:ext cx="6550545" cy="787400"/>
          </a:xfrm>
          <a:prstGeom prst="rect">
            <a:avLst/>
          </a:prstGeom>
          <a:noFill/>
          <a:ln w="9525">
            <a:noFill/>
            <a:miter lim="800000"/>
            <a:headEnd/>
            <a:tailEnd/>
          </a:ln>
        </p:spPr>
        <p:txBody>
          <a:bodyPr wrap="square">
            <a:prstTxWarp prst="textNoShape">
              <a:avLst/>
            </a:prstTxWarp>
            <a:noAutofit/>
          </a:bodyPr>
          <a:lstStyle/>
          <a:p>
            <a:pPr>
              <a:spcAft>
                <a:spcPts val="2400"/>
              </a:spcAft>
              <a:buFontTx/>
              <a:buNone/>
              <a:defRPr sz="2000" b="1">
                <a:solidFill>
                  <a:srgbClr val="010000"/>
                </a:solidFill>
                <a:latin typeface="Arial" pitchFamily="4" charset="0"/>
              </a:defRPr>
            </a:pPr>
            <a:r>
              <a:rPr lang="ja-JP" altLang="en-US" dirty="0">
                <a:ea typeface="MS PGothic" panose="020B0600070205080204" pitchFamily="34" charset="-128"/>
              </a:rPr>
              <a:t>自己認識したスタイルとほかの人から見た</a:t>
            </a:r>
            <a:br>
              <a:rPr lang="en-US" altLang="ja-JP" dirty="0">
                <a:ea typeface="MS PGothic" panose="020B0600070205080204" pitchFamily="34" charset="-128"/>
              </a:rPr>
            </a:br>
            <a:r>
              <a:rPr lang="ja-JP" altLang="en-US" dirty="0">
                <a:ea typeface="MS PGothic" panose="020B0600070205080204" pitchFamily="34" charset="-128"/>
              </a:rPr>
              <a:t>スタイルが異なる場合があります。</a:t>
            </a:r>
          </a:p>
        </p:txBody>
      </p:sp>
      <p:sp>
        <p:nvSpPr>
          <p:cNvPr id="26" name="Oval 17">
            <a:extLst>
              <a:ext uri="{FF2B5EF4-FFF2-40B4-BE49-F238E27FC236}">
                <a16:creationId xmlns:a16="http://schemas.microsoft.com/office/drawing/2014/main" id="{71993E35-31B7-4B5F-B7C5-946EDA9AC443}"/>
              </a:ext>
            </a:extLst>
          </p:cNvPr>
          <p:cNvSpPr>
            <a:spLocks noChangeArrowheads="1"/>
          </p:cNvSpPr>
          <p:nvPr/>
        </p:nvSpPr>
        <p:spPr bwMode="auto">
          <a:xfrm>
            <a:off x="10362875" y="3540107"/>
            <a:ext cx="301625" cy="300038"/>
          </a:xfrm>
          <a:prstGeom prst="ellipse">
            <a:avLst/>
          </a:prstGeom>
          <a:noFill/>
          <a:ln w="9525">
            <a:solidFill>
              <a:schemeClr val="tx2"/>
            </a:solidFill>
            <a:round/>
            <a:headEnd/>
            <a:tailEnd/>
          </a:ln>
        </p:spPr>
        <p:txBody>
          <a:bodyPr wrap="square" anchor="ctr">
            <a:prstTxWarp prst="textNoShape">
              <a:avLst/>
            </a:prstTxWarp>
            <a:noAutofit/>
          </a:bodyPr>
          <a:lstStyle/>
          <a:p>
            <a:endParaRPr lang="ja-JP" altLang="en-US" b="1" dirty="0">
              <a:solidFill>
                <a:schemeClr val="tx1"/>
              </a:solidFill>
              <a:ea typeface="MS PGothic" panose="020B0600070205080204" pitchFamily="34" charset="-128"/>
            </a:endParaRPr>
          </a:p>
        </p:txBody>
      </p:sp>
    </p:spTree>
    <p:extLst>
      <p:ext uri="{BB962C8B-B14F-4D97-AF65-F5344CB8AC3E}">
        <p14:creationId xmlns:p14="http://schemas.microsoft.com/office/powerpoint/2010/main" val="8265711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900" decel="100000" fill="hold"/>
                                        <p:tgtEl>
                                          <p:spTgt spid="2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440267" y="228600"/>
            <a:ext cx="3638022" cy="1995488"/>
          </a:xfrm>
        </p:spPr>
        <p:txBody>
          <a:bodyPr wrap="square">
            <a:noAutofit/>
          </a:bodyPr>
          <a:lstStyle/>
          <a:p>
            <a:pPr>
              <a:lnSpc>
                <a:spcPct val="100000"/>
              </a:lnSpc>
            </a:pPr>
            <a:r>
              <a:rPr lang="ja-JP" altLang="en-US" dirty="0">
                <a:ea typeface="MS PGothic" panose="020B0600070205080204" pitchFamily="34" charset="-128"/>
              </a:rPr>
              <a:t>自分のスタイルに</a:t>
            </a:r>
            <a:br>
              <a:rPr lang="en-US" altLang="ja-JP" dirty="0">
                <a:ea typeface="MS PGothic" panose="020B0600070205080204" pitchFamily="34" charset="-128"/>
              </a:rPr>
            </a:br>
            <a:r>
              <a:rPr lang="ja-JP" altLang="en-US" dirty="0">
                <a:ea typeface="MS PGothic" panose="020B0600070205080204" pitchFamily="34" charset="-128"/>
              </a:rPr>
              <a:t>関する説明を読む</a:t>
            </a:r>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ja-JP" altLang="en-US">
                <a:ea typeface="MS PGothic" panose="020B0600070205080204" pitchFamily="34" charset="-128"/>
              </a:rPr>
              <a:t> </a:t>
            </a:r>
            <a:endParaRPr lang="ja-JP" altLang="en-US" dirty="0">
              <a:ea typeface="MS PGothic" panose="020B0600070205080204" pitchFamily="34" charset="-128"/>
            </a:endParaRP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en-US" altLang="ja-JP" smtClean="0">
                <a:ea typeface="MS PGothic" panose="020B0600070205080204" pitchFamily="34" charset="-128"/>
              </a:rPr>
              <a:t>22</a:t>
            </a:fld>
            <a:endParaRPr lang="ja-JP" altLang="en-US" dirty="0">
              <a:ea typeface="MS PGothic" panose="020B0600070205080204" pitchFamily="34" charset="-128"/>
            </a:endParaRPr>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6868949" y="3453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ja-JP" altLang="en-US">
                <a:ea typeface="MS PGothic" panose="020B0600070205080204" pitchFamily="34" charset="-128"/>
              </a:rPr>
              <a:t>感情表現を抑える</a:t>
            </a:r>
            <a:endParaRPr lang="ja-JP" altLang="en-US" dirty="0">
              <a:ea typeface="MS PGothic" panose="020B0600070205080204" pitchFamily="34" charset="-128"/>
            </a:endParaRP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6868949" y="5425653"/>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ja-JP" altLang="en-US" dirty="0">
                <a:ea typeface="MS PGothic" panose="020B0600070205080204" pitchFamily="34" charset="-128"/>
              </a:rPr>
              <a:t>感情を表す</a:t>
            </a:r>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4051" y="2883050"/>
            <a:ext cx="1395693" cy="4473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90000"/>
              </a:lnSpc>
              <a:defRPr b="1">
                <a:solidFill>
                  <a:schemeClr val="accent6"/>
                </a:solidFill>
              </a:defRPr>
            </a:pPr>
            <a:r>
              <a:rPr lang="ja-JP" altLang="en-US" dirty="0">
                <a:ea typeface="MS PGothic" panose="020B0600070205080204" pitchFamily="34" charset="-128"/>
              </a:rPr>
              <a:t>意見を聞く</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2766040"/>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90000"/>
              </a:lnSpc>
              <a:defRPr b="1">
                <a:solidFill>
                  <a:schemeClr val="accent6"/>
                </a:solidFill>
              </a:defRPr>
            </a:pPr>
            <a:r>
              <a:rPr lang="ja-JP" altLang="en-US" dirty="0">
                <a:ea typeface="MS PGothic" panose="020B0600070205080204" pitchFamily="34" charset="-128"/>
              </a:rPr>
              <a:t>意見を</a:t>
            </a:r>
            <a:br>
              <a:rPr lang="en-US" altLang="ja-JP" dirty="0">
                <a:ea typeface="MS PGothic" panose="020B0600070205080204" pitchFamily="34" charset="-128"/>
              </a:rPr>
            </a:br>
            <a:r>
              <a:rPr lang="ja-JP" altLang="en-US" dirty="0">
                <a:ea typeface="MS PGothic" panose="020B0600070205080204" pitchFamily="34" charset="-128"/>
              </a:rPr>
              <a:t>主張する</a:t>
            </a: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647761"/>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grpSp>
      <p:sp>
        <p:nvSpPr>
          <p:cNvPr id="2" name="TextBox 1">
            <a:extLst>
              <a:ext uri="{FF2B5EF4-FFF2-40B4-BE49-F238E27FC236}">
                <a16:creationId xmlns:a16="http://schemas.microsoft.com/office/drawing/2014/main" id="{74F98B0E-2590-4847-AB71-E41C8A5FD5CE}"/>
              </a:ext>
            </a:extLst>
          </p:cNvPr>
          <p:cNvSpPr txBox="1"/>
          <p:nvPr/>
        </p:nvSpPr>
        <p:spPr>
          <a:xfrm>
            <a:off x="5596505" y="1352344"/>
            <a:ext cx="2306525" cy="708271"/>
          </a:xfrm>
          <a:prstGeom prst="rect">
            <a:avLst/>
          </a:prstGeom>
          <a:noFill/>
        </p:spPr>
        <p:txBody>
          <a:bodyPr wrap="square" lIns="0" tIns="0" rIns="0" bIns="0">
            <a:noAutofit/>
          </a:bodyPr>
          <a:lstStyle/>
          <a:p>
            <a:pPr>
              <a:lnSpc>
                <a:spcPct val="85000"/>
              </a:lnSpc>
              <a:defRPr>
                <a:solidFill>
                  <a:schemeClr val="accent6"/>
                </a:solidFill>
                <a:latin typeface="Arial Black" panose="020B0A04020102020204" pitchFamily="34" charset="0"/>
              </a:defRPr>
            </a:pPr>
            <a:r>
              <a:rPr lang="ja-JP" altLang="en-US" b="1" dirty="0">
                <a:ea typeface="MS PGothic" panose="020B0600070205080204" pitchFamily="34" charset="-128"/>
              </a:rPr>
              <a:t>アナリティカルスタイル</a:t>
            </a:r>
          </a:p>
          <a:p>
            <a:pPr>
              <a:lnSpc>
                <a:spcPct val="85000"/>
              </a:lnSpc>
            </a:pPr>
            <a:endParaRPr lang="ja-JP" altLang="en-US" dirty="0">
              <a:solidFill>
                <a:schemeClr val="accent6"/>
              </a:solidFill>
              <a:latin typeface="Arial Black" panose="020B0A04020102020204" pitchFamily="34" charset="0"/>
              <a:ea typeface="MS PGothic" panose="020B0600070205080204" pitchFamily="34" charset="-128"/>
            </a:endParaRPr>
          </a:p>
          <a:p>
            <a:pPr>
              <a:lnSpc>
                <a:spcPct val="85000"/>
              </a:lnSpc>
              <a:defRPr>
                <a:latin typeface="Arial Black" panose="020B0A04020102020204" pitchFamily="34" charset="0"/>
              </a:defRPr>
            </a:pPr>
            <a:r>
              <a:rPr lang="en-US" altLang="ja-JP" dirty="0">
                <a:ea typeface="MS PGothic" panose="020B0600070205080204" pitchFamily="34" charset="-128"/>
              </a:rPr>
              <a:t>14</a:t>
            </a:r>
            <a:r>
              <a:rPr lang="ja-JP" altLang="en-US" b="1" dirty="0">
                <a:ea typeface="MS PGothic" panose="020B0600070205080204" pitchFamily="34" charset="-128"/>
              </a:rPr>
              <a:t>～</a:t>
            </a:r>
            <a:r>
              <a:rPr lang="en-US" altLang="ja-JP" dirty="0">
                <a:ea typeface="MS PGothic" panose="020B0600070205080204" pitchFamily="34" charset="-128"/>
              </a:rPr>
              <a:t>15</a:t>
            </a:r>
            <a:r>
              <a:rPr lang="ja-JP" altLang="en-US" b="1" dirty="0">
                <a:ea typeface="MS PGothic" panose="020B0600070205080204" pitchFamily="34" charset="-128"/>
              </a:rPr>
              <a:t>ページ</a:t>
            </a:r>
          </a:p>
        </p:txBody>
      </p:sp>
      <p:sp>
        <p:nvSpPr>
          <p:cNvPr id="31" name="TextBox 30">
            <a:extLst>
              <a:ext uri="{FF2B5EF4-FFF2-40B4-BE49-F238E27FC236}">
                <a16:creationId xmlns:a16="http://schemas.microsoft.com/office/drawing/2014/main" id="{7EE60C37-235F-46F9-8DDE-B53940AA9B8E}"/>
              </a:ext>
            </a:extLst>
          </p:cNvPr>
          <p:cNvSpPr txBox="1"/>
          <p:nvPr/>
        </p:nvSpPr>
        <p:spPr>
          <a:xfrm>
            <a:off x="8707543" y="1352344"/>
            <a:ext cx="2004678" cy="708271"/>
          </a:xfrm>
          <a:prstGeom prst="rect">
            <a:avLst/>
          </a:prstGeom>
          <a:noFill/>
        </p:spPr>
        <p:txBody>
          <a:bodyPr wrap="square" lIns="0" tIns="0" rIns="0" bIns="0">
            <a:noAutofit/>
          </a:bodyPr>
          <a:lstStyle/>
          <a:p>
            <a:pPr>
              <a:lnSpc>
                <a:spcPct val="85000"/>
              </a:lnSpc>
              <a:defRPr>
                <a:solidFill>
                  <a:schemeClr val="accent6"/>
                </a:solidFill>
                <a:latin typeface="Arial Black" panose="020B0A04020102020204" pitchFamily="34" charset="0"/>
              </a:defRPr>
            </a:pPr>
            <a:r>
              <a:rPr lang="ja-JP" altLang="en-US" b="1" dirty="0">
                <a:ea typeface="MS PGothic" panose="020B0600070205080204" pitchFamily="34" charset="-128"/>
              </a:rPr>
              <a:t>ドライビングスタイル</a:t>
            </a:r>
          </a:p>
          <a:p>
            <a:pPr>
              <a:lnSpc>
                <a:spcPct val="85000"/>
              </a:lnSpc>
            </a:pPr>
            <a:endParaRPr lang="ja-JP" altLang="en-US" dirty="0">
              <a:solidFill>
                <a:schemeClr val="accent6"/>
              </a:solidFill>
              <a:latin typeface="Arial Black" panose="020B0A04020102020204" pitchFamily="34" charset="0"/>
              <a:ea typeface="MS PGothic" panose="020B0600070205080204" pitchFamily="34" charset="-128"/>
            </a:endParaRPr>
          </a:p>
          <a:p>
            <a:pPr>
              <a:lnSpc>
                <a:spcPct val="85000"/>
              </a:lnSpc>
              <a:defRPr>
                <a:latin typeface="Arial Black" panose="020B0A04020102020204" pitchFamily="34" charset="0"/>
              </a:defRPr>
            </a:pPr>
            <a:r>
              <a:rPr lang="en-US" altLang="ja-JP" dirty="0">
                <a:ea typeface="MS PGothic" panose="020B0600070205080204" pitchFamily="34" charset="-128"/>
              </a:rPr>
              <a:t>8</a:t>
            </a:r>
            <a:r>
              <a:rPr lang="ja-JP" altLang="en-US" b="1" dirty="0">
                <a:ea typeface="MS PGothic" panose="020B0600070205080204" pitchFamily="34" charset="-128"/>
              </a:rPr>
              <a:t>～</a:t>
            </a:r>
            <a:r>
              <a:rPr lang="en-US" altLang="ja-JP" dirty="0">
                <a:ea typeface="MS PGothic" panose="020B0600070205080204" pitchFamily="34" charset="-128"/>
              </a:rPr>
              <a:t>9</a:t>
            </a:r>
            <a:r>
              <a:rPr lang="ja-JP" altLang="en-US" b="1" dirty="0">
                <a:ea typeface="MS PGothic" panose="020B0600070205080204" pitchFamily="34" charset="-128"/>
              </a:rPr>
              <a:t>ページ</a:t>
            </a:r>
          </a:p>
        </p:txBody>
      </p:sp>
      <p:sp>
        <p:nvSpPr>
          <p:cNvPr id="32" name="TextBox 31">
            <a:extLst>
              <a:ext uri="{FF2B5EF4-FFF2-40B4-BE49-F238E27FC236}">
                <a16:creationId xmlns:a16="http://schemas.microsoft.com/office/drawing/2014/main" id="{DFE99EF1-4A98-4CBA-9669-063998F70DB3}"/>
              </a:ext>
            </a:extLst>
          </p:cNvPr>
          <p:cNvSpPr txBox="1"/>
          <p:nvPr/>
        </p:nvSpPr>
        <p:spPr>
          <a:xfrm>
            <a:off x="5742235" y="3897340"/>
            <a:ext cx="2004678" cy="708271"/>
          </a:xfrm>
          <a:prstGeom prst="rect">
            <a:avLst/>
          </a:prstGeom>
          <a:noFill/>
        </p:spPr>
        <p:txBody>
          <a:bodyPr wrap="square" lIns="0" tIns="0" rIns="0" bIns="0">
            <a:noAutofit/>
          </a:bodyPr>
          <a:lstStyle/>
          <a:p>
            <a:pPr>
              <a:lnSpc>
                <a:spcPct val="85000"/>
              </a:lnSpc>
              <a:defRPr>
                <a:solidFill>
                  <a:schemeClr val="accent6"/>
                </a:solidFill>
                <a:latin typeface="Arial Black" panose="020B0A04020102020204" pitchFamily="34" charset="0"/>
              </a:defRPr>
            </a:pPr>
            <a:r>
              <a:rPr lang="ja-JP" altLang="en-US" b="1" dirty="0">
                <a:ea typeface="MS PGothic" panose="020B0600070205080204" pitchFamily="34" charset="-128"/>
              </a:rPr>
              <a:t>エミアブルスタイル</a:t>
            </a:r>
          </a:p>
          <a:p>
            <a:pPr>
              <a:lnSpc>
                <a:spcPct val="85000"/>
              </a:lnSpc>
            </a:pPr>
            <a:endParaRPr lang="ja-JP" altLang="en-US" dirty="0">
              <a:solidFill>
                <a:schemeClr val="accent6"/>
              </a:solidFill>
              <a:latin typeface="Arial Black" panose="020B0A04020102020204" pitchFamily="34" charset="0"/>
              <a:ea typeface="MS PGothic" panose="020B0600070205080204" pitchFamily="34" charset="-128"/>
            </a:endParaRPr>
          </a:p>
          <a:p>
            <a:pPr>
              <a:lnSpc>
                <a:spcPct val="85000"/>
              </a:lnSpc>
              <a:defRPr>
                <a:latin typeface="Arial Black" panose="020B0A04020102020204" pitchFamily="34" charset="0"/>
              </a:defRPr>
            </a:pPr>
            <a:r>
              <a:rPr lang="en-US" altLang="ja-JP" dirty="0">
                <a:ea typeface="MS PGothic" panose="020B0600070205080204" pitchFamily="34" charset="-128"/>
              </a:rPr>
              <a:t>12</a:t>
            </a:r>
            <a:r>
              <a:rPr lang="ja-JP" altLang="en-US" b="1" dirty="0">
                <a:ea typeface="MS PGothic" panose="020B0600070205080204" pitchFamily="34" charset="-128"/>
              </a:rPr>
              <a:t>～</a:t>
            </a:r>
            <a:r>
              <a:rPr lang="en-US" altLang="ja-JP" dirty="0">
                <a:ea typeface="MS PGothic" panose="020B0600070205080204" pitchFamily="34" charset="-128"/>
              </a:rPr>
              <a:t>13</a:t>
            </a:r>
            <a:r>
              <a:rPr lang="ja-JP" altLang="en-US" b="1" dirty="0">
                <a:ea typeface="MS PGothic" panose="020B0600070205080204" pitchFamily="34" charset="-128"/>
              </a:rPr>
              <a:t>ページ</a:t>
            </a:r>
          </a:p>
        </p:txBody>
      </p:sp>
      <p:sp>
        <p:nvSpPr>
          <p:cNvPr id="33" name="TextBox 32">
            <a:extLst>
              <a:ext uri="{FF2B5EF4-FFF2-40B4-BE49-F238E27FC236}">
                <a16:creationId xmlns:a16="http://schemas.microsoft.com/office/drawing/2014/main" id="{2DC4EFBA-BF35-4387-90F8-5AEAAE420FE6}"/>
              </a:ext>
            </a:extLst>
          </p:cNvPr>
          <p:cNvSpPr txBox="1"/>
          <p:nvPr/>
        </p:nvSpPr>
        <p:spPr>
          <a:xfrm>
            <a:off x="8596549" y="3905933"/>
            <a:ext cx="2434732" cy="708271"/>
          </a:xfrm>
          <a:prstGeom prst="rect">
            <a:avLst/>
          </a:prstGeom>
          <a:noFill/>
        </p:spPr>
        <p:txBody>
          <a:bodyPr wrap="square" lIns="0" tIns="0" rIns="0" bIns="0">
            <a:noAutofit/>
          </a:bodyPr>
          <a:lstStyle/>
          <a:p>
            <a:pPr>
              <a:lnSpc>
                <a:spcPct val="85000"/>
              </a:lnSpc>
              <a:defRPr>
                <a:solidFill>
                  <a:schemeClr val="accent6"/>
                </a:solidFill>
                <a:latin typeface="Arial Black" panose="020B0A04020102020204" pitchFamily="34" charset="0"/>
              </a:defRPr>
            </a:pPr>
            <a:r>
              <a:rPr lang="ja-JP" altLang="en-US" b="1" dirty="0">
                <a:ea typeface="MS PGothic" panose="020B0600070205080204" pitchFamily="34" charset="-128"/>
              </a:rPr>
              <a:t>エクスプレッシブスタイル</a:t>
            </a:r>
          </a:p>
          <a:p>
            <a:pPr>
              <a:lnSpc>
                <a:spcPct val="85000"/>
              </a:lnSpc>
            </a:pPr>
            <a:endParaRPr lang="ja-JP" altLang="en-US" dirty="0">
              <a:solidFill>
                <a:schemeClr val="accent6"/>
              </a:solidFill>
              <a:latin typeface="Arial Black" panose="020B0A04020102020204" pitchFamily="34" charset="0"/>
              <a:ea typeface="MS PGothic" panose="020B0600070205080204" pitchFamily="34" charset="-128"/>
            </a:endParaRPr>
          </a:p>
          <a:p>
            <a:pPr>
              <a:lnSpc>
                <a:spcPct val="85000"/>
              </a:lnSpc>
              <a:defRPr>
                <a:latin typeface="Arial Black" panose="020B0A04020102020204" pitchFamily="34" charset="0"/>
              </a:defRPr>
            </a:pPr>
            <a:r>
              <a:rPr lang="en-US" altLang="ja-JP" dirty="0">
                <a:ea typeface="MS PGothic" panose="020B0600070205080204" pitchFamily="34" charset="-128"/>
              </a:rPr>
              <a:t>10</a:t>
            </a:r>
            <a:r>
              <a:rPr lang="ja-JP" altLang="en-US" b="1" dirty="0">
                <a:ea typeface="MS PGothic" panose="020B0600070205080204" pitchFamily="34" charset="-128"/>
              </a:rPr>
              <a:t>～</a:t>
            </a:r>
            <a:r>
              <a:rPr lang="en-US" altLang="ja-JP" dirty="0">
                <a:ea typeface="MS PGothic" panose="020B0600070205080204" pitchFamily="34" charset="-128"/>
              </a:rPr>
              <a:t>11</a:t>
            </a:r>
            <a:r>
              <a:rPr lang="ja-JP" altLang="en-US" b="1" dirty="0">
                <a:ea typeface="MS PGothic" panose="020B0600070205080204" pitchFamily="34" charset="-128"/>
              </a:rPr>
              <a:t>ページ</a:t>
            </a:r>
          </a:p>
        </p:txBody>
      </p:sp>
    </p:spTree>
    <p:extLst>
      <p:ext uri="{BB962C8B-B14F-4D97-AF65-F5344CB8AC3E}">
        <p14:creationId xmlns:p14="http://schemas.microsoft.com/office/powerpoint/2010/main" val="27675022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CA92D-BDAC-4A5A-A314-C016FEA0C142}"/>
              </a:ext>
            </a:extLst>
          </p:cNvPr>
          <p:cNvSpPr>
            <a:spLocks noGrp="1"/>
          </p:cNvSpPr>
          <p:nvPr>
            <p:ph type="title"/>
          </p:nvPr>
        </p:nvSpPr>
        <p:spPr/>
        <p:txBody>
          <a:bodyPr wrap="square">
            <a:noAutofit/>
          </a:bodyPr>
          <a:lstStyle/>
          <a:p>
            <a:r>
              <a:rPr lang="ja-JP" altLang="en-US" dirty="0">
                <a:solidFill>
                  <a:schemeClr val="accent2"/>
                </a:solidFill>
                <a:ea typeface="MS PGothic" panose="020B0600070205080204" pitchFamily="34" charset="-128"/>
              </a:rPr>
              <a:t>主な留意事項</a:t>
            </a:r>
          </a:p>
        </p:txBody>
      </p:sp>
      <p:sp>
        <p:nvSpPr>
          <p:cNvPr id="3" name="Text Placeholder 2">
            <a:extLst>
              <a:ext uri="{FF2B5EF4-FFF2-40B4-BE49-F238E27FC236}">
                <a16:creationId xmlns:a16="http://schemas.microsoft.com/office/drawing/2014/main" id="{DE49DD5D-78D3-440D-8B64-1F0D79A9B86A}"/>
              </a:ext>
            </a:extLst>
          </p:cNvPr>
          <p:cNvSpPr>
            <a:spLocks noGrp="1"/>
          </p:cNvSpPr>
          <p:nvPr>
            <p:ph type="body" idx="1"/>
          </p:nvPr>
        </p:nvSpPr>
        <p:spPr>
          <a:xfrm>
            <a:off x="1143000" y="2340184"/>
            <a:ext cx="6449786" cy="3131684"/>
          </a:xfrm>
        </p:spPr>
        <p:txBody>
          <a:bodyPr wrap="square">
            <a:noAutofit/>
          </a:bodyPr>
          <a:lstStyle/>
          <a:p>
            <a:pPr>
              <a:lnSpc>
                <a:spcPct val="100000"/>
              </a:lnSpc>
              <a:spcBef>
                <a:spcPct val="0"/>
              </a:spcBef>
              <a:spcAft>
                <a:spcPts val="1200"/>
              </a:spcAft>
            </a:pPr>
            <a:endParaRPr lang="ja-JP" altLang="en-US" sz="2400" dirty="0">
              <a:ea typeface="MS PGothic" panose="020B0600070205080204" pitchFamily="34" charset="-128"/>
            </a:endParaRPr>
          </a:p>
          <a:p>
            <a:pPr>
              <a:lnSpc>
                <a:spcPct val="100000"/>
              </a:lnSpc>
              <a:spcBef>
                <a:spcPct val="0"/>
              </a:spcBef>
              <a:spcAft>
                <a:spcPts val="1200"/>
              </a:spcAft>
              <a:defRPr sz="2400">
                <a:ea typeface="ヒラギノ角ゴ Pro W3" panose="020B0300000000000000" pitchFamily="6" charset="-128"/>
                <a:cs typeface="Times New Roman" panose="02020603050405020304" pitchFamily="18" charset="0"/>
              </a:defRPr>
            </a:pPr>
            <a:r>
              <a:rPr lang="ja-JP" altLang="en-US" dirty="0">
                <a:ea typeface="MS PGothic" panose="020B0600070205080204" pitchFamily="34" charset="-128"/>
              </a:rPr>
              <a:t>スタイルに優劣はありません。</a:t>
            </a:r>
          </a:p>
          <a:p>
            <a:pPr>
              <a:lnSpc>
                <a:spcPct val="100000"/>
              </a:lnSpc>
              <a:spcBef>
                <a:spcPct val="0"/>
              </a:spcBef>
              <a:spcAft>
                <a:spcPts val="1200"/>
              </a:spcAft>
              <a:defRPr sz="2400">
                <a:ea typeface="ヒラギノ角ゴ Pro W3" panose="020B0300000000000000" pitchFamily="6" charset="-128"/>
              </a:defRPr>
            </a:pPr>
            <a:r>
              <a:rPr lang="ja-JP" altLang="en-US" dirty="0">
                <a:ea typeface="MS PGothic" panose="020B0600070205080204" pitchFamily="34" charset="-128"/>
              </a:rPr>
              <a:t>スタイル</a:t>
            </a:r>
            <a:r>
              <a:rPr lang="ja-JP" altLang="en-US" dirty="0">
                <a:ea typeface="MS PGothic" panose="020B0600070205080204" pitchFamily="34" charset="-128"/>
                <a:cs typeface="Times New Roman" panose="02020603050405020304" pitchFamily="18" charset="0"/>
              </a:rPr>
              <a:t>と性格は別のものです。</a:t>
            </a:r>
          </a:p>
          <a:p>
            <a:pPr>
              <a:lnSpc>
                <a:spcPct val="100000"/>
              </a:lnSpc>
              <a:spcBef>
                <a:spcPct val="0"/>
              </a:spcBef>
              <a:spcAft>
                <a:spcPts val="1200"/>
              </a:spcAft>
              <a:defRPr sz="2400">
                <a:ea typeface="ヒラギノ角ゴ Pro W3" pitchFamily="4" charset="-128"/>
                <a:cs typeface="ヒラギノ角ゴ Pro W3" pitchFamily="4" charset="-128"/>
              </a:defRPr>
            </a:pPr>
            <a:r>
              <a:rPr lang="ja-JP" altLang="en-US" dirty="0">
                <a:ea typeface="MS PGothic" panose="020B0600070205080204" pitchFamily="34" charset="-128"/>
              </a:rPr>
              <a:t>自分のスタイルは、自分の行動のテーマです。</a:t>
            </a:r>
          </a:p>
          <a:p>
            <a:pPr>
              <a:lnSpc>
                <a:spcPct val="100000"/>
              </a:lnSpc>
              <a:spcBef>
                <a:spcPct val="0"/>
              </a:spcBef>
              <a:spcAft>
                <a:spcPts val="1200"/>
              </a:spcAft>
              <a:defRPr sz="2400">
                <a:ea typeface="ヒラギノ角ゴ Pro W3" panose="020B0300000000000000" pitchFamily="6" charset="-128"/>
                <a:cs typeface="Times New Roman" panose="02020603050405020304" pitchFamily="18" charset="0"/>
              </a:defRPr>
            </a:pPr>
            <a:r>
              <a:rPr lang="ja-JP" altLang="en-US" dirty="0">
                <a:ea typeface="MS PGothic" panose="020B0600070205080204" pitchFamily="34" charset="-128"/>
              </a:rPr>
              <a:t>各スタイルに合った、成長を促すアクションがあります。</a:t>
            </a:r>
          </a:p>
          <a:p>
            <a:pPr>
              <a:lnSpc>
                <a:spcPct val="100000"/>
              </a:lnSpc>
              <a:spcBef>
                <a:spcPct val="0"/>
              </a:spcBef>
              <a:spcAft>
                <a:spcPts val="1200"/>
              </a:spcAft>
              <a:defRPr sz="2400">
                <a:ea typeface="ヒラギノ角ゴ Pro W3" pitchFamily="4" charset="-128"/>
                <a:cs typeface="ヒラギノ角ゴ Pro W3" pitchFamily="4" charset="-128"/>
              </a:defRPr>
            </a:pPr>
            <a:r>
              <a:rPr lang="ja-JP" altLang="en-US" dirty="0">
                <a:ea typeface="MS PGothic" panose="020B0600070205080204" pitchFamily="34" charset="-128"/>
              </a:rPr>
              <a:t>あなたの課題は、 率先して効果的な対人関係を築き、強化することです。</a:t>
            </a:r>
          </a:p>
          <a:p>
            <a:pPr>
              <a:lnSpc>
                <a:spcPct val="100000"/>
              </a:lnSpc>
              <a:spcBef>
                <a:spcPct val="0"/>
              </a:spcBef>
              <a:spcAft>
                <a:spcPts val="1200"/>
              </a:spcAft>
            </a:pPr>
            <a:endParaRPr lang="ja-JP" altLang="en-US" sz="2400" dirty="0">
              <a:ea typeface="MS PGothic" panose="020B0600070205080204" pitchFamily="34" charset="-128"/>
              <a:cs typeface="Times New Roman" panose="02020603050405020304" pitchFamily="18" charset="0"/>
            </a:endParaRPr>
          </a:p>
        </p:txBody>
      </p:sp>
      <p:sp>
        <p:nvSpPr>
          <p:cNvPr id="4" name="Slide Number Placeholder 3">
            <a:extLst>
              <a:ext uri="{FF2B5EF4-FFF2-40B4-BE49-F238E27FC236}">
                <a16:creationId xmlns:a16="http://schemas.microsoft.com/office/drawing/2014/main" id="{1164AEC5-F3A9-4DFA-A753-40671E92709F}"/>
              </a:ext>
            </a:extLst>
          </p:cNvPr>
          <p:cNvSpPr>
            <a:spLocks noGrp="1"/>
          </p:cNvSpPr>
          <p:nvPr>
            <p:ph type="sldNum" sz="quarter" idx="12"/>
          </p:nvPr>
        </p:nvSpPr>
        <p:spPr/>
        <p:txBody>
          <a:bodyPr wrap="square">
            <a:noAutofit/>
          </a:bodyPr>
          <a:lstStyle/>
          <a:p>
            <a:fld id="{1B1CF60C-C85D-47C0-8597-E3BF95F18FA3}" type="slidenum">
              <a:rPr lang="en-US" altLang="ja-JP" smtClean="0">
                <a:ea typeface="MS PGothic" panose="020B0600070205080204" pitchFamily="34" charset="-128"/>
              </a:rPr>
              <a:t>23</a:t>
            </a:fld>
            <a:endParaRPr lang="ja-JP" altLang="en-US" dirty="0">
              <a:ea typeface="MS PGothic" panose="020B0600070205080204" pitchFamily="34" charset="-128"/>
            </a:endParaRPr>
          </a:p>
        </p:txBody>
      </p:sp>
      <p:sp>
        <p:nvSpPr>
          <p:cNvPr id="5" name="Footer Placeholder 4">
            <a:extLst>
              <a:ext uri="{FF2B5EF4-FFF2-40B4-BE49-F238E27FC236}">
                <a16:creationId xmlns:a16="http://schemas.microsoft.com/office/drawing/2014/main" id="{4F87CF83-352A-4921-8FAF-8814EDAA2081}"/>
              </a:ext>
            </a:extLst>
          </p:cNvPr>
          <p:cNvSpPr>
            <a:spLocks noGrp="1"/>
          </p:cNvSpPr>
          <p:nvPr>
            <p:ph type="ftr" sz="quarter" idx="13"/>
          </p:nvPr>
        </p:nvSpPr>
        <p:spPr/>
        <p:txBody>
          <a:bodyPr wrap="square">
            <a:noAutofit/>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Tree>
    <p:extLst>
      <p:ext uri="{BB962C8B-B14F-4D97-AF65-F5344CB8AC3E}">
        <p14:creationId xmlns:p14="http://schemas.microsoft.com/office/powerpoint/2010/main" val="5918640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06F14-F301-C248-AC2B-0EE085E4D2E0}"/>
              </a:ext>
            </a:extLst>
          </p:cNvPr>
          <p:cNvSpPr>
            <a:spLocks noGrp="1"/>
          </p:cNvSpPr>
          <p:nvPr>
            <p:ph type="title"/>
          </p:nvPr>
        </p:nvSpPr>
        <p:spPr/>
        <p:txBody>
          <a:bodyPr/>
          <a:lstStyle/>
          <a:p>
            <a:r>
              <a:rPr lang="ja-JP" altLang="en-US" dirty="0">
                <a:solidFill>
                  <a:schemeClr val="accent2"/>
                </a:solidFill>
              </a:rPr>
              <a:t>対応性</a:t>
            </a:r>
          </a:p>
        </p:txBody>
      </p:sp>
      <p:sp>
        <p:nvSpPr>
          <p:cNvPr id="4" name="Slide Number Placeholder 3">
            <a:extLst>
              <a:ext uri="{FF2B5EF4-FFF2-40B4-BE49-F238E27FC236}">
                <a16:creationId xmlns:a16="http://schemas.microsoft.com/office/drawing/2014/main" id="{2371B874-54F7-C344-8D2A-6154BE436B42}"/>
              </a:ext>
            </a:extLst>
          </p:cNvPr>
          <p:cNvSpPr>
            <a:spLocks noGrp="1"/>
          </p:cNvSpPr>
          <p:nvPr>
            <p:ph type="sldNum" sz="quarter" idx="12"/>
          </p:nvPr>
        </p:nvSpPr>
        <p:spPr>
          <a:xfrm>
            <a:off x="9205910" y="6380615"/>
            <a:ext cx="2743200" cy="282575"/>
          </a:xfrm>
        </p:spPr>
        <p:txBody>
          <a:bodyPr/>
          <a:lstStyle/>
          <a:p>
            <a:fld id="{1B1CF60C-C85D-47C0-8597-E3BF95F18FA3}" type="slidenum">
              <a:rPr lang="en-US" altLang="ja-JP" smtClean="0"/>
              <a:t>24</a:t>
            </a:fld>
            <a:endParaRPr lang="ja-JP" altLang="en-US" dirty="0"/>
          </a:p>
        </p:txBody>
      </p:sp>
      <p:sp>
        <p:nvSpPr>
          <p:cNvPr id="5" name="Footer Placeholder 4">
            <a:extLst>
              <a:ext uri="{FF2B5EF4-FFF2-40B4-BE49-F238E27FC236}">
                <a16:creationId xmlns:a16="http://schemas.microsoft.com/office/drawing/2014/main" id="{E48E1CAC-D9D8-1348-9E6B-B8D394CFF0B9}"/>
              </a:ext>
            </a:extLst>
          </p:cNvPr>
          <p:cNvSpPr>
            <a:spLocks noGrp="1"/>
          </p:cNvSpPr>
          <p:nvPr>
            <p:ph type="ftr" sz="quarter" idx="13"/>
          </p:nvPr>
        </p:nvSpPr>
        <p:spPr/>
        <p:txBody>
          <a:bodyPr/>
          <a:lstStyle/>
          <a:p>
            <a:pPr algn="l"/>
            <a:r>
              <a:rPr lang="en-US" altLang="ja-JP"/>
              <a:t>© The TRACOM Corporation. All Rights Reserved.</a:t>
            </a:r>
            <a:endParaRPr lang="en-US" altLang="ja-JP" dirty="0"/>
          </a:p>
        </p:txBody>
      </p:sp>
    </p:spTree>
    <p:extLst>
      <p:ext uri="{BB962C8B-B14F-4D97-AF65-F5344CB8AC3E}">
        <p14:creationId xmlns:p14="http://schemas.microsoft.com/office/powerpoint/2010/main" val="20102580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CA92D-BDAC-4A5A-A314-C016FEA0C142}"/>
              </a:ext>
            </a:extLst>
          </p:cNvPr>
          <p:cNvSpPr>
            <a:spLocks noGrp="1"/>
          </p:cNvSpPr>
          <p:nvPr>
            <p:ph type="title"/>
          </p:nvPr>
        </p:nvSpPr>
        <p:spPr>
          <a:xfrm>
            <a:off x="881728" y="2316480"/>
            <a:ext cx="7119271" cy="1588707"/>
          </a:xfrm>
        </p:spPr>
        <p:txBody>
          <a:bodyPr wrap="square"/>
          <a:lstStyle/>
          <a:p>
            <a:pPr>
              <a:lnSpc>
                <a:spcPct val="110000"/>
              </a:lnSpc>
            </a:pPr>
            <a:r>
              <a:rPr lang="ja-JP" altLang="en-US" dirty="0"/>
              <a:t>対応性とは、ほかの人のスタイル別</a:t>
            </a:r>
            <a:br>
              <a:rPr lang="ja-JP" altLang="en-US" dirty="0"/>
            </a:br>
            <a:r>
              <a:rPr lang="ja-JP" altLang="en-US" dirty="0"/>
              <a:t>ニーズにどれだけうまく適応できるかです</a:t>
            </a:r>
          </a:p>
        </p:txBody>
      </p:sp>
      <p:sp>
        <p:nvSpPr>
          <p:cNvPr id="4" name="Slide Number Placeholder 3">
            <a:extLst>
              <a:ext uri="{FF2B5EF4-FFF2-40B4-BE49-F238E27FC236}">
                <a16:creationId xmlns:a16="http://schemas.microsoft.com/office/drawing/2014/main" id="{1164AEC5-F3A9-4DFA-A753-40671E92709F}"/>
              </a:ext>
            </a:extLst>
          </p:cNvPr>
          <p:cNvSpPr>
            <a:spLocks noGrp="1"/>
          </p:cNvSpPr>
          <p:nvPr>
            <p:ph type="sldNum" sz="quarter" idx="12"/>
          </p:nvPr>
        </p:nvSpPr>
        <p:spPr/>
        <p:txBody>
          <a:bodyPr/>
          <a:lstStyle/>
          <a:p>
            <a:fld id="{1B1CF60C-C85D-47C0-8597-E3BF95F18FA3}" type="slidenum">
              <a:rPr lang="en-US" altLang="ja-JP" smtClean="0"/>
              <a:t>25</a:t>
            </a:fld>
            <a:endParaRPr lang="ja-JP" altLang="en-US" dirty="0"/>
          </a:p>
        </p:txBody>
      </p:sp>
      <p:sp>
        <p:nvSpPr>
          <p:cNvPr id="5" name="Footer Placeholder 4">
            <a:extLst>
              <a:ext uri="{FF2B5EF4-FFF2-40B4-BE49-F238E27FC236}">
                <a16:creationId xmlns:a16="http://schemas.microsoft.com/office/drawing/2014/main" id="{4F87CF83-352A-4921-8FAF-8814EDAA2081}"/>
              </a:ext>
            </a:extLst>
          </p:cNvPr>
          <p:cNvSpPr>
            <a:spLocks noGrp="1"/>
          </p:cNvSpPr>
          <p:nvPr>
            <p:ph type="ftr" sz="quarter" idx="13"/>
          </p:nvPr>
        </p:nvSpPr>
        <p:spPr/>
        <p:txBody>
          <a:bodyPr/>
          <a:lstStyle/>
          <a:p>
            <a:pPr algn="l"/>
            <a:r>
              <a:rPr lang="en-US" altLang="ja-JP"/>
              <a:t>© The TRACOM Corporation. All Rights Reserved.</a:t>
            </a:r>
            <a:endParaRPr lang="en-US" altLang="ja-JP" dirty="0"/>
          </a:p>
        </p:txBody>
      </p:sp>
    </p:spTree>
    <p:extLst>
      <p:ext uri="{BB962C8B-B14F-4D97-AF65-F5344CB8AC3E}">
        <p14:creationId xmlns:p14="http://schemas.microsoft.com/office/powerpoint/2010/main" val="2922675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11CEA-D5B8-44EC-8C7A-D1E2364820DF}"/>
              </a:ext>
            </a:extLst>
          </p:cNvPr>
          <p:cNvSpPr>
            <a:spLocks noGrp="1"/>
          </p:cNvSpPr>
          <p:nvPr>
            <p:ph type="title"/>
          </p:nvPr>
        </p:nvSpPr>
        <p:spPr>
          <a:xfrm>
            <a:off x="390525" y="228600"/>
            <a:ext cx="3687763" cy="1995488"/>
          </a:xfrm>
        </p:spPr>
        <p:txBody>
          <a:bodyPr wrap="square"/>
          <a:lstStyle/>
          <a:p>
            <a:r>
              <a:rPr lang="ja-JP" altLang="en-US" dirty="0">
                <a:ea typeface="MS PGothic" panose="020B0600070205080204" pitchFamily="34" charset="-128"/>
              </a:rPr>
              <a:t>対応性の</a:t>
            </a:r>
            <a:r>
              <a:rPr lang="en-US" altLang="ja-JP" dirty="0">
                <a:ea typeface="MS PGothic" panose="020B0600070205080204" pitchFamily="34" charset="-128"/>
              </a:rPr>
              <a:t>4</a:t>
            </a:r>
            <a:r>
              <a:rPr lang="ja-JP" altLang="en-US" dirty="0">
                <a:ea typeface="MS PGothic" panose="020B0600070205080204" pitchFamily="34" charset="-128"/>
              </a:rPr>
              <a:t>つの源</a:t>
            </a:r>
          </a:p>
        </p:txBody>
      </p:sp>
      <p:sp>
        <p:nvSpPr>
          <p:cNvPr id="8" name="Content Placeholder 7">
            <a:extLst>
              <a:ext uri="{FF2B5EF4-FFF2-40B4-BE49-F238E27FC236}">
                <a16:creationId xmlns:a16="http://schemas.microsoft.com/office/drawing/2014/main" id="{C89BD0C3-9A19-4A7E-A87A-1733DBCA65F7}"/>
              </a:ext>
            </a:extLst>
          </p:cNvPr>
          <p:cNvSpPr>
            <a:spLocks noGrp="1"/>
          </p:cNvSpPr>
          <p:nvPr>
            <p:ph idx="1"/>
          </p:nvPr>
        </p:nvSpPr>
        <p:spPr/>
        <p:txBody>
          <a:bodyPr/>
          <a:lstStyle/>
          <a:p>
            <a:r>
              <a:rPr lang="ja-JP" altLang="en-US">
                <a:ea typeface="MS PGothic" panose="020B0600070205080204" pitchFamily="34" charset="-128"/>
              </a:rPr>
              <a:t> </a:t>
            </a:r>
            <a:endParaRPr lang="ja-JP" altLang="en-US" dirty="0">
              <a:ea typeface="MS PGothic" panose="020B0600070205080204" pitchFamily="34" charset="-128"/>
            </a:endParaRPr>
          </a:p>
        </p:txBody>
      </p:sp>
      <p:sp>
        <p:nvSpPr>
          <p:cNvPr id="4" name="Slide Number Placeholder 3">
            <a:extLst>
              <a:ext uri="{FF2B5EF4-FFF2-40B4-BE49-F238E27FC236}">
                <a16:creationId xmlns:a16="http://schemas.microsoft.com/office/drawing/2014/main" id="{0FADF2EB-FAB8-452C-8CB5-7A221A644708}"/>
              </a:ext>
            </a:extLst>
          </p:cNvPr>
          <p:cNvSpPr>
            <a:spLocks noGrp="1"/>
          </p:cNvSpPr>
          <p:nvPr>
            <p:ph type="sldNum" sz="quarter" idx="12"/>
          </p:nvPr>
        </p:nvSpPr>
        <p:spPr/>
        <p:txBody>
          <a:bodyPr/>
          <a:lstStyle/>
          <a:p>
            <a:fld id="{1B1CF60C-C85D-47C0-8597-E3BF95F18FA3}" type="slidenum">
              <a:rPr lang="en-US" altLang="ja-JP" smtClean="0">
                <a:ea typeface="MS PGothic" panose="020B0600070205080204" pitchFamily="34" charset="-128"/>
              </a:rPr>
              <a:t>26</a:t>
            </a:fld>
            <a:endParaRPr lang="ja-JP" altLang="en-US" dirty="0">
              <a:ea typeface="MS PGothic" panose="020B0600070205080204" pitchFamily="34" charset="-128"/>
            </a:endParaRPr>
          </a:p>
        </p:txBody>
      </p:sp>
      <p:grpSp>
        <p:nvGrpSpPr>
          <p:cNvPr id="51" name="Group 50">
            <a:extLst>
              <a:ext uri="{FF2B5EF4-FFF2-40B4-BE49-F238E27FC236}">
                <a16:creationId xmlns:a16="http://schemas.microsoft.com/office/drawing/2014/main" id="{27431CB6-63DC-4166-AF27-DEC3A7B95D5B}"/>
              </a:ext>
            </a:extLst>
          </p:cNvPr>
          <p:cNvGrpSpPr/>
          <p:nvPr/>
        </p:nvGrpSpPr>
        <p:grpSpPr>
          <a:xfrm>
            <a:off x="4495800" y="1108076"/>
            <a:ext cx="7167561" cy="3756024"/>
            <a:chOff x="4495800" y="549276"/>
            <a:chExt cx="7167561" cy="3756024"/>
          </a:xfrm>
        </p:grpSpPr>
        <p:sp>
          <p:nvSpPr>
            <p:cNvPr id="11" name="Rectangle 10">
              <a:extLst>
                <a:ext uri="{FF2B5EF4-FFF2-40B4-BE49-F238E27FC236}">
                  <a16:creationId xmlns:a16="http://schemas.microsoft.com/office/drawing/2014/main" id="{36312140-242E-40DC-BA89-6E0FEA57B288}"/>
                </a:ext>
              </a:extLst>
            </p:cNvPr>
            <p:cNvSpPr/>
            <p:nvPr/>
          </p:nvSpPr>
          <p:spPr bwMode="gray">
            <a:xfrm>
              <a:off x="4495800" y="1657350"/>
              <a:ext cx="1714500" cy="64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ja-JP" altLang="en-US" dirty="0">
                  <a:ea typeface="MS PGothic" panose="020B0600070205080204" pitchFamily="34" charset="-128"/>
                </a:rPr>
                <a:t>イメージ</a:t>
              </a:r>
            </a:p>
          </p:txBody>
        </p:sp>
        <p:sp>
          <p:nvSpPr>
            <p:cNvPr id="12" name="Rectangle 11">
              <a:extLst>
                <a:ext uri="{FF2B5EF4-FFF2-40B4-BE49-F238E27FC236}">
                  <a16:creationId xmlns:a16="http://schemas.microsoft.com/office/drawing/2014/main" id="{F4BFB7ED-2967-4425-93BF-8B67B0CC0487}"/>
                </a:ext>
              </a:extLst>
            </p:cNvPr>
            <p:cNvSpPr/>
            <p:nvPr/>
          </p:nvSpPr>
          <p:spPr bwMode="gray">
            <a:xfrm>
              <a:off x="6313487" y="1657350"/>
              <a:ext cx="1714500" cy="64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ja-JP" altLang="en-US" dirty="0">
                  <a:ea typeface="MS PGothic" panose="020B0600070205080204" pitchFamily="34" charset="-128"/>
                </a:rPr>
                <a:t>プレゼン</a:t>
              </a:r>
            </a:p>
            <a:p>
              <a:pPr algn="ctr">
                <a:lnSpc>
                  <a:spcPct val="85000"/>
                </a:lnSpc>
                <a:defRPr sz="1800">
                  <a:solidFill>
                    <a:schemeClr val="bg1"/>
                  </a:solidFill>
                </a:defRPr>
              </a:pPr>
              <a:r>
                <a:rPr lang="ja-JP" altLang="en-US" dirty="0">
                  <a:ea typeface="MS PGothic" panose="020B0600070205080204" pitchFamily="34" charset="-128"/>
                </a:rPr>
                <a:t>テーション</a:t>
              </a:r>
            </a:p>
          </p:txBody>
        </p:sp>
        <p:sp>
          <p:nvSpPr>
            <p:cNvPr id="13" name="Rectangle 12">
              <a:extLst>
                <a:ext uri="{FF2B5EF4-FFF2-40B4-BE49-F238E27FC236}">
                  <a16:creationId xmlns:a16="http://schemas.microsoft.com/office/drawing/2014/main" id="{2E435E16-95A5-43D4-A2C1-6B882FFF3327}"/>
                </a:ext>
              </a:extLst>
            </p:cNvPr>
            <p:cNvSpPr/>
            <p:nvPr/>
          </p:nvSpPr>
          <p:spPr bwMode="gray">
            <a:xfrm>
              <a:off x="8131174" y="1657350"/>
              <a:ext cx="1714500" cy="64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ja-JP" altLang="en-US">
                  <a:ea typeface="MS PGothic" panose="020B0600070205080204" pitchFamily="34" charset="-128"/>
                </a:rPr>
                <a:t>コンピタンス</a:t>
              </a:r>
              <a:endParaRPr lang="ja-JP" altLang="en-US" dirty="0">
                <a:ea typeface="MS PGothic" panose="020B0600070205080204" pitchFamily="34" charset="-128"/>
              </a:endParaRPr>
            </a:p>
          </p:txBody>
        </p:sp>
        <p:sp>
          <p:nvSpPr>
            <p:cNvPr id="14" name="Rectangle 13">
              <a:extLst>
                <a:ext uri="{FF2B5EF4-FFF2-40B4-BE49-F238E27FC236}">
                  <a16:creationId xmlns:a16="http://schemas.microsoft.com/office/drawing/2014/main" id="{B70A7DBF-7980-4408-B627-9B9270F4A1CB}"/>
                </a:ext>
              </a:extLst>
            </p:cNvPr>
            <p:cNvSpPr/>
            <p:nvPr/>
          </p:nvSpPr>
          <p:spPr bwMode="gray">
            <a:xfrm>
              <a:off x="9948861" y="1657350"/>
              <a:ext cx="1714500" cy="64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ja-JP" altLang="en-US">
                  <a:ea typeface="MS PGothic" panose="020B0600070205080204" pitchFamily="34" charset="-128"/>
                </a:rPr>
                <a:t>フィードバック</a:t>
              </a:r>
              <a:endParaRPr lang="ja-JP" altLang="en-US" dirty="0">
                <a:ea typeface="MS PGothic" panose="020B0600070205080204" pitchFamily="34" charset="-128"/>
              </a:endParaRPr>
            </a:p>
          </p:txBody>
        </p:sp>
        <p:sp>
          <p:nvSpPr>
            <p:cNvPr id="15" name="Rectangle 14">
              <a:extLst>
                <a:ext uri="{FF2B5EF4-FFF2-40B4-BE49-F238E27FC236}">
                  <a16:creationId xmlns:a16="http://schemas.microsoft.com/office/drawing/2014/main" id="{0E9E46CC-E468-4BE0-BF14-B59B7C2DD70E}"/>
                </a:ext>
              </a:extLst>
            </p:cNvPr>
            <p:cNvSpPr/>
            <p:nvPr/>
          </p:nvSpPr>
          <p:spPr bwMode="gray">
            <a:xfrm>
              <a:off x="6820296" y="549276"/>
              <a:ext cx="2518569" cy="566738"/>
            </a:xfrm>
            <a:prstGeom prst="rect">
              <a:avLst/>
            </a:prstGeom>
            <a:no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tx2"/>
                  </a:solidFill>
                </a:defRPr>
              </a:pPr>
              <a:r>
                <a:rPr lang="ja-JP" altLang="en-US">
                  <a:ea typeface="MS PGothic" panose="020B0600070205080204" pitchFamily="34" charset="-128"/>
                </a:rPr>
                <a:t>適切に適用される</a:t>
              </a:r>
              <a:endParaRPr lang="ja-JP" altLang="en-US" dirty="0">
                <a:ea typeface="MS PGothic" panose="020B0600070205080204" pitchFamily="34" charset="-128"/>
              </a:endParaRPr>
            </a:p>
          </p:txBody>
        </p:sp>
        <p:sp>
          <p:nvSpPr>
            <p:cNvPr id="16" name="Rectangle 15">
              <a:extLst>
                <a:ext uri="{FF2B5EF4-FFF2-40B4-BE49-F238E27FC236}">
                  <a16:creationId xmlns:a16="http://schemas.microsoft.com/office/drawing/2014/main" id="{C1142650-58D9-40DA-9CCB-AEC8D2DE66FC}"/>
                </a:ext>
              </a:extLst>
            </p:cNvPr>
            <p:cNvSpPr/>
            <p:nvPr/>
          </p:nvSpPr>
          <p:spPr bwMode="gray">
            <a:xfrm>
              <a:off x="6807596" y="2847977"/>
              <a:ext cx="2518569" cy="528638"/>
            </a:xfrm>
            <a:prstGeom prst="rect">
              <a:avLst/>
            </a:prstGeom>
            <a:no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tx2"/>
                  </a:solidFill>
                </a:defRPr>
              </a:pPr>
              <a:r>
                <a:rPr lang="ja-JP" altLang="en-US">
                  <a:ea typeface="MS PGothic" panose="020B0600070205080204" pitchFamily="34" charset="-128"/>
                </a:rPr>
                <a:t>その結果が</a:t>
              </a:r>
              <a:endParaRPr lang="ja-JP" altLang="en-US" dirty="0">
                <a:ea typeface="MS PGothic" panose="020B0600070205080204" pitchFamily="34" charset="-128"/>
              </a:endParaRPr>
            </a:p>
          </p:txBody>
        </p:sp>
        <p:sp>
          <p:nvSpPr>
            <p:cNvPr id="17" name="Rectangle 16">
              <a:extLst>
                <a:ext uri="{FF2B5EF4-FFF2-40B4-BE49-F238E27FC236}">
                  <a16:creationId xmlns:a16="http://schemas.microsoft.com/office/drawing/2014/main" id="{EAD3DCAD-4AF2-4D48-8954-DD4AA7715CFE}"/>
                </a:ext>
              </a:extLst>
            </p:cNvPr>
            <p:cNvSpPr/>
            <p:nvPr/>
          </p:nvSpPr>
          <p:spPr bwMode="gray">
            <a:xfrm>
              <a:off x="4495801" y="3738562"/>
              <a:ext cx="7137399" cy="5667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ja-JP" altLang="en-US">
                  <a:ea typeface="MS PGothic" panose="020B0600070205080204" pitchFamily="34" charset="-128"/>
                </a:rPr>
                <a:t>高い対応性</a:t>
              </a:r>
              <a:endParaRPr lang="ja-JP" altLang="en-US" dirty="0">
                <a:ea typeface="MS PGothic" panose="020B0600070205080204" pitchFamily="34" charset="-128"/>
              </a:endParaRPr>
            </a:p>
          </p:txBody>
        </p:sp>
        <p:grpSp>
          <p:nvGrpSpPr>
            <p:cNvPr id="41" name="Group 40">
              <a:extLst>
                <a:ext uri="{FF2B5EF4-FFF2-40B4-BE49-F238E27FC236}">
                  <a16:creationId xmlns:a16="http://schemas.microsoft.com/office/drawing/2014/main" id="{8F7A69A0-BC1F-4394-B45B-F6DF82AAA982}"/>
                </a:ext>
              </a:extLst>
            </p:cNvPr>
            <p:cNvGrpSpPr/>
            <p:nvPr/>
          </p:nvGrpSpPr>
          <p:grpSpPr>
            <a:xfrm>
              <a:off x="5353049" y="1116015"/>
              <a:ext cx="5453062" cy="541336"/>
              <a:chOff x="5353049" y="1116015"/>
              <a:chExt cx="5453062" cy="541336"/>
            </a:xfrm>
          </p:grpSpPr>
          <p:cxnSp>
            <p:nvCxnSpPr>
              <p:cNvPr id="19" name="Connector: Elbow 18">
                <a:extLst>
                  <a:ext uri="{FF2B5EF4-FFF2-40B4-BE49-F238E27FC236}">
                    <a16:creationId xmlns:a16="http://schemas.microsoft.com/office/drawing/2014/main" id="{272F7A31-223A-4088-885C-6DF65730EB9D}"/>
                  </a:ext>
                </a:extLst>
              </p:cNvPr>
              <p:cNvCxnSpPr>
                <a:stCxn id="11" idx="0"/>
                <a:endCxn id="15" idx="2"/>
              </p:cNvCxnSpPr>
              <p:nvPr/>
            </p:nvCxnSpPr>
            <p:spPr>
              <a:xfrm rot="5400000" flipH="1" flipV="1">
                <a:off x="6445647" y="23417"/>
                <a:ext cx="541336" cy="2726531"/>
              </a:xfrm>
              <a:prstGeom prst="bentConnector3">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48B217B4-5C9C-4942-A1B4-F4011ACB0017}"/>
                  </a:ext>
                </a:extLst>
              </p:cNvPr>
              <p:cNvCxnSpPr>
                <a:cxnSpLocks/>
                <a:stCxn id="14" idx="0"/>
              </p:cNvCxnSpPr>
              <p:nvPr/>
            </p:nvCxnSpPr>
            <p:spPr>
              <a:xfrm rot="16200000" flipV="1">
                <a:off x="9307512" y="158751"/>
                <a:ext cx="270668" cy="2726530"/>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488A5197-DA0C-4278-840B-4F57BB92F563}"/>
                  </a:ext>
                </a:extLst>
              </p:cNvPr>
              <p:cNvCxnSpPr>
                <a:cxnSpLocks/>
                <a:endCxn id="12" idx="0"/>
              </p:cNvCxnSpPr>
              <p:nvPr/>
            </p:nvCxnSpPr>
            <p:spPr>
              <a:xfrm rot="10800000" flipV="1">
                <a:off x="7170737" y="1386680"/>
                <a:ext cx="908842" cy="270670"/>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DFD246BD-9273-46DE-A7FF-27B582DFF93F}"/>
                  </a:ext>
                </a:extLst>
              </p:cNvPr>
              <p:cNvCxnSpPr>
                <a:cxnSpLocks/>
                <a:endCxn id="13" idx="0"/>
              </p:cNvCxnSpPr>
              <p:nvPr/>
            </p:nvCxnSpPr>
            <p:spPr>
              <a:xfrm>
                <a:off x="8112125" y="1386680"/>
                <a:ext cx="876299" cy="270670"/>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F2760B87-5057-4206-9225-8A6451786645}"/>
                </a:ext>
              </a:extLst>
            </p:cNvPr>
            <p:cNvGrpSpPr/>
            <p:nvPr/>
          </p:nvGrpSpPr>
          <p:grpSpPr>
            <a:xfrm flipV="1">
              <a:off x="5353049" y="2230440"/>
              <a:ext cx="5453062" cy="541336"/>
              <a:chOff x="5353049" y="1116015"/>
              <a:chExt cx="5453062" cy="541336"/>
            </a:xfrm>
          </p:grpSpPr>
          <p:cxnSp>
            <p:nvCxnSpPr>
              <p:cNvPr id="43" name="Connector: Elbow 42">
                <a:extLst>
                  <a:ext uri="{FF2B5EF4-FFF2-40B4-BE49-F238E27FC236}">
                    <a16:creationId xmlns:a16="http://schemas.microsoft.com/office/drawing/2014/main" id="{1BC3AE6F-6E62-43C2-BBC2-CEAD09B9C4E6}"/>
                  </a:ext>
                </a:extLst>
              </p:cNvPr>
              <p:cNvCxnSpPr/>
              <p:nvPr/>
            </p:nvCxnSpPr>
            <p:spPr>
              <a:xfrm rot="5400000" flipH="1" flipV="1">
                <a:off x="6445647" y="23417"/>
                <a:ext cx="541336" cy="2726531"/>
              </a:xfrm>
              <a:prstGeom prst="bentConnector3">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44" name="Connector: Elbow 43">
                <a:extLst>
                  <a:ext uri="{FF2B5EF4-FFF2-40B4-BE49-F238E27FC236}">
                    <a16:creationId xmlns:a16="http://schemas.microsoft.com/office/drawing/2014/main" id="{A2D7F392-D568-46A2-A710-5102348BFF03}"/>
                  </a:ext>
                </a:extLst>
              </p:cNvPr>
              <p:cNvCxnSpPr>
                <a:cxnSpLocks/>
              </p:cNvCxnSpPr>
              <p:nvPr/>
            </p:nvCxnSpPr>
            <p:spPr>
              <a:xfrm rot="16200000" flipV="1">
                <a:off x="9307512" y="158750"/>
                <a:ext cx="270668" cy="2726531"/>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45" name="Connector: Elbow 44">
                <a:extLst>
                  <a:ext uri="{FF2B5EF4-FFF2-40B4-BE49-F238E27FC236}">
                    <a16:creationId xmlns:a16="http://schemas.microsoft.com/office/drawing/2014/main" id="{DCD5CBC5-095B-4FCA-B787-81E4AE0E4731}"/>
                  </a:ext>
                </a:extLst>
              </p:cNvPr>
              <p:cNvCxnSpPr>
                <a:cxnSpLocks/>
              </p:cNvCxnSpPr>
              <p:nvPr/>
            </p:nvCxnSpPr>
            <p:spPr>
              <a:xfrm rot="10800000" flipV="1">
                <a:off x="7170737" y="1386680"/>
                <a:ext cx="908842" cy="270669"/>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a16="http://schemas.microsoft.com/office/drawing/2014/main" id="{4E640A2C-9072-4BD8-B092-7910E34115F4}"/>
                  </a:ext>
                </a:extLst>
              </p:cNvPr>
              <p:cNvCxnSpPr>
                <a:cxnSpLocks/>
              </p:cNvCxnSpPr>
              <p:nvPr/>
            </p:nvCxnSpPr>
            <p:spPr>
              <a:xfrm>
                <a:off x="8112125" y="1386680"/>
                <a:ext cx="876299" cy="270670"/>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grpSp>
        <p:cxnSp>
          <p:nvCxnSpPr>
            <p:cNvPr id="48" name="Straight Connector 47">
              <a:extLst>
                <a:ext uri="{FF2B5EF4-FFF2-40B4-BE49-F238E27FC236}">
                  <a16:creationId xmlns:a16="http://schemas.microsoft.com/office/drawing/2014/main" id="{51548C56-E5EB-4EFB-8549-7FDBD8D002EA}"/>
                </a:ext>
              </a:extLst>
            </p:cNvPr>
            <p:cNvCxnSpPr>
              <a:cxnSpLocks/>
              <a:stCxn id="17" idx="0"/>
              <a:endCxn id="16" idx="2"/>
            </p:cNvCxnSpPr>
            <p:nvPr/>
          </p:nvCxnSpPr>
          <p:spPr>
            <a:xfrm flipV="1">
              <a:off x="8064501" y="3376615"/>
              <a:ext cx="2380" cy="361947"/>
            </a:xfrm>
            <a:prstGeom prst="line">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37752C4-340B-4D7A-8918-C09451FB59E9}"/>
                </a:ext>
              </a:extLst>
            </p:cNvPr>
            <p:cNvCxnSpPr>
              <a:cxnSpLocks/>
            </p:cNvCxnSpPr>
            <p:nvPr/>
          </p:nvCxnSpPr>
          <p:spPr>
            <a:xfrm flipV="1">
              <a:off x="8080636" y="2504550"/>
              <a:ext cx="0" cy="328344"/>
            </a:xfrm>
            <a:prstGeom prst="line">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grpSp>
      <p:sp>
        <p:nvSpPr>
          <p:cNvPr id="3" name="Footer Placeholder 2">
            <a:extLst>
              <a:ext uri="{FF2B5EF4-FFF2-40B4-BE49-F238E27FC236}">
                <a16:creationId xmlns:a16="http://schemas.microsoft.com/office/drawing/2014/main" id="{8B65E27F-C03D-448F-849F-E1169353553C}"/>
              </a:ext>
            </a:extLst>
          </p:cNvPr>
          <p:cNvSpPr>
            <a:spLocks noGrp="1"/>
          </p:cNvSpPr>
          <p:nvPr>
            <p:ph type="ftr" sz="quarter" idx="11"/>
          </p:nvPr>
        </p:nvSpPr>
        <p:spPr/>
        <p:txBody>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Tree>
    <p:extLst>
      <p:ext uri="{BB962C8B-B14F-4D97-AF65-F5344CB8AC3E}">
        <p14:creationId xmlns:p14="http://schemas.microsoft.com/office/powerpoint/2010/main" val="35301386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1756466" y="2058366"/>
            <a:ext cx="8467034" cy="2302565"/>
          </a:xfrm>
        </p:spPr>
        <p:txBody>
          <a:bodyPr wrap="square" anchor="ctr"/>
          <a:lstStyle/>
          <a:p>
            <a:pPr algn="ctr">
              <a:lnSpc>
                <a:spcPct val="100000"/>
              </a:lnSpc>
              <a:defRPr sz="5400"/>
            </a:pPr>
            <a:r>
              <a:rPr lang="ja-JP" altLang="en-US" dirty="0">
                <a:ea typeface="MS PGothic" panose="020B0600070205080204" pitchFamily="34" charset="-128"/>
              </a:rPr>
              <a:t>オンライン版</a:t>
            </a:r>
            <a:br>
              <a:rPr lang="ja-JP" altLang="en-US" dirty="0">
                <a:ea typeface="MS PGothic" panose="020B0600070205080204" pitchFamily="34" charset="-128"/>
              </a:rPr>
            </a:br>
            <a:r>
              <a:rPr lang="ja-JP" altLang="en-US" dirty="0">
                <a:ea typeface="MS PGothic" panose="020B0600070205080204" pitchFamily="34" charset="-128"/>
              </a:rPr>
              <a:t>対応性自己認識プロファイル</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a:lstStyle/>
          <a:p>
            <a:fld id="{1B1CF60C-C85D-47C0-8597-E3BF95F18FA3}" type="slidenum">
              <a:rPr lang="en-US" altLang="ja-JP" smtClean="0">
                <a:ea typeface="MS PGothic" panose="020B0600070205080204" pitchFamily="34" charset="-128"/>
              </a:rPr>
              <a:t>27</a:t>
            </a:fld>
            <a:endParaRPr lang="ja-JP" altLang="en-US" dirty="0">
              <a:ea typeface="MS PGothic" panose="020B0600070205080204" pitchFamily="34" charset="-128"/>
            </a:endParaRPr>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p:txBody>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Tree>
    <p:extLst>
      <p:ext uri="{BB962C8B-B14F-4D97-AF65-F5344CB8AC3E}">
        <p14:creationId xmlns:p14="http://schemas.microsoft.com/office/powerpoint/2010/main" val="12381696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75FDB-24B9-4E7A-BDAD-E7F36E2A5580}"/>
              </a:ext>
            </a:extLst>
          </p:cNvPr>
          <p:cNvSpPr>
            <a:spLocks noGrp="1"/>
          </p:cNvSpPr>
          <p:nvPr>
            <p:ph type="title"/>
          </p:nvPr>
        </p:nvSpPr>
        <p:spPr>
          <a:xfrm>
            <a:off x="390524" y="228600"/>
            <a:ext cx="11572875" cy="1009650"/>
          </a:xfrm>
        </p:spPr>
        <p:txBody>
          <a:bodyPr/>
          <a:lstStyle/>
          <a:p>
            <a:r>
              <a:rPr lang="ja-JP" altLang="en-US">
                <a:ea typeface="MS PGothic" panose="020B0600070205080204" pitchFamily="34" charset="-128"/>
              </a:rPr>
              <a:t>全般的な対応性</a:t>
            </a:r>
            <a:endParaRPr lang="ja-JP" altLang="en-US" dirty="0">
              <a:ea typeface="MS PGothic" panose="020B0600070205080204" pitchFamily="34" charset="-128"/>
            </a:endParaRPr>
          </a:p>
        </p:txBody>
      </p:sp>
      <p:graphicFrame>
        <p:nvGraphicFramePr>
          <p:cNvPr id="8" name="Table 8">
            <a:extLst>
              <a:ext uri="{FF2B5EF4-FFF2-40B4-BE49-F238E27FC236}">
                <a16:creationId xmlns:a16="http://schemas.microsoft.com/office/drawing/2014/main" id="{D7232C93-AC36-4648-A54E-DCAB76123C79}"/>
              </a:ext>
            </a:extLst>
          </p:cNvPr>
          <p:cNvGraphicFramePr>
            <a:graphicFrameLocks noGrp="1"/>
          </p:cNvGraphicFramePr>
          <p:nvPr>
            <p:ph idx="1"/>
            <p:extLst>
              <p:ext uri="{D42A27DB-BD31-4B8C-83A1-F6EECF244321}">
                <p14:modId xmlns:p14="http://schemas.microsoft.com/office/powerpoint/2010/main" val="263466680"/>
              </p:ext>
            </p:extLst>
          </p:nvPr>
        </p:nvGraphicFramePr>
        <p:xfrm>
          <a:off x="390524" y="2316162"/>
          <a:ext cx="11572876" cy="1989138"/>
        </p:xfrm>
        <a:graphic>
          <a:graphicData uri="http://schemas.openxmlformats.org/drawingml/2006/table">
            <a:tbl>
              <a:tblPr>
                <a:tableStyleId>{5940675A-B579-460E-94D1-54222C63F5DA}</a:tableStyleId>
              </a:tblPr>
              <a:tblGrid>
                <a:gridCol w="882995">
                  <a:extLst>
                    <a:ext uri="{9D8B030D-6E8A-4147-A177-3AD203B41FA5}">
                      <a16:colId xmlns:a16="http://schemas.microsoft.com/office/drawing/2014/main" val="3131789450"/>
                    </a:ext>
                  </a:extLst>
                </a:gridCol>
                <a:gridCol w="2010224">
                  <a:extLst>
                    <a:ext uri="{9D8B030D-6E8A-4147-A177-3AD203B41FA5}">
                      <a16:colId xmlns:a16="http://schemas.microsoft.com/office/drawing/2014/main" val="1166947200"/>
                    </a:ext>
                  </a:extLst>
                </a:gridCol>
                <a:gridCol w="895520">
                  <a:extLst>
                    <a:ext uri="{9D8B030D-6E8A-4147-A177-3AD203B41FA5}">
                      <a16:colId xmlns:a16="http://schemas.microsoft.com/office/drawing/2014/main" val="2679774921"/>
                    </a:ext>
                  </a:extLst>
                </a:gridCol>
                <a:gridCol w="1997699">
                  <a:extLst>
                    <a:ext uri="{9D8B030D-6E8A-4147-A177-3AD203B41FA5}">
                      <a16:colId xmlns:a16="http://schemas.microsoft.com/office/drawing/2014/main" val="2831005349"/>
                    </a:ext>
                  </a:extLst>
                </a:gridCol>
                <a:gridCol w="933094">
                  <a:extLst>
                    <a:ext uri="{9D8B030D-6E8A-4147-A177-3AD203B41FA5}">
                      <a16:colId xmlns:a16="http://schemas.microsoft.com/office/drawing/2014/main" val="3231134171"/>
                    </a:ext>
                  </a:extLst>
                </a:gridCol>
                <a:gridCol w="1960125">
                  <a:extLst>
                    <a:ext uri="{9D8B030D-6E8A-4147-A177-3AD203B41FA5}">
                      <a16:colId xmlns:a16="http://schemas.microsoft.com/office/drawing/2014/main" val="163525089"/>
                    </a:ext>
                  </a:extLst>
                </a:gridCol>
                <a:gridCol w="870471">
                  <a:extLst>
                    <a:ext uri="{9D8B030D-6E8A-4147-A177-3AD203B41FA5}">
                      <a16:colId xmlns:a16="http://schemas.microsoft.com/office/drawing/2014/main" val="3840005315"/>
                    </a:ext>
                  </a:extLst>
                </a:gridCol>
                <a:gridCol w="2022748">
                  <a:extLst>
                    <a:ext uri="{9D8B030D-6E8A-4147-A177-3AD203B41FA5}">
                      <a16:colId xmlns:a16="http://schemas.microsoft.com/office/drawing/2014/main" val="2257131370"/>
                    </a:ext>
                  </a:extLst>
                </a:gridCol>
              </a:tblGrid>
              <a:tr h="994569">
                <a:tc>
                  <a:txBody>
                    <a:bodyPr/>
                    <a:lstStyle/>
                    <a:p>
                      <a:pPr algn="ctr">
                        <a:defRPr sz="2800">
                          <a:solidFill>
                            <a:schemeClr val="accent6"/>
                          </a:solidFill>
                        </a:defRPr>
                      </a:pPr>
                      <a:r>
                        <a:rPr lang="en-US" altLang="ja-JP" noProof="0"/>
                        <a:t>W</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lang="ja-JP" altLang="en-US" noProof="0"/>
                        <a:t>一貫性が欠如</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defRPr>
                      </a:pPr>
                      <a:r>
                        <a:rPr lang="en-US" altLang="ja-JP" noProof="0"/>
                        <a:t>X</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lang="ja-JP" altLang="en-US" noProof="0" dirty="0"/>
                        <a:t>ある程度の</a:t>
                      </a:r>
                      <a:br>
                        <a:rPr lang="en-US" altLang="ja-JP" noProof="0" dirty="0"/>
                      </a:br>
                      <a:r>
                        <a:rPr lang="ja-JP" altLang="en-US" noProof="0" dirty="0"/>
                        <a:t>一貫性を保持</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defRPr>
                      </a:pPr>
                      <a:r>
                        <a:rPr lang="en-US" altLang="ja-JP" noProof="0"/>
                        <a:t>Y</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lang="ja-JP" altLang="en-US" noProof="0" dirty="0"/>
                        <a:t>通常は</a:t>
                      </a:r>
                      <a:br>
                        <a:rPr lang="en-US" altLang="ja-JP" noProof="0" dirty="0"/>
                      </a:br>
                      <a:r>
                        <a:rPr lang="ja-JP" altLang="en-US" noProof="0" dirty="0"/>
                        <a:t>一貫性を保持</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defRPr>
                      </a:pPr>
                      <a:r>
                        <a:rPr lang="en-US" altLang="ja-JP" noProof="0"/>
                        <a:t>Z</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lang="ja-JP" altLang="en-US" noProof="0" dirty="0"/>
                        <a:t>非常に高い</a:t>
                      </a:r>
                      <a:br>
                        <a:rPr lang="en-US" altLang="ja-JP" noProof="0" dirty="0"/>
                      </a:br>
                      <a:r>
                        <a:rPr lang="ja-JP" altLang="en-US" noProof="0" dirty="0"/>
                        <a:t>一貫性を保持</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extLst>
                  <a:ext uri="{0D108BD9-81ED-4DB2-BD59-A6C34878D82A}">
                    <a16:rowId xmlns:a16="http://schemas.microsoft.com/office/drawing/2014/main" val="2157695854"/>
                  </a:ext>
                </a:extLst>
              </a:tr>
              <a:tr h="994569">
                <a:tc gridSpan="2">
                  <a:txBody>
                    <a:bodyPr/>
                    <a:lstStyle/>
                    <a:p>
                      <a:pPr marL="0" algn="ctr" defTabSz="914400" rtl="0" eaLnBrk="1" latinLnBrk="0" hangingPunct="1"/>
                      <a:endParaRPr lang="ja-JP" altLang="en-US" sz="1800" b="1" kern="1200" cap="all" baseline="0" noProof="0" dirty="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b="1" cap="all">
                          <a:solidFill>
                            <a:schemeClr val="accent6"/>
                          </a:solidFill>
                        </a:defRPr>
                      </a:pPr>
                      <a:endParaRPr lang="ja-JP" altLang="en-US" noProof="0" dirty="0"/>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algn="ctr" defTabSz="914400" rtl="0" eaLnBrk="1" latinLnBrk="0" hangingPunct="1">
                        <a:defRPr b="1" cap="all">
                          <a:solidFill>
                            <a:schemeClr val="accent6"/>
                          </a:solidFill>
                        </a:defRPr>
                      </a:pPr>
                      <a:r>
                        <a:rPr lang="ja-JP" altLang="en-US" noProof="0"/>
                        <a:t>自分</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algn="ctr" defTabSz="914400" rtl="0" eaLnBrk="1" latinLnBrk="0" hangingPunct="1"/>
                      <a:endParaRPr lang="ja-JP" altLang="en-US" sz="1800" b="1" kern="1200" cap="all" baseline="0" noProof="0" dirty="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extLst>
                  <a:ext uri="{0D108BD9-81ED-4DB2-BD59-A6C34878D82A}">
                    <a16:rowId xmlns:a16="http://schemas.microsoft.com/office/drawing/2014/main" val="1532305547"/>
                  </a:ext>
                </a:extLst>
              </a:tr>
            </a:tbl>
          </a:graphicData>
        </a:graphic>
      </p:graphicFrame>
      <p:sp>
        <p:nvSpPr>
          <p:cNvPr id="4" name="Slide Number Placeholder 3">
            <a:extLst>
              <a:ext uri="{FF2B5EF4-FFF2-40B4-BE49-F238E27FC236}">
                <a16:creationId xmlns:a16="http://schemas.microsoft.com/office/drawing/2014/main" id="{364F4D90-64FF-4EF8-9618-538165867FF6}"/>
              </a:ext>
            </a:extLst>
          </p:cNvPr>
          <p:cNvSpPr>
            <a:spLocks noGrp="1"/>
          </p:cNvSpPr>
          <p:nvPr>
            <p:ph type="sldNum" sz="quarter" idx="12"/>
          </p:nvPr>
        </p:nvSpPr>
        <p:spPr/>
        <p:txBody>
          <a:bodyPr/>
          <a:lstStyle/>
          <a:p>
            <a:fld id="{1B1CF60C-C85D-47C0-8597-E3BF95F18FA3}" type="slidenum">
              <a:rPr lang="en-US" altLang="ja-JP" smtClean="0">
                <a:ea typeface="MS PGothic" panose="020B0600070205080204" pitchFamily="34" charset="-128"/>
              </a:rPr>
              <a:t>28</a:t>
            </a:fld>
            <a:endParaRPr lang="ja-JP" altLang="en-US" dirty="0">
              <a:ea typeface="MS PGothic" panose="020B0600070205080204" pitchFamily="34" charset="-128"/>
            </a:endParaRPr>
          </a:p>
        </p:txBody>
      </p:sp>
      <p:sp>
        <p:nvSpPr>
          <p:cNvPr id="5" name="Footer Placeholder 4">
            <a:extLst>
              <a:ext uri="{FF2B5EF4-FFF2-40B4-BE49-F238E27FC236}">
                <a16:creationId xmlns:a16="http://schemas.microsoft.com/office/drawing/2014/main" id="{CAFF7884-A19F-43EC-A402-58E30A9FC0EF}"/>
              </a:ext>
            </a:extLst>
          </p:cNvPr>
          <p:cNvSpPr>
            <a:spLocks noGrp="1"/>
          </p:cNvSpPr>
          <p:nvPr>
            <p:ph type="ftr" sz="quarter" idx="13"/>
          </p:nvPr>
        </p:nvSpPr>
        <p:spPr/>
        <p:txBody>
          <a:bodyPr/>
          <a:lstStyle/>
          <a:p>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
        <p:nvSpPr>
          <p:cNvPr id="6" name="Text Placeholder 5">
            <a:extLst>
              <a:ext uri="{FF2B5EF4-FFF2-40B4-BE49-F238E27FC236}">
                <a16:creationId xmlns:a16="http://schemas.microsoft.com/office/drawing/2014/main" id="{D279B478-1AEE-447C-BE78-5E6AD979FDEA}"/>
              </a:ext>
            </a:extLst>
          </p:cNvPr>
          <p:cNvSpPr>
            <a:spLocks noGrp="1"/>
          </p:cNvSpPr>
          <p:nvPr>
            <p:ph type="body" sz="quarter" idx="14"/>
          </p:nvPr>
        </p:nvSpPr>
        <p:spPr>
          <a:xfrm>
            <a:off x="390526" y="1320800"/>
            <a:ext cx="11572874" cy="903288"/>
          </a:xfrm>
        </p:spPr>
        <p:txBody>
          <a:bodyPr/>
          <a:lstStyle/>
          <a:p>
            <a:r>
              <a:rPr lang="ja-JP" altLang="en-US">
                <a:ea typeface="MS PGothic" panose="020B0600070205080204" pitchFamily="34" charset="-128"/>
              </a:rPr>
              <a:t>対応性の発揮に関する一貫性</a:t>
            </a:r>
            <a:endParaRPr lang="ja-JP" altLang="en-US" dirty="0">
              <a:ea typeface="MS PGothic" panose="020B0600070205080204" pitchFamily="34" charset="-128"/>
            </a:endParaRPr>
          </a:p>
        </p:txBody>
      </p:sp>
    </p:spTree>
    <p:extLst>
      <p:ext uri="{BB962C8B-B14F-4D97-AF65-F5344CB8AC3E}">
        <p14:creationId xmlns:p14="http://schemas.microsoft.com/office/powerpoint/2010/main" val="12755561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C58864A-E3EB-4C2F-9F5A-E0C6DBA04DAB}"/>
              </a:ext>
            </a:extLst>
          </p:cNvPr>
          <p:cNvSpPr>
            <a:spLocks noGrp="1"/>
          </p:cNvSpPr>
          <p:nvPr>
            <p:ph type="title"/>
          </p:nvPr>
        </p:nvSpPr>
        <p:spPr>
          <a:xfrm>
            <a:off x="390526" y="228600"/>
            <a:ext cx="11572874" cy="1009650"/>
          </a:xfrm>
        </p:spPr>
        <p:txBody>
          <a:bodyPr/>
          <a:lstStyle/>
          <a:p>
            <a:r>
              <a:rPr lang="ja-JP" altLang="en-US" dirty="0"/>
              <a:t>各対応性ポジションの意味</a:t>
            </a:r>
          </a:p>
        </p:txBody>
      </p:sp>
      <p:sp>
        <p:nvSpPr>
          <p:cNvPr id="3" name="Slide Number Placeholder 2">
            <a:extLst>
              <a:ext uri="{FF2B5EF4-FFF2-40B4-BE49-F238E27FC236}">
                <a16:creationId xmlns:a16="http://schemas.microsoft.com/office/drawing/2014/main" id="{E4B0E2FA-5265-492B-A391-458B163EB1A3}"/>
              </a:ext>
            </a:extLst>
          </p:cNvPr>
          <p:cNvSpPr>
            <a:spLocks noGrp="1"/>
          </p:cNvSpPr>
          <p:nvPr>
            <p:ph type="sldNum" sz="quarter" idx="12"/>
          </p:nvPr>
        </p:nvSpPr>
        <p:spPr/>
        <p:txBody>
          <a:bodyPr/>
          <a:lstStyle/>
          <a:p>
            <a:fld id="{1B1CF60C-C85D-47C0-8597-E3BF95F18FA3}" type="slidenum">
              <a:rPr lang="en-US" altLang="ja-JP" smtClean="0"/>
              <a:t>29</a:t>
            </a:fld>
            <a:endParaRPr lang="ja-JP" altLang="en-US" dirty="0"/>
          </a:p>
        </p:txBody>
      </p:sp>
      <p:sp>
        <p:nvSpPr>
          <p:cNvPr id="6" name="Footer Placeholder 5">
            <a:extLst>
              <a:ext uri="{FF2B5EF4-FFF2-40B4-BE49-F238E27FC236}">
                <a16:creationId xmlns:a16="http://schemas.microsoft.com/office/drawing/2014/main" id="{588B400F-E47A-480A-BD0D-2060336E1E28}"/>
              </a:ext>
            </a:extLst>
          </p:cNvPr>
          <p:cNvSpPr>
            <a:spLocks noGrp="1"/>
          </p:cNvSpPr>
          <p:nvPr>
            <p:ph type="ftr" sz="quarter" idx="3"/>
          </p:nvPr>
        </p:nvSpPr>
        <p:spPr bwMode="gray">
          <a:xfrm>
            <a:off x="228600" y="6438900"/>
            <a:ext cx="7924800" cy="282575"/>
          </a:xfrm>
          <a:prstGeom prst="rect">
            <a:avLst/>
          </a:prstGeom>
        </p:spPr>
        <p:txBody>
          <a:bodyPr vert="horz" lIns="0" tIns="0" rIns="0" bIns="0" anchor="t" anchorCtr="0"/>
          <a:lstStyle>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ja-JP"/>
              <a:t>© The TRACOM Corporation. All Rights Reserved.</a:t>
            </a:r>
            <a:endParaRPr lang="en-US" altLang="ja-JP" dirty="0"/>
          </a:p>
        </p:txBody>
      </p:sp>
      <p:graphicFrame>
        <p:nvGraphicFramePr>
          <p:cNvPr id="10" name="Table 10">
            <a:extLst>
              <a:ext uri="{FF2B5EF4-FFF2-40B4-BE49-F238E27FC236}">
                <a16:creationId xmlns:a16="http://schemas.microsoft.com/office/drawing/2014/main" id="{D3634634-5CA6-437B-A05A-52E13005BC76}"/>
              </a:ext>
            </a:extLst>
          </p:cNvPr>
          <p:cNvGraphicFramePr>
            <a:graphicFrameLocks noGrp="1"/>
          </p:cNvGraphicFramePr>
          <p:nvPr>
            <p:ph idx="1"/>
            <p:extLst>
              <p:ext uri="{D42A27DB-BD31-4B8C-83A1-F6EECF244321}">
                <p14:modId xmlns:p14="http://schemas.microsoft.com/office/powerpoint/2010/main" val="2587592673"/>
              </p:ext>
            </p:extLst>
          </p:nvPr>
        </p:nvGraphicFramePr>
        <p:xfrm>
          <a:off x="390524" y="2162003"/>
          <a:ext cx="11572877" cy="2173041"/>
        </p:xfrm>
        <a:graphic>
          <a:graphicData uri="http://schemas.openxmlformats.org/drawingml/2006/table">
            <a:tbl>
              <a:tblPr firstRow="1" bandRow="1">
                <a:tableStyleId>{5940675A-B579-460E-94D1-54222C63F5DA}</a:tableStyleId>
              </a:tblPr>
              <a:tblGrid>
                <a:gridCol w="4574667">
                  <a:extLst>
                    <a:ext uri="{9D8B030D-6E8A-4147-A177-3AD203B41FA5}">
                      <a16:colId xmlns:a16="http://schemas.microsoft.com/office/drawing/2014/main" val="1415867602"/>
                    </a:ext>
                  </a:extLst>
                </a:gridCol>
                <a:gridCol w="1399642">
                  <a:extLst>
                    <a:ext uri="{9D8B030D-6E8A-4147-A177-3AD203B41FA5}">
                      <a16:colId xmlns:a16="http://schemas.microsoft.com/office/drawing/2014/main" val="2660913467"/>
                    </a:ext>
                  </a:extLst>
                </a:gridCol>
                <a:gridCol w="1272100">
                  <a:extLst>
                    <a:ext uri="{9D8B030D-6E8A-4147-A177-3AD203B41FA5}">
                      <a16:colId xmlns:a16="http://schemas.microsoft.com/office/drawing/2014/main" val="2938964314"/>
                    </a:ext>
                  </a:extLst>
                </a:gridCol>
                <a:gridCol w="1527184">
                  <a:extLst>
                    <a:ext uri="{9D8B030D-6E8A-4147-A177-3AD203B41FA5}">
                      <a16:colId xmlns:a16="http://schemas.microsoft.com/office/drawing/2014/main" val="3464690936"/>
                    </a:ext>
                  </a:extLst>
                </a:gridCol>
                <a:gridCol w="1399642">
                  <a:extLst>
                    <a:ext uri="{9D8B030D-6E8A-4147-A177-3AD203B41FA5}">
                      <a16:colId xmlns:a16="http://schemas.microsoft.com/office/drawing/2014/main" val="2686975815"/>
                    </a:ext>
                  </a:extLst>
                </a:gridCol>
                <a:gridCol w="1399642">
                  <a:extLst>
                    <a:ext uri="{9D8B030D-6E8A-4147-A177-3AD203B41FA5}">
                      <a16:colId xmlns:a16="http://schemas.microsoft.com/office/drawing/2014/main" val="4076717982"/>
                    </a:ext>
                  </a:extLst>
                </a:gridCol>
              </a:tblGrid>
              <a:tr h="359455">
                <a:tc>
                  <a:txBody>
                    <a:bodyPr/>
                    <a:lstStyle/>
                    <a:p>
                      <a:endParaRPr lang="ja-JP" altLang="en-US" sz="1400" baseline="0" noProof="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defRPr sz="1400" b="1"/>
                      </a:pPr>
                      <a:r>
                        <a:rPr lang="en-US" altLang="ja-JP" noProof="0"/>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defRPr sz="1400" b="1"/>
                      </a:pPr>
                      <a:r>
                        <a:rPr lang="en-US" altLang="ja-JP" noProof="0"/>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defRPr sz="1400" b="1"/>
                      </a:pPr>
                      <a:r>
                        <a:rPr lang="en-US" altLang="ja-JP" noProof="0"/>
                        <a:t>3</a:t>
                      </a:r>
                    </a:p>
                  </a:txBody>
                  <a:tcPr marL="0" marR="0">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defRPr sz="1400" b="1"/>
                      </a:pPr>
                      <a:r>
                        <a:rPr lang="en-US" altLang="ja-JP" noProof="0"/>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defRPr sz="1400" b="1"/>
                      </a:pPr>
                      <a:r>
                        <a:rPr lang="en-US" altLang="ja-JP" noProof="0"/>
                        <a:t>5</a:t>
                      </a: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0426415"/>
                  </a:ext>
                </a:extLst>
              </a:tr>
              <a:tr h="525728">
                <a:tc>
                  <a:txBody>
                    <a:bodyPr/>
                    <a:lstStyle/>
                    <a:p>
                      <a:endParaRPr lang="ja-JP" altLang="en-US" sz="1400" baseline="0" noProof="0"/>
                    </a:p>
                  </a:txBody>
                  <a:tcPr>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defRPr sz="1400"/>
                      </a:pPr>
                      <a:r>
                        <a:rPr lang="ja-JP" altLang="en-US" noProof="0" dirty="0"/>
                        <a:t>まったく</a:t>
                      </a:r>
                      <a:br>
                        <a:rPr lang="en-US" altLang="ja-JP" noProof="0" dirty="0"/>
                      </a:br>
                      <a:r>
                        <a:rPr lang="ja-JP" altLang="en-US" noProof="0" dirty="0"/>
                        <a:t>当てはまらない</a:t>
                      </a:r>
                    </a:p>
                  </a:txBody>
                  <a:tcPr anchor="b">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defRPr sz="1400"/>
                      </a:pPr>
                      <a:r>
                        <a:rPr lang="ja-JP" altLang="en-US" noProof="0" dirty="0"/>
                        <a:t>当てはまら</a:t>
                      </a:r>
                      <a:br>
                        <a:rPr lang="en-US" altLang="ja-JP" noProof="0" dirty="0"/>
                      </a:br>
                      <a:r>
                        <a:rPr lang="ja-JP" altLang="en-US" noProof="0" dirty="0"/>
                        <a:t>ない</a:t>
                      </a:r>
                    </a:p>
                  </a:txBody>
                  <a:tcPr anchor="b">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defRPr sz="1400"/>
                      </a:pPr>
                      <a:r>
                        <a:rPr lang="ja-JP" altLang="en-US" noProof="0" dirty="0"/>
                        <a:t>一部当てはまり</a:t>
                      </a:r>
                      <a:br>
                        <a:rPr lang="ja-JP" altLang="en-US" sz="1400" baseline="0" noProof="0" dirty="0"/>
                      </a:br>
                      <a:r>
                        <a:rPr lang="ja-JP" altLang="en-US" noProof="0" dirty="0"/>
                        <a:t>一部当てはまらない</a:t>
                      </a:r>
                    </a:p>
                  </a:txBody>
                  <a:tcPr marL="0" marR="0" anchor="b">
                    <a:lnL w="12700" cmpd="sng">
                      <a:noFill/>
                    </a:lnL>
                    <a:lnR w="12700" cap="flat" cmpd="sng" algn="ctr">
                      <a:noFill/>
                      <a:prstDash val="solid"/>
                      <a:round/>
                      <a:headEnd type="none" w="med" len="med"/>
                      <a:tailEnd type="none" w="med" len="med"/>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defRPr sz="1400"/>
                      </a:pPr>
                      <a:r>
                        <a:rPr lang="ja-JP" altLang="en-US" noProof="0" dirty="0"/>
                        <a:t>当てはまる</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defRPr sz="1400"/>
                      </a:pPr>
                      <a:r>
                        <a:rPr lang="ja-JP" altLang="en-US" noProof="0" dirty="0"/>
                        <a:t>大いに</a:t>
                      </a:r>
                      <a:br>
                        <a:rPr lang="en-US" altLang="ja-JP" noProof="0" dirty="0"/>
                      </a:br>
                      <a:r>
                        <a:rPr lang="ja-JP" altLang="en-US" noProof="0" dirty="0"/>
                        <a:t>当てはまる</a:t>
                      </a:r>
                    </a:p>
                  </a:txBody>
                  <a:tcPr anchor="b">
                    <a:lnL w="12700" cap="flat" cmpd="sng" algn="ctr">
                      <a:noFill/>
                      <a:prstDash val="solid"/>
                      <a:round/>
                      <a:headEnd type="none" w="med" len="med"/>
                      <a:tailEnd type="none" w="med" len="med"/>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24730287"/>
                  </a:ext>
                </a:extLst>
              </a:tr>
              <a:tr h="429286">
                <a:tc>
                  <a:txBody>
                    <a:bodyPr/>
                    <a:lstStyle/>
                    <a:p>
                      <a:pPr>
                        <a:defRPr sz="1400"/>
                      </a:pPr>
                      <a:r>
                        <a:rPr lang="en-US" altLang="ja-JP" noProof="0" dirty="0"/>
                        <a:t>1. </a:t>
                      </a:r>
                      <a:r>
                        <a:rPr lang="ja-JP" altLang="en-US" noProof="0" dirty="0"/>
                        <a:t>前向きな見通しを持って、新しい状況に取り組みます。</a:t>
                      </a: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defRPr sz="1400" b="1">
                          <a:solidFill>
                            <a:schemeClr val="bg2">
                              <a:lumMod val="75000"/>
                            </a:schemeClr>
                          </a:solidFill>
                        </a:defRPr>
                      </a:pPr>
                      <a:r>
                        <a:rPr lang="ja-JP" altLang="en-US" noProof="0"/>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lang="ja-JP" altLang="en-US" noProof="0"/>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lang="ja-JP" altLang="en-US" noProof="0"/>
                        <a:t>◯</a:t>
                      </a:r>
                    </a:p>
                  </a:txBody>
                  <a:tcPr marL="0" marR="0" marT="0" marB="0" anchor="ctr">
                    <a:lnL w="12700" cmpd="sng">
                      <a:noFill/>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lang="ja-JP" altLang="en-US" noProof="0"/>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lang="ja-JP" altLang="en-US" noProof="0"/>
                        <a:t>◯</a:t>
                      </a: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25162692"/>
                  </a:ext>
                </a:extLst>
              </a:tr>
              <a:tr h="429286">
                <a:tc>
                  <a:txBody>
                    <a:bodyPr/>
                    <a:lstStyle/>
                    <a:p>
                      <a:pPr>
                        <a:defRPr sz="1400"/>
                      </a:pPr>
                      <a:r>
                        <a:rPr lang="en-US" altLang="ja-JP" noProof="0"/>
                        <a:t>2. </a:t>
                      </a:r>
                      <a:r>
                        <a:rPr lang="ja-JP" altLang="en-US" noProof="0"/>
                        <a:t>同僚と良好な関係を築きます。</a:t>
                      </a: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lang="ja-JP" altLang="en-US" noProof="0"/>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lang="ja-JP" altLang="en-US" noProof="0"/>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lang="ja-JP" altLang="en-US" noProof="0"/>
                        <a:t>◯</a:t>
                      </a:r>
                    </a:p>
                  </a:txBody>
                  <a:tcPr marL="0" marR="0" marT="0" marB="0" anchor="ctr">
                    <a:lnL w="12700" cmpd="sng">
                      <a:noFill/>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lang="ja-JP" altLang="en-US" noProof="0"/>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lang="ja-JP" altLang="en-US" noProof="0"/>
                        <a:t>◯</a:t>
                      </a: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14345246"/>
                  </a:ext>
                </a:extLst>
              </a:tr>
              <a:tr h="429286">
                <a:tc>
                  <a:txBody>
                    <a:bodyPr/>
                    <a:lstStyle/>
                    <a:p>
                      <a:pPr>
                        <a:defRPr sz="1400"/>
                      </a:pPr>
                      <a:r>
                        <a:rPr lang="en-US" altLang="ja-JP" noProof="0"/>
                        <a:t>3. </a:t>
                      </a:r>
                      <a:r>
                        <a:rPr lang="ja-JP" altLang="en-US" noProof="0"/>
                        <a:t>効果的な方法でグループにアイデアを提示します。</a:t>
                      </a: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lang="ja-JP" altLang="en-US" noProof="0"/>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lang="ja-JP" altLang="en-US" noProof="0"/>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lang="ja-JP" altLang="en-US" noProof="0"/>
                        <a:t>◯</a:t>
                      </a:r>
                    </a:p>
                  </a:txBody>
                  <a:tcPr marL="0" marR="0" marT="0" marB="0" anchor="ctr">
                    <a:lnL w="12700" cmpd="sng">
                      <a:noFill/>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lang="ja-JP" altLang="en-US" noProof="0"/>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lang="ja-JP" altLang="en-US" noProof="0" dirty="0"/>
                        <a:t>◯</a:t>
                      </a: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47844641"/>
                  </a:ext>
                </a:extLst>
              </a:tr>
            </a:tbl>
          </a:graphicData>
        </a:graphic>
      </p:graphicFrame>
      <p:grpSp>
        <p:nvGrpSpPr>
          <p:cNvPr id="24" name="Group 23">
            <a:extLst>
              <a:ext uri="{FF2B5EF4-FFF2-40B4-BE49-F238E27FC236}">
                <a16:creationId xmlns:a16="http://schemas.microsoft.com/office/drawing/2014/main" id="{EBDB9A1D-FA40-4E00-9CF0-99700D77D960}"/>
              </a:ext>
            </a:extLst>
          </p:cNvPr>
          <p:cNvGrpSpPr/>
          <p:nvPr/>
        </p:nvGrpSpPr>
        <p:grpSpPr>
          <a:xfrm>
            <a:off x="7659008" y="4496128"/>
            <a:ext cx="4304392" cy="940395"/>
            <a:chOff x="7753349" y="4764645"/>
            <a:chExt cx="4304392" cy="940395"/>
          </a:xfrm>
        </p:grpSpPr>
        <p:sp>
          <p:nvSpPr>
            <p:cNvPr id="11" name="Freeform: Shape 10">
              <a:extLst>
                <a:ext uri="{FF2B5EF4-FFF2-40B4-BE49-F238E27FC236}">
                  <a16:creationId xmlns:a16="http://schemas.microsoft.com/office/drawing/2014/main" id="{C883786B-C3A2-453E-A5F0-3651E83F5BC9}"/>
                </a:ext>
              </a:extLst>
            </p:cNvPr>
            <p:cNvSpPr/>
            <p:nvPr/>
          </p:nvSpPr>
          <p:spPr bwMode="gray">
            <a:xfrm flipV="1">
              <a:off x="7753349" y="5104574"/>
              <a:ext cx="4210051" cy="276997"/>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dirty="0">
                <a:solidFill>
                  <a:schemeClr val="bg1"/>
                </a:solidFill>
              </a:endParaRPr>
            </a:p>
          </p:txBody>
        </p:sp>
        <p:sp>
          <p:nvSpPr>
            <p:cNvPr id="12" name="TextBox 11">
              <a:extLst>
                <a:ext uri="{FF2B5EF4-FFF2-40B4-BE49-F238E27FC236}">
                  <a16:creationId xmlns:a16="http://schemas.microsoft.com/office/drawing/2014/main" id="{1982608C-CA63-4299-B25C-304237875808}"/>
                </a:ext>
              </a:extLst>
            </p:cNvPr>
            <p:cNvSpPr txBox="1"/>
            <p:nvPr/>
          </p:nvSpPr>
          <p:spPr>
            <a:xfrm>
              <a:off x="8234362" y="5428041"/>
              <a:ext cx="3248026" cy="276999"/>
            </a:xfrm>
            <a:prstGeom prst="rect">
              <a:avLst/>
            </a:prstGeom>
            <a:noFill/>
          </p:spPr>
          <p:txBody>
            <a:bodyPr wrap="square" lIns="0" tIns="0" rIns="0" bIns="0">
              <a:spAutoFit/>
            </a:bodyPr>
            <a:lstStyle/>
            <a:p>
              <a:pPr algn="ctr">
                <a:defRPr>
                  <a:solidFill>
                    <a:schemeClr val="tx2"/>
                  </a:solidFill>
                </a:defRPr>
              </a:pPr>
              <a:r>
                <a:rPr lang="ja-JP" altLang="en-US"/>
                <a:t>一貫性</a:t>
              </a:r>
              <a:endParaRPr lang="ja-JP" altLang="en-US" dirty="0"/>
            </a:p>
          </p:txBody>
        </p:sp>
        <p:graphicFrame>
          <p:nvGraphicFramePr>
            <p:cNvPr id="21" name="Table 20">
              <a:extLst>
                <a:ext uri="{FF2B5EF4-FFF2-40B4-BE49-F238E27FC236}">
                  <a16:creationId xmlns:a16="http://schemas.microsoft.com/office/drawing/2014/main" id="{2CAABD90-586A-431C-A47D-3B8285A705A5}"/>
                </a:ext>
              </a:extLst>
            </p:cNvPr>
            <p:cNvGraphicFramePr/>
            <p:nvPr/>
          </p:nvGraphicFramePr>
          <p:xfrm>
            <a:off x="7803240" y="4764645"/>
            <a:ext cx="4254501" cy="429260"/>
          </p:xfrm>
          <a:graphic>
            <a:graphicData uri="http://schemas.openxmlformats.org/drawingml/2006/table">
              <a:tbl>
                <a:tblPr firstRow="1" bandRow="1">
                  <a:tableStyleId>{5FD0F851-EC5A-4D38-B0AD-8093EC10F338}</a:tableStyleId>
                </a:tblPr>
                <a:tblGrid>
                  <a:gridCol w="1418167">
                    <a:extLst>
                      <a:ext uri="{9D8B030D-6E8A-4147-A177-3AD203B41FA5}">
                        <a16:colId xmlns:a16="http://schemas.microsoft.com/office/drawing/2014/main" val="1939598725"/>
                      </a:ext>
                    </a:extLst>
                  </a:gridCol>
                  <a:gridCol w="1418167">
                    <a:extLst>
                      <a:ext uri="{9D8B030D-6E8A-4147-A177-3AD203B41FA5}">
                        <a16:colId xmlns:a16="http://schemas.microsoft.com/office/drawing/2014/main" val="629770571"/>
                      </a:ext>
                    </a:extLst>
                  </a:gridCol>
                  <a:gridCol w="1418167">
                    <a:extLst>
                      <a:ext uri="{9D8B030D-6E8A-4147-A177-3AD203B41FA5}">
                        <a16:colId xmlns:a16="http://schemas.microsoft.com/office/drawing/2014/main" val="2330105028"/>
                      </a:ext>
                    </a:extLst>
                  </a:gridCol>
                </a:tblGrid>
                <a:tr h="429260">
                  <a:tc>
                    <a:txBody>
                      <a:bodyPr/>
                      <a:lstStyle/>
                      <a:p>
                        <a:pPr algn="ctr" fontAlgn="ctr">
                          <a:spcBef>
                            <a:spcPts val="0"/>
                          </a:spcBef>
                          <a:spcAft>
                            <a:spcPts val="0"/>
                          </a:spcAft>
                          <a:defRPr sz="1400">
                            <a:solidFill>
                              <a:schemeClr val="accent6"/>
                            </a:solidFill>
                            <a:effectLst/>
                            <a:latin typeface="Arial Black" panose="020B0A04020102020204" pitchFamily="34" charset="0"/>
                          </a:defRPr>
                        </a:pPr>
                        <a:r>
                          <a:t>W</a:t>
                        </a:r>
                        <a:endParaRPr sz="1800" b="0" i="0" u="none" strike="noStrike">
                          <a:solidFill>
                            <a:schemeClr val="accent6"/>
                          </a:solidFill>
                          <a:effectLst/>
                          <a:latin typeface="Arial Black" panose="020B0A04020102020204" pitchFamily="34" charset="0"/>
                        </a:endParaRPr>
                      </a:p>
                    </a:txBody>
                    <a:tcPr marL="4763" marR="4763" marT="4763"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ctr">
                          <a:spcBef>
                            <a:spcPts val="0"/>
                          </a:spcBef>
                          <a:spcAft>
                            <a:spcPts val="0"/>
                          </a:spcAft>
                          <a:defRPr sz="1400">
                            <a:solidFill>
                              <a:schemeClr val="accent6"/>
                            </a:solidFill>
                            <a:effectLst/>
                            <a:latin typeface="Arial Black" panose="020B0A04020102020204" pitchFamily="34" charset="0"/>
                          </a:defRPr>
                        </a:pPr>
                        <a:r>
                          <a:t>X             Y</a:t>
                        </a:r>
                        <a:endParaRPr sz="1800" b="0" i="0" u="none" strike="noStrike">
                          <a:solidFill>
                            <a:schemeClr val="accent6"/>
                          </a:solidFill>
                          <a:effectLst/>
                          <a:latin typeface="Arial Black" panose="020B0A04020102020204" pitchFamily="34" charset="0"/>
                        </a:endParaRPr>
                      </a:p>
                    </a:txBody>
                    <a:tcPr marL="4763" marR="4763" marT="4763"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ctr">
                          <a:spcBef>
                            <a:spcPts val="0"/>
                          </a:spcBef>
                          <a:spcAft>
                            <a:spcPts val="0"/>
                          </a:spcAft>
                          <a:defRPr sz="1400">
                            <a:solidFill>
                              <a:schemeClr val="accent6"/>
                            </a:solidFill>
                            <a:effectLst/>
                            <a:latin typeface="Arial Black" panose="020B0A04020102020204" pitchFamily="34" charset="0"/>
                          </a:defRPr>
                        </a:pPr>
                        <a:r>
                          <a:t>Z</a:t>
                        </a:r>
                        <a:endParaRPr sz="1800" b="0" i="0" u="none" strike="noStrike">
                          <a:solidFill>
                            <a:schemeClr val="accent6"/>
                          </a:solidFill>
                          <a:effectLst/>
                          <a:latin typeface="Arial Black" panose="020B0A04020102020204" pitchFamily="34" charset="0"/>
                        </a:endParaRPr>
                      </a:p>
                    </a:txBody>
                    <a:tcPr marL="4763" marR="4763" marT="4763" marB="0" anchor="ct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77937353"/>
                    </a:ext>
                  </a:extLst>
                </a:tr>
              </a:tbl>
            </a:graphicData>
          </a:graphic>
        </p:graphicFrame>
      </p:grpSp>
      <p:grpSp>
        <p:nvGrpSpPr>
          <p:cNvPr id="43" name="Group 42">
            <a:extLst>
              <a:ext uri="{FF2B5EF4-FFF2-40B4-BE49-F238E27FC236}">
                <a16:creationId xmlns:a16="http://schemas.microsoft.com/office/drawing/2014/main" id="{62524581-FCBE-4EAC-879A-81BA8A25A9BE}"/>
              </a:ext>
            </a:extLst>
          </p:cNvPr>
          <p:cNvGrpSpPr/>
          <p:nvPr/>
        </p:nvGrpSpPr>
        <p:grpSpPr>
          <a:xfrm>
            <a:off x="9245600" y="2316163"/>
            <a:ext cx="1270000" cy="2173041"/>
            <a:chOff x="9245600" y="2316163"/>
            <a:chExt cx="1270000" cy="2367497"/>
          </a:xfrm>
        </p:grpSpPr>
        <p:cxnSp>
          <p:nvCxnSpPr>
            <p:cNvPr id="33" name="Straight Connector 32">
              <a:extLst>
                <a:ext uri="{FF2B5EF4-FFF2-40B4-BE49-F238E27FC236}">
                  <a16:creationId xmlns:a16="http://schemas.microsoft.com/office/drawing/2014/main" id="{AA864716-A36F-46D2-AC2E-56D0A745E1A6}"/>
                </a:ext>
              </a:extLst>
            </p:cNvPr>
            <p:cNvCxnSpPr/>
            <p:nvPr/>
          </p:nvCxnSpPr>
          <p:spPr>
            <a:xfrm>
              <a:off x="9245600" y="2316163"/>
              <a:ext cx="0" cy="2367497"/>
            </a:xfrm>
            <a:prstGeom prst="line">
              <a:avLst/>
            </a:prstGeom>
            <a:ln w="1587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839A4FB2-E660-45EB-8E1D-56F3E5AF1EAA}"/>
                </a:ext>
              </a:extLst>
            </p:cNvPr>
            <p:cNvCxnSpPr/>
            <p:nvPr/>
          </p:nvCxnSpPr>
          <p:spPr>
            <a:xfrm>
              <a:off x="10515600" y="2316163"/>
              <a:ext cx="0" cy="2367497"/>
            </a:xfrm>
            <a:prstGeom prst="line">
              <a:avLst/>
            </a:prstGeom>
            <a:ln w="15875" cap="rnd">
              <a:solidFill>
                <a:schemeClr val="accent3"/>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341748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up)">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22BC9B-6A82-4E4F-8076-7D6D414473F2}"/>
              </a:ext>
            </a:extLst>
          </p:cNvPr>
          <p:cNvSpPr>
            <a:spLocks noGrp="1"/>
          </p:cNvSpPr>
          <p:nvPr>
            <p:ph type="sldNum" sz="quarter" idx="12"/>
          </p:nvPr>
        </p:nvSpPr>
        <p:spPr/>
        <p:txBody>
          <a:bodyPr wrap="square">
            <a:noAutofit/>
          </a:bodyPr>
          <a:lstStyle/>
          <a:p>
            <a:fld id="{1B1CF60C-C85D-47C0-8597-E3BF95F18FA3}" type="slidenum">
              <a:rPr lang="en-US" altLang="ja-JP" smtClean="0">
                <a:ea typeface="MS PGothic" panose="020B0600070205080204" pitchFamily="34" charset="-128"/>
              </a:rPr>
              <a:t>3</a:t>
            </a:fld>
            <a:endParaRPr lang="ja-JP" altLang="en-US" dirty="0">
              <a:ea typeface="MS PGothic" panose="020B0600070205080204" pitchFamily="34" charset="-128"/>
            </a:endParaRPr>
          </a:p>
        </p:txBody>
      </p:sp>
      <p:sp>
        <p:nvSpPr>
          <p:cNvPr id="5" name="Footer Placeholder 4">
            <a:extLst>
              <a:ext uri="{FF2B5EF4-FFF2-40B4-BE49-F238E27FC236}">
                <a16:creationId xmlns:a16="http://schemas.microsoft.com/office/drawing/2014/main" id="{94E6A5E7-B1FF-8E48-928A-6595B75E8B07}"/>
              </a:ext>
            </a:extLst>
          </p:cNvPr>
          <p:cNvSpPr>
            <a:spLocks noGrp="1"/>
          </p:cNvSpPr>
          <p:nvPr>
            <p:ph type="ftr" sz="quarter" idx="13"/>
          </p:nvPr>
        </p:nvSpPr>
        <p:spPr/>
        <p:txBody>
          <a:bodyPr wrap="square">
            <a:noAutofit/>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
        <p:nvSpPr>
          <p:cNvPr id="6" name="Rectangle 5">
            <a:extLst>
              <a:ext uri="{FF2B5EF4-FFF2-40B4-BE49-F238E27FC236}">
                <a16:creationId xmlns:a16="http://schemas.microsoft.com/office/drawing/2014/main" id="{D8FC4009-CE4F-5140-A996-D8129642FE8E}"/>
              </a:ext>
            </a:extLst>
          </p:cNvPr>
          <p:cNvSpPr/>
          <p:nvPr/>
        </p:nvSpPr>
        <p:spPr bwMode="gray">
          <a:xfrm>
            <a:off x="634608" y="3204429"/>
            <a:ext cx="6849925" cy="21866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sp>
        <p:nvSpPr>
          <p:cNvPr id="7" name="TextBox 6">
            <a:extLst>
              <a:ext uri="{FF2B5EF4-FFF2-40B4-BE49-F238E27FC236}">
                <a16:creationId xmlns:a16="http://schemas.microsoft.com/office/drawing/2014/main" id="{9C9461D2-232D-8142-A3F7-84E6B3D8ADA0}"/>
              </a:ext>
            </a:extLst>
          </p:cNvPr>
          <p:cNvSpPr txBox="1"/>
          <p:nvPr/>
        </p:nvSpPr>
        <p:spPr>
          <a:xfrm>
            <a:off x="1429370" y="1991382"/>
            <a:ext cx="5361581" cy="430887"/>
          </a:xfrm>
          <a:prstGeom prst="rect">
            <a:avLst/>
          </a:prstGeom>
          <a:noFill/>
        </p:spPr>
        <p:txBody>
          <a:bodyPr wrap="square" lIns="0" tIns="0" rIns="0" bIns="0">
            <a:noAutofit/>
          </a:bodyPr>
          <a:lstStyle/>
          <a:p>
            <a:pPr algn="ctr">
              <a:defRPr sz="2800" b="1">
                <a:solidFill>
                  <a:schemeClr val="accent2">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pPr>
            <a:r>
              <a:rPr lang="ja-JP" altLang="en-US" dirty="0">
                <a:ea typeface="MS PGothic" panose="020B0600070205080204" pitchFamily="34" charset="-128"/>
              </a:rPr>
              <a:t>ソーシャル・スタイルと対応性</a:t>
            </a:r>
          </a:p>
        </p:txBody>
      </p:sp>
      <p:sp>
        <p:nvSpPr>
          <p:cNvPr id="8" name="TextBox 7">
            <a:extLst>
              <a:ext uri="{FF2B5EF4-FFF2-40B4-BE49-F238E27FC236}">
                <a16:creationId xmlns:a16="http://schemas.microsoft.com/office/drawing/2014/main" id="{AC9DC170-4BCE-DD40-8FBC-A39A3F32A9DC}"/>
              </a:ext>
            </a:extLst>
          </p:cNvPr>
          <p:cNvSpPr txBox="1"/>
          <p:nvPr/>
        </p:nvSpPr>
        <p:spPr>
          <a:xfrm>
            <a:off x="1429370" y="2472452"/>
            <a:ext cx="5361581" cy="307777"/>
          </a:xfrm>
          <a:prstGeom prst="rect">
            <a:avLst/>
          </a:prstGeom>
          <a:noFill/>
        </p:spPr>
        <p:txBody>
          <a:bodyPr wrap="square" lIns="0" tIns="0" rIns="0" bIns="0">
            <a:noAutofit/>
          </a:bodyPr>
          <a:lstStyle/>
          <a:p>
            <a:pPr algn="ctr">
              <a:defRPr sz="2000" b="1">
                <a:solidFill>
                  <a:schemeClr val="tx1">
                    <a:lumMod val="50000"/>
                    <a:lumOff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pPr>
            <a:r>
              <a:rPr lang="ja-JP" altLang="en-US" dirty="0">
                <a:ea typeface="MS PGothic" panose="020B0600070205080204" pitchFamily="34" charset="-128"/>
              </a:rPr>
              <a:t>成功の重要な要素</a:t>
            </a:r>
          </a:p>
        </p:txBody>
      </p:sp>
      <p:sp>
        <p:nvSpPr>
          <p:cNvPr id="9" name="TextBox 8">
            <a:extLst>
              <a:ext uri="{FF2B5EF4-FFF2-40B4-BE49-F238E27FC236}">
                <a16:creationId xmlns:a16="http://schemas.microsoft.com/office/drawing/2014/main" id="{4EC9C782-973C-B740-9407-F8C4115FC6DB}"/>
              </a:ext>
            </a:extLst>
          </p:cNvPr>
          <p:cNvSpPr txBox="1"/>
          <p:nvPr/>
        </p:nvSpPr>
        <p:spPr>
          <a:xfrm>
            <a:off x="735788" y="2868687"/>
            <a:ext cx="6748745" cy="234434"/>
          </a:xfrm>
          <a:prstGeom prst="rect">
            <a:avLst/>
          </a:prstGeom>
          <a:noFill/>
        </p:spPr>
        <p:txBody>
          <a:bodyPr wrap="square" lIns="0" tIns="0" rIns="0" bIns="0">
            <a:noAutofit/>
          </a:bodyPr>
          <a:lstStyle/>
          <a:p>
            <a:pPr algn="ctr">
              <a:defRPr sz="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ja-JP" altLang="en-US" dirty="0">
                <a:ea typeface="MS PGothic" panose="020B0600070205080204" pitchFamily="34" charset="-128"/>
              </a:rPr>
              <a:t>ソーシャル・スタイルと対応性トレーニングの結果について、参加者は次のように報告しています。</a:t>
            </a:r>
            <a:endParaRPr lang="ja-JP" altLang="en-US" sz="1400" dirty="0">
              <a:solidFill>
                <a:schemeClr val="tx1">
                  <a:lumMod val="50000"/>
                  <a:lumOff val="50000"/>
                </a:schemeClr>
              </a:solidFill>
              <a:latin typeface="MS PGothic" panose="020B0600070205080204" pitchFamily="34" charset="-128"/>
              <a:ea typeface="MS PGothic" panose="020B0600070205080204" pitchFamily="34" charset="-128"/>
              <a:cs typeface="Open Sans" panose="020B0606030504020204" pitchFamily="34" charset="0"/>
            </a:endParaRPr>
          </a:p>
        </p:txBody>
      </p:sp>
      <p:sp>
        <p:nvSpPr>
          <p:cNvPr id="10" name="TextBox 9">
            <a:extLst>
              <a:ext uri="{FF2B5EF4-FFF2-40B4-BE49-F238E27FC236}">
                <a16:creationId xmlns:a16="http://schemas.microsoft.com/office/drawing/2014/main" id="{B590B0D1-AD8A-A449-967B-975B0DBC315B}"/>
              </a:ext>
            </a:extLst>
          </p:cNvPr>
          <p:cNvSpPr txBox="1"/>
          <p:nvPr/>
        </p:nvSpPr>
        <p:spPr>
          <a:xfrm>
            <a:off x="1298394" y="3483393"/>
            <a:ext cx="1188351" cy="615553"/>
          </a:xfrm>
          <a:prstGeom prst="rect">
            <a:avLst/>
          </a:prstGeom>
          <a:noFill/>
        </p:spPr>
        <p:txBody>
          <a:bodyPr wrap="square" lIns="0" tIns="0" rIns="0" bIns="0">
            <a:noAutofit/>
          </a:bodyPr>
          <a:lstStyle/>
          <a:p>
            <a:pPr>
              <a:defRPr sz="4000" b="1">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pPr>
            <a:r>
              <a:rPr lang="en-US" altLang="ja-JP">
                <a:ea typeface="MS PGothic" panose="020B0600070205080204" pitchFamily="34" charset="-128"/>
              </a:rPr>
              <a:t>88%</a:t>
            </a:r>
            <a:endParaRPr lang="ja-JP" altLang="en-US" sz="4400" b="1" dirty="0">
              <a:solidFill>
                <a:schemeClr val="accent2">
                  <a:lumMod val="60000"/>
                  <a:lumOff val="40000"/>
                </a:schemeClr>
              </a:solidFill>
              <a:latin typeface="MS PGothic" panose="020B0600070205080204" pitchFamily="34" charset="-128"/>
              <a:ea typeface="MS PGothic" panose="020B0600070205080204" pitchFamily="34" charset="-128"/>
              <a:cs typeface="Open Sans" panose="020B0606030504020204" pitchFamily="34" charset="0"/>
            </a:endParaRPr>
          </a:p>
        </p:txBody>
      </p:sp>
      <p:sp>
        <p:nvSpPr>
          <p:cNvPr id="11" name="TextBox 10">
            <a:extLst>
              <a:ext uri="{FF2B5EF4-FFF2-40B4-BE49-F238E27FC236}">
                <a16:creationId xmlns:a16="http://schemas.microsoft.com/office/drawing/2014/main" id="{5B5C3C9E-227D-9B4F-A20C-4E4795D4580B}"/>
              </a:ext>
            </a:extLst>
          </p:cNvPr>
          <p:cNvSpPr txBox="1"/>
          <p:nvPr/>
        </p:nvSpPr>
        <p:spPr>
          <a:xfrm>
            <a:off x="3459526" y="3488770"/>
            <a:ext cx="1188351" cy="615553"/>
          </a:xfrm>
          <a:prstGeom prst="rect">
            <a:avLst/>
          </a:prstGeom>
          <a:noFill/>
        </p:spPr>
        <p:txBody>
          <a:bodyPr wrap="square" lIns="0" tIns="0" rIns="0" bIns="0">
            <a:noAutofit/>
          </a:bodyPr>
          <a:lstStyle/>
          <a:p>
            <a:pPr>
              <a:defRPr sz="4000" b="1">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pPr>
            <a:r>
              <a:rPr lang="en-US" altLang="ja-JP">
                <a:ea typeface="MS PGothic" panose="020B0600070205080204" pitchFamily="34" charset="-128"/>
              </a:rPr>
              <a:t>74%</a:t>
            </a:r>
            <a:endParaRPr lang="ja-JP" altLang="en-US" sz="4400" b="1" dirty="0">
              <a:solidFill>
                <a:schemeClr val="accent2">
                  <a:lumMod val="60000"/>
                  <a:lumOff val="40000"/>
                </a:schemeClr>
              </a:solidFill>
              <a:latin typeface="MS PGothic" panose="020B0600070205080204" pitchFamily="34" charset="-128"/>
              <a:ea typeface="MS PGothic" panose="020B0600070205080204" pitchFamily="34" charset="-128"/>
              <a:cs typeface="Open Sans" panose="020B0606030504020204" pitchFamily="34" charset="0"/>
            </a:endParaRPr>
          </a:p>
        </p:txBody>
      </p:sp>
      <p:sp>
        <p:nvSpPr>
          <p:cNvPr id="12" name="TextBox 11">
            <a:extLst>
              <a:ext uri="{FF2B5EF4-FFF2-40B4-BE49-F238E27FC236}">
                <a16:creationId xmlns:a16="http://schemas.microsoft.com/office/drawing/2014/main" id="{EA3583B2-1C7C-8246-B5D1-1B04360C30B2}"/>
              </a:ext>
            </a:extLst>
          </p:cNvPr>
          <p:cNvSpPr txBox="1"/>
          <p:nvPr/>
        </p:nvSpPr>
        <p:spPr>
          <a:xfrm>
            <a:off x="5637591" y="3477553"/>
            <a:ext cx="1188351" cy="615553"/>
          </a:xfrm>
          <a:prstGeom prst="rect">
            <a:avLst/>
          </a:prstGeom>
          <a:noFill/>
        </p:spPr>
        <p:txBody>
          <a:bodyPr wrap="square" lIns="0" tIns="0" rIns="0" bIns="0">
            <a:noAutofit/>
          </a:bodyPr>
          <a:lstStyle/>
          <a:p>
            <a:pPr>
              <a:defRPr sz="4000" b="1">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pPr>
            <a:r>
              <a:rPr lang="en-US" altLang="ja-JP">
                <a:ea typeface="MS PGothic" panose="020B0600070205080204" pitchFamily="34" charset="-128"/>
              </a:rPr>
              <a:t>71%</a:t>
            </a:r>
            <a:endParaRPr lang="ja-JP" altLang="en-US" sz="4400" b="1" dirty="0">
              <a:solidFill>
                <a:schemeClr val="accent2">
                  <a:lumMod val="60000"/>
                  <a:lumOff val="40000"/>
                </a:schemeClr>
              </a:solidFill>
              <a:latin typeface="MS PGothic" panose="020B0600070205080204" pitchFamily="34" charset="-128"/>
              <a:ea typeface="MS PGothic" panose="020B0600070205080204" pitchFamily="34" charset="-128"/>
              <a:cs typeface="Open Sans" panose="020B0606030504020204" pitchFamily="34" charset="0"/>
            </a:endParaRPr>
          </a:p>
        </p:txBody>
      </p:sp>
      <p:sp>
        <p:nvSpPr>
          <p:cNvPr id="13" name="TextBox 12">
            <a:extLst>
              <a:ext uri="{FF2B5EF4-FFF2-40B4-BE49-F238E27FC236}">
                <a16:creationId xmlns:a16="http://schemas.microsoft.com/office/drawing/2014/main" id="{6CA56525-44FE-0544-B1D9-C4ACB49AEDD9}"/>
              </a:ext>
            </a:extLst>
          </p:cNvPr>
          <p:cNvSpPr txBox="1"/>
          <p:nvPr/>
        </p:nvSpPr>
        <p:spPr>
          <a:xfrm>
            <a:off x="869864" y="4398710"/>
            <a:ext cx="1915264" cy="646331"/>
          </a:xfrm>
          <a:prstGeom prst="rect">
            <a:avLst/>
          </a:prstGeom>
          <a:noFill/>
        </p:spPr>
        <p:txBody>
          <a:bodyPr wrap="square" lIns="0" tIns="0" rIns="0" bIns="0">
            <a:noAutofit/>
          </a:bodyPr>
          <a:lstStyle/>
          <a:p>
            <a:pPr algn="ctr">
              <a:defRPr sz="14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ja-JP" altLang="en-US" dirty="0">
                <a:ea typeface="MS PGothic" panose="020B0600070205080204" pitchFamily="34" charset="-128"/>
              </a:rPr>
              <a:t>ほかの人とより効果的に共同作業ができる</a:t>
            </a:r>
          </a:p>
        </p:txBody>
      </p:sp>
      <p:sp>
        <p:nvSpPr>
          <p:cNvPr id="14" name="TextBox 13">
            <a:extLst>
              <a:ext uri="{FF2B5EF4-FFF2-40B4-BE49-F238E27FC236}">
                <a16:creationId xmlns:a16="http://schemas.microsoft.com/office/drawing/2014/main" id="{93FBE97B-62F9-9345-8837-7208B76D40BA}"/>
              </a:ext>
            </a:extLst>
          </p:cNvPr>
          <p:cNvSpPr txBox="1"/>
          <p:nvPr/>
        </p:nvSpPr>
        <p:spPr>
          <a:xfrm>
            <a:off x="2895814" y="4409858"/>
            <a:ext cx="2133943" cy="430887"/>
          </a:xfrm>
          <a:prstGeom prst="rect">
            <a:avLst/>
          </a:prstGeom>
          <a:noFill/>
        </p:spPr>
        <p:txBody>
          <a:bodyPr wrap="square" lIns="0" tIns="0" rIns="0" bIns="0">
            <a:noAutofit/>
          </a:bodyPr>
          <a:lstStyle/>
          <a:p>
            <a:pPr algn="ctr">
              <a:defRPr sz="14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ja-JP" altLang="en-US" dirty="0">
                <a:ea typeface="MS PGothic" panose="020B0600070205080204" pitchFamily="34" charset="-128"/>
              </a:rPr>
              <a:t>対立状況が改善する</a:t>
            </a:r>
          </a:p>
        </p:txBody>
      </p:sp>
      <p:sp>
        <p:nvSpPr>
          <p:cNvPr id="15" name="TextBox 14">
            <a:extLst>
              <a:ext uri="{FF2B5EF4-FFF2-40B4-BE49-F238E27FC236}">
                <a16:creationId xmlns:a16="http://schemas.microsoft.com/office/drawing/2014/main" id="{F8C9DC3D-4F51-D94E-9C5C-DA44C3C8C28B}"/>
              </a:ext>
            </a:extLst>
          </p:cNvPr>
          <p:cNvSpPr txBox="1"/>
          <p:nvPr/>
        </p:nvSpPr>
        <p:spPr>
          <a:xfrm>
            <a:off x="5304748" y="4409166"/>
            <a:ext cx="1582504" cy="646331"/>
          </a:xfrm>
          <a:prstGeom prst="rect">
            <a:avLst/>
          </a:prstGeom>
          <a:noFill/>
        </p:spPr>
        <p:txBody>
          <a:bodyPr wrap="square" lIns="0" tIns="0" rIns="0" bIns="0">
            <a:noAutofit/>
          </a:bodyPr>
          <a:lstStyle/>
          <a:p>
            <a:pPr algn="ctr">
              <a:defRPr sz="14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ja-JP" altLang="en-US" dirty="0">
                <a:ea typeface="MS PGothic" panose="020B0600070205080204" pitchFamily="34" charset="-128"/>
              </a:rPr>
              <a:t>仕事上の困難な関係が改善する</a:t>
            </a:r>
          </a:p>
        </p:txBody>
      </p:sp>
      <p:sp>
        <p:nvSpPr>
          <p:cNvPr id="16" name="TextBox 15">
            <a:extLst>
              <a:ext uri="{FF2B5EF4-FFF2-40B4-BE49-F238E27FC236}">
                <a16:creationId xmlns:a16="http://schemas.microsoft.com/office/drawing/2014/main" id="{618CF056-B922-7D4E-8065-190477C21094}"/>
              </a:ext>
            </a:extLst>
          </p:cNvPr>
          <p:cNvSpPr txBox="1"/>
          <p:nvPr/>
        </p:nvSpPr>
        <p:spPr>
          <a:xfrm>
            <a:off x="2132211" y="5548751"/>
            <a:ext cx="3955898" cy="184666"/>
          </a:xfrm>
          <a:prstGeom prst="rect">
            <a:avLst/>
          </a:prstGeom>
          <a:noFill/>
        </p:spPr>
        <p:txBody>
          <a:bodyPr wrap="square" lIns="0" tIns="0" rIns="0" bIns="0">
            <a:noAutofit/>
          </a:bodyPr>
          <a:lstStyle/>
          <a:p>
            <a:pPr>
              <a:defRPr sz="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ja-JP" altLang="en-US" dirty="0">
                <a:ea typeface="MS PGothic" panose="020B0600070205080204" pitchFamily="34" charset="-128"/>
              </a:rPr>
              <a:t>対応性が高まると、仕事のパフォーマンスも向上します。</a:t>
            </a:r>
            <a:endParaRPr lang="ja-JP" altLang="en-US" sz="1400" dirty="0">
              <a:solidFill>
                <a:schemeClr val="tx1">
                  <a:lumMod val="50000"/>
                  <a:lumOff val="50000"/>
                </a:schemeClr>
              </a:solidFill>
              <a:latin typeface="MS PGothic" panose="020B0600070205080204" pitchFamily="34" charset="-128"/>
              <a:ea typeface="MS PGothic" panose="020B0600070205080204" pitchFamily="34" charset="-128"/>
              <a:cs typeface="Open Sans" panose="020B0606030504020204" pitchFamily="34" charset="0"/>
            </a:endParaRPr>
          </a:p>
        </p:txBody>
      </p:sp>
      <p:sp>
        <p:nvSpPr>
          <p:cNvPr id="17" name="TextBox 16">
            <a:extLst>
              <a:ext uri="{FF2B5EF4-FFF2-40B4-BE49-F238E27FC236}">
                <a16:creationId xmlns:a16="http://schemas.microsoft.com/office/drawing/2014/main" id="{0B17BDEE-868E-1A44-9464-9DFA50CBDC51}"/>
              </a:ext>
            </a:extLst>
          </p:cNvPr>
          <p:cNvSpPr txBox="1"/>
          <p:nvPr/>
        </p:nvSpPr>
        <p:spPr>
          <a:xfrm>
            <a:off x="1003694" y="4093106"/>
            <a:ext cx="1955406" cy="215444"/>
          </a:xfrm>
          <a:prstGeom prst="rect">
            <a:avLst/>
          </a:prstGeom>
          <a:noFill/>
        </p:spPr>
        <p:txBody>
          <a:bodyPr wrap="square" lIns="0" tIns="0" rIns="0" bIns="0">
            <a:noAutofit/>
          </a:bodyPr>
          <a:lstStyle/>
          <a:p>
            <a:pPr>
              <a:defRPr sz="1400" i="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ja-JP" altLang="en-US" dirty="0">
                <a:ea typeface="MS PGothic" panose="020B0600070205080204" pitchFamily="34" charset="-128"/>
              </a:rPr>
              <a:t>の自己評価では今後</a:t>
            </a:r>
            <a:endParaRPr lang="ja-JP" altLang="en-US" sz="1600" i="1" dirty="0">
              <a:solidFill>
                <a:schemeClr val="tx1">
                  <a:lumMod val="50000"/>
                  <a:lumOff val="50000"/>
                </a:schemeClr>
              </a:solidFill>
              <a:latin typeface="MS PGothic" panose="020B0600070205080204" pitchFamily="34" charset="-128"/>
              <a:ea typeface="MS PGothic" panose="020B0600070205080204" pitchFamily="34" charset="-128"/>
              <a:cs typeface="Open Sans" panose="020B0606030504020204" pitchFamily="34" charset="0"/>
            </a:endParaRPr>
          </a:p>
        </p:txBody>
      </p:sp>
      <p:sp>
        <p:nvSpPr>
          <p:cNvPr id="18" name="TextBox 17">
            <a:extLst>
              <a:ext uri="{FF2B5EF4-FFF2-40B4-BE49-F238E27FC236}">
                <a16:creationId xmlns:a16="http://schemas.microsoft.com/office/drawing/2014/main" id="{AA00A6E1-0623-C648-80D6-BB65F66352A8}"/>
              </a:ext>
            </a:extLst>
          </p:cNvPr>
          <p:cNvSpPr txBox="1"/>
          <p:nvPr/>
        </p:nvSpPr>
        <p:spPr>
          <a:xfrm>
            <a:off x="3129437" y="4093106"/>
            <a:ext cx="1738896" cy="215444"/>
          </a:xfrm>
          <a:prstGeom prst="rect">
            <a:avLst/>
          </a:prstGeom>
          <a:noFill/>
        </p:spPr>
        <p:txBody>
          <a:bodyPr wrap="square" lIns="0" tIns="0" rIns="0" bIns="0">
            <a:noAutofit/>
          </a:bodyPr>
          <a:lstStyle/>
          <a:p>
            <a:pPr>
              <a:defRPr sz="1400" i="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ja-JP" altLang="en-US" dirty="0">
                <a:ea typeface="MS PGothic" panose="020B0600070205080204" pitchFamily="34" charset="-128"/>
              </a:rPr>
              <a:t>の自己評価では今後</a:t>
            </a:r>
            <a:endParaRPr lang="ja-JP" altLang="en-US" sz="1600" i="1" dirty="0">
              <a:solidFill>
                <a:schemeClr val="tx1">
                  <a:lumMod val="50000"/>
                  <a:lumOff val="50000"/>
                </a:schemeClr>
              </a:solidFill>
              <a:latin typeface="MS PGothic" panose="020B0600070205080204" pitchFamily="34" charset="-128"/>
              <a:ea typeface="MS PGothic" panose="020B0600070205080204" pitchFamily="34" charset="-128"/>
              <a:cs typeface="Open Sans" panose="020B0606030504020204" pitchFamily="34" charset="0"/>
            </a:endParaRPr>
          </a:p>
        </p:txBody>
      </p:sp>
      <p:sp>
        <p:nvSpPr>
          <p:cNvPr id="19" name="TextBox 18">
            <a:extLst>
              <a:ext uri="{FF2B5EF4-FFF2-40B4-BE49-F238E27FC236}">
                <a16:creationId xmlns:a16="http://schemas.microsoft.com/office/drawing/2014/main" id="{C7979600-F506-1748-BE77-E55512847129}"/>
              </a:ext>
            </a:extLst>
          </p:cNvPr>
          <p:cNvSpPr txBox="1"/>
          <p:nvPr/>
        </p:nvSpPr>
        <p:spPr>
          <a:xfrm>
            <a:off x="5214751" y="4093106"/>
            <a:ext cx="1807555" cy="214752"/>
          </a:xfrm>
          <a:prstGeom prst="rect">
            <a:avLst/>
          </a:prstGeom>
          <a:noFill/>
        </p:spPr>
        <p:txBody>
          <a:bodyPr wrap="square" lIns="0" tIns="0" rIns="0" bIns="0">
            <a:noAutofit/>
          </a:bodyPr>
          <a:lstStyle/>
          <a:p>
            <a:pPr algn="ctr">
              <a:defRPr sz="1400" i="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ja-JP" altLang="en-US" dirty="0">
                <a:ea typeface="MS PGothic" panose="020B0600070205080204" pitchFamily="34" charset="-128"/>
              </a:rPr>
              <a:t>の自己評価では今後</a:t>
            </a:r>
            <a:endParaRPr lang="ja-JP" altLang="en-US" sz="1600" i="1" dirty="0">
              <a:solidFill>
                <a:schemeClr val="tx1">
                  <a:lumMod val="50000"/>
                  <a:lumOff val="50000"/>
                </a:schemeClr>
              </a:solidFill>
              <a:latin typeface="MS PGothic" panose="020B0600070205080204" pitchFamily="34" charset="-128"/>
              <a:ea typeface="MS PGothic" panose="020B0600070205080204" pitchFamily="34" charset="-128"/>
              <a:cs typeface="Open Sans" panose="020B0606030504020204" pitchFamily="34" charset="0"/>
            </a:endParaRPr>
          </a:p>
        </p:txBody>
      </p:sp>
    </p:spTree>
    <p:extLst>
      <p:ext uri="{BB962C8B-B14F-4D97-AF65-F5344CB8AC3E}">
        <p14:creationId xmlns:p14="http://schemas.microsoft.com/office/powerpoint/2010/main" val="17422779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asvg="http://schemas.microsoft.com/office/drawing/2016/SVG/main" xmlns:a14="http://schemas.microsoft.com/office/drawing/2010/main" xmlns:a16="http://schemas.microsoft.com/office/drawing/2014/main"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688C213F-54B1-D94B-85CF-B734F379DB35}"/>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n-US" altLang="ja-JP"/>
              <a:t>© The TRACOM Corporation. All Rights Reserved.</a:t>
            </a:r>
            <a:endParaRPr lang="en-US" altLang="ja-JP" dirty="0"/>
          </a:p>
        </p:txBody>
      </p:sp>
      <p:sp>
        <p:nvSpPr>
          <p:cNvPr id="6" name="Slide Number Placeholder 2">
            <a:extLst>
              <a:ext uri="{FF2B5EF4-FFF2-40B4-BE49-F238E27FC236}">
                <a16:creationId xmlns:a16="http://schemas.microsoft.com/office/drawing/2014/main" id="{BD7EBCD6-DA1A-4507-8D94-22131A74F097}"/>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ja-JP" sz="1000" smtClean="0">
                <a:solidFill>
                  <a:srgbClr val="898989"/>
                </a:solidFill>
              </a:rPr>
              <a:pPr algn="r"/>
              <a:t>30</a:t>
            </a:fld>
            <a:endParaRPr lang="ja-JP" altLang="en-US" sz="1000" dirty="0">
              <a:solidFill>
                <a:srgbClr val="898989"/>
              </a:solidFill>
            </a:endParaRPr>
          </a:p>
        </p:txBody>
      </p:sp>
      <p:pic>
        <p:nvPicPr>
          <p:cNvPr id="4" name="Picture 3" descr="Graphical user interface, website&#10;&#10;Description automatically generated">
            <a:extLst>
              <a:ext uri="{FF2B5EF4-FFF2-40B4-BE49-F238E27FC236}">
                <a16:creationId xmlns:a16="http://schemas.microsoft.com/office/drawing/2014/main" id="{7A927078-7B09-84A1-C100-E9304B41ED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713" y="451822"/>
            <a:ext cx="4451890" cy="5760720"/>
          </a:xfrm>
          <a:prstGeom prst="rect">
            <a:avLst/>
          </a:prstGeom>
          <a:ln>
            <a:solidFill>
              <a:schemeClr val="tx1"/>
            </a:solidFill>
          </a:ln>
        </p:spPr>
      </p:pic>
      <p:pic>
        <p:nvPicPr>
          <p:cNvPr id="8" name="Picture 7" descr="Graphical user interface, application&#10;&#10;Description automatically generated">
            <a:extLst>
              <a:ext uri="{FF2B5EF4-FFF2-40B4-BE49-F238E27FC236}">
                <a16:creationId xmlns:a16="http://schemas.microsoft.com/office/drawing/2014/main" id="{9CBCB024-26FA-001C-CE54-E7CF567C5A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4821" y="451822"/>
            <a:ext cx="4451466" cy="5760720"/>
          </a:xfrm>
          <a:prstGeom prst="rect">
            <a:avLst/>
          </a:prstGeom>
          <a:ln>
            <a:solidFill>
              <a:schemeClr val="tx1"/>
            </a:solidFill>
          </a:ln>
        </p:spPr>
      </p:pic>
    </p:spTree>
    <p:extLst>
      <p:ext uri="{BB962C8B-B14F-4D97-AF65-F5344CB8AC3E}">
        <p14:creationId xmlns:p14="http://schemas.microsoft.com/office/powerpoint/2010/main" val="20755033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C694B7E0-0ABE-4E40-827E-6B52044119E9}"/>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n-US" altLang="ja-JP"/>
              <a:t>© The TRACOM Corporation. All Rights Reserved.</a:t>
            </a:r>
            <a:endParaRPr lang="en-US" altLang="ja-JP" dirty="0"/>
          </a:p>
        </p:txBody>
      </p:sp>
      <p:sp>
        <p:nvSpPr>
          <p:cNvPr id="8" name="Slide Number Placeholder 2">
            <a:extLst>
              <a:ext uri="{FF2B5EF4-FFF2-40B4-BE49-F238E27FC236}">
                <a16:creationId xmlns:a16="http://schemas.microsoft.com/office/drawing/2014/main" id="{6B63E0C5-D53B-459F-AF73-25E34E7AD801}"/>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ja-JP" sz="1000" smtClean="0">
                <a:solidFill>
                  <a:srgbClr val="898989"/>
                </a:solidFill>
              </a:rPr>
              <a:pPr algn="r"/>
              <a:t>31</a:t>
            </a:fld>
            <a:endParaRPr lang="ja-JP" altLang="en-US" sz="1000" dirty="0">
              <a:solidFill>
                <a:srgbClr val="898989"/>
              </a:solidFill>
            </a:endParaRPr>
          </a:p>
        </p:txBody>
      </p:sp>
      <p:pic>
        <p:nvPicPr>
          <p:cNvPr id="4" name="Picture 3" descr="Graphical user interface, text, application, letter, email&#10;&#10;Description automatically generated">
            <a:extLst>
              <a:ext uri="{FF2B5EF4-FFF2-40B4-BE49-F238E27FC236}">
                <a16:creationId xmlns:a16="http://schemas.microsoft.com/office/drawing/2014/main" id="{F9C522DA-C70A-5703-F0BE-89208CE9B8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7169" y="315026"/>
            <a:ext cx="4451031" cy="5760720"/>
          </a:xfrm>
          <a:prstGeom prst="rect">
            <a:avLst/>
          </a:prstGeom>
          <a:ln>
            <a:solidFill>
              <a:schemeClr val="tx1"/>
            </a:solidFill>
          </a:ln>
        </p:spPr>
      </p:pic>
      <p:pic>
        <p:nvPicPr>
          <p:cNvPr id="9" name="Picture 8" descr="Graphical user interface, text, application, Word&#10;&#10;Description automatically generated">
            <a:extLst>
              <a:ext uri="{FF2B5EF4-FFF2-40B4-BE49-F238E27FC236}">
                <a16:creationId xmlns:a16="http://schemas.microsoft.com/office/drawing/2014/main" id="{BD1E05F8-2EE0-A375-E689-E0A6F8DD13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3802" y="315026"/>
            <a:ext cx="4451466" cy="5760720"/>
          </a:xfrm>
          <a:prstGeom prst="rect">
            <a:avLst/>
          </a:prstGeom>
          <a:ln>
            <a:solidFill>
              <a:schemeClr val="tx1"/>
            </a:solidFill>
          </a:ln>
        </p:spPr>
      </p:pic>
    </p:spTree>
    <p:extLst>
      <p:ext uri="{BB962C8B-B14F-4D97-AF65-F5344CB8AC3E}">
        <p14:creationId xmlns:p14="http://schemas.microsoft.com/office/powerpoint/2010/main" val="27848551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3">
            <a:extLst>
              <a:ext uri="{FF2B5EF4-FFF2-40B4-BE49-F238E27FC236}">
                <a16:creationId xmlns:a16="http://schemas.microsoft.com/office/drawing/2014/main" id="{E9F4091A-21BF-43F9-AC98-7232C969F463}"/>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n-US" altLang="ja-JP"/>
              <a:t>© The TRACOM Corporation. All Rights Reserved.</a:t>
            </a:r>
            <a:endParaRPr lang="en-US" altLang="ja-JP" dirty="0"/>
          </a:p>
        </p:txBody>
      </p:sp>
      <p:sp>
        <p:nvSpPr>
          <p:cNvPr id="9" name="Slide Number Placeholder 2">
            <a:extLst>
              <a:ext uri="{FF2B5EF4-FFF2-40B4-BE49-F238E27FC236}">
                <a16:creationId xmlns:a16="http://schemas.microsoft.com/office/drawing/2014/main" id="{834AE13C-214E-4C25-8BC5-CAF313B7D61F}"/>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ja-JP" sz="1000" smtClean="0">
                <a:solidFill>
                  <a:srgbClr val="898989"/>
                </a:solidFill>
              </a:rPr>
              <a:pPr algn="r"/>
              <a:t>32</a:t>
            </a:fld>
            <a:endParaRPr lang="ja-JP" altLang="en-US" sz="1000" dirty="0">
              <a:solidFill>
                <a:srgbClr val="898989"/>
              </a:solidFill>
            </a:endParaRPr>
          </a:p>
        </p:txBody>
      </p:sp>
      <p:pic>
        <p:nvPicPr>
          <p:cNvPr id="3" name="Picture 2" descr="Text, application, Word&#10;&#10;Description automatically generated">
            <a:extLst>
              <a:ext uri="{FF2B5EF4-FFF2-40B4-BE49-F238E27FC236}">
                <a16:creationId xmlns:a16="http://schemas.microsoft.com/office/drawing/2014/main" id="{85179E93-A3C2-2E00-F8B0-944BE3AA6A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4685" y="302985"/>
            <a:ext cx="4451466" cy="5760720"/>
          </a:xfrm>
          <a:prstGeom prst="rect">
            <a:avLst/>
          </a:prstGeom>
          <a:ln>
            <a:solidFill>
              <a:schemeClr val="tx1"/>
            </a:solidFill>
          </a:ln>
        </p:spPr>
      </p:pic>
      <p:pic>
        <p:nvPicPr>
          <p:cNvPr id="6" name="Picture 5" descr="Graphical user interface, text, application&#10;&#10;Description automatically generated">
            <a:extLst>
              <a:ext uri="{FF2B5EF4-FFF2-40B4-BE49-F238E27FC236}">
                <a16:creationId xmlns:a16="http://schemas.microsoft.com/office/drawing/2014/main" id="{4FAFF6C1-8970-F4AE-3C6E-B0E51D08EE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5851" y="302985"/>
            <a:ext cx="4452243" cy="5760720"/>
          </a:xfrm>
          <a:prstGeom prst="rect">
            <a:avLst/>
          </a:prstGeom>
          <a:ln>
            <a:solidFill>
              <a:schemeClr val="tx1"/>
            </a:solidFill>
          </a:ln>
        </p:spPr>
      </p:pic>
    </p:spTree>
    <p:extLst>
      <p:ext uri="{BB962C8B-B14F-4D97-AF65-F5344CB8AC3E}">
        <p14:creationId xmlns:p14="http://schemas.microsoft.com/office/powerpoint/2010/main" val="27337073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51C7820-4202-47FA-B547-8C61FDA5AA83}"/>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n-US" altLang="ja-JP"/>
              <a:t>© The TRACOM Corporation. All Rights Reserved.</a:t>
            </a:r>
            <a:endParaRPr lang="en-US" altLang="ja-JP" dirty="0"/>
          </a:p>
        </p:txBody>
      </p:sp>
      <p:sp>
        <p:nvSpPr>
          <p:cNvPr id="6" name="Slide Number Placeholder 2">
            <a:extLst>
              <a:ext uri="{FF2B5EF4-FFF2-40B4-BE49-F238E27FC236}">
                <a16:creationId xmlns:a16="http://schemas.microsoft.com/office/drawing/2014/main" id="{71AF6059-C33B-40F7-B088-040799C6EB69}"/>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ja-JP" sz="1000" smtClean="0">
                <a:solidFill>
                  <a:srgbClr val="898989"/>
                </a:solidFill>
              </a:rPr>
              <a:pPr algn="r"/>
              <a:t>33</a:t>
            </a:fld>
            <a:endParaRPr lang="ja-JP" altLang="en-US" sz="1000" dirty="0">
              <a:solidFill>
                <a:srgbClr val="898989"/>
              </a:solidFill>
            </a:endParaRPr>
          </a:p>
        </p:txBody>
      </p:sp>
      <p:pic>
        <p:nvPicPr>
          <p:cNvPr id="3" name="Picture 2" descr="Graphical user interface, text, application&#10;&#10;Description automatically generated">
            <a:extLst>
              <a:ext uri="{FF2B5EF4-FFF2-40B4-BE49-F238E27FC236}">
                <a16:creationId xmlns:a16="http://schemas.microsoft.com/office/drawing/2014/main" id="{369A1D50-1F9F-648E-0921-DA7227E304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1145" y="358177"/>
            <a:ext cx="4452243" cy="5760720"/>
          </a:xfrm>
          <a:prstGeom prst="rect">
            <a:avLst/>
          </a:prstGeom>
          <a:ln>
            <a:solidFill>
              <a:schemeClr val="tx1"/>
            </a:solidFill>
          </a:ln>
        </p:spPr>
      </p:pic>
      <p:pic>
        <p:nvPicPr>
          <p:cNvPr id="9" name="Picture 8" descr="Graphical user interface, text, application&#10;&#10;Description automatically generated">
            <a:extLst>
              <a:ext uri="{FF2B5EF4-FFF2-40B4-BE49-F238E27FC236}">
                <a16:creationId xmlns:a16="http://schemas.microsoft.com/office/drawing/2014/main" id="{9EC0764F-E46B-6B09-6AC3-D53795E62E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8612" y="358177"/>
            <a:ext cx="4452243" cy="5760720"/>
          </a:xfrm>
          <a:prstGeom prst="rect">
            <a:avLst/>
          </a:prstGeom>
          <a:ln>
            <a:solidFill>
              <a:schemeClr val="tx1"/>
            </a:solidFill>
          </a:ln>
        </p:spPr>
      </p:pic>
    </p:spTree>
    <p:extLst>
      <p:ext uri="{BB962C8B-B14F-4D97-AF65-F5344CB8AC3E}">
        <p14:creationId xmlns:p14="http://schemas.microsoft.com/office/powerpoint/2010/main" val="36228921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0F7D0FCD-DC0E-4D8D-ACC0-D2B89B33574A}"/>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en-US" altLang="ja-JP"/>
              <a:t>© The TRACOM Corporation. All Rights Reserved.</a:t>
            </a:r>
            <a:endParaRPr lang="en-US" altLang="ja-JP" dirty="0"/>
          </a:p>
        </p:txBody>
      </p:sp>
      <p:sp>
        <p:nvSpPr>
          <p:cNvPr id="6" name="Slide Number Placeholder 2">
            <a:extLst>
              <a:ext uri="{FF2B5EF4-FFF2-40B4-BE49-F238E27FC236}">
                <a16:creationId xmlns:a16="http://schemas.microsoft.com/office/drawing/2014/main" id="{E086AF5D-9CFE-45AD-81D8-2834ED151F85}"/>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ja-JP" sz="1000" smtClean="0">
                <a:solidFill>
                  <a:srgbClr val="898989"/>
                </a:solidFill>
              </a:rPr>
              <a:pPr algn="r"/>
              <a:t>34</a:t>
            </a:fld>
            <a:endParaRPr lang="ja-JP" altLang="en-US" sz="1000" dirty="0">
              <a:solidFill>
                <a:srgbClr val="898989"/>
              </a:solidFill>
            </a:endParaRPr>
          </a:p>
        </p:txBody>
      </p:sp>
      <p:pic>
        <p:nvPicPr>
          <p:cNvPr id="3" name="Picture 2" descr="Graphical user interface, text, application, email&#10;&#10;Description automatically generated">
            <a:extLst>
              <a:ext uri="{FF2B5EF4-FFF2-40B4-BE49-F238E27FC236}">
                <a16:creationId xmlns:a16="http://schemas.microsoft.com/office/drawing/2014/main" id="{C3FAF52F-8C6F-1DB6-427A-713EC91C50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2037" y="548640"/>
            <a:ext cx="4451466" cy="5760720"/>
          </a:xfrm>
          <a:prstGeom prst="rect">
            <a:avLst/>
          </a:prstGeom>
          <a:ln>
            <a:solidFill>
              <a:schemeClr val="tx1"/>
            </a:solidFill>
          </a:ln>
        </p:spPr>
      </p:pic>
      <p:pic>
        <p:nvPicPr>
          <p:cNvPr id="9" name="Picture 8" descr="Graphical user interface, application&#10;&#10;Description automatically generated">
            <a:extLst>
              <a:ext uri="{FF2B5EF4-FFF2-40B4-BE49-F238E27FC236}">
                <a16:creationId xmlns:a16="http://schemas.microsoft.com/office/drawing/2014/main" id="{88BFA0D3-EA7A-9C4A-8DAF-0D10016573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7628" y="548640"/>
            <a:ext cx="4452335" cy="5760720"/>
          </a:xfrm>
          <a:prstGeom prst="rect">
            <a:avLst/>
          </a:prstGeom>
          <a:ln>
            <a:solidFill>
              <a:schemeClr val="tx1"/>
            </a:solidFill>
          </a:ln>
        </p:spPr>
      </p:pic>
    </p:spTree>
    <p:extLst>
      <p:ext uri="{BB962C8B-B14F-4D97-AF65-F5344CB8AC3E}">
        <p14:creationId xmlns:p14="http://schemas.microsoft.com/office/powerpoint/2010/main" val="12707888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795131" y="2058366"/>
            <a:ext cx="10389704" cy="2302565"/>
          </a:xfrm>
        </p:spPr>
        <p:txBody>
          <a:bodyPr anchor="ctr"/>
          <a:lstStyle/>
          <a:p>
            <a:pPr algn="ctr">
              <a:defRPr sz="5400"/>
            </a:pPr>
            <a:r>
              <a:rPr lang="ja-JP" altLang="en-US">
                <a:ea typeface="MS PGothic" panose="020B0600070205080204" pitchFamily="34" charset="-128"/>
              </a:rPr>
              <a:t>印刷版対応性プロファイル</a:t>
            </a:r>
            <a:endParaRPr lang="ja-JP" altLang="en-US" dirty="0">
              <a:ea typeface="MS PGothic" panose="020B0600070205080204" pitchFamily="34" charset="-128"/>
            </a:endParaRP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a:lstStyle/>
          <a:p>
            <a:fld id="{1B1CF60C-C85D-47C0-8597-E3BF95F18FA3}" type="slidenum">
              <a:rPr lang="en-US" altLang="ja-JP" smtClean="0">
                <a:ea typeface="MS PGothic" panose="020B0600070205080204" pitchFamily="34" charset="-128"/>
              </a:rPr>
              <a:t>35</a:t>
            </a:fld>
            <a:endParaRPr lang="ja-JP" altLang="en-US" dirty="0">
              <a:ea typeface="MS PGothic" panose="020B0600070205080204" pitchFamily="34" charset="-128"/>
            </a:endParaRPr>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p:txBody>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Tree>
    <p:extLst>
      <p:ext uri="{BB962C8B-B14F-4D97-AF65-F5344CB8AC3E}">
        <p14:creationId xmlns:p14="http://schemas.microsoft.com/office/powerpoint/2010/main" val="6494219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A9ED8E5-20B7-4C1E-9C3F-E53C25A74A9C}"/>
              </a:ext>
            </a:extLst>
          </p:cNvPr>
          <p:cNvSpPr>
            <a:spLocks noGrp="1"/>
          </p:cNvSpPr>
          <p:nvPr>
            <p:ph type="title"/>
          </p:nvPr>
        </p:nvSpPr>
        <p:spPr>
          <a:xfrm>
            <a:off x="663294" y="228600"/>
            <a:ext cx="11300105" cy="1009650"/>
          </a:xfrm>
        </p:spPr>
        <p:txBody>
          <a:bodyPr wrap="square">
            <a:noAutofit/>
          </a:bodyPr>
          <a:lstStyle/>
          <a:p>
            <a:r>
              <a:rPr lang="ja-JP" altLang="en-US">
                <a:ea typeface="MS PGothic" panose="020B0600070205080204" pitchFamily="34" charset="-128"/>
              </a:rPr>
              <a:t>対応性</a:t>
            </a:r>
            <a:endParaRPr lang="ja-JP" altLang="en-US" dirty="0">
              <a:ea typeface="MS PGothic" panose="020B0600070205080204" pitchFamily="34" charset="-128"/>
            </a:endParaRPr>
          </a:p>
        </p:txBody>
      </p:sp>
      <p:sp>
        <p:nvSpPr>
          <p:cNvPr id="14" name="Content Placeholder 13">
            <a:extLst>
              <a:ext uri="{FF2B5EF4-FFF2-40B4-BE49-F238E27FC236}">
                <a16:creationId xmlns:a16="http://schemas.microsoft.com/office/drawing/2014/main" id="{C4599D21-08FC-4259-AEBE-B90D594F37A8}"/>
              </a:ext>
            </a:extLst>
          </p:cNvPr>
          <p:cNvSpPr>
            <a:spLocks noGrp="1"/>
          </p:cNvSpPr>
          <p:nvPr>
            <p:ph idx="1"/>
          </p:nvPr>
        </p:nvSpPr>
        <p:spPr>
          <a:xfrm>
            <a:off x="3489325" y="2584043"/>
            <a:ext cx="5213350" cy="566737"/>
          </a:xfrm>
        </p:spPr>
        <p:txBody>
          <a:bodyPr wrap="square">
            <a:noAutofit/>
          </a:bodyPr>
          <a:lstStyle/>
          <a:p>
            <a:pPr algn="ctr"/>
            <a:r>
              <a:rPr lang="ja-JP" altLang="en-US">
                <a:ea typeface="MS PGothic" panose="020B0600070205080204" pitchFamily="34" charset="-128"/>
              </a:rPr>
              <a:t>行動から見た重視対象</a:t>
            </a:r>
            <a:endParaRPr lang="ja-JP" altLang="en-US" dirty="0">
              <a:ea typeface="MS PGothic" panose="020B0600070205080204" pitchFamily="34" charset="-128"/>
            </a:endParaRPr>
          </a:p>
        </p:txBody>
      </p:sp>
      <p:sp>
        <p:nvSpPr>
          <p:cNvPr id="6" name="Slide Number Placeholder 5">
            <a:extLst>
              <a:ext uri="{FF2B5EF4-FFF2-40B4-BE49-F238E27FC236}">
                <a16:creationId xmlns:a16="http://schemas.microsoft.com/office/drawing/2014/main" id="{597112F7-F68C-4019-A386-E673FEEE4280}"/>
              </a:ext>
            </a:extLst>
          </p:cNvPr>
          <p:cNvSpPr>
            <a:spLocks noGrp="1"/>
          </p:cNvSpPr>
          <p:nvPr>
            <p:ph type="sldNum" sz="quarter" idx="12"/>
          </p:nvPr>
        </p:nvSpPr>
        <p:spPr/>
        <p:txBody>
          <a:bodyPr wrap="square">
            <a:noAutofit/>
          </a:bodyPr>
          <a:lstStyle/>
          <a:p>
            <a:fld id="{1B1CF60C-C85D-47C0-8597-E3BF95F18FA3}" type="slidenum">
              <a:rPr lang="en-US" altLang="ja-JP" smtClean="0">
                <a:ea typeface="MS PGothic" panose="020B0600070205080204" pitchFamily="34" charset="-128"/>
              </a:rPr>
              <a:t>36</a:t>
            </a:fld>
            <a:endParaRPr lang="ja-JP" altLang="en-US" dirty="0">
              <a:ea typeface="MS PGothic" panose="020B0600070205080204" pitchFamily="34" charset="-128"/>
            </a:endParaRPr>
          </a:p>
        </p:txBody>
      </p:sp>
      <p:sp>
        <p:nvSpPr>
          <p:cNvPr id="5" name="Footer Placeholder 4">
            <a:extLst>
              <a:ext uri="{FF2B5EF4-FFF2-40B4-BE49-F238E27FC236}">
                <a16:creationId xmlns:a16="http://schemas.microsoft.com/office/drawing/2014/main" id="{E4633AD7-A110-495A-A889-65ABC1C2FAE7}"/>
              </a:ext>
            </a:extLst>
          </p:cNvPr>
          <p:cNvSpPr>
            <a:spLocks noGrp="1"/>
          </p:cNvSpPr>
          <p:nvPr>
            <p:ph type="ftr" sz="quarter" idx="13"/>
          </p:nvPr>
        </p:nvSpPr>
        <p:spPr/>
        <p:txBody>
          <a:bodyPr wrap="square">
            <a:noAutofit/>
          </a:bodyPr>
          <a:lstStyle/>
          <a:p>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
        <p:nvSpPr>
          <p:cNvPr id="9" name="Text Placeholder 8">
            <a:extLst>
              <a:ext uri="{FF2B5EF4-FFF2-40B4-BE49-F238E27FC236}">
                <a16:creationId xmlns:a16="http://schemas.microsoft.com/office/drawing/2014/main" id="{A959BDBC-84E0-4A15-B412-9A6AB52B82AA}"/>
              </a:ext>
            </a:extLst>
          </p:cNvPr>
          <p:cNvSpPr>
            <a:spLocks noGrp="1"/>
          </p:cNvSpPr>
          <p:nvPr>
            <p:ph type="body" sz="quarter" idx="14"/>
          </p:nvPr>
        </p:nvSpPr>
        <p:spPr>
          <a:xfrm>
            <a:off x="663294" y="1320800"/>
            <a:ext cx="11300106" cy="903288"/>
          </a:xfrm>
        </p:spPr>
        <p:txBody>
          <a:bodyPr wrap="square">
            <a:noAutofit/>
          </a:bodyPr>
          <a:lstStyle/>
          <a:p>
            <a:r>
              <a:rPr lang="ja-JP" altLang="en-US" dirty="0">
                <a:ea typeface="MS PGothic" panose="020B0600070205080204" pitchFamily="34" charset="-128"/>
              </a:rPr>
              <a:t>共同作業での対人効果を高める手段</a:t>
            </a:r>
          </a:p>
        </p:txBody>
      </p:sp>
      <p:sp>
        <p:nvSpPr>
          <p:cNvPr id="11" name="Rectangle 10">
            <a:extLst>
              <a:ext uri="{FF2B5EF4-FFF2-40B4-BE49-F238E27FC236}">
                <a16:creationId xmlns:a16="http://schemas.microsoft.com/office/drawing/2014/main" id="{C2736086-A9C4-44E6-9061-31C46229A482}"/>
              </a:ext>
            </a:extLst>
          </p:cNvPr>
          <p:cNvSpPr/>
          <p:nvPr/>
        </p:nvSpPr>
        <p:spPr bwMode="gray">
          <a:xfrm>
            <a:off x="4802188" y="3094831"/>
            <a:ext cx="2463800" cy="12017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1800">
                <a:solidFill>
                  <a:schemeClr val="bg1"/>
                </a:solidFill>
                <a:latin typeface="Arial Black" panose="020B0A04020102020204" pitchFamily="34" charset="0"/>
              </a:defRPr>
            </a:pPr>
            <a:r>
              <a:rPr lang="ja-JP" altLang="en-US">
                <a:ea typeface="MS PGothic" panose="020B0600070205080204" pitchFamily="34" charset="-128"/>
              </a:rPr>
              <a:t>ふつう</a:t>
            </a:r>
            <a:endParaRPr lang="ja-JP" altLang="en-US" dirty="0">
              <a:ea typeface="MS PGothic" panose="020B0600070205080204" pitchFamily="34" charset="-128"/>
            </a:endParaRPr>
          </a:p>
        </p:txBody>
      </p:sp>
      <p:sp>
        <p:nvSpPr>
          <p:cNvPr id="12" name="Arrow: Pentagon 11">
            <a:extLst>
              <a:ext uri="{FF2B5EF4-FFF2-40B4-BE49-F238E27FC236}">
                <a16:creationId xmlns:a16="http://schemas.microsoft.com/office/drawing/2014/main" id="{1F38B442-5A6D-4C3D-8F2E-36464AE39CE7}"/>
              </a:ext>
            </a:extLst>
          </p:cNvPr>
          <p:cNvSpPr/>
          <p:nvPr/>
        </p:nvSpPr>
        <p:spPr bwMode="gray">
          <a:xfrm>
            <a:off x="7367588" y="3094831"/>
            <a:ext cx="2463800" cy="1201737"/>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1800">
                <a:solidFill>
                  <a:schemeClr val="bg1"/>
                </a:solidFill>
                <a:latin typeface="Arial Black" panose="020B0A04020102020204" pitchFamily="34" charset="0"/>
              </a:defRPr>
            </a:pPr>
            <a:r>
              <a:rPr lang="ja-JP" altLang="en-US">
                <a:ea typeface="MS PGothic" panose="020B0600070205080204" pitchFamily="34" charset="-128"/>
              </a:rPr>
              <a:t>高い</a:t>
            </a:r>
            <a:endParaRPr lang="ja-JP" altLang="en-US" dirty="0">
              <a:ea typeface="MS PGothic" panose="020B0600070205080204" pitchFamily="34" charset="-128"/>
            </a:endParaRPr>
          </a:p>
        </p:txBody>
      </p:sp>
      <p:sp>
        <p:nvSpPr>
          <p:cNvPr id="13" name="Arrow: Pentagon 12">
            <a:extLst>
              <a:ext uri="{FF2B5EF4-FFF2-40B4-BE49-F238E27FC236}">
                <a16:creationId xmlns:a16="http://schemas.microsoft.com/office/drawing/2014/main" id="{07F9EB35-F5EF-4C0D-BD60-1B2A6AB602D8}"/>
              </a:ext>
            </a:extLst>
          </p:cNvPr>
          <p:cNvSpPr/>
          <p:nvPr/>
        </p:nvSpPr>
        <p:spPr bwMode="gray">
          <a:xfrm flipH="1">
            <a:off x="2198688" y="3094830"/>
            <a:ext cx="2463800" cy="1201737"/>
          </a:xfrm>
          <a:prstGeom prst="homePlat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1800">
                <a:solidFill>
                  <a:schemeClr val="bg1"/>
                </a:solidFill>
                <a:latin typeface="Arial Black" panose="020B0A04020102020204" pitchFamily="34" charset="0"/>
              </a:defRPr>
            </a:pPr>
            <a:r>
              <a:rPr lang="ja-JP" altLang="en-US" dirty="0">
                <a:ea typeface="MS PGothic" panose="020B0600070205080204" pitchFamily="34" charset="-128"/>
              </a:rPr>
              <a:t>低い</a:t>
            </a:r>
          </a:p>
        </p:txBody>
      </p:sp>
      <p:sp>
        <p:nvSpPr>
          <p:cNvPr id="17" name="Rectangle 16">
            <a:extLst>
              <a:ext uri="{FF2B5EF4-FFF2-40B4-BE49-F238E27FC236}">
                <a16:creationId xmlns:a16="http://schemas.microsoft.com/office/drawing/2014/main" id="{C9C1E3F0-E515-498E-9B2B-E3EB58958B12}"/>
              </a:ext>
            </a:extLst>
          </p:cNvPr>
          <p:cNvSpPr/>
          <p:nvPr/>
        </p:nvSpPr>
        <p:spPr bwMode="gray">
          <a:xfrm>
            <a:off x="442763" y="3495696"/>
            <a:ext cx="1616226" cy="3849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ja-JP" altLang="en-US" dirty="0">
                <a:ea typeface="MS PGothic" panose="020B0600070205080204" pitchFamily="34" charset="-128"/>
              </a:rPr>
              <a:t>自分の緊張度</a:t>
            </a:r>
          </a:p>
        </p:txBody>
      </p:sp>
      <p:sp>
        <p:nvSpPr>
          <p:cNvPr id="18" name="Rectangle 17">
            <a:extLst>
              <a:ext uri="{FF2B5EF4-FFF2-40B4-BE49-F238E27FC236}">
                <a16:creationId xmlns:a16="http://schemas.microsoft.com/office/drawing/2014/main" id="{DD8FD7D6-E98A-42EB-9112-52672592F01D}"/>
              </a:ext>
            </a:extLst>
          </p:cNvPr>
          <p:cNvSpPr/>
          <p:nvPr/>
        </p:nvSpPr>
        <p:spPr bwMode="gray">
          <a:xfrm>
            <a:off x="9885363" y="3510736"/>
            <a:ext cx="1971675"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ja-JP" altLang="en-US">
                <a:ea typeface="MS PGothic" panose="020B0600070205080204" pitchFamily="34" charset="-128"/>
              </a:rPr>
              <a:t>相手の緊張度</a:t>
            </a:r>
            <a:endParaRPr lang="ja-JP" altLang="en-US" dirty="0">
              <a:ea typeface="MS PGothic" panose="020B0600070205080204" pitchFamily="34" charset="-128"/>
            </a:endParaRPr>
          </a:p>
        </p:txBody>
      </p:sp>
    </p:spTree>
    <p:extLst>
      <p:ext uri="{BB962C8B-B14F-4D97-AF65-F5344CB8AC3E}">
        <p14:creationId xmlns:p14="http://schemas.microsoft.com/office/powerpoint/2010/main" val="30739660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7716C-ECDF-4EBC-8120-9CC2CE774444}"/>
              </a:ext>
            </a:extLst>
          </p:cNvPr>
          <p:cNvSpPr>
            <a:spLocks noGrp="1"/>
          </p:cNvSpPr>
          <p:nvPr>
            <p:ph type="title"/>
          </p:nvPr>
        </p:nvSpPr>
        <p:spPr>
          <a:xfrm>
            <a:off x="491318" y="228600"/>
            <a:ext cx="11472081" cy="1009650"/>
          </a:xfrm>
        </p:spPr>
        <p:txBody>
          <a:bodyPr/>
          <a:lstStyle/>
          <a:p>
            <a:pPr>
              <a:defRPr>
                <a:ea typeface="ヒラギノ角ゴ Pro W3" pitchFamily="4" charset="-128"/>
                <a:cs typeface="ヒラギノ角ゴ Pro W3" pitchFamily="4" charset="-128"/>
              </a:defRPr>
            </a:pPr>
            <a:r>
              <a:rPr lang="ja-JP" altLang="en-US">
                <a:ea typeface="MS PGothic" panose="020B0600070205080204" pitchFamily="34" charset="-128"/>
              </a:rPr>
              <a:t>対応性の自己認識</a:t>
            </a:r>
            <a:endParaRPr lang="ja-JP" altLang="en-US" dirty="0">
              <a:ea typeface="MS PGothic" panose="020B0600070205080204" pitchFamily="34" charset="-128"/>
            </a:endParaRPr>
          </a:p>
        </p:txBody>
      </p:sp>
      <p:sp>
        <p:nvSpPr>
          <p:cNvPr id="3" name="Content Placeholder 2">
            <a:extLst>
              <a:ext uri="{FF2B5EF4-FFF2-40B4-BE49-F238E27FC236}">
                <a16:creationId xmlns:a16="http://schemas.microsoft.com/office/drawing/2014/main" id="{35D4B764-5846-4537-AFA6-85FED46A9236}"/>
              </a:ext>
            </a:extLst>
          </p:cNvPr>
          <p:cNvSpPr>
            <a:spLocks noGrp="1"/>
          </p:cNvSpPr>
          <p:nvPr>
            <p:ph sz="half" idx="1"/>
          </p:nvPr>
        </p:nvSpPr>
        <p:spPr>
          <a:xfrm>
            <a:off x="736979" y="2084147"/>
            <a:ext cx="5312984" cy="3607271"/>
          </a:xfrm>
        </p:spPr>
        <p:txBody>
          <a:bodyPr wrap="square">
            <a:noAutofit/>
          </a:bodyPr>
          <a:lstStyle/>
          <a:p>
            <a:pPr marL="457200" indent="-457200" eaLnBrk="1" hangingPunct="1">
              <a:lnSpc>
                <a:spcPct val="100000"/>
              </a:lnSpc>
              <a:spcAft>
                <a:spcPts val="600"/>
              </a:spcAft>
              <a:buFont typeface="+mj-lt"/>
              <a:buAutoNum type="arabicPeriod"/>
              <a:defRPr sz="2400">
                <a:ea typeface="ヒラギノ角ゴ Pro W3" pitchFamily="4" charset="-128"/>
                <a:cs typeface="ヒラギノ角ゴ Pro W3" pitchFamily="4" charset="-128"/>
              </a:defRPr>
            </a:pPr>
            <a:r>
              <a:rPr lang="ja-JP" altLang="en-US" dirty="0">
                <a:ea typeface="MS PGothic" panose="020B0600070205080204" pitchFamily="34" charset="-128"/>
              </a:rPr>
              <a:t>ミシン目に沿って紙を裂き、開きます</a:t>
            </a:r>
          </a:p>
          <a:p>
            <a:pPr marL="457200" indent="-457200" eaLnBrk="1" hangingPunct="1">
              <a:lnSpc>
                <a:spcPct val="100000"/>
              </a:lnSpc>
              <a:spcAft>
                <a:spcPts val="1200"/>
              </a:spcAft>
              <a:buFont typeface="+mj-lt"/>
              <a:buAutoNum type="arabicPeriod"/>
              <a:defRPr sz="2400">
                <a:ea typeface="ヒラギノ角ゴ Pro W3" pitchFamily="4" charset="-128"/>
                <a:cs typeface="ヒラギノ角ゴ Pro W3" pitchFamily="4" charset="-128"/>
              </a:defRPr>
            </a:pPr>
            <a:r>
              <a:rPr lang="ja-JP" altLang="en-US" dirty="0">
                <a:ea typeface="MS PGothic" panose="020B0600070205080204" pitchFamily="34" charset="-128"/>
              </a:rPr>
              <a:t>網掛けされた列に入ったチェック</a:t>
            </a:r>
            <a:br>
              <a:rPr lang="en-US" altLang="ja-JP" dirty="0">
                <a:ea typeface="MS PGothic" panose="020B0600070205080204" pitchFamily="34" charset="-128"/>
              </a:rPr>
            </a:br>
            <a:r>
              <a:rPr lang="ja-JP" altLang="en-US" dirty="0">
                <a:ea typeface="MS PGothic" panose="020B0600070205080204" pitchFamily="34" charset="-128"/>
              </a:rPr>
              <a:t>マークの数を合計します</a:t>
            </a:r>
          </a:p>
          <a:p>
            <a:pPr marL="457200" indent="-457200" eaLnBrk="1" hangingPunct="1">
              <a:lnSpc>
                <a:spcPct val="100000"/>
              </a:lnSpc>
              <a:spcAft>
                <a:spcPts val="1200"/>
              </a:spcAft>
              <a:buFont typeface="+mj-lt"/>
              <a:buAutoNum type="arabicPeriod"/>
              <a:defRPr sz="2400">
                <a:ea typeface="ヒラギノ角ゴ Pro W3" pitchFamily="4" charset="-128"/>
                <a:cs typeface="ヒラギノ角ゴ Pro W3" pitchFamily="4" charset="-128"/>
              </a:defRPr>
            </a:pPr>
            <a:r>
              <a:rPr lang="ja-JP" altLang="en-US" dirty="0">
                <a:ea typeface="MS PGothic" panose="020B0600070205080204" pitchFamily="34" charset="-128"/>
              </a:rPr>
              <a:t>自分の対応性レベルに当てはまる</a:t>
            </a:r>
            <a:br>
              <a:rPr lang="en-US" altLang="ja-JP" dirty="0">
                <a:ea typeface="MS PGothic" panose="020B0600070205080204" pitchFamily="34" charset="-128"/>
              </a:rPr>
            </a:br>
            <a:r>
              <a:rPr lang="ja-JP" altLang="en-US" dirty="0">
                <a:ea typeface="MS PGothic" panose="020B0600070205080204" pitchFamily="34" charset="-128"/>
              </a:rPr>
              <a:t>文字を丸で囲みます</a:t>
            </a:r>
          </a:p>
          <a:p>
            <a:pPr>
              <a:lnSpc>
                <a:spcPct val="100000"/>
              </a:lnSpc>
            </a:pPr>
            <a:endParaRPr lang="ja-JP" altLang="en-US" dirty="0">
              <a:ea typeface="MS PGothic" panose="020B0600070205080204" pitchFamily="34" charset="-128"/>
            </a:endParaRPr>
          </a:p>
        </p:txBody>
      </p:sp>
      <p:sp>
        <p:nvSpPr>
          <p:cNvPr id="4" name="Slide Number Placeholder 3">
            <a:extLst>
              <a:ext uri="{FF2B5EF4-FFF2-40B4-BE49-F238E27FC236}">
                <a16:creationId xmlns:a16="http://schemas.microsoft.com/office/drawing/2014/main" id="{9963F72A-6B05-4C1D-A060-196414E530D6}"/>
              </a:ext>
            </a:extLst>
          </p:cNvPr>
          <p:cNvSpPr>
            <a:spLocks noGrp="1"/>
          </p:cNvSpPr>
          <p:nvPr>
            <p:ph type="sldNum" sz="quarter" idx="12"/>
          </p:nvPr>
        </p:nvSpPr>
        <p:spPr/>
        <p:txBody>
          <a:bodyPr/>
          <a:lstStyle/>
          <a:p>
            <a:fld id="{1B1CF60C-C85D-47C0-8597-E3BF95F18FA3}" type="slidenum">
              <a:rPr lang="en-US" altLang="ja-JP" smtClean="0">
                <a:ea typeface="MS PGothic" panose="020B0600070205080204" pitchFamily="34" charset="-128"/>
              </a:rPr>
              <a:t>37</a:t>
            </a:fld>
            <a:endParaRPr lang="ja-JP" altLang="en-US" dirty="0">
              <a:ea typeface="MS PGothic" panose="020B0600070205080204" pitchFamily="34" charset="-128"/>
            </a:endParaRPr>
          </a:p>
        </p:txBody>
      </p:sp>
      <p:sp>
        <p:nvSpPr>
          <p:cNvPr id="18" name="Text Box 4">
            <a:extLst>
              <a:ext uri="{FF2B5EF4-FFF2-40B4-BE49-F238E27FC236}">
                <a16:creationId xmlns:a16="http://schemas.microsoft.com/office/drawing/2014/main" id="{76FF45AD-AACC-421D-B6F3-AD77316C0031}"/>
              </a:ext>
            </a:extLst>
          </p:cNvPr>
          <p:cNvSpPr txBox="1">
            <a:spLocks noChangeArrowheads="1"/>
          </p:cNvSpPr>
          <p:nvPr/>
        </p:nvSpPr>
        <p:spPr bwMode="auto">
          <a:xfrm>
            <a:off x="7643820" y="2168697"/>
            <a:ext cx="1345303" cy="622300"/>
          </a:xfrm>
          <a:prstGeom prst="rect">
            <a:avLst/>
          </a:prstGeom>
          <a:noFill/>
          <a:ln w="9525">
            <a:noFill/>
            <a:miter lim="800000"/>
            <a:headEnd/>
            <a:tailEnd/>
          </a:ln>
        </p:spPr>
        <p:txBody>
          <a:bodyPr>
            <a:prstTxWarp prst="textNoShape">
              <a:avLst/>
            </a:prstTxWarp>
          </a:bodyPr>
          <a:lstStyle/>
          <a:p>
            <a:pPr marL="342900" indent="-342900">
              <a:lnSpc>
                <a:spcPct val="80000"/>
              </a:lnSpc>
              <a:buFontTx/>
              <a:buNone/>
              <a:defRPr sz="1800">
                <a:solidFill>
                  <a:schemeClr val="tx1"/>
                </a:solidFill>
                <a:latin typeface="Arial" pitchFamily="4" charset="0"/>
              </a:defRPr>
            </a:pPr>
            <a:r>
              <a:rPr lang="ja-JP" altLang="en-US" b="1" dirty="0">
                <a:ea typeface="MS PGothic" panose="020B0600070205080204" pitchFamily="34" charset="-128"/>
              </a:rPr>
              <a:t>例</a:t>
            </a:r>
            <a:r>
              <a:rPr lang="ja-JP" altLang="en-US" dirty="0">
                <a:ea typeface="MS PGothic" panose="020B0600070205080204" pitchFamily="34" charset="-128"/>
              </a:rPr>
              <a:t>：</a:t>
            </a:r>
          </a:p>
          <a:p>
            <a:pPr marL="342900" indent="-342900">
              <a:lnSpc>
                <a:spcPct val="80000"/>
              </a:lnSpc>
            </a:pPr>
            <a:endParaRPr lang="ja-JP" altLang="en-US" sz="2800" dirty="0">
              <a:solidFill>
                <a:schemeClr val="tx1"/>
              </a:solidFill>
              <a:latin typeface="Arial" pitchFamily="4" charset="0"/>
              <a:ea typeface="MS PGothic" panose="020B0600070205080204" pitchFamily="34" charset="-128"/>
            </a:endParaRPr>
          </a:p>
        </p:txBody>
      </p:sp>
      <p:sp>
        <p:nvSpPr>
          <p:cNvPr id="24" name="Text Box 4">
            <a:extLst>
              <a:ext uri="{FF2B5EF4-FFF2-40B4-BE49-F238E27FC236}">
                <a16:creationId xmlns:a16="http://schemas.microsoft.com/office/drawing/2014/main" id="{87358208-4B10-4673-BDD3-255162178DA0}"/>
              </a:ext>
            </a:extLst>
          </p:cNvPr>
          <p:cNvSpPr txBox="1">
            <a:spLocks noChangeArrowheads="1"/>
          </p:cNvSpPr>
          <p:nvPr/>
        </p:nvSpPr>
        <p:spPr bwMode="auto">
          <a:xfrm>
            <a:off x="736979" y="5289550"/>
            <a:ext cx="6159121" cy="787400"/>
          </a:xfrm>
          <a:prstGeom prst="rect">
            <a:avLst/>
          </a:prstGeom>
          <a:noFill/>
          <a:ln w="9525">
            <a:noFill/>
            <a:miter lim="800000"/>
            <a:headEnd/>
            <a:tailEnd/>
          </a:ln>
        </p:spPr>
        <p:txBody>
          <a:bodyPr>
            <a:prstTxWarp prst="textNoShape">
              <a:avLst/>
            </a:prstTxWarp>
          </a:bodyPr>
          <a:lstStyle/>
          <a:p>
            <a:pPr>
              <a:spcAft>
                <a:spcPts val="2400"/>
              </a:spcAft>
              <a:buFontTx/>
              <a:buNone/>
              <a:defRPr sz="2000" b="1">
                <a:solidFill>
                  <a:srgbClr val="010000"/>
                </a:solidFill>
                <a:latin typeface="Arial" pitchFamily="4" charset="0"/>
              </a:defRPr>
            </a:pPr>
            <a:r>
              <a:rPr lang="ja-JP" altLang="en-US" dirty="0">
                <a:ea typeface="MS PGothic" panose="020B0600070205080204" pitchFamily="34" charset="-128"/>
              </a:rPr>
              <a:t>自己認識したスタイルとほかの人から見たスタイルが異なる場合があります。</a:t>
            </a:r>
          </a:p>
        </p:txBody>
      </p:sp>
      <p:sp>
        <p:nvSpPr>
          <p:cNvPr id="25" name="TextBox 38">
            <a:extLst>
              <a:ext uri="{FF2B5EF4-FFF2-40B4-BE49-F238E27FC236}">
                <a16:creationId xmlns:a16="http://schemas.microsoft.com/office/drawing/2014/main" id="{1984CB78-9915-4F42-9CD8-26D8E66E5C81}"/>
              </a:ext>
            </a:extLst>
          </p:cNvPr>
          <p:cNvSpPr txBox="1">
            <a:spLocks noChangeArrowheads="1"/>
          </p:cNvSpPr>
          <p:nvPr/>
        </p:nvSpPr>
        <p:spPr bwMode="auto">
          <a:xfrm>
            <a:off x="7759320" y="2540195"/>
            <a:ext cx="3492613" cy="830997"/>
          </a:xfrm>
          <a:prstGeom prst="rect">
            <a:avLst/>
          </a:prstGeom>
          <a:noFill/>
          <a:ln w="9525">
            <a:noFill/>
            <a:miter lim="800000"/>
            <a:headEnd/>
            <a:tailEnd/>
          </a:ln>
        </p:spPr>
        <p:txBody>
          <a:bodyPr wrap="square">
            <a:prstTxWarp prst="textNoShape">
              <a:avLst/>
            </a:prstTxWarp>
            <a:noAutofit/>
          </a:bodyPr>
          <a:lstStyle/>
          <a:p>
            <a:pPr>
              <a:buFontTx/>
              <a:buNone/>
              <a:defRPr sz="1600">
                <a:solidFill>
                  <a:srgbClr val="000000"/>
                </a:solidFill>
                <a:latin typeface="Arial" pitchFamily="4" charset="0"/>
              </a:defRPr>
            </a:pPr>
            <a:r>
              <a:rPr lang="en-US" altLang="ja-JP" dirty="0">
                <a:ea typeface="MS PGothic" panose="020B0600070205080204" pitchFamily="34" charset="-128"/>
              </a:rPr>
              <a:t>7</a:t>
            </a:r>
            <a:r>
              <a:rPr lang="ja-JP" altLang="en-US" dirty="0">
                <a:ea typeface="MS PGothic" panose="020B0600070205080204" pitchFamily="34" charset="-128"/>
              </a:rPr>
              <a:t>以下 </a:t>
            </a:r>
            <a:r>
              <a:rPr lang="en-US" altLang="ja-JP" dirty="0">
                <a:ea typeface="MS PGothic" panose="020B0600070205080204" pitchFamily="34" charset="-128"/>
              </a:rPr>
              <a:t>= </a:t>
            </a:r>
            <a:r>
              <a:rPr lang="ja-JP" altLang="en-US" dirty="0">
                <a:ea typeface="MS PGothic" panose="020B0600070205080204" pitchFamily="34" charset="-128"/>
              </a:rPr>
              <a:t>低い（「</a:t>
            </a:r>
            <a:r>
              <a:rPr lang="en-US" altLang="ja-JP" dirty="0">
                <a:ea typeface="MS PGothic" panose="020B0600070205080204" pitchFamily="34" charset="-128"/>
              </a:rPr>
              <a:t>L</a:t>
            </a:r>
            <a:r>
              <a:rPr lang="ja-JP" altLang="en-US" dirty="0">
                <a:ea typeface="MS PGothic" panose="020B0600070205080204" pitchFamily="34" charset="-128"/>
              </a:rPr>
              <a:t>」を丸で囲みます）</a:t>
            </a:r>
          </a:p>
          <a:p>
            <a:pPr>
              <a:buFontTx/>
              <a:buNone/>
              <a:defRPr sz="1600">
                <a:solidFill>
                  <a:srgbClr val="000000"/>
                </a:solidFill>
                <a:latin typeface="Arial" pitchFamily="4" charset="0"/>
              </a:defRPr>
            </a:pPr>
            <a:r>
              <a:rPr lang="en-US" altLang="ja-JP" dirty="0">
                <a:ea typeface="MS PGothic" panose="020B0600070205080204" pitchFamily="34" charset="-128"/>
              </a:rPr>
              <a:t>8</a:t>
            </a:r>
            <a:r>
              <a:rPr lang="ja-JP" altLang="en-US" dirty="0">
                <a:ea typeface="MS PGothic" panose="020B0600070205080204" pitchFamily="34" charset="-128"/>
              </a:rPr>
              <a:t>～</a:t>
            </a:r>
            <a:r>
              <a:rPr lang="en-US" altLang="ja-JP" dirty="0">
                <a:ea typeface="MS PGothic" panose="020B0600070205080204" pitchFamily="34" charset="-128"/>
              </a:rPr>
              <a:t>14 = </a:t>
            </a:r>
            <a:r>
              <a:rPr lang="ja-JP" altLang="en-US" dirty="0">
                <a:ea typeface="MS PGothic" panose="020B0600070205080204" pitchFamily="34" charset="-128"/>
              </a:rPr>
              <a:t>ふつう（「</a:t>
            </a:r>
            <a:r>
              <a:rPr lang="en-US" altLang="ja-JP" dirty="0">
                <a:ea typeface="MS PGothic" panose="020B0600070205080204" pitchFamily="34" charset="-128"/>
              </a:rPr>
              <a:t>M</a:t>
            </a:r>
            <a:r>
              <a:rPr lang="ja-JP" altLang="en-US" dirty="0">
                <a:ea typeface="MS PGothic" panose="020B0600070205080204" pitchFamily="34" charset="-128"/>
              </a:rPr>
              <a:t>」を丸で囲みます）</a:t>
            </a:r>
          </a:p>
          <a:p>
            <a:pPr>
              <a:buFontTx/>
              <a:buNone/>
              <a:defRPr sz="1600">
                <a:solidFill>
                  <a:srgbClr val="000000"/>
                </a:solidFill>
                <a:latin typeface="Arial" pitchFamily="4" charset="0"/>
              </a:defRPr>
            </a:pPr>
            <a:r>
              <a:rPr lang="en-US" altLang="ja-JP" dirty="0">
                <a:ea typeface="MS PGothic" panose="020B0600070205080204" pitchFamily="34" charset="-128"/>
              </a:rPr>
              <a:t>15</a:t>
            </a:r>
            <a:r>
              <a:rPr lang="ja-JP" altLang="en-US" dirty="0">
                <a:ea typeface="MS PGothic" panose="020B0600070205080204" pitchFamily="34" charset="-128"/>
              </a:rPr>
              <a:t>～</a:t>
            </a:r>
            <a:r>
              <a:rPr lang="en-US" altLang="ja-JP" dirty="0">
                <a:ea typeface="MS PGothic" panose="020B0600070205080204" pitchFamily="34" charset="-128"/>
              </a:rPr>
              <a:t>21 = </a:t>
            </a:r>
            <a:r>
              <a:rPr lang="ja-JP" altLang="en-US" dirty="0">
                <a:ea typeface="MS PGothic" panose="020B0600070205080204" pitchFamily="34" charset="-128"/>
              </a:rPr>
              <a:t>高い（「</a:t>
            </a:r>
            <a:r>
              <a:rPr lang="en-US" altLang="ja-JP" dirty="0">
                <a:ea typeface="MS PGothic" panose="020B0600070205080204" pitchFamily="34" charset="-128"/>
              </a:rPr>
              <a:t>H</a:t>
            </a:r>
            <a:r>
              <a:rPr lang="ja-JP" altLang="en-US" dirty="0">
                <a:ea typeface="MS PGothic" panose="020B0600070205080204" pitchFamily="34" charset="-128"/>
              </a:rPr>
              <a:t>」を丸で囲みます）</a:t>
            </a:r>
          </a:p>
        </p:txBody>
      </p:sp>
      <p:graphicFrame>
        <p:nvGraphicFramePr>
          <p:cNvPr id="26" name="Table 25">
            <a:extLst>
              <a:ext uri="{FF2B5EF4-FFF2-40B4-BE49-F238E27FC236}">
                <a16:creationId xmlns:a16="http://schemas.microsoft.com/office/drawing/2014/main" id="{70FCE902-D1BE-40D1-AC26-3E5025265D27}"/>
              </a:ext>
            </a:extLst>
          </p:cNvPr>
          <p:cNvGraphicFramePr>
            <a:graphicFrameLocks noGrp="1"/>
          </p:cNvGraphicFramePr>
          <p:nvPr>
            <p:extLst>
              <p:ext uri="{D42A27DB-BD31-4B8C-83A1-F6EECF244321}">
                <p14:modId xmlns:p14="http://schemas.microsoft.com/office/powerpoint/2010/main" val="1239917248"/>
              </p:ext>
            </p:extLst>
          </p:nvPr>
        </p:nvGraphicFramePr>
        <p:xfrm>
          <a:off x="8477403" y="3781926"/>
          <a:ext cx="2017713" cy="666750"/>
        </p:xfrm>
        <a:graphic>
          <a:graphicData uri="http://schemas.openxmlformats.org/drawingml/2006/table">
            <a:tbl>
              <a:tblPr/>
              <a:tblGrid>
                <a:gridCol w="597280">
                  <a:extLst>
                    <a:ext uri="{9D8B030D-6E8A-4147-A177-3AD203B41FA5}">
                      <a16:colId xmlns:a16="http://schemas.microsoft.com/office/drawing/2014/main" val="20000"/>
                    </a:ext>
                  </a:extLst>
                </a:gridCol>
                <a:gridCol w="749300">
                  <a:extLst>
                    <a:ext uri="{9D8B030D-6E8A-4147-A177-3AD203B41FA5}">
                      <a16:colId xmlns:a16="http://schemas.microsoft.com/office/drawing/2014/main" val="20001"/>
                    </a:ext>
                  </a:extLst>
                </a:gridCol>
                <a:gridCol w="671133">
                  <a:extLst>
                    <a:ext uri="{9D8B030D-6E8A-4147-A177-3AD203B41FA5}">
                      <a16:colId xmlns:a16="http://schemas.microsoft.com/office/drawing/2014/main" val="20002"/>
                    </a:ext>
                  </a:extLst>
                </a:gridCol>
              </a:tblGrid>
              <a:tr h="666750">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sz="2800" b="1">
                          <a:ln>
                            <a:noFill/>
                          </a:ln>
                          <a:effectLst/>
                          <a:latin typeface="Arial" pitchFamily="32" charset="0"/>
                        </a:defRPr>
                      </a:pPr>
                      <a:r>
                        <a:rPr dirty="0"/>
                        <a:t>L</a:t>
                      </a:r>
                    </a:p>
                  </a:txBody>
                  <a:tcPr marL="91426" marR="914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sz="2800" b="1">
                          <a:ln>
                            <a:noFill/>
                          </a:ln>
                          <a:effectLst/>
                          <a:latin typeface="Arial" pitchFamily="32" charset="0"/>
                        </a:defRPr>
                      </a:pPr>
                      <a:r>
                        <a:t>M</a:t>
                      </a:r>
                    </a:p>
                  </a:txBody>
                  <a:tcPr marL="91426" marR="914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sz="2800" b="1">
                          <a:ln>
                            <a:noFill/>
                          </a:ln>
                          <a:effectLst/>
                          <a:latin typeface="Arial" pitchFamily="32" charset="0"/>
                        </a:defRPr>
                      </a:pPr>
                      <a:r>
                        <a:rPr dirty="0"/>
                        <a:t>H</a:t>
                      </a:r>
                    </a:p>
                  </a:txBody>
                  <a:tcPr marL="91426" marR="914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7" name="Rectangle 43">
            <a:extLst>
              <a:ext uri="{FF2B5EF4-FFF2-40B4-BE49-F238E27FC236}">
                <a16:creationId xmlns:a16="http://schemas.microsoft.com/office/drawing/2014/main" id="{56186B32-A17A-4CF6-9294-B970408632A4}"/>
              </a:ext>
            </a:extLst>
          </p:cNvPr>
          <p:cNvSpPr>
            <a:spLocks noChangeArrowheads="1"/>
          </p:cNvSpPr>
          <p:nvPr/>
        </p:nvSpPr>
        <p:spPr bwMode="auto">
          <a:xfrm>
            <a:off x="7606920" y="2082995"/>
            <a:ext cx="3760516" cy="2819400"/>
          </a:xfrm>
          <a:prstGeom prst="rect">
            <a:avLst/>
          </a:prstGeom>
          <a:noFill/>
          <a:ln w="9525">
            <a:solidFill>
              <a:schemeClr val="tx1"/>
            </a:solidFill>
            <a:round/>
            <a:headEnd/>
            <a:tailEnd/>
          </a:ln>
        </p:spPr>
        <p:txBody>
          <a:bodyPr>
            <a:prstTxWarp prst="textNoShape">
              <a:avLst/>
            </a:prstTxWarp>
          </a:bodyPr>
          <a:lstStyle/>
          <a:p>
            <a:pPr marL="342900" indent="-342900"/>
            <a:endParaRPr lang="ja-JP" altLang="en-US" dirty="0">
              <a:solidFill>
                <a:srgbClr val="22228B"/>
              </a:solidFill>
              <a:ea typeface="MS PGothic" panose="020B0600070205080204" pitchFamily="34" charset="-128"/>
            </a:endParaRPr>
          </a:p>
        </p:txBody>
      </p:sp>
      <p:sp>
        <p:nvSpPr>
          <p:cNvPr id="28" name="Oval 17">
            <a:extLst>
              <a:ext uri="{FF2B5EF4-FFF2-40B4-BE49-F238E27FC236}">
                <a16:creationId xmlns:a16="http://schemas.microsoft.com/office/drawing/2014/main" id="{EE9B5B91-2EC5-490F-ABA2-090834B8A23D}"/>
              </a:ext>
            </a:extLst>
          </p:cNvPr>
          <p:cNvSpPr>
            <a:spLocks noChangeArrowheads="1"/>
          </p:cNvSpPr>
          <p:nvPr/>
        </p:nvSpPr>
        <p:spPr bwMode="auto">
          <a:xfrm>
            <a:off x="9233279" y="3877590"/>
            <a:ext cx="418081" cy="455246"/>
          </a:xfrm>
          <a:prstGeom prst="ellipse">
            <a:avLst/>
          </a:prstGeom>
          <a:noFill/>
          <a:ln w="9525">
            <a:solidFill>
              <a:schemeClr val="tx2"/>
            </a:solidFill>
            <a:round/>
            <a:headEnd/>
            <a:tailEnd/>
          </a:ln>
        </p:spPr>
        <p:txBody>
          <a:bodyPr wrap="none" anchor="ctr">
            <a:prstTxWarp prst="textNoShape">
              <a:avLst/>
            </a:prstTxWarp>
          </a:bodyPr>
          <a:lstStyle/>
          <a:p>
            <a:endParaRPr lang="ja-JP" altLang="en-US" b="1" dirty="0">
              <a:solidFill>
                <a:schemeClr val="tx1"/>
              </a:solidFill>
              <a:ea typeface="MS PGothic" panose="020B0600070205080204" pitchFamily="34" charset="-128"/>
            </a:endParaRPr>
          </a:p>
        </p:txBody>
      </p:sp>
      <p:sp>
        <p:nvSpPr>
          <p:cNvPr id="13" name="Footer Placeholder 5">
            <a:extLst>
              <a:ext uri="{FF2B5EF4-FFF2-40B4-BE49-F238E27FC236}">
                <a16:creationId xmlns:a16="http://schemas.microsoft.com/office/drawing/2014/main" id="{28B4B6BC-3F6B-488B-86A5-813E562BFC78}"/>
              </a:ext>
            </a:extLst>
          </p:cNvPr>
          <p:cNvSpPr txBox="1">
            <a:spLocks/>
          </p:cNvSpPr>
          <p:nvPr/>
        </p:nvSpPr>
        <p:spPr bwMode="gray">
          <a:xfrm>
            <a:off x="228600" y="6438900"/>
            <a:ext cx="7924800" cy="282575"/>
          </a:xfrm>
          <a:prstGeom prst="rect">
            <a:avLst/>
          </a:prstGeom>
        </p:spPr>
        <p:txBody>
          <a:bodyPr vert="horz" lIns="0" tIns="0" rIns="0" bIns="0" anchor="t" anchorCtr="0"/>
          <a:lstStyle>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Tree>
    <p:extLst>
      <p:ext uri="{BB962C8B-B14F-4D97-AF65-F5344CB8AC3E}">
        <p14:creationId xmlns:p14="http://schemas.microsoft.com/office/powerpoint/2010/main" val="29312333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900" decel="100000" fill="hold"/>
                                        <p:tgtEl>
                                          <p:spTgt spid="2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B04690B-9D1A-4683-9B46-17E8D2CC5FAB}"/>
              </a:ext>
            </a:extLst>
          </p:cNvPr>
          <p:cNvSpPr>
            <a:spLocks noGrp="1"/>
          </p:cNvSpPr>
          <p:nvPr>
            <p:ph type="title"/>
          </p:nvPr>
        </p:nvSpPr>
        <p:spPr/>
        <p:txBody>
          <a:bodyPr wrap="square">
            <a:noAutofit/>
          </a:bodyPr>
          <a:lstStyle/>
          <a:p>
            <a:r>
              <a:rPr lang="ja-JP" altLang="en-US" dirty="0">
                <a:solidFill>
                  <a:schemeClr val="accent2"/>
                </a:solidFill>
                <a:ea typeface="MS PGothic" panose="020B0600070205080204" pitchFamily="34" charset="-128"/>
              </a:rPr>
              <a:t>学習目標</a:t>
            </a:r>
          </a:p>
        </p:txBody>
      </p:sp>
      <p:sp>
        <p:nvSpPr>
          <p:cNvPr id="11" name="Text Placeholder 10">
            <a:extLst>
              <a:ext uri="{FF2B5EF4-FFF2-40B4-BE49-F238E27FC236}">
                <a16:creationId xmlns:a16="http://schemas.microsoft.com/office/drawing/2014/main" id="{74DE1067-F4DC-42C3-BB70-F44980978ACB}"/>
              </a:ext>
            </a:extLst>
          </p:cNvPr>
          <p:cNvSpPr>
            <a:spLocks noGrp="1"/>
          </p:cNvSpPr>
          <p:nvPr>
            <p:ph type="body" idx="1"/>
          </p:nvPr>
        </p:nvSpPr>
        <p:spPr/>
        <p:txBody>
          <a:bodyPr wrap="square">
            <a:noAutofit/>
          </a:bodyPr>
          <a:lstStyle/>
          <a:p>
            <a:pPr eaLnBrk="1" hangingPunct="1">
              <a:spcAft>
                <a:spcPts val="600"/>
              </a:spcAft>
              <a:defRPr sz="2400">
                <a:ea typeface="ヒラギノ角ゴ Pro W3" pitchFamily="4" charset="-128"/>
                <a:cs typeface="ヒラギノ角ゴ Pro W3" pitchFamily="4" charset="-128"/>
              </a:defRPr>
            </a:pPr>
            <a:r>
              <a:rPr lang="ja-JP" altLang="en-US" dirty="0">
                <a:ea typeface="MS PGothic" panose="020B0600070205080204" pitchFamily="34" charset="-128"/>
              </a:rPr>
              <a:t>ソーシャル・スタイル™ モデルを理解する。</a:t>
            </a:r>
          </a:p>
          <a:p>
            <a:pPr eaLnBrk="1" hangingPunct="1">
              <a:spcAft>
                <a:spcPts val="600"/>
              </a:spcAft>
              <a:defRPr sz="2400">
                <a:ea typeface="ヒラギノ角ゴ Pro W3" pitchFamily="4" charset="-128"/>
                <a:cs typeface="ヒラギノ角ゴ Pro W3" pitchFamily="4" charset="-128"/>
              </a:defRPr>
            </a:pPr>
            <a:r>
              <a:rPr lang="ja-JP" altLang="en-US" dirty="0">
                <a:ea typeface="MS PGothic" panose="020B0600070205080204" pitchFamily="34" charset="-128"/>
              </a:rPr>
              <a:t>自己認識での評価を完了して、自分のソーシャル・スタイルを推定する。</a:t>
            </a:r>
          </a:p>
          <a:p>
            <a:pPr eaLnBrk="1" hangingPunct="1">
              <a:spcAft>
                <a:spcPts val="600"/>
              </a:spcAft>
              <a:defRPr sz="2400">
                <a:ea typeface="ヒラギノ角ゴ Pro W3" pitchFamily="4" charset="-128"/>
                <a:cs typeface="ヒラギノ角ゴ Pro W3" pitchFamily="4" charset="-128"/>
              </a:defRPr>
            </a:pPr>
            <a:r>
              <a:rPr lang="ja-JP" altLang="en-US" dirty="0">
                <a:ea typeface="MS PGothic" panose="020B0600070205080204" pitchFamily="34" charset="-128"/>
              </a:rPr>
              <a:t>自分の行動について、また自分と同じスタイルの人がほかの人からはどう見えるかについての理解を深める。</a:t>
            </a:r>
          </a:p>
          <a:p>
            <a:pPr eaLnBrk="1" hangingPunct="1">
              <a:spcAft>
                <a:spcPts val="600"/>
              </a:spcAft>
              <a:defRPr sz="2400">
                <a:ea typeface="ヒラギノ角ゴ Pro W3" pitchFamily="4" charset="-128"/>
                <a:cs typeface="ヒラギノ角ゴ Pro W3" pitchFamily="4" charset="-128"/>
              </a:defRPr>
            </a:pPr>
            <a:r>
              <a:rPr lang="ja-JP" altLang="en-US" dirty="0">
                <a:ea typeface="MS PGothic" panose="020B0600070205080204" pitchFamily="34" charset="-128"/>
              </a:rPr>
              <a:t>対応性を強化して対人効果を向上させる。</a:t>
            </a:r>
          </a:p>
        </p:txBody>
      </p:sp>
      <p:sp>
        <p:nvSpPr>
          <p:cNvPr id="4" name="Slide Number Placeholder 3">
            <a:extLst>
              <a:ext uri="{FF2B5EF4-FFF2-40B4-BE49-F238E27FC236}">
                <a16:creationId xmlns:a16="http://schemas.microsoft.com/office/drawing/2014/main" id="{92FD931E-CED9-4A97-A569-6927F3A0F9C3}"/>
              </a:ext>
            </a:extLst>
          </p:cNvPr>
          <p:cNvSpPr>
            <a:spLocks noGrp="1"/>
          </p:cNvSpPr>
          <p:nvPr>
            <p:ph type="sldNum" sz="quarter" idx="12"/>
          </p:nvPr>
        </p:nvSpPr>
        <p:spPr>
          <a:xfrm>
            <a:off x="9220200" y="6438900"/>
            <a:ext cx="2743200" cy="282575"/>
          </a:xfrm>
        </p:spPr>
        <p:txBody>
          <a:bodyPr wrap="square">
            <a:noAutofit/>
          </a:bodyPr>
          <a:lstStyle/>
          <a:p>
            <a:fld id="{1B1CF60C-C85D-47C0-8597-E3BF95F18FA3}" type="slidenum">
              <a:rPr lang="en-US" altLang="ja-JP" smtClean="0">
                <a:ea typeface="MS PGothic" panose="020B0600070205080204" pitchFamily="34" charset="-128"/>
              </a:rPr>
              <a:t>38</a:t>
            </a:fld>
            <a:endParaRPr lang="ja-JP" altLang="en-US" dirty="0">
              <a:ea typeface="MS PGothic" panose="020B0600070205080204" pitchFamily="34" charset="-128"/>
            </a:endParaRPr>
          </a:p>
        </p:txBody>
      </p:sp>
      <p:sp>
        <p:nvSpPr>
          <p:cNvPr id="2" name="Footer Placeholder 1">
            <a:extLst>
              <a:ext uri="{FF2B5EF4-FFF2-40B4-BE49-F238E27FC236}">
                <a16:creationId xmlns:a16="http://schemas.microsoft.com/office/drawing/2014/main" id="{5C485CCC-E384-441B-9940-1EF9EDDF7D8B}"/>
              </a:ext>
            </a:extLst>
          </p:cNvPr>
          <p:cNvSpPr>
            <a:spLocks noGrp="1"/>
          </p:cNvSpPr>
          <p:nvPr>
            <p:ph type="ftr" sz="quarter" idx="13"/>
          </p:nvPr>
        </p:nvSpPr>
        <p:spPr/>
        <p:txBody>
          <a:bodyPr wrap="square">
            <a:noAutofit/>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Tree>
    <p:extLst>
      <p:ext uri="{BB962C8B-B14F-4D97-AF65-F5344CB8AC3E}">
        <p14:creationId xmlns:p14="http://schemas.microsoft.com/office/powerpoint/2010/main" val="19122419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B04690B-9D1A-4683-9B46-17E8D2CC5FAB}"/>
              </a:ext>
            </a:extLst>
          </p:cNvPr>
          <p:cNvSpPr>
            <a:spLocks noGrp="1"/>
          </p:cNvSpPr>
          <p:nvPr>
            <p:ph type="title"/>
          </p:nvPr>
        </p:nvSpPr>
        <p:spPr/>
        <p:txBody>
          <a:bodyPr wrap="square">
            <a:noAutofit/>
          </a:bodyPr>
          <a:lstStyle/>
          <a:p>
            <a:r>
              <a:rPr lang="ja-JP" altLang="en-US" dirty="0">
                <a:solidFill>
                  <a:schemeClr val="accent2"/>
                </a:solidFill>
                <a:ea typeface="MS PGothic" panose="020B0600070205080204" pitchFamily="34" charset="-128"/>
              </a:rPr>
              <a:t>次のステップと学習のポイント</a:t>
            </a:r>
          </a:p>
        </p:txBody>
      </p:sp>
      <p:sp>
        <p:nvSpPr>
          <p:cNvPr id="11" name="Text Placeholder 10">
            <a:extLst>
              <a:ext uri="{FF2B5EF4-FFF2-40B4-BE49-F238E27FC236}">
                <a16:creationId xmlns:a16="http://schemas.microsoft.com/office/drawing/2014/main" id="{74DE1067-F4DC-42C3-BB70-F44980978ACB}"/>
              </a:ext>
            </a:extLst>
          </p:cNvPr>
          <p:cNvSpPr>
            <a:spLocks noGrp="1"/>
          </p:cNvSpPr>
          <p:nvPr>
            <p:ph type="body" idx="1"/>
          </p:nvPr>
        </p:nvSpPr>
        <p:spPr/>
        <p:txBody>
          <a:bodyPr wrap="square">
            <a:noAutofit/>
          </a:bodyPr>
          <a:lstStyle/>
          <a:p>
            <a:pPr>
              <a:lnSpc>
                <a:spcPct val="100000"/>
              </a:lnSpc>
              <a:spcAft>
                <a:spcPts val="1200"/>
              </a:spcAft>
              <a:defRPr sz="2400"/>
            </a:pPr>
            <a:r>
              <a:rPr lang="ja-JP" altLang="en-US" dirty="0">
                <a:ea typeface="MS PGothic" panose="020B0600070205080204" pitchFamily="34" charset="-128"/>
              </a:rPr>
              <a:t>自分のソーシャル・スタイルを同僚に伝え、洞察を求めましょう。</a:t>
            </a:r>
          </a:p>
          <a:p>
            <a:pPr>
              <a:lnSpc>
                <a:spcPct val="100000"/>
              </a:lnSpc>
              <a:spcAft>
                <a:spcPts val="1200"/>
              </a:spcAft>
              <a:defRPr sz="2400"/>
            </a:pPr>
            <a:r>
              <a:rPr lang="ja-JP" altLang="en-US" dirty="0">
                <a:ea typeface="MS PGothic" panose="020B0600070205080204" pitchFamily="34" charset="-128"/>
              </a:rPr>
              <a:t>次の </a:t>
            </a:r>
            <a:r>
              <a:rPr lang="en-US" altLang="ja-JP" dirty="0">
                <a:ea typeface="MS PGothic" panose="020B0600070205080204" pitchFamily="34" charset="-128"/>
              </a:rPr>
              <a:t>2 </a:t>
            </a:r>
            <a:r>
              <a:rPr lang="ja-JP" altLang="en-US" dirty="0">
                <a:ea typeface="MS PGothic" panose="020B0600070205080204" pitchFamily="34" charset="-128"/>
              </a:rPr>
              <a:t>つの行動分析軸を探します。 </a:t>
            </a:r>
            <a:br>
              <a:rPr lang="en-US" altLang="ja-JP" dirty="0">
                <a:ea typeface="MS PGothic" panose="020B0600070205080204" pitchFamily="34" charset="-128"/>
              </a:rPr>
            </a:br>
            <a:r>
              <a:rPr lang="ja-JP" altLang="en-US" dirty="0">
                <a:ea typeface="MS PGothic" panose="020B0600070205080204" pitchFamily="34" charset="-128"/>
              </a:rPr>
              <a:t>自己主張度と感情表現度。</a:t>
            </a:r>
          </a:p>
          <a:p>
            <a:pPr>
              <a:lnSpc>
                <a:spcPct val="100000"/>
              </a:lnSpc>
              <a:spcAft>
                <a:spcPts val="1200"/>
              </a:spcAft>
              <a:defRPr sz="2400"/>
            </a:pPr>
            <a:r>
              <a:rPr lang="ja-JP" altLang="en-US" dirty="0">
                <a:ea typeface="MS PGothic" panose="020B0600070205080204" pitchFamily="34" charset="-128"/>
              </a:rPr>
              <a:t>相手とのやり取りの中で、ほかの人のソーシャル・スタイルのニーズを満たす方法を講じます。</a:t>
            </a:r>
          </a:p>
          <a:p>
            <a:pPr>
              <a:lnSpc>
                <a:spcPct val="100000"/>
              </a:lnSpc>
              <a:spcAft>
                <a:spcPts val="1200"/>
              </a:spcAft>
              <a:defRPr sz="2400"/>
            </a:pPr>
            <a:r>
              <a:rPr lang="ja-JP" altLang="en-US" dirty="0">
                <a:ea typeface="MS PGothic" panose="020B0600070205080204" pitchFamily="34" charset="-128"/>
              </a:rPr>
              <a:t>ほかの人が今後取る可能性の高い</a:t>
            </a:r>
            <a:br>
              <a:rPr lang="en-US" altLang="ja-JP" dirty="0">
                <a:ea typeface="MS PGothic" panose="020B0600070205080204" pitchFamily="34" charset="-128"/>
              </a:rPr>
            </a:br>
            <a:r>
              <a:rPr lang="ja-JP" altLang="en-US" dirty="0">
                <a:ea typeface="MS PGothic" panose="020B0600070205080204" pitchFamily="34" charset="-128"/>
              </a:rPr>
              <a:t>スタイル別の行動を予測します。</a:t>
            </a:r>
          </a:p>
        </p:txBody>
      </p:sp>
      <p:sp>
        <p:nvSpPr>
          <p:cNvPr id="4" name="Slide Number Placeholder 3">
            <a:extLst>
              <a:ext uri="{FF2B5EF4-FFF2-40B4-BE49-F238E27FC236}">
                <a16:creationId xmlns:a16="http://schemas.microsoft.com/office/drawing/2014/main" id="{92FD931E-CED9-4A97-A569-6927F3A0F9C3}"/>
              </a:ext>
            </a:extLst>
          </p:cNvPr>
          <p:cNvSpPr>
            <a:spLocks noGrp="1"/>
          </p:cNvSpPr>
          <p:nvPr>
            <p:ph type="sldNum" sz="quarter" idx="12"/>
          </p:nvPr>
        </p:nvSpPr>
        <p:spPr>
          <a:xfrm>
            <a:off x="9220200" y="6438900"/>
            <a:ext cx="2743200" cy="282575"/>
          </a:xfrm>
        </p:spPr>
        <p:txBody>
          <a:bodyPr wrap="square">
            <a:noAutofit/>
          </a:bodyPr>
          <a:lstStyle/>
          <a:p>
            <a:fld id="{1B1CF60C-C85D-47C0-8597-E3BF95F18FA3}" type="slidenum">
              <a:rPr lang="en-US" altLang="ja-JP" smtClean="0">
                <a:ea typeface="MS PGothic" panose="020B0600070205080204" pitchFamily="34" charset="-128"/>
              </a:rPr>
              <a:t>39</a:t>
            </a:fld>
            <a:endParaRPr lang="ja-JP" altLang="en-US" dirty="0">
              <a:ea typeface="MS PGothic" panose="020B0600070205080204" pitchFamily="34" charset="-128"/>
            </a:endParaRPr>
          </a:p>
        </p:txBody>
      </p:sp>
      <p:sp>
        <p:nvSpPr>
          <p:cNvPr id="2" name="Footer Placeholder 1">
            <a:extLst>
              <a:ext uri="{FF2B5EF4-FFF2-40B4-BE49-F238E27FC236}">
                <a16:creationId xmlns:a16="http://schemas.microsoft.com/office/drawing/2014/main" id="{5C485CCC-E384-441B-9940-1EF9EDDF7D8B}"/>
              </a:ext>
            </a:extLst>
          </p:cNvPr>
          <p:cNvSpPr>
            <a:spLocks noGrp="1"/>
          </p:cNvSpPr>
          <p:nvPr>
            <p:ph type="ftr" sz="quarter" idx="13"/>
          </p:nvPr>
        </p:nvSpPr>
        <p:spPr/>
        <p:txBody>
          <a:bodyPr wrap="square">
            <a:noAutofit/>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Tree>
    <p:extLst>
      <p:ext uri="{BB962C8B-B14F-4D97-AF65-F5344CB8AC3E}">
        <p14:creationId xmlns:p14="http://schemas.microsoft.com/office/powerpoint/2010/main" val="22636083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a:extLst>
              <a:ext uri="{FF2B5EF4-FFF2-40B4-BE49-F238E27FC236}">
                <a16:creationId xmlns:a16="http://schemas.microsoft.com/office/drawing/2014/main" id="{DB9BB7EB-BFF2-43FD-8982-62CBE6FEA194}"/>
              </a:ext>
            </a:extLst>
          </p:cNvPr>
          <p:cNvSpPr>
            <a:spLocks noGrp="1"/>
          </p:cNvSpPr>
          <p:nvPr>
            <p:ph type="title"/>
          </p:nvPr>
        </p:nvSpPr>
        <p:spPr>
          <a:xfrm>
            <a:off x="357188" y="228600"/>
            <a:ext cx="11606211" cy="1009650"/>
          </a:xfrm>
        </p:spPr>
        <p:txBody>
          <a:bodyPr wrap="square">
            <a:noAutofit/>
          </a:bodyPr>
          <a:lstStyle/>
          <a:p>
            <a:r>
              <a:rPr lang="ja-JP" altLang="en-US">
                <a:ea typeface="MS PGothic" panose="020B0600070205080204" pitchFamily="34" charset="-128"/>
              </a:rPr>
              <a:t>観察できる言動面の特徴と性格   </a:t>
            </a:r>
            <a:endParaRPr lang="ja-JP" altLang="en-US" dirty="0">
              <a:ea typeface="MS PGothic" panose="020B0600070205080204" pitchFamily="34" charset="-128"/>
            </a:endParaRPr>
          </a:p>
        </p:txBody>
      </p:sp>
      <p:sp>
        <p:nvSpPr>
          <p:cNvPr id="6" name="Slide Number Placeholder 5">
            <a:extLst>
              <a:ext uri="{FF2B5EF4-FFF2-40B4-BE49-F238E27FC236}">
                <a16:creationId xmlns:a16="http://schemas.microsoft.com/office/drawing/2014/main" id="{642B0113-45EF-4DBB-B2EF-F6B50D642005}"/>
              </a:ext>
            </a:extLst>
          </p:cNvPr>
          <p:cNvSpPr>
            <a:spLocks noGrp="1"/>
          </p:cNvSpPr>
          <p:nvPr>
            <p:ph type="sldNum" sz="quarter" idx="12"/>
          </p:nvPr>
        </p:nvSpPr>
        <p:spPr/>
        <p:txBody>
          <a:bodyPr wrap="square">
            <a:noAutofit/>
          </a:bodyPr>
          <a:lstStyle/>
          <a:p>
            <a:fld id="{1B1CF60C-C85D-47C0-8597-E3BF95F18FA3}" type="slidenum">
              <a:rPr lang="en-US" altLang="ja-JP" smtClean="0">
                <a:ea typeface="MS PGothic" panose="020B0600070205080204" pitchFamily="34" charset="-128"/>
              </a:rPr>
              <a:t>4</a:t>
            </a:fld>
            <a:endParaRPr lang="ja-JP" altLang="en-US" dirty="0">
              <a:ea typeface="MS PGothic" panose="020B0600070205080204" pitchFamily="34" charset="-128"/>
            </a:endParaRPr>
          </a:p>
        </p:txBody>
      </p:sp>
      <p:sp>
        <p:nvSpPr>
          <p:cNvPr id="5" name="Footer Placeholder 4">
            <a:extLst>
              <a:ext uri="{FF2B5EF4-FFF2-40B4-BE49-F238E27FC236}">
                <a16:creationId xmlns:a16="http://schemas.microsoft.com/office/drawing/2014/main" id="{1CF9C3B8-6FC8-4CA5-B9A9-8DB01C7ACAD3}"/>
              </a:ext>
            </a:extLst>
          </p:cNvPr>
          <p:cNvSpPr>
            <a:spLocks noGrp="1"/>
          </p:cNvSpPr>
          <p:nvPr>
            <p:ph type="ftr" sz="quarter" idx="13"/>
          </p:nvPr>
        </p:nvSpPr>
        <p:spPr/>
        <p:txBody>
          <a:bodyPr wrap="square">
            <a:noAutofit/>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grpSp>
        <p:nvGrpSpPr>
          <p:cNvPr id="7" name="Group 6">
            <a:extLst>
              <a:ext uri="{FF2B5EF4-FFF2-40B4-BE49-F238E27FC236}">
                <a16:creationId xmlns:a16="http://schemas.microsoft.com/office/drawing/2014/main" id="{CE7EAA40-2030-4EB6-88DC-738FF750D683}"/>
              </a:ext>
            </a:extLst>
          </p:cNvPr>
          <p:cNvGrpSpPr/>
          <p:nvPr/>
        </p:nvGrpSpPr>
        <p:grpSpPr>
          <a:xfrm>
            <a:off x="4507765" y="4309364"/>
            <a:ext cx="672194" cy="672194"/>
            <a:chOff x="566003" y="4309364"/>
            <a:chExt cx="672194" cy="672194"/>
          </a:xfrm>
          <a:solidFill>
            <a:schemeClr val="accent2"/>
          </a:solidFill>
        </p:grpSpPr>
        <p:sp>
          <p:nvSpPr>
            <p:cNvPr id="34" name="Oval 33">
              <a:extLst>
                <a:ext uri="{FF2B5EF4-FFF2-40B4-BE49-F238E27FC236}">
                  <a16:creationId xmlns:a16="http://schemas.microsoft.com/office/drawing/2014/main" id="{8D3DB76A-0946-45B0-BEC4-402FCDBB27A2}"/>
                </a:ext>
              </a:extLst>
            </p:cNvPr>
            <p:cNvSpPr/>
            <p:nvPr/>
          </p:nvSpPr>
          <p:spPr bwMode="gray">
            <a:xfrm>
              <a:off x="566003" y="4309364"/>
              <a:ext cx="672194" cy="672194"/>
            </a:xfrm>
            <a:prstGeom prst="ellipse">
              <a:avLst/>
            </a:prstGeom>
            <a:grp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grpSp>
          <p:nvGrpSpPr>
            <p:cNvPr id="20" name="Group 19">
              <a:extLst>
                <a:ext uri="{FF2B5EF4-FFF2-40B4-BE49-F238E27FC236}">
                  <a16:creationId xmlns:a16="http://schemas.microsoft.com/office/drawing/2014/main" id="{DC4432FB-4F12-4887-9997-5A2DC060C3F9}"/>
                </a:ext>
              </a:extLst>
            </p:cNvPr>
            <p:cNvGrpSpPr/>
            <p:nvPr/>
          </p:nvGrpSpPr>
          <p:grpSpPr>
            <a:xfrm>
              <a:off x="619897" y="4373019"/>
              <a:ext cx="534988" cy="513687"/>
              <a:chOff x="385233" y="4116918"/>
              <a:chExt cx="986367" cy="947095"/>
            </a:xfrm>
            <a:grpFill/>
          </p:grpSpPr>
          <p:pic>
            <p:nvPicPr>
              <p:cNvPr id="17" name="Graphic 16" descr="Cough outline">
                <a:extLst>
                  <a:ext uri="{FF2B5EF4-FFF2-40B4-BE49-F238E27FC236}">
                    <a16:creationId xmlns:a16="http://schemas.microsoft.com/office/drawing/2014/main" id="{78EB2386-3ACB-461A-8BC2-8A9E3564A75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2506" y="4116918"/>
                <a:ext cx="789094" cy="789093"/>
              </a:xfrm>
              <a:prstGeom prst="rect">
                <a:avLst/>
              </a:prstGeom>
            </p:spPr>
          </p:pic>
          <p:pic>
            <p:nvPicPr>
              <p:cNvPr id="18" name="Graphic 17" descr="Cough outline">
                <a:extLst>
                  <a:ext uri="{FF2B5EF4-FFF2-40B4-BE49-F238E27FC236}">
                    <a16:creationId xmlns:a16="http://schemas.microsoft.com/office/drawing/2014/main" id="{2BB76461-F5D6-4A2B-83B4-6BD1FB9D5575}"/>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385233" y="4274920"/>
                <a:ext cx="789094" cy="789093"/>
              </a:xfrm>
              <a:prstGeom prst="rect">
                <a:avLst/>
              </a:prstGeom>
            </p:spPr>
          </p:pic>
        </p:grpSp>
      </p:grpSp>
      <p:grpSp>
        <p:nvGrpSpPr>
          <p:cNvPr id="3" name="Group 2">
            <a:extLst>
              <a:ext uri="{FF2B5EF4-FFF2-40B4-BE49-F238E27FC236}">
                <a16:creationId xmlns:a16="http://schemas.microsoft.com/office/drawing/2014/main" id="{C00266C9-1788-453B-9D07-DCF19A08A66E}"/>
              </a:ext>
            </a:extLst>
          </p:cNvPr>
          <p:cNvGrpSpPr/>
          <p:nvPr/>
        </p:nvGrpSpPr>
        <p:grpSpPr>
          <a:xfrm>
            <a:off x="4168477" y="2306638"/>
            <a:ext cx="7793336" cy="3203366"/>
            <a:chOff x="226507" y="2306638"/>
            <a:chExt cx="8649840" cy="3203366"/>
          </a:xfrm>
        </p:grpSpPr>
        <p:sp>
          <p:nvSpPr>
            <p:cNvPr id="16" name="Rectangle 15">
              <a:extLst>
                <a:ext uri="{FF2B5EF4-FFF2-40B4-BE49-F238E27FC236}">
                  <a16:creationId xmlns:a16="http://schemas.microsoft.com/office/drawing/2014/main" id="{35B658AB-4ADA-48E8-886D-F20E8E819F21}"/>
                </a:ext>
              </a:extLst>
            </p:cNvPr>
            <p:cNvSpPr/>
            <p:nvPr/>
          </p:nvSpPr>
          <p:spPr bwMode="gray">
            <a:xfrm>
              <a:off x="226507" y="3963779"/>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tIns="0" rIns="45720" bIns="182880" anchor="ctr">
              <a:noAutofit/>
            </a:bodyPr>
            <a:lstStyle/>
            <a:p>
              <a:pPr>
                <a:lnSpc>
                  <a:spcPct val="95000"/>
                </a:lnSpc>
                <a:defRPr sz="2000">
                  <a:solidFill>
                    <a:schemeClr val="tx2"/>
                  </a:solidFill>
                </a:defRPr>
              </a:pPr>
              <a:r>
                <a:rPr lang="ja-JP" altLang="en-US" dirty="0">
                  <a:ea typeface="MS PGothic" panose="020B0600070205080204" pitchFamily="34" charset="-128"/>
                </a:rPr>
                <a:t>対人行動</a:t>
              </a:r>
            </a:p>
            <a:p>
              <a:pPr>
                <a:lnSpc>
                  <a:spcPct val="95000"/>
                </a:lnSpc>
                <a:defRPr sz="1600">
                  <a:solidFill>
                    <a:schemeClr val="tx2"/>
                  </a:solidFill>
                </a:defRPr>
              </a:pPr>
              <a:r>
                <a:rPr lang="ja-JP" altLang="en-US" dirty="0">
                  <a:ea typeface="MS PGothic" panose="020B0600070205080204" pitchFamily="34" charset="-128"/>
                </a:rPr>
                <a:t>人とのやり取りでの言動</a:t>
              </a:r>
            </a:p>
          </p:txBody>
        </p:sp>
        <p:sp>
          <p:nvSpPr>
            <p:cNvPr id="11" name="Rectangle 10">
              <a:extLst>
                <a:ext uri="{FF2B5EF4-FFF2-40B4-BE49-F238E27FC236}">
                  <a16:creationId xmlns:a16="http://schemas.microsoft.com/office/drawing/2014/main" id="{2FCB4BEA-E7D2-49AA-84D7-BD3DD6359A5D}"/>
                </a:ext>
              </a:extLst>
            </p:cNvPr>
            <p:cNvSpPr/>
            <p:nvPr/>
          </p:nvSpPr>
          <p:spPr bwMode="gray">
            <a:xfrm>
              <a:off x="228600" y="2316163"/>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lnSpc>
                  <a:spcPct val="95000"/>
                </a:lnSpc>
                <a:defRPr sz="2000">
                  <a:solidFill>
                    <a:schemeClr val="tx2"/>
                  </a:solidFill>
                </a:defRPr>
              </a:pPr>
              <a:r>
                <a:rPr lang="ja-JP" altLang="en-US" dirty="0">
                  <a:ea typeface="MS PGothic" panose="020B0600070205080204" pitchFamily="34" charset="-128"/>
                </a:rPr>
                <a:t>行動</a:t>
              </a:r>
            </a:p>
            <a:p>
              <a:pPr>
                <a:lnSpc>
                  <a:spcPct val="95000"/>
                </a:lnSpc>
                <a:defRPr sz="1600">
                  <a:solidFill>
                    <a:schemeClr val="tx2"/>
                  </a:solidFill>
                </a:defRPr>
              </a:pPr>
              <a:r>
                <a:rPr lang="ja-JP" altLang="en-US" dirty="0">
                  <a:ea typeface="MS PGothic" panose="020B0600070205080204" pitchFamily="34" charset="-128"/>
                </a:rPr>
                <a:t>自分の発言（言語的）と</a:t>
              </a:r>
              <a:br>
                <a:rPr lang="en-US" altLang="ja-JP" dirty="0">
                  <a:ea typeface="MS PGothic" panose="020B0600070205080204" pitchFamily="34" charset="-128"/>
                </a:rPr>
              </a:br>
              <a:r>
                <a:rPr lang="ja-JP" altLang="en-US" dirty="0">
                  <a:ea typeface="MS PGothic" panose="020B0600070205080204" pitchFamily="34" charset="-128"/>
                </a:rPr>
                <a:t>動作（非言語的） </a:t>
              </a:r>
            </a:p>
          </p:txBody>
        </p:sp>
        <p:sp>
          <p:nvSpPr>
            <p:cNvPr id="21" name="Rectangle 20">
              <a:extLst>
                <a:ext uri="{FF2B5EF4-FFF2-40B4-BE49-F238E27FC236}">
                  <a16:creationId xmlns:a16="http://schemas.microsoft.com/office/drawing/2014/main" id="{23125FAC-C983-4801-A3CD-B4F038D82B48}"/>
                </a:ext>
              </a:extLst>
            </p:cNvPr>
            <p:cNvSpPr/>
            <p:nvPr/>
          </p:nvSpPr>
          <p:spPr bwMode="gray">
            <a:xfrm>
              <a:off x="4605972" y="2306638"/>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97280" rIns="182880" anchor="ctr">
              <a:noAutofit/>
            </a:bodyPr>
            <a:lstStyle/>
            <a:p>
              <a:pPr>
                <a:lnSpc>
                  <a:spcPct val="95000"/>
                </a:lnSpc>
                <a:defRPr>
                  <a:solidFill>
                    <a:schemeClr val="tx2"/>
                  </a:solidFill>
                </a:defRPr>
              </a:pPr>
              <a:r>
                <a:rPr lang="ja-JP" altLang="en-US" sz="2000" dirty="0">
                  <a:ea typeface="MS PGothic" panose="020B0600070205080204" pitchFamily="34" charset="-128"/>
                </a:rPr>
                <a:t>ソーシャル・スタイル（</a:t>
              </a:r>
              <a:r>
                <a:rPr lang="en-US" altLang="ja-JP" sz="2000" dirty="0">
                  <a:ea typeface="MS PGothic" panose="020B0600070205080204" pitchFamily="34" charset="-128"/>
                </a:rPr>
                <a:t>SOCIAL STYLE</a:t>
              </a:r>
              <a:r>
                <a:rPr lang="en-US" altLang="ja-JP" sz="2000" baseline="30000" dirty="0">
                  <a:ea typeface="MS PGothic" panose="020B0600070205080204" pitchFamily="34" charset="-128"/>
                </a:rPr>
                <a:t>®</a:t>
              </a:r>
              <a:r>
                <a:rPr lang="ja-JP" altLang="en-US" sz="2000" dirty="0">
                  <a:ea typeface="MS PGothic" panose="020B0600070205080204" pitchFamily="34" charset="-128"/>
                </a:rPr>
                <a:t>） </a:t>
              </a:r>
              <a:br>
                <a:rPr lang="en-US" altLang="ja-JP" sz="2000" dirty="0">
                  <a:ea typeface="MS PGothic" panose="020B0600070205080204" pitchFamily="34" charset="-128"/>
                </a:rPr>
              </a:br>
              <a:r>
                <a:rPr lang="ja-JP" altLang="en-US" sz="1600" dirty="0">
                  <a:ea typeface="MS PGothic" panose="020B0600070205080204" pitchFamily="34" charset="-128"/>
                </a:rPr>
                <a:t>ほかの人々が観察でき、</a:t>
              </a:r>
              <a:br>
                <a:rPr lang="en-US" altLang="ja-JP" sz="1600" dirty="0">
                  <a:ea typeface="MS PGothic" panose="020B0600070205080204" pitchFamily="34" charset="-128"/>
                </a:rPr>
              </a:br>
              <a:r>
                <a:rPr lang="ja-JP" altLang="en-US" sz="1600" dirty="0">
                  <a:ea typeface="MS PGothic" panose="020B0600070205080204" pitchFamily="34" charset="-128"/>
                </a:rPr>
                <a:t>人によってその行動の説明に食い違いが生じないような</a:t>
              </a:r>
              <a:br>
                <a:rPr lang="en-US" altLang="ja-JP" sz="1600" dirty="0">
                  <a:ea typeface="MS PGothic" panose="020B0600070205080204" pitchFamily="34" charset="-128"/>
                </a:rPr>
              </a:br>
              <a:r>
                <a:rPr lang="ja-JP" altLang="en-US" sz="1600" dirty="0">
                  <a:ea typeface="MS PGothic" panose="020B0600070205080204" pitchFamily="34" charset="-128"/>
                </a:rPr>
                <a:t>アクションパターン</a:t>
              </a:r>
            </a:p>
          </p:txBody>
        </p:sp>
        <p:sp>
          <p:nvSpPr>
            <p:cNvPr id="22" name="Rectangle 21">
              <a:extLst>
                <a:ext uri="{FF2B5EF4-FFF2-40B4-BE49-F238E27FC236}">
                  <a16:creationId xmlns:a16="http://schemas.microsoft.com/office/drawing/2014/main" id="{33DDE6D5-207C-4CE7-85E9-BE9E4C33CB6A}"/>
                </a:ext>
              </a:extLst>
            </p:cNvPr>
            <p:cNvSpPr/>
            <p:nvPr/>
          </p:nvSpPr>
          <p:spPr bwMode="gray">
            <a:xfrm>
              <a:off x="4605972" y="3944938"/>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tIns="0" rIns="45720" anchor="ctr">
              <a:noAutofit/>
            </a:bodyPr>
            <a:lstStyle/>
            <a:p>
              <a:pPr>
                <a:lnSpc>
                  <a:spcPct val="95000"/>
                </a:lnSpc>
                <a:defRPr sz="2000">
                  <a:solidFill>
                    <a:schemeClr val="tx2"/>
                  </a:solidFill>
                </a:defRPr>
              </a:pPr>
              <a:r>
                <a:rPr lang="ja-JP" altLang="en-US" dirty="0">
                  <a:ea typeface="MS PGothic" panose="020B0600070205080204" pitchFamily="34" charset="-128"/>
                </a:rPr>
                <a:t>性格</a:t>
              </a:r>
            </a:p>
            <a:p>
              <a:pPr>
                <a:lnSpc>
                  <a:spcPct val="95000"/>
                </a:lnSpc>
                <a:defRPr sz="1600">
                  <a:solidFill>
                    <a:schemeClr val="tx2"/>
                  </a:solidFill>
                </a:defRPr>
              </a:pPr>
              <a:r>
                <a:rPr lang="ja-JP" altLang="en-US" dirty="0">
                  <a:ea typeface="MS PGothic" panose="020B0600070205080204" pitchFamily="34" charset="-128"/>
                </a:rPr>
                <a:t>その人のすべて。</a:t>
              </a:r>
              <a:br>
                <a:rPr lang="en-US" altLang="ja-JP" dirty="0">
                  <a:ea typeface="MS PGothic" panose="020B0600070205080204" pitchFamily="34" charset="-128"/>
                </a:rPr>
              </a:br>
              <a:r>
                <a:rPr lang="ja-JP" altLang="en-US" dirty="0">
                  <a:ea typeface="MS PGothic" panose="020B0600070205080204" pitchFamily="34" charset="-128"/>
                </a:rPr>
                <a:t>考え、価値観、希望、夢など</a:t>
              </a:r>
            </a:p>
          </p:txBody>
        </p:sp>
      </p:grpSp>
      <p:grpSp>
        <p:nvGrpSpPr>
          <p:cNvPr id="23" name="Group 22">
            <a:extLst>
              <a:ext uri="{FF2B5EF4-FFF2-40B4-BE49-F238E27FC236}">
                <a16:creationId xmlns:a16="http://schemas.microsoft.com/office/drawing/2014/main" id="{A1384BDB-C98A-4B37-B986-96217ED1003A}"/>
              </a:ext>
            </a:extLst>
          </p:cNvPr>
          <p:cNvGrpSpPr/>
          <p:nvPr/>
        </p:nvGrpSpPr>
        <p:grpSpPr>
          <a:xfrm>
            <a:off x="8355070" y="2716505"/>
            <a:ext cx="721187" cy="712495"/>
            <a:chOff x="11246150" y="-3840160"/>
            <a:chExt cx="1084680" cy="1084680"/>
          </a:xfrm>
        </p:grpSpPr>
        <p:sp>
          <p:nvSpPr>
            <p:cNvPr id="24" name="Freeform: Shape 23">
              <a:extLst>
                <a:ext uri="{FF2B5EF4-FFF2-40B4-BE49-F238E27FC236}">
                  <a16:creationId xmlns:a16="http://schemas.microsoft.com/office/drawing/2014/main" id="{F9E87F21-F6EE-4C25-9F85-C74514CED125}"/>
                </a:ext>
              </a:extLst>
            </p:cNvPr>
            <p:cNvSpPr/>
            <p:nvPr/>
          </p:nvSpPr>
          <p:spPr>
            <a:xfrm>
              <a:off x="11362471" y="-3723839"/>
              <a:ext cx="852038"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sp>
          <p:nvSpPr>
            <p:cNvPr id="25" name="Freeform: Shape 24">
              <a:extLst>
                <a:ext uri="{FF2B5EF4-FFF2-40B4-BE49-F238E27FC236}">
                  <a16:creationId xmlns:a16="http://schemas.microsoft.com/office/drawing/2014/main" id="{EB629C01-F69F-4DEB-B321-C4FA62BB80BB}"/>
                </a:ext>
              </a:extLst>
            </p:cNvPr>
            <p:cNvSpPr/>
            <p:nvPr/>
          </p:nvSpPr>
          <p:spPr>
            <a:xfrm>
              <a:off x="11282993" y="-3803316"/>
              <a:ext cx="1010993"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sp>
          <p:nvSpPr>
            <p:cNvPr id="26" name="Freeform: Shape 25">
              <a:extLst>
                <a:ext uri="{FF2B5EF4-FFF2-40B4-BE49-F238E27FC236}">
                  <a16:creationId xmlns:a16="http://schemas.microsoft.com/office/drawing/2014/main" id="{10F6DCD8-ABC4-456E-B2BF-FFF16513D1F2}"/>
                </a:ext>
              </a:extLst>
            </p:cNvPr>
            <p:cNvSpPr/>
            <p:nvPr/>
          </p:nvSpPr>
          <p:spPr>
            <a:xfrm>
              <a:off x="11246150" y="-3840160"/>
              <a:ext cx="1084680"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sp>
          <p:nvSpPr>
            <p:cNvPr id="27" name="Freeform: Shape 26">
              <a:extLst>
                <a:ext uri="{FF2B5EF4-FFF2-40B4-BE49-F238E27FC236}">
                  <a16:creationId xmlns:a16="http://schemas.microsoft.com/office/drawing/2014/main" id="{ACE047BA-AA47-4D12-94FA-5F307C7459DE}"/>
                </a:ext>
              </a:extLst>
            </p:cNvPr>
            <p:cNvSpPr/>
            <p:nvPr/>
          </p:nvSpPr>
          <p:spPr>
            <a:xfrm>
              <a:off x="11517530" y="-3581516"/>
              <a:ext cx="542129"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ja-JP" altLang="en-US" dirty="0">
                <a:ea typeface="MS PGothic" panose="020B0600070205080204" pitchFamily="34" charset="-128"/>
              </a:endParaRPr>
            </a:p>
          </p:txBody>
        </p:sp>
      </p:grpSp>
      <p:grpSp>
        <p:nvGrpSpPr>
          <p:cNvPr id="12" name="Group 11">
            <a:extLst>
              <a:ext uri="{FF2B5EF4-FFF2-40B4-BE49-F238E27FC236}">
                <a16:creationId xmlns:a16="http://schemas.microsoft.com/office/drawing/2014/main" id="{FE5F76B4-64FF-44A7-92C2-D778EB521C55}"/>
              </a:ext>
            </a:extLst>
          </p:cNvPr>
          <p:cNvGrpSpPr/>
          <p:nvPr/>
        </p:nvGrpSpPr>
        <p:grpSpPr>
          <a:xfrm>
            <a:off x="4449851" y="2680398"/>
            <a:ext cx="672194" cy="672194"/>
            <a:chOff x="508089" y="2680398"/>
            <a:chExt cx="672194" cy="672194"/>
          </a:xfrm>
          <a:solidFill>
            <a:schemeClr val="accent2"/>
          </a:solidFill>
        </p:grpSpPr>
        <p:sp>
          <p:nvSpPr>
            <p:cNvPr id="33" name="Oval 32">
              <a:extLst>
                <a:ext uri="{FF2B5EF4-FFF2-40B4-BE49-F238E27FC236}">
                  <a16:creationId xmlns:a16="http://schemas.microsoft.com/office/drawing/2014/main" id="{B999F713-6DC2-45AF-B3A1-C26585D918FE}"/>
                </a:ext>
              </a:extLst>
            </p:cNvPr>
            <p:cNvSpPr/>
            <p:nvPr/>
          </p:nvSpPr>
          <p:spPr bwMode="gray">
            <a:xfrm>
              <a:off x="508089" y="2680398"/>
              <a:ext cx="672194" cy="672194"/>
            </a:xfrm>
            <a:prstGeom prst="ellipse">
              <a:avLst/>
            </a:prstGeom>
            <a:grp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pic>
          <p:nvPicPr>
            <p:cNvPr id="15" name="Graphic 14" descr="Cough outline">
              <a:extLst>
                <a:ext uri="{FF2B5EF4-FFF2-40B4-BE49-F238E27FC236}">
                  <a16:creationId xmlns:a16="http://schemas.microsoft.com/office/drawing/2014/main" id="{B66AB80F-DFF1-4E6A-87AA-AEAC25F338B4}"/>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1299" y="2750344"/>
              <a:ext cx="485774" cy="485774"/>
            </a:xfrm>
            <a:prstGeom prst="rect">
              <a:avLst/>
            </a:prstGeom>
          </p:spPr>
        </p:pic>
      </p:grpSp>
      <p:grpSp>
        <p:nvGrpSpPr>
          <p:cNvPr id="4" name="Group 3">
            <a:extLst>
              <a:ext uri="{FF2B5EF4-FFF2-40B4-BE49-F238E27FC236}">
                <a16:creationId xmlns:a16="http://schemas.microsoft.com/office/drawing/2014/main" id="{6D218BE8-D704-4515-BA72-2461F6ECB5E1}"/>
              </a:ext>
            </a:extLst>
          </p:cNvPr>
          <p:cNvGrpSpPr/>
          <p:nvPr/>
        </p:nvGrpSpPr>
        <p:grpSpPr>
          <a:xfrm>
            <a:off x="8404063" y="4316067"/>
            <a:ext cx="672194" cy="672194"/>
            <a:chOff x="4462301" y="4316067"/>
            <a:chExt cx="672194" cy="672194"/>
          </a:xfrm>
          <a:solidFill>
            <a:schemeClr val="accent2"/>
          </a:solidFill>
        </p:grpSpPr>
        <p:sp>
          <p:nvSpPr>
            <p:cNvPr id="37" name="Oval 36">
              <a:extLst>
                <a:ext uri="{FF2B5EF4-FFF2-40B4-BE49-F238E27FC236}">
                  <a16:creationId xmlns:a16="http://schemas.microsoft.com/office/drawing/2014/main" id="{C5432486-8ADA-4B47-A18C-833EFEC74416}"/>
                </a:ext>
              </a:extLst>
            </p:cNvPr>
            <p:cNvSpPr/>
            <p:nvPr/>
          </p:nvSpPr>
          <p:spPr bwMode="gray">
            <a:xfrm>
              <a:off x="4462301" y="4316067"/>
              <a:ext cx="672194" cy="672194"/>
            </a:xfrm>
            <a:prstGeom prst="ellipse">
              <a:avLst/>
            </a:prstGeom>
            <a:grp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pic>
          <p:nvPicPr>
            <p:cNvPr id="36" name="Graphic 35">
              <a:extLst>
                <a:ext uri="{FF2B5EF4-FFF2-40B4-BE49-F238E27FC236}">
                  <a16:creationId xmlns:a16="http://schemas.microsoft.com/office/drawing/2014/main" id="{236A77FD-DA72-4880-AA42-93C6DAF785D3}"/>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594813" y="4442891"/>
              <a:ext cx="385957" cy="385957"/>
            </a:xfrm>
            <a:prstGeom prst="rect">
              <a:avLst/>
            </a:prstGeom>
          </p:spPr>
        </p:pic>
      </p:grpSp>
      <p:grpSp>
        <p:nvGrpSpPr>
          <p:cNvPr id="35" name="Group 34">
            <a:extLst>
              <a:ext uri="{FF2B5EF4-FFF2-40B4-BE49-F238E27FC236}">
                <a16:creationId xmlns:a16="http://schemas.microsoft.com/office/drawing/2014/main" id="{F1DAD019-2F8A-451C-A708-EAE141A8818E}"/>
              </a:ext>
            </a:extLst>
          </p:cNvPr>
          <p:cNvGrpSpPr/>
          <p:nvPr/>
        </p:nvGrpSpPr>
        <p:grpSpPr>
          <a:xfrm>
            <a:off x="400050" y="3006523"/>
            <a:ext cx="4103515" cy="2083934"/>
            <a:chOff x="266700" y="3006523"/>
            <a:chExt cx="4103515" cy="2083934"/>
          </a:xfrm>
        </p:grpSpPr>
        <p:pic>
          <p:nvPicPr>
            <p:cNvPr id="31" name="Picture 10" descr="personality-pie.png">
              <a:extLst>
                <a:ext uri="{FF2B5EF4-FFF2-40B4-BE49-F238E27FC236}">
                  <a16:creationId xmlns:a16="http://schemas.microsoft.com/office/drawing/2014/main" id="{072A724F-72D7-44EE-83A2-AB67C81F56BF}"/>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266700" y="3006523"/>
              <a:ext cx="4103515" cy="2083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a:extLst>
                <a:ext uri="{FF2B5EF4-FFF2-40B4-BE49-F238E27FC236}">
                  <a16:creationId xmlns:a16="http://schemas.microsoft.com/office/drawing/2014/main" id="{1480C8FD-5F24-49F9-8230-CD098CA015E2}"/>
                </a:ext>
              </a:extLst>
            </p:cNvPr>
            <p:cNvSpPr/>
            <p:nvPr/>
          </p:nvSpPr>
          <p:spPr bwMode="gray">
            <a:xfrm>
              <a:off x="1066800" y="3429000"/>
              <a:ext cx="1041400" cy="628650"/>
            </a:xfrm>
            <a:prstGeom prst="rect">
              <a:avLst/>
            </a:prstGeom>
            <a:solidFill>
              <a:srgbClr val="BDBE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sp>
          <p:nvSpPr>
            <p:cNvPr id="28" name="TextBox 27">
              <a:extLst>
                <a:ext uri="{FF2B5EF4-FFF2-40B4-BE49-F238E27FC236}">
                  <a16:creationId xmlns:a16="http://schemas.microsoft.com/office/drawing/2014/main" id="{17005BCB-75B1-402E-8DC8-03C3858C2C91}"/>
                </a:ext>
              </a:extLst>
            </p:cNvPr>
            <p:cNvSpPr txBox="1"/>
            <p:nvPr/>
          </p:nvSpPr>
          <p:spPr>
            <a:xfrm>
              <a:off x="404354" y="3404311"/>
              <a:ext cx="2807920" cy="492443"/>
            </a:xfrm>
            <a:prstGeom prst="rect">
              <a:avLst/>
            </a:prstGeom>
            <a:noFill/>
          </p:spPr>
          <p:txBody>
            <a:bodyPr wrap="square" lIns="0" tIns="0" rIns="0" bIns="0">
              <a:noAutofit/>
            </a:bodyPr>
            <a:lstStyle/>
            <a:p>
              <a:pPr algn="ctr">
                <a:defRPr sz="1600"/>
              </a:pPr>
              <a:r>
                <a:rPr lang="ja-JP" altLang="en-US" sz="1800" b="0" i="0" u="none" strike="noStrike" dirty="0">
                  <a:solidFill>
                    <a:srgbClr val="000000"/>
                  </a:solidFill>
                  <a:effectLst/>
                  <a:latin typeface="Calibri" panose="020F0502020204030204" pitchFamily="34" charset="0"/>
                </a:rPr>
                <a:t>観察できる言動面の特徴</a:t>
              </a:r>
              <a:endParaRPr lang="en-US" altLang="ja-JP" sz="1800" b="0" i="0" u="none" strike="noStrike" dirty="0">
                <a:solidFill>
                  <a:srgbClr val="000000"/>
                </a:solidFill>
                <a:effectLst/>
                <a:latin typeface="Calibri" panose="020F0502020204030204" pitchFamily="34" charset="0"/>
              </a:endParaRPr>
            </a:p>
            <a:p>
              <a:pPr algn="ctr">
                <a:defRPr sz="1600"/>
              </a:pPr>
              <a:r>
                <a:rPr lang="ja-JP" altLang="en-US" dirty="0">
                  <a:ea typeface="MS PGothic" panose="020B0600070205080204" pitchFamily="34" charset="-128"/>
                </a:rPr>
                <a:t>言</a:t>
              </a:r>
              <a:r>
                <a:rPr lang="en-US" altLang="ja-JP" dirty="0">
                  <a:ea typeface="MS PGothic" panose="020B0600070205080204" pitchFamily="34" charset="-128"/>
                </a:rPr>
                <a:t>/</a:t>
              </a:r>
              <a:r>
                <a:rPr lang="ja-JP" altLang="en-US" dirty="0">
                  <a:ea typeface="MS PGothic" panose="020B0600070205080204" pitchFamily="34" charset="-128"/>
                </a:rPr>
                <a:t>動</a:t>
              </a:r>
            </a:p>
          </p:txBody>
        </p:sp>
        <p:sp>
          <p:nvSpPr>
            <p:cNvPr id="38" name="TextBox 37">
              <a:extLst>
                <a:ext uri="{FF2B5EF4-FFF2-40B4-BE49-F238E27FC236}">
                  <a16:creationId xmlns:a16="http://schemas.microsoft.com/office/drawing/2014/main" id="{0D5F11A8-8CFA-43D0-9FD8-8ABCB424DAD6}"/>
                </a:ext>
              </a:extLst>
            </p:cNvPr>
            <p:cNvSpPr txBox="1"/>
            <p:nvPr/>
          </p:nvSpPr>
          <p:spPr>
            <a:xfrm>
              <a:off x="3017298" y="3939786"/>
              <a:ext cx="1013098" cy="246221"/>
            </a:xfrm>
            <a:prstGeom prst="rect">
              <a:avLst/>
            </a:prstGeom>
            <a:solidFill>
              <a:srgbClr val="07548B"/>
            </a:solidFill>
          </p:spPr>
          <p:txBody>
            <a:bodyPr wrap="square" lIns="0" tIns="0" rIns="0" bIns="0">
              <a:noAutofit/>
            </a:bodyPr>
            <a:lstStyle/>
            <a:p>
              <a:pPr algn="l">
                <a:defRPr sz="1600">
                  <a:solidFill>
                    <a:schemeClr val="bg1"/>
                  </a:solidFill>
                </a:defRPr>
              </a:pPr>
              <a:r>
                <a:rPr lang="ja-JP" altLang="en-US" dirty="0">
                  <a:ea typeface="MS PGothic" panose="020B0600070205080204" pitchFamily="34" charset="-128"/>
                </a:rPr>
                <a:t>性格</a:t>
              </a:r>
              <a:endParaRPr lang="ja-JP" altLang="en-US" sz="1600" dirty="0">
                <a:solidFill>
                  <a:schemeClr val="bg1"/>
                </a:solidFill>
                <a:latin typeface="Arial Black" panose="020B0A04020102020204" pitchFamily="34" charset="0"/>
                <a:ea typeface="MS PGothic" panose="020B0600070205080204" pitchFamily="34" charset="-128"/>
              </a:endParaRPr>
            </a:p>
          </p:txBody>
        </p:sp>
      </p:grpSp>
    </p:spTree>
    <p:extLst>
      <p:ext uri="{BB962C8B-B14F-4D97-AF65-F5344CB8AC3E}">
        <p14:creationId xmlns:p14="http://schemas.microsoft.com/office/powerpoint/2010/main" val="1282813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text  Description automatically generated">
            <a:extLst>
              <a:ext uri="{FF2B5EF4-FFF2-40B4-BE49-F238E27FC236}">
                <a16:creationId xmlns:a16="http://schemas.microsoft.com/office/drawing/2014/main" id="{0FB6E4CC-711A-4CAB-9005-F71146F92CFE}"/>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5085" b="91017" l="24269" r="75731">
                        <a14:foregroundMark x1="26395" y1="10169" x2="26484" y2="74746"/>
                        <a14:foregroundMark x1="26484" y1="74746" x2="72453" y2="72203"/>
                        <a14:foregroundMark x1="72453" y1="72203" x2="73694" y2="11017"/>
                        <a14:foregroundMark x1="73694" y1="11017" x2="31355" y2="8983"/>
                        <a14:foregroundMark x1="31355" y1="8983" x2="27015" y2="14407"/>
                        <a14:foregroundMark x1="27015" y1="14407" x2="30381" y2="42712"/>
                        <a14:foregroundMark x1="30381" y1="42712" x2="36404" y2="61017"/>
                        <a14:foregroundMark x1="36404" y1="61017" x2="48539" y2="57797"/>
                        <a14:foregroundMark x1="48539" y1="57797" x2="46147" y2="87797"/>
                        <a14:foregroundMark x1="46147" y1="87797" x2="53499" y2="91017"/>
                        <a14:foregroundMark x1="25066" y1="12034" x2="25598" y2="73729"/>
                        <a14:foregroundMark x1="26926" y1="9153" x2="38884" y2="9831"/>
                        <a14:foregroundMark x1="38884" y1="9831" x2="70771" y2="8814"/>
                        <a14:foregroundMark x1="70771" y1="8814" x2="74845" y2="9322"/>
                        <a14:foregroundMark x1="74668" y1="15085" x2="73871" y2="75085"/>
                        <a14:foregroundMark x1="73871" y1="75085" x2="73871" y2="75085"/>
                        <a14:foregroundMark x1="35872" y1="51695" x2="29318" y2="70000"/>
                        <a14:foregroundMark x1="29318" y1="70000" x2="29318" y2="70000"/>
                        <a14:foregroundMark x1="25598" y1="52373" x2="25598" y2="70508"/>
                        <a14:foregroundMark x1="25598" y1="70508" x2="24978" y2="10339"/>
                        <a14:foregroundMark x1="24978" y1="10339" x2="27281" y2="7458"/>
                        <a14:foregroundMark x1="75642" y1="26610" x2="75819" y2="68475"/>
                        <a14:foregroundMark x1="75288" y1="74237" x2="74225" y2="77627"/>
                        <a14:foregroundMark x1="75642" y1="75593" x2="75731" y2="69322"/>
                        <a14:foregroundMark x1="33658" y1="6780" x2="54384" y2="5085"/>
                        <a14:foregroundMark x1="54384" y1="5085" x2="71302" y2="7119"/>
                        <a14:foregroundMark x1="52790" y1="37458" x2="39681" y2="67288"/>
                        <a14:foregroundMark x1="39681" y1="67288" x2="39681" y2="67288"/>
                        <a14:foregroundMark x1="32684" y1="65763" x2="48804" y2="65763"/>
                        <a14:foregroundMark x1="50221" y1="72712" x2="54119" y2="90000"/>
                        <a14:foregroundMark x1="44996" y1="66441" x2="29849" y2="67797"/>
                        <a14:foregroundMark x1="29849" y1="67797" x2="43844" y2="70508"/>
                        <a14:foregroundMark x1="43844" y1="70508" x2="44553" y2="71356"/>
                        <a14:foregroundMark x1="51639" y1="77119" x2="63596" y2="75763"/>
                        <a14:foregroundMark x1="63596" y1="75763" x2="73251" y2="77458"/>
                        <a14:foregroundMark x1="72099" y1="77119" x2="57130" y2="77458"/>
                        <a14:foregroundMark x1="39150" y1="77119" x2="27724" y2="77458"/>
                        <a14:foregroundMark x1="27724" y1="77458" x2="24358" y2="71695"/>
                        <a14:foregroundMark x1="24358" y1="71695" x2="25244" y2="6780"/>
                        <a14:foregroundMark x1="24269" y1="28136" x2="24712" y2="53898"/>
                        <a14:foregroundMark x1="24269" y1="45085" x2="24446" y2="55763"/>
                        <a14:foregroundMark x1="24446" y1="55763" x2="24181" y2="56102"/>
                        <a14:foregroundMark x1="25066" y1="7458" x2="40035" y2="6441"/>
                        <a14:foregroundMark x1="24535" y1="9492" x2="24269" y2="27458"/>
                        <a14:foregroundMark x1="24624" y1="48644" x2="24181" y2="61186"/>
                        <a14:foregroundMark x1="24181" y1="61186" x2="24535" y2="62542"/>
                      </a14:backgroundRemoval>
                    </a14:imgEffect>
                  </a14:imgLayer>
                </a14:imgProps>
              </a:ext>
              <a:ext uri="{28A0092B-C50C-407E-A947-70E740481C1C}">
                <a14:useLocalDpi xmlns:a14="http://schemas.microsoft.com/office/drawing/2010/main"/>
              </a:ext>
            </a:extLst>
          </a:blip>
          <a:srcRect l="23685" t="6181" r="23438"/>
          <a:stretch/>
        </p:blipFill>
        <p:spPr>
          <a:xfrm>
            <a:off x="1865087" y="2439534"/>
            <a:ext cx="2134791" cy="1978932"/>
          </a:xfrm>
          <a:prstGeom prst="rect">
            <a:avLst/>
          </a:prstGeom>
        </p:spPr>
      </p:pic>
      <p:sp>
        <p:nvSpPr>
          <p:cNvPr id="18" name="Title 17">
            <a:extLst>
              <a:ext uri="{FF2B5EF4-FFF2-40B4-BE49-F238E27FC236}">
                <a16:creationId xmlns:a16="http://schemas.microsoft.com/office/drawing/2014/main" id="{87B28D0F-8390-43B1-8F18-8DAFD914B991}"/>
              </a:ext>
            </a:extLst>
          </p:cNvPr>
          <p:cNvSpPr>
            <a:spLocks noGrp="1"/>
          </p:cNvSpPr>
          <p:nvPr>
            <p:ph type="title"/>
          </p:nvPr>
        </p:nvSpPr>
        <p:spPr/>
        <p:txBody>
          <a:bodyPr wrap="square">
            <a:noAutofit/>
          </a:bodyPr>
          <a:lstStyle/>
          <a:p>
            <a:pPr>
              <a:defRPr>
                <a:solidFill>
                  <a:srgbClr val="00558C"/>
                </a:solidFill>
                <a:ea typeface="Arial" panose="020B0604020202020204" pitchFamily="34" charset="0"/>
              </a:defRPr>
            </a:pPr>
            <a:r>
              <a:rPr lang="en-US" altLang="ja-JP">
                <a:ea typeface="MS PGothic" panose="020B0600070205080204" pitchFamily="34" charset="-128"/>
              </a:rPr>
              <a:t>SOCIAL STYLE Navigator</a:t>
            </a:r>
            <a:r>
              <a:rPr lang="en-US" altLang="ja-JP" sz="2800" baseline="30000">
                <a:ea typeface="MS PGothic" panose="020B0600070205080204" pitchFamily="34" charset="-128"/>
              </a:rPr>
              <a:t>®</a:t>
            </a:r>
            <a:endParaRPr lang="ja-JP" altLang="en-US" baseline="30000" dirty="0">
              <a:ea typeface="MS PGothic" panose="020B0600070205080204" pitchFamily="34" charset="-128"/>
            </a:endParaRPr>
          </a:p>
        </p:txBody>
      </p:sp>
      <p:sp>
        <p:nvSpPr>
          <p:cNvPr id="6" name="Slide Number Placeholder 5">
            <a:extLst>
              <a:ext uri="{FF2B5EF4-FFF2-40B4-BE49-F238E27FC236}">
                <a16:creationId xmlns:a16="http://schemas.microsoft.com/office/drawing/2014/main" id="{DD382180-6F8E-428C-A3C2-97D153614115}"/>
              </a:ext>
            </a:extLst>
          </p:cNvPr>
          <p:cNvSpPr>
            <a:spLocks noGrp="1"/>
          </p:cNvSpPr>
          <p:nvPr>
            <p:ph type="sldNum" sz="quarter" idx="12"/>
          </p:nvPr>
        </p:nvSpPr>
        <p:spPr/>
        <p:txBody>
          <a:bodyPr wrap="square">
            <a:noAutofit/>
          </a:bodyPr>
          <a:lstStyle/>
          <a:p>
            <a:fld id="{1B1CF60C-C85D-47C0-8597-E3BF95F18FA3}" type="slidenum">
              <a:rPr lang="en-US" altLang="ja-JP" smtClean="0">
                <a:ea typeface="MS PGothic" panose="020B0600070205080204" pitchFamily="34" charset="-128"/>
              </a:rPr>
              <a:t>40</a:t>
            </a:fld>
            <a:endParaRPr lang="ja-JP" altLang="en-US" dirty="0">
              <a:ea typeface="MS PGothic" panose="020B0600070205080204" pitchFamily="34" charset="-128"/>
            </a:endParaRPr>
          </a:p>
        </p:txBody>
      </p:sp>
      <p:sp>
        <p:nvSpPr>
          <p:cNvPr id="5" name="Footer Placeholder 4">
            <a:extLst>
              <a:ext uri="{FF2B5EF4-FFF2-40B4-BE49-F238E27FC236}">
                <a16:creationId xmlns:a16="http://schemas.microsoft.com/office/drawing/2014/main" id="{18690993-6F51-43DB-A850-F20275602121}"/>
              </a:ext>
            </a:extLst>
          </p:cNvPr>
          <p:cNvSpPr>
            <a:spLocks noGrp="1"/>
          </p:cNvSpPr>
          <p:nvPr>
            <p:ph type="ftr" sz="quarter" idx="13"/>
          </p:nvPr>
        </p:nvSpPr>
        <p:spPr/>
        <p:txBody>
          <a:bodyPr wrap="square">
            <a:noAutofit/>
          </a:bodyPr>
          <a:lstStyle/>
          <a:p>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
        <p:nvSpPr>
          <p:cNvPr id="21" name="Text Placeholder 20">
            <a:extLst>
              <a:ext uri="{FF2B5EF4-FFF2-40B4-BE49-F238E27FC236}">
                <a16:creationId xmlns:a16="http://schemas.microsoft.com/office/drawing/2014/main" id="{0F08A37D-E0B2-4FA1-AB1D-2BBEAC10F392}"/>
              </a:ext>
            </a:extLst>
          </p:cNvPr>
          <p:cNvSpPr>
            <a:spLocks noGrp="1"/>
          </p:cNvSpPr>
          <p:nvPr>
            <p:ph type="body" sz="quarter" idx="15"/>
          </p:nvPr>
        </p:nvSpPr>
        <p:spPr/>
        <p:txBody>
          <a:bodyPr wrap="square">
            <a:noAutofit/>
          </a:bodyPr>
          <a:lstStyle/>
          <a:p>
            <a:r>
              <a:rPr lang="en-US" altLang="ja-JP" dirty="0">
                <a:ea typeface="MS PGothic" panose="020B0600070205080204" pitchFamily="34" charset="-128"/>
              </a:rPr>
              <a:t>SOCIAL STYLE Navigator</a:t>
            </a:r>
            <a:r>
              <a:rPr lang="en-US" altLang="ja-JP" baseline="30000" dirty="0">
                <a:ea typeface="MS PGothic" panose="020B0600070205080204" pitchFamily="34" charset="-128"/>
              </a:rPr>
              <a:t>® </a:t>
            </a:r>
            <a:r>
              <a:rPr lang="ja-JP" altLang="en-US" dirty="0">
                <a:ea typeface="MS PGothic" panose="020B0600070205080204" pitchFamily="34" charset="-128"/>
              </a:rPr>
              <a:t>は、</a:t>
            </a:r>
            <a:r>
              <a:rPr lang="en-US" altLang="ja-JP" dirty="0">
                <a:ea typeface="MS PGothic" panose="020B0600070205080204" pitchFamily="34" charset="-128"/>
              </a:rPr>
              <a:t>TRACOM Corporation</a:t>
            </a:r>
            <a:r>
              <a:rPr lang="ja-JP" altLang="en-US" dirty="0">
                <a:ea typeface="MS PGothic" panose="020B0600070205080204" pitchFamily="34" charset="-128"/>
              </a:rPr>
              <a:t>の登録商標です </a:t>
            </a:r>
          </a:p>
        </p:txBody>
      </p:sp>
      <p:sp>
        <p:nvSpPr>
          <p:cNvPr id="31" name="Content Placeholder 30">
            <a:extLst>
              <a:ext uri="{FF2B5EF4-FFF2-40B4-BE49-F238E27FC236}">
                <a16:creationId xmlns:a16="http://schemas.microsoft.com/office/drawing/2014/main" id="{F9E409D8-FA49-411C-9003-35795CA89ED5}"/>
              </a:ext>
            </a:extLst>
          </p:cNvPr>
          <p:cNvSpPr>
            <a:spLocks noGrp="1"/>
          </p:cNvSpPr>
          <p:nvPr>
            <p:ph idx="1"/>
          </p:nvPr>
        </p:nvSpPr>
        <p:spPr>
          <a:xfrm>
            <a:off x="5638800" y="1814871"/>
            <a:ext cx="5834514" cy="3628308"/>
          </a:xfrm>
        </p:spPr>
        <p:txBody>
          <a:bodyPr wrap="square">
            <a:noAutofit/>
          </a:bodyPr>
          <a:lstStyle/>
          <a:p>
            <a:pPr>
              <a:lnSpc>
                <a:spcPct val="100000"/>
              </a:lnSpc>
            </a:pPr>
            <a:r>
              <a:rPr lang="en-US" altLang="ja-JP" b="1" dirty="0">
                <a:ea typeface="MS PGothic" panose="020B0600070205080204" pitchFamily="34" charset="-128"/>
              </a:rPr>
              <a:t>SOCIAL STYLE Estimator</a:t>
            </a:r>
            <a:br>
              <a:rPr lang="en-US" altLang="ja-JP" b="1" dirty="0">
                <a:ea typeface="MS PGothic" panose="020B0600070205080204" pitchFamily="34" charset="-128"/>
              </a:rPr>
            </a:br>
            <a:r>
              <a:rPr lang="ja-JP" altLang="en-US" b="1" dirty="0">
                <a:ea typeface="MS PGothic" panose="020B0600070205080204" pitchFamily="34" charset="-128"/>
              </a:rPr>
              <a:t>（ソーシャル・スタイル推定調査票）</a:t>
            </a:r>
            <a:br>
              <a:rPr lang="ja-JP" altLang="en-US" dirty="0">
                <a:ea typeface="MS PGothic" panose="020B0600070205080204" pitchFamily="34" charset="-128"/>
              </a:rPr>
            </a:br>
            <a:r>
              <a:rPr lang="ja-JP" altLang="en-US" dirty="0">
                <a:ea typeface="MS PGothic" panose="020B0600070205080204" pitchFamily="34" charset="-128"/>
              </a:rPr>
              <a:t>ほかの人のスタイルを推定するための簡単な</a:t>
            </a:r>
            <a:br>
              <a:rPr lang="en-US" altLang="ja-JP" dirty="0">
                <a:ea typeface="MS PGothic" panose="020B0600070205080204" pitchFamily="34" charset="-128"/>
              </a:rPr>
            </a:br>
            <a:r>
              <a:rPr lang="ja-JP" altLang="en-US" dirty="0">
                <a:ea typeface="MS PGothic" panose="020B0600070205080204" pitchFamily="34" charset="-128"/>
              </a:rPr>
              <a:t>アンケート</a:t>
            </a:r>
          </a:p>
          <a:p>
            <a:pPr>
              <a:lnSpc>
                <a:spcPct val="100000"/>
              </a:lnSpc>
              <a:defRPr b="1"/>
            </a:pPr>
            <a:r>
              <a:rPr lang="ja-JP" altLang="en-US" dirty="0">
                <a:ea typeface="MS PGothic" panose="020B0600070205080204" pitchFamily="34" charset="-128"/>
              </a:rPr>
              <a:t>ソーシャル・スタイルアドバイザー </a:t>
            </a:r>
          </a:p>
          <a:p>
            <a:pPr lvl="1">
              <a:lnSpc>
                <a:spcPct val="100000"/>
              </a:lnSpc>
            </a:pPr>
            <a:r>
              <a:rPr lang="ja-JP" altLang="en-US" dirty="0">
                <a:ea typeface="MS PGothic" panose="020B0600070205080204" pitchFamily="34" charset="-128"/>
              </a:rPr>
              <a:t>ミーティング、商談、プレゼンテーションの準備</a:t>
            </a:r>
          </a:p>
          <a:p>
            <a:pPr lvl="1">
              <a:lnSpc>
                <a:spcPct val="100000"/>
              </a:lnSpc>
            </a:pPr>
            <a:r>
              <a:rPr lang="ja-JP" altLang="en-US" dirty="0">
                <a:ea typeface="MS PGothic" panose="020B0600070205080204" pitchFamily="34" charset="-128"/>
              </a:rPr>
              <a:t>多様な状況に応じたスタイルと対応性のベストプラクティス</a:t>
            </a:r>
          </a:p>
          <a:p>
            <a:pPr>
              <a:lnSpc>
                <a:spcPct val="100000"/>
              </a:lnSpc>
              <a:buNone/>
            </a:pPr>
            <a:r>
              <a:rPr lang="en-US" altLang="ja-JP" b="1" dirty="0">
                <a:ea typeface="MS PGothic" panose="020B0600070205080204" pitchFamily="34" charset="-128"/>
              </a:rPr>
              <a:t>e</a:t>
            </a:r>
            <a:r>
              <a:rPr lang="ja-JP" altLang="en-US" b="1" dirty="0">
                <a:ea typeface="MS PGothic" panose="020B0600070205080204" pitchFamily="34" charset="-128"/>
              </a:rPr>
              <a:t>ラーニングモジュール</a:t>
            </a:r>
            <a:br>
              <a:rPr lang="ja-JP" altLang="en-US" dirty="0">
                <a:ea typeface="MS PGothic" panose="020B0600070205080204" pitchFamily="34" charset="-128"/>
              </a:rPr>
            </a:br>
            <a:r>
              <a:rPr lang="ja-JP" altLang="en-US" dirty="0">
                <a:ea typeface="MS PGothic" panose="020B0600070205080204" pitchFamily="34" charset="-128"/>
              </a:rPr>
              <a:t>スタイルの概念をチームに適用し、対立の管理、コーチングを通じてさらに優れた対応性を実現</a:t>
            </a:r>
          </a:p>
        </p:txBody>
      </p:sp>
      <p:pic>
        <p:nvPicPr>
          <p:cNvPr id="7" name="Picture 6" descr="Graphical user interface, application  Description automatically generated">
            <a:extLst>
              <a:ext uri="{FF2B5EF4-FFF2-40B4-BE49-F238E27FC236}">
                <a16:creationId xmlns:a16="http://schemas.microsoft.com/office/drawing/2014/main" id="{E58D45B3-280C-D542-9E5F-14F268840D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2160629"/>
            <a:ext cx="5217160" cy="3130296"/>
          </a:xfrm>
          <a:prstGeom prst="rect">
            <a:avLst/>
          </a:prstGeom>
        </p:spPr>
      </p:pic>
    </p:spTree>
    <p:extLst>
      <p:ext uri="{BB962C8B-B14F-4D97-AF65-F5344CB8AC3E}">
        <p14:creationId xmlns:p14="http://schemas.microsoft.com/office/powerpoint/2010/main" val="8968978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7691-25B6-4005-8BF6-ED9F097902AF}"/>
              </a:ext>
            </a:extLst>
          </p:cNvPr>
          <p:cNvSpPr>
            <a:spLocks noGrp="1"/>
          </p:cNvSpPr>
          <p:nvPr>
            <p:ph type="title"/>
          </p:nvPr>
        </p:nvSpPr>
        <p:spPr>
          <a:xfrm>
            <a:off x="390526" y="1004589"/>
            <a:ext cx="3642459" cy="1009650"/>
          </a:xfrm>
        </p:spPr>
        <p:txBody>
          <a:bodyPr wrap="square">
            <a:noAutofit/>
          </a:bodyPr>
          <a:lstStyle/>
          <a:p>
            <a:r>
              <a:rPr lang="en-US" altLang="ja-JP" dirty="0">
                <a:ea typeface="MS PGothic" panose="020B0600070205080204" pitchFamily="34" charset="-128"/>
              </a:rPr>
              <a:t>SOCIAL STYLE</a:t>
            </a:r>
            <a:br>
              <a:rPr lang="ja-JP" altLang="en-US" dirty="0">
                <a:ea typeface="MS PGothic" panose="020B0600070205080204" pitchFamily="34" charset="-128"/>
              </a:rPr>
            </a:br>
            <a:r>
              <a:rPr lang="en-US" altLang="ja-JP" dirty="0">
                <a:ea typeface="MS PGothic" panose="020B0600070205080204" pitchFamily="34" charset="-128"/>
              </a:rPr>
              <a:t>Navigator</a:t>
            </a:r>
            <a:r>
              <a:rPr lang="en-US" altLang="ja-JP" baseline="30000" dirty="0">
                <a:ea typeface="MS PGothic" panose="020B0600070205080204" pitchFamily="34" charset="-128"/>
              </a:rPr>
              <a:t>®</a:t>
            </a:r>
            <a:r>
              <a:rPr lang="ja-JP" altLang="en-US" dirty="0">
                <a:ea typeface="MS PGothic" panose="020B0600070205080204" pitchFamily="34" charset="-128"/>
              </a:rPr>
              <a:t>への</a:t>
            </a:r>
            <a:br>
              <a:rPr lang="en-US" altLang="ja-JP" dirty="0">
                <a:ea typeface="MS PGothic" panose="020B0600070205080204" pitchFamily="34" charset="-128"/>
              </a:rPr>
            </a:br>
            <a:r>
              <a:rPr lang="ja-JP" altLang="en-US" dirty="0">
                <a:ea typeface="MS PGothic" panose="020B0600070205080204" pitchFamily="34" charset="-128"/>
              </a:rPr>
              <a:t>アクセス</a:t>
            </a:r>
            <a:br>
              <a:rPr lang="ja-JP" altLang="en-US" dirty="0">
                <a:ea typeface="MS PGothic" panose="020B0600070205080204" pitchFamily="34" charset="-128"/>
              </a:rPr>
            </a:br>
            <a:r>
              <a:rPr lang="ja-JP" altLang="en-US" sz="2000" i="1" dirty="0">
                <a:ea typeface="MS PGothic" panose="020B0600070205080204" pitchFamily="34" charset="-128"/>
              </a:rPr>
              <a:t>（オンライン版プロファイル限定）</a:t>
            </a:r>
            <a:endParaRPr lang="ja-JP" altLang="en-US" sz="2000" dirty="0">
              <a:ea typeface="MS PGothic" panose="020B0600070205080204" pitchFamily="34" charset="-128"/>
            </a:endParaRPr>
          </a:p>
        </p:txBody>
      </p:sp>
      <p:sp>
        <p:nvSpPr>
          <p:cNvPr id="17" name="Content Placeholder 16">
            <a:extLst>
              <a:ext uri="{FF2B5EF4-FFF2-40B4-BE49-F238E27FC236}">
                <a16:creationId xmlns:a16="http://schemas.microsoft.com/office/drawing/2014/main" id="{60B6931E-AAFF-4837-BE78-24E0B2929BC0}"/>
              </a:ext>
            </a:extLst>
          </p:cNvPr>
          <p:cNvSpPr>
            <a:spLocks noGrp="1"/>
          </p:cNvSpPr>
          <p:nvPr>
            <p:ph idx="1"/>
          </p:nvPr>
        </p:nvSpPr>
        <p:spPr>
          <a:xfrm>
            <a:off x="390527" y="2316163"/>
            <a:ext cx="3969718" cy="3628308"/>
          </a:xfrm>
        </p:spPr>
        <p:txBody>
          <a:bodyPr wrap="square">
            <a:noAutofit/>
          </a:bodyPr>
          <a:lstStyle/>
          <a:p>
            <a:pPr>
              <a:lnSpc>
                <a:spcPct val="100000"/>
              </a:lnSpc>
            </a:pPr>
            <a:r>
              <a:rPr lang="en-US" altLang="ja-JP" dirty="0">
                <a:ea typeface="MS PGothic" panose="020B0600070205080204" pitchFamily="34" charset="-128"/>
              </a:rPr>
              <a:t>tracomlearning.com</a:t>
            </a:r>
            <a:r>
              <a:rPr lang="ja-JP" altLang="en-US" dirty="0">
                <a:ea typeface="MS PGothic" panose="020B0600070205080204" pitchFamily="34" charset="-128"/>
              </a:rPr>
              <a:t>から</a:t>
            </a:r>
            <a:br>
              <a:rPr lang="en-US" altLang="ja-JP" dirty="0">
                <a:ea typeface="MS PGothic" panose="020B0600070205080204" pitchFamily="34" charset="-128"/>
              </a:rPr>
            </a:br>
            <a:r>
              <a:rPr lang="ja-JP" altLang="en-US" dirty="0">
                <a:ea typeface="MS PGothic" panose="020B0600070205080204" pitchFamily="34" charset="-128"/>
              </a:rPr>
              <a:t>利用可能</a:t>
            </a:r>
          </a:p>
          <a:p>
            <a:pPr>
              <a:lnSpc>
                <a:spcPct val="100000"/>
              </a:lnSpc>
            </a:pPr>
            <a:r>
              <a:rPr lang="ja-JP" altLang="en-US" dirty="0">
                <a:ea typeface="MS PGothic" panose="020B0600070205080204" pitchFamily="34" charset="-128"/>
              </a:rPr>
              <a:t>ユーザー名とパスワードでログインし、無制限の</a:t>
            </a:r>
            <a:r>
              <a:rPr lang="en-US" altLang="ja-JP" dirty="0">
                <a:ea typeface="MS PGothic" panose="020B0600070205080204" pitchFamily="34" charset="-128"/>
              </a:rPr>
              <a:t>SOCIAL STYLE Navigator</a:t>
            </a:r>
            <a:r>
              <a:rPr lang="ja-JP" altLang="en-US" dirty="0">
                <a:ea typeface="MS PGothic" panose="020B0600070205080204" pitchFamily="34" charset="-128"/>
              </a:rPr>
              <a:t>に無料でアクセス</a:t>
            </a:r>
          </a:p>
          <a:p>
            <a:endParaRPr lang="ja-JP" altLang="en-US" dirty="0">
              <a:ea typeface="MS PGothic" panose="020B0600070205080204" pitchFamily="34" charset="-128"/>
            </a:endParaRPr>
          </a:p>
          <a:p>
            <a:endParaRPr lang="ja-JP" altLang="en-US" dirty="0">
              <a:ea typeface="MS PGothic" panose="020B0600070205080204" pitchFamily="34" charset="-128"/>
            </a:endParaRPr>
          </a:p>
        </p:txBody>
      </p:sp>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wrap="square">
            <a:noAutofit/>
          </a:bodyPr>
          <a:lstStyle/>
          <a:p>
            <a:fld id="{1B1CF60C-C85D-47C0-8597-E3BF95F18FA3}" type="slidenum">
              <a:rPr lang="en-US" altLang="ja-JP" smtClean="0">
                <a:ea typeface="MS PGothic" panose="020B0600070205080204" pitchFamily="34" charset="-128"/>
              </a:rPr>
              <a:t>41</a:t>
            </a:fld>
            <a:endParaRPr lang="ja-JP" altLang="en-US" dirty="0">
              <a:ea typeface="MS PGothic" panose="020B0600070205080204" pitchFamily="34" charset="-128"/>
            </a:endParaRPr>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wrap="square">
            <a:noAutofit/>
          </a:bodyPr>
          <a:lstStyle/>
          <a:p>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pic>
        <p:nvPicPr>
          <p:cNvPr id="9" name="Picture 8" descr="Graphical user interface, text  Description automatically generated">
            <a:extLst>
              <a:ext uri="{FF2B5EF4-FFF2-40B4-BE49-F238E27FC236}">
                <a16:creationId xmlns:a16="http://schemas.microsoft.com/office/drawing/2014/main" id="{61585D7B-7CA3-5D46-A783-22341AB6FD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8900" y="136525"/>
            <a:ext cx="11049000" cy="6629400"/>
          </a:xfrm>
          <a:prstGeom prst="rect">
            <a:avLst/>
          </a:prstGeom>
        </p:spPr>
      </p:pic>
    </p:spTree>
    <p:extLst>
      <p:ext uri="{BB962C8B-B14F-4D97-AF65-F5344CB8AC3E}">
        <p14:creationId xmlns:p14="http://schemas.microsoft.com/office/powerpoint/2010/main" val="34462988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7691-25B6-4005-8BF6-ED9F097902AF}"/>
              </a:ext>
            </a:extLst>
          </p:cNvPr>
          <p:cNvSpPr>
            <a:spLocks noGrp="1"/>
          </p:cNvSpPr>
          <p:nvPr>
            <p:ph type="title"/>
          </p:nvPr>
        </p:nvSpPr>
        <p:spPr>
          <a:xfrm>
            <a:off x="390526" y="676831"/>
            <a:ext cx="5146674" cy="1009650"/>
          </a:xfrm>
        </p:spPr>
        <p:txBody>
          <a:bodyPr wrap="square">
            <a:noAutofit/>
          </a:bodyPr>
          <a:lstStyle/>
          <a:p>
            <a:pPr>
              <a:lnSpc>
                <a:spcPct val="100000"/>
              </a:lnSpc>
            </a:pPr>
            <a:r>
              <a:rPr lang="en-US" altLang="ja-JP" dirty="0">
                <a:ea typeface="MS PGothic" panose="020B0600070205080204" pitchFamily="34" charset="-128"/>
              </a:rPr>
              <a:t>SOCIAL STYLE</a:t>
            </a:r>
            <a:br>
              <a:rPr lang="ja-JP" altLang="en-US" dirty="0">
                <a:ea typeface="MS PGothic" panose="020B0600070205080204" pitchFamily="34" charset="-128"/>
              </a:rPr>
            </a:br>
            <a:r>
              <a:rPr lang="en-US" altLang="ja-JP" dirty="0">
                <a:ea typeface="MS PGothic" panose="020B0600070205080204" pitchFamily="34" charset="-128"/>
              </a:rPr>
              <a:t>Navigator</a:t>
            </a:r>
            <a:r>
              <a:rPr lang="en-US" altLang="ja-JP" baseline="30000" dirty="0">
                <a:ea typeface="MS PGothic" panose="020B0600070205080204" pitchFamily="34" charset="-128"/>
              </a:rPr>
              <a:t>®</a:t>
            </a:r>
            <a:r>
              <a:rPr lang="ja-JP" altLang="en-US" dirty="0">
                <a:ea typeface="MS PGothic" panose="020B0600070205080204" pitchFamily="34" charset="-128"/>
              </a:rPr>
              <a:t> へのアクセス</a:t>
            </a:r>
            <a:br>
              <a:rPr lang="ja-JP" altLang="en-US" dirty="0">
                <a:ea typeface="MS PGothic" panose="020B0600070205080204" pitchFamily="34" charset="-128"/>
              </a:rPr>
            </a:br>
            <a:r>
              <a:rPr lang="ja-JP" altLang="en-US" sz="2000" i="1" dirty="0">
                <a:ea typeface="MS PGothic" panose="020B0600070205080204" pitchFamily="34" charset="-128"/>
              </a:rPr>
              <a:t>（印刷版プロファイル限定）</a:t>
            </a:r>
          </a:p>
        </p:txBody>
      </p:sp>
      <p:sp>
        <p:nvSpPr>
          <p:cNvPr id="17" name="Content Placeholder 16">
            <a:extLst>
              <a:ext uri="{FF2B5EF4-FFF2-40B4-BE49-F238E27FC236}">
                <a16:creationId xmlns:a16="http://schemas.microsoft.com/office/drawing/2014/main" id="{60B6931E-AAFF-4837-BE78-24E0B2929BC0}"/>
              </a:ext>
            </a:extLst>
          </p:cNvPr>
          <p:cNvSpPr>
            <a:spLocks noGrp="1"/>
          </p:cNvSpPr>
          <p:nvPr>
            <p:ph idx="1"/>
          </p:nvPr>
        </p:nvSpPr>
        <p:spPr>
          <a:xfrm>
            <a:off x="390526" y="2316163"/>
            <a:ext cx="4894168" cy="3628308"/>
          </a:xfrm>
        </p:spPr>
        <p:txBody>
          <a:bodyPr wrap="square">
            <a:noAutofit/>
          </a:bodyPr>
          <a:lstStyle/>
          <a:p>
            <a:r>
              <a:rPr lang="ja-JP" altLang="en-US" dirty="0">
                <a:ea typeface="MS PGothic" panose="020B0600070205080204" pitchFamily="34" charset="-128"/>
              </a:rPr>
              <a:t>アクセス先：</a:t>
            </a:r>
          </a:p>
          <a:p>
            <a:pPr marL="0" marR="0">
              <a:spcBef>
                <a:spcPts val="0"/>
              </a:spcBef>
              <a:spcAft>
                <a:spcPts val="0"/>
              </a:spcAft>
              <a:defRPr>
                <a:effectLst/>
                <a:ea typeface="Calibri" panose="020F0502020204030204" pitchFamily="34" charset="0"/>
                <a:cs typeface="Times New Roman" panose="02020603050405020304" pitchFamily="18" charset="0"/>
              </a:defRPr>
            </a:pPr>
            <a:r>
              <a:rPr lang="en-US" altLang="ja-JP" dirty="0">
                <a:ea typeface="MS PGothic" panose="020B0600070205080204" pitchFamily="34" charset="-128"/>
              </a:rPr>
              <a:t>tracomlearning.com/registration-paper </a:t>
            </a:r>
            <a:endParaRPr lang="ja-JP" altLang="en-US" dirty="0">
              <a:ea typeface="MS PGothic" panose="020B0600070205080204" pitchFamily="34" charset="-128"/>
            </a:endParaRPr>
          </a:p>
          <a:p>
            <a:endParaRPr lang="ja-JP" altLang="en-US" dirty="0">
              <a:ea typeface="MS PGothic" panose="020B0600070205080204" pitchFamily="34" charset="-128"/>
            </a:endParaRPr>
          </a:p>
          <a:p>
            <a:pPr>
              <a:lnSpc>
                <a:spcPct val="130000"/>
              </a:lnSpc>
            </a:pPr>
            <a:r>
              <a:rPr lang="ja-JP" altLang="en-US" dirty="0">
                <a:ea typeface="MS PGothic" panose="020B0600070205080204" pitchFamily="34" charset="-128"/>
              </a:rPr>
              <a:t>メールアドレスとサブスクリプション</a:t>
            </a:r>
            <a:br>
              <a:rPr lang="en-US" altLang="ja-JP" dirty="0">
                <a:ea typeface="MS PGothic" panose="020B0600070205080204" pitchFamily="34" charset="-128"/>
              </a:rPr>
            </a:br>
            <a:r>
              <a:rPr lang="ja-JP" altLang="en-US" dirty="0">
                <a:ea typeface="MS PGothic" panose="020B0600070205080204" pitchFamily="34" charset="-128"/>
              </a:rPr>
              <a:t>コード</a:t>
            </a:r>
            <a:r>
              <a:rPr lang="en-US" altLang="ja-JP" dirty="0">
                <a:ea typeface="MS PGothic" panose="020B0600070205080204" pitchFamily="34" charset="-128"/>
              </a:rPr>
              <a:t>_____-_____</a:t>
            </a:r>
            <a:r>
              <a:rPr lang="ja-JP" altLang="en-US" dirty="0">
                <a:ea typeface="MS PGothic" panose="020B0600070205080204" pitchFamily="34" charset="-128"/>
              </a:rPr>
              <a:t>で登録 </a:t>
            </a:r>
          </a:p>
          <a:p>
            <a:r>
              <a:rPr lang="ja-JP" altLang="en-US" dirty="0">
                <a:ea typeface="MS PGothic" panose="020B0600070205080204" pitchFamily="34" charset="-128"/>
              </a:rPr>
              <a:t>無制限の</a:t>
            </a:r>
            <a:r>
              <a:rPr lang="en-US" altLang="ja-JP" dirty="0">
                <a:ea typeface="MS PGothic" panose="020B0600070205080204" pitchFamily="34" charset="-128"/>
              </a:rPr>
              <a:t>SOCIAL STYLE </a:t>
            </a:r>
            <a:r>
              <a:rPr lang="en-US" altLang="ja-JP" dirty="0" err="1">
                <a:ea typeface="MS PGothic" panose="020B0600070205080204" pitchFamily="34" charset="-128"/>
              </a:rPr>
              <a:t>Navigaror</a:t>
            </a:r>
            <a:r>
              <a:rPr lang="ja-JP" altLang="en-US" dirty="0">
                <a:ea typeface="MS PGothic" panose="020B0600070205080204" pitchFamily="34" charset="-128"/>
              </a:rPr>
              <a:t>に無料でアクセス</a:t>
            </a:r>
          </a:p>
        </p:txBody>
      </p:sp>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wrap="square">
            <a:noAutofit/>
          </a:bodyPr>
          <a:lstStyle/>
          <a:p>
            <a:fld id="{1B1CF60C-C85D-47C0-8597-E3BF95F18FA3}" type="slidenum">
              <a:rPr lang="en-US" altLang="ja-JP" smtClean="0">
                <a:ea typeface="MS PGothic" panose="020B0600070205080204" pitchFamily="34" charset="-128"/>
              </a:rPr>
              <a:t>42</a:t>
            </a:fld>
            <a:endParaRPr lang="ja-JP" altLang="en-US" dirty="0">
              <a:ea typeface="MS PGothic" panose="020B0600070205080204" pitchFamily="34" charset="-128"/>
            </a:endParaRPr>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wrap="square">
            <a:noAutofit/>
          </a:bodyPr>
          <a:lstStyle/>
          <a:p>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pic>
        <p:nvPicPr>
          <p:cNvPr id="9" name="Picture 8" descr="Graphical user interface, text  Description automatically generated">
            <a:extLst>
              <a:ext uri="{FF2B5EF4-FFF2-40B4-BE49-F238E27FC236}">
                <a16:creationId xmlns:a16="http://schemas.microsoft.com/office/drawing/2014/main" id="{61585D7B-7CA3-5D46-A783-22341AB6FD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9464" y="392890"/>
            <a:ext cx="9252635" cy="5551581"/>
          </a:xfrm>
          <a:prstGeom prst="rect">
            <a:avLst/>
          </a:prstGeom>
        </p:spPr>
      </p:pic>
    </p:spTree>
    <p:extLst>
      <p:ext uri="{BB962C8B-B14F-4D97-AF65-F5344CB8AC3E}">
        <p14:creationId xmlns:p14="http://schemas.microsoft.com/office/powerpoint/2010/main" val="2532429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en-US" altLang="ja-JP" smtClean="0"/>
              <a:t>43</a:t>
            </a:fld>
            <a:endParaRPr lang="ja-JP" altLang="en-US"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r>
              <a:rPr lang="en-US" altLang="ja-JP"/>
              <a:t>© The TRACOM Corporation. All Rights Reserved.</a:t>
            </a:r>
            <a:endParaRPr lang="en-US" altLang="ja-JP" dirty="0"/>
          </a:p>
        </p:txBody>
      </p:sp>
      <p:pic>
        <p:nvPicPr>
          <p:cNvPr id="3" name="Picture 2" descr="A picture containing text, electronics, screenshot, display  Description automatically generated">
            <a:extLst>
              <a:ext uri="{FF2B5EF4-FFF2-40B4-BE49-F238E27FC236}">
                <a16:creationId xmlns:a16="http://schemas.microsoft.com/office/drawing/2014/main" id="{FEF725C7-A85E-A04C-96FF-CD4A4EADBB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0"/>
            <a:ext cx="11430000" cy="6858000"/>
          </a:xfrm>
          <a:prstGeom prst="rect">
            <a:avLst/>
          </a:prstGeom>
        </p:spPr>
      </p:pic>
    </p:spTree>
    <p:extLst>
      <p:ext uri="{BB962C8B-B14F-4D97-AF65-F5344CB8AC3E}">
        <p14:creationId xmlns:p14="http://schemas.microsoft.com/office/powerpoint/2010/main" val="8438407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en-US" altLang="ja-JP" smtClean="0"/>
              <a:t>44</a:t>
            </a:fld>
            <a:endParaRPr lang="ja-JP" altLang="en-US"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r>
              <a:rPr lang="en-US" altLang="ja-JP"/>
              <a:t>© The TRACOM Corporation. All Rights Reserved.</a:t>
            </a:r>
            <a:endParaRPr lang="en-US" altLang="ja-JP" dirty="0"/>
          </a:p>
        </p:txBody>
      </p:sp>
      <p:pic>
        <p:nvPicPr>
          <p:cNvPr id="3" name="Picture 2" descr="A computer screen with a message&#10;&#10;Description automatically generated">
            <a:extLst>
              <a:ext uri="{FF2B5EF4-FFF2-40B4-BE49-F238E27FC236}">
                <a16:creationId xmlns:a16="http://schemas.microsoft.com/office/drawing/2014/main" id="{66BCFCF5-CCF5-D9B6-7360-0BA7EE8CF6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6099" y="272722"/>
            <a:ext cx="9614473" cy="5717531"/>
          </a:xfrm>
          <a:prstGeom prst="rect">
            <a:avLst/>
          </a:prstGeom>
        </p:spPr>
      </p:pic>
    </p:spTree>
    <p:extLst>
      <p:ext uri="{BB962C8B-B14F-4D97-AF65-F5344CB8AC3E}">
        <p14:creationId xmlns:p14="http://schemas.microsoft.com/office/powerpoint/2010/main" val="31463685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en-US" altLang="ja-JP" smtClean="0"/>
              <a:t>45</a:t>
            </a:fld>
            <a:endParaRPr lang="ja-JP" altLang="en-US"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r>
              <a:rPr lang="en-US" altLang="ja-JP"/>
              <a:t>© The TRACOM Corporation. All Rights Reserved.</a:t>
            </a:r>
            <a:endParaRPr lang="en-US" altLang="ja-JP" dirty="0"/>
          </a:p>
        </p:txBody>
      </p:sp>
      <p:pic>
        <p:nvPicPr>
          <p:cNvPr id="3" name="Picture 2" descr="A picture containing text, screenshot, monitor, screen  Description automatically generated">
            <a:extLst>
              <a:ext uri="{FF2B5EF4-FFF2-40B4-BE49-F238E27FC236}">
                <a16:creationId xmlns:a16="http://schemas.microsoft.com/office/drawing/2014/main" id="{1ABF0948-09C8-6E47-B8BC-D1BDAE35BD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119" y="0"/>
            <a:ext cx="10651761" cy="6391057"/>
          </a:xfrm>
          <a:prstGeom prst="rect">
            <a:avLst/>
          </a:prstGeom>
        </p:spPr>
      </p:pic>
    </p:spTree>
    <p:extLst>
      <p:ext uri="{BB962C8B-B14F-4D97-AF65-F5344CB8AC3E}">
        <p14:creationId xmlns:p14="http://schemas.microsoft.com/office/powerpoint/2010/main" val="11963209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lstStyle/>
          <a:p>
            <a:fld id="{1B1CF60C-C85D-47C0-8597-E3BF95F18FA3}" type="slidenum">
              <a:rPr lang="en-US" altLang="ja-JP" smtClean="0"/>
              <a:t>46</a:t>
            </a:fld>
            <a:endParaRPr lang="ja-JP" altLang="en-US"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lstStyle/>
          <a:p>
            <a:r>
              <a:rPr lang="en-US" altLang="ja-JP"/>
              <a:t>© The TRACOM Corporation. All Rights Reserved.</a:t>
            </a:r>
            <a:endParaRPr lang="en-US" altLang="ja-JP" dirty="0"/>
          </a:p>
        </p:txBody>
      </p:sp>
      <p:pic>
        <p:nvPicPr>
          <p:cNvPr id="3" name="Picture 2" descr="Graphical user interface, text, application  Description automatically generated">
            <a:extLst>
              <a:ext uri="{FF2B5EF4-FFF2-40B4-BE49-F238E27FC236}">
                <a16:creationId xmlns:a16="http://schemas.microsoft.com/office/drawing/2014/main" id="{0F198E29-723E-3B47-913A-7B241DD84C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2934" y="517160"/>
            <a:ext cx="9706132" cy="5823679"/>
          </a:xfrm>
          <a:prstGeom prst="rect">
            <a:avLst/>
          </a:prstGeom>
        </p:spPr>
      </p:pic>
    </p:spTree>
    <p:extLst>
      <p:ext uri="{BB962C8B-B14F-4D97-AF65-F5344CB8AC3E}">
        <p14:creationId xmlns:p14="http://schemas.microsoft.com/office/powerpoint/2010/main" val="35847795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7691-25B6-4005-8BF6-ED9F097902AF}"/>
              </a:ext>
            </a:extLst>
          </p:cNvPr>
          <p:cNvSpPr>
            <a:spLocks noGrp="1"/>
          </p:cNvSpPr>
          <p:nvPr>
            <p:ph type="title"/>
          </p:nvPr>
        </p:nvSpPr>
        <p:spPr>
          <a:xfrm>
            <a:off x="233680" y="-257047"/>
            <a:ext cx="8504092" cy="1009650"/>
          </a:xfrm>
        </p:spPr>
        <p:txBody>
          <a:bodyPr>
            <a:noAutofit/>
          </a:bodyPr>
          <a:lstStyle/>
          <a:p>
            <a:r>
              <a:rPr lang="ja-JP" altLang="en-US"/>
              <a:t>ソーシャル・スタイル・パスポート</a:t>
            </a:r>
            <a:endParaRPr lang="ja-JP" altLang="en-US" dirty="0"/>
          </a:p>
        </p:txBody>
      </p:sp>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a:xfrm>
            <a:off x="9220200" y="6438900"/>
            <a:ext cx="2743200" cy="282575"/>
          </a:xfrm>
        </p:spPr>
        <p:txBody>
          <a:bodyPr>
            <a:noAutofit/>
          </a:bodyPr>
          <a:lstStyle/>
          <a:p>
            <a:fld id="{1B1CF60C-C85D-47C0-8597-E3BF95F18FA3}" type="slidenum">
              <a:rPr lang="en-US" altLang="ja-JP" smtClean="0"/>
              <a:t>47</a:t>
            </a:fld>
            <a:endParaRPr lang="ja-JP" altLang="en-US"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a:xfrm>
            <a:off x="228600" y="6438900"/>
            <a:ext cx="7924800" cy="282575"/>
          </a:xfrm>
        </p:spPr>
        <p:txBody>
          <a:bodyPr>
            <a:noAutofit/>
          </a:bodyPr>
          <a:lstStyle/>
          <a:p>
            <a:r>
              <a:rPr lang="en-US" altLang="ja-JP"/>
              <a:t>© The TRACOM Corporation. All Rights Reserved.</a:t>
            </a:r>
            <a:endParaRPr lang="en-US" altLang="ja-JP" dirty="0"/>
          </a:p>
        </p:txBody>
      </p:sp>
      <p:pic>
        <p:nvPicPr>
          <p:cNvPr id="3" name="Picture 2" descr="A screenshot of a computer&#10;&#10;Description automatically generated with medium confidence">
            <a:extLst>
              <a:ext uri="{FF2B5EF4-FFF2-40B4-BE49-F238E27FC236}">
                <a16:creationId xmlns:a16="http://schemas.microsoft.com/office/drawing/2014/main" id="{DB934BB3-5522-2C21-0BCE-0DC08DDD3E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8856" y="844287"/>
            <a:ext cx="4394288" cy="5502928"/>
          </a:xfrm>
          <a:prstGeom prst="rect">
            <a:avLst/>
          </a:prstGeom>
        </p:spPr>
      </p:pic>
    </p:spTree>
    <p:extLst>
      <p:ext uri="{BB962C8B-B14F-4D97-AF65-F5344CB8AC3E}">
        <p14:creationId xmlns:p14="http://schemas.microsoft.com/office/powerpoint/2010/main" val="21167145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D52EC35-CB36-4E8C-8F3A-5171944A89A8}"/>
              </a:ext>
            </a:extLst>
          </p:cNvPr>
          <p:cNvSpPr>
            <a:spLocks noGrp="1"/>
          </p:cNvSpPr>
          <p:nvPr>
            <p:ph type="ftr" sz="quarter" idx="13"/>
          </p:nvPr>
        </p:nvSpPr>
        <p:spPr/>
        <p:txBody>
          <a:bodyPr wrap="square"/>
          <a:lstStyle/>
          <a:p>
            <a:pPr algn="l"/>
            <a:r>
              <a:rPr lang="en-US" altLang="ja-JP"/>
              <a:t>© The TRACOM Corporation. All Rights Reserved.</a:t>
            </a:r>
            <a:endParaRPr lang="en-US" altLang="ja-JP" dirty="0"/>
          </a:p>
        </p:txBody>
      </p:sp>
      <p:sp>
        <p:nvSpPr>
          <p:cNvPr id="3" name="Slide Number Placeholder 3">
            <a:extLst>
              <a:ext uri="{FF2B5EF4-FFF2-40B4-BE49-F238E27FC236}">
                <a16:creationId xmlns:a16="http://schemas.microsoft.com/office/drawing/2014/main" id="{1164AEC5-F3A9-4DFA-A753-40671E92709F}"/>
              </a:ext>
            </a:extLst>
          </p:cNvPr>
          <p:cNvSpPr txBox="1">
            <a:spLocks/>
          </p:cNvSpPr>
          <p:nvPr/>
        </p:nvSpPr>
        <p:spPr>
          <a:xfrm>
            <a:off x="9220200" y="6438900"/>
            <a:ext cx="2743200" cy="282575"/>
          </a:xfrm>
          <a:prstGeom prst="rect">
            <a:avLst/>
          </a:prstGeom>
        </p:spPr>
        <p:txBody>
          <a:bodyPr wrap="square"/>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ja-JP" sz="1000" smtClean="0">
                <a:solidFill>
                  <a:srgbClr val="898989"/>
                </a:solidFill>
              </a:rPr>
              <a:pPr algn="r"/>
              <a:t>48</a:t>
            </a:fld>
            <a:endParaRPr lang="ja-JP" altLang="en-US" sz="1000" dirty="0">
              <a:solidFill>
                <a:srgbClr val="898989"/>
              </a:solidFill>
            </a:endParaRPr>
          </a:p>
        </p:txBody>
      </p:sp>
    </p:spTree>
    <p:extLst>
      <p:ext uri="{BB962C8B-B14F-4D97-AF65-F5344CB8AC3E}">
        <p14:creationId xmlns:p14="http://schemas.microsoft.com/office/powerpoint/2010/main" val="7161239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F957FC-ECD9-424C-AA64-399C9F9A6F7F}"/>
              </a:ext>
            </a:extLst>
          </p:cNvPr>
          <p:cNvSpPr>
            <a:spLocks noGrp="1"/>
          </p:cNvSpPr>
          <p:nvPr>
            <p:ph type="title"/>
          </p:nvPr>
        </p:nvSpPr>
        <p:spPr/>
        <p:txBody>
          <a:bodyPr wrap="square">
            <a:noAutofit/>
          </a:bodyPr>
          <a:lstStyle/>
          <a:p>
            <a:r>
              <a:rPr lang="ja-JP" altLang="en-US">
                <a:ea typeface="MS PGothic" panose="020B0600070205080204" pitchFamily="34" charset="-128"/>
              </a:rPr>
              <a:t>オプション演習</a:t>
            </a:r>
            <a:endParaRPr lang="ja-JP" altLang="en-US" dirty="0">
              <a:ea typeface="MS PGothic" panose="020B0600070205080204" pitchFamily="34" charset="-128"/>
            </a:endParaRPr>
          </a:p>
        </p:txBody>
      </p:sp>
      <p:sp>
        <p:nvSpPr>
          <p:cNvPr id="6" name="Text Placeholder 5">
            <a:extLst>
              <a:ext uri="{FF2B5EF4-FFF2-40B4-BE49-F238E27FC236}">
                <a16:creationId xmlns:a16="http://schemas.microsoft.com/office/drawing/2014/main" id="{38A07205-284B-4A28-91EE-383E3F66B016}"/>
              </a:ext>
            </a:extLst>
          </p:cNvPr>
          <p:cNvSpPr>
            <a:spLocks noGrp="1"/>
          </p:cNvSpPr>
          <p:nvPr>
            <p:ph type="body" idx="1"/>
          </p:nvPr>
        </p:nvSpPr>
        <p:spPr/>
        <p:txBody>
          <a:bodyPr wrap="square">
            <a:noAutofit/>
          </a:bodyPr>
          <a:lstStyle/>
          <a:p>
            <a:pPr marL="0" indent="0">
              <a:lnSpc>
                <a:spcPct val="100000"/>
              </a:lnSpc>
              <a:buNone/>
              <a:defRPr sz="2400"/>
            </a:pPr>
            <a:r>
              <a:rPr lang="ja-JP" altLang="en-US" dirty="0">
                <a:ea typeface="MS PGothic" panose="020B0600070205080204" pitchFamily="34" charset="-128"/>
              </a:rPr>
              <a:t>オプション演習は、トレーニングのニーズと利用できる時間に応じて選択してください。</a:t>
            </a:r>
          </a:p>
          <a:p>
            <a:pPr marL="0" indent="0">
              <a:buNone/>
            </a:pPr>
            <a:endParaRPr lang="ja-JP" altLang="en-US" dirty="0">
              <a:solidFill>
                <a:srgbClr val="0C4176"/>
              </a:solidFill>
              <a:ea typeface="MS PGothic" panose="020B0600070205080204" pitchFamily="34" charset="-128"/>
              <a:cs typeface="Arial" charset="0"/>
            </a:endParaRPr>
          </a:p>
        </p:txBody>
      </p:sp>
      <p:sp>
        <p:nvSpPr>
          <p:cNvPr id="4" name="Footer Placeholder 1">
            <a:extLst>
              <a:ext uri="{FF2B5EF4-FFF2-40B4-BE49-F238E27FC236}">
                <a16:creationId xmlns:a16="http://schemas.microsoft.com/office/drawing/2014/main" id="{8690ABE3-D163-4468-A837-159475C3E2E1}"/>
              </a:ext>
            </a:extLst>
          </p:cNvPr>
          <p:cNvSpPr>
            <a:spLocks noGrp="1"/>
          </p:cNvSpPr>
          <p:nvPr>
            <p:ph type="ftr" sz="quarter" idx="13"/>
          </p:nvPr>
        </p:nvSpPr>
        <p:spPr>
          <a:xfrm>
            <a:off x="228600" y="6438900"/>
            <a:ext cx="7924800" cy="282575"/>
          </a:xfrm>
        </p:spPr>
        <p:txBody>
          <a:bodyPr wrap="square">
            <a:noAutofit/>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
        <p:nvSpPr>
          <p:cNvPr id="7" name="Slide Number Placeholder 2">
            <a:extLst>
              <a:ext uri="{FF2B5EF4-FFF2-40B4-BE49-F238E27FC236}">
                <a16:creationId xmlns:a16="http://schemas.microsoft.com/office/drawing/2014/main" id="{49E01C47-E385-47B2-A69A-462EAC409A6C}"/>
              </a:ext>
            </a:extLst>
          </p:cNvPr>
          <p:cNvSpPr txBox="1">
            <a:spLocks/>
          </p:cNvSpPr>
          <p:nvPr/>
        </p:nvSpPr>
        <p:spPr>
          <a:xfrm>
            <a:off x="9220200" y="6438900"/>
            <a:ext cx="2743200" cy="282575"/>
          </a:xfrm>
          <a:prstGeom prst="rect">
            <a:avLst/>
          </a:prstGeom>
        </p:spPr>
        <p:txBody>
          <a:bodyPr wrap="square">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ja-JP" sz="1000" smtClean="0">
                <a:solidFill>
                  <a:srgbClr val="898989"/>
                </a:solidFill>
                <a:ea typeface="MS PGothic" panose="020B0600070205080204" pitchFamily="34" charset="-128"/>
              </a:rPr>
              <a:pPr algn="r"/>
              <a:t>49</a:t>
            </a:fld>
            <a:endParaRPr lang="ja-JP" altLang="en-US" sz="1000" dirty="0">
              <a:solidFill>
                <a:srgbClr val="898989"/>
              </a:solidFill>
              <a:ea typeface="MS PGothic" panose="020B0600070205080204" pitchFamily="34" charset="-128"/>
            </a:endParaRPr>
          </a:p>
        </p:txBody>
      </p:sp>
    </p:spTree>
    <p:extLst>
      <p:ext uri="{BB962C8B-B14F-4D97-AF65-F5344CB8AC3E}">
        <p14:creationId xmlns:p14="http://schemas.microsoft.com/office/powerpoint/2010/main" val="13454610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001769C-30ED-43CD-9D79-0276F001DC82}"/>
              </a:ext>
            </a:extLst>
          </p:cNvPr>
          <p:cNvSpPr>
            <a:spLocks noGrp="1"/>
          </p:cNvSpPr>
          <p:nvPr>
            <p:ph type="title"/>
          </p:nvPr>
        </p:nvSpPr>
        <p:spPr>
          <a:xfrm>
            <a:off x="342900" y="228600"/>
            <a:ext cx="3827462" cy="1995488"/>
          </a:xfrm>
        </p:spPr>
        <p:txBody>
          <a:bodyPr wrap="square">
            <a:noAutofit/>
          </a:bodyPr>
          <a:lstStyle/>
          <a:p>
            <a:r>
              <a:rPr lang="ja-JP" altLang="en-US" dirty="0">
                <a:ea typeface="MS PGothic" panose="020B0600070205080204" pitchFamily="34" charset="-128"/>
              </a:rPr>
              <a:t>発言行動と動作行動</a:t>
            </a:r>
          </a:p>
        </p:txBody>
      </p:sp>
      <p:sp>
        <p:nvSpPr>
          <p:cNvPr id="8" name="Content Placeholder 7">
            <a:extLst>
              <a:ext uri="{FF2B5EF4-FFF2-40B4-BE49-F238E27FC236}">
                <a16:creationId xmlns:a16="http://schemas.microsoft.com/office/drawing/2014/main" id="{0BB34827-ED78-47B8-8479-48FDFADB8951}"/>
              </a:ext>
            </a:extLst>
          </p:cNvPr>
          <p:cNvSpPr>
            <a:spLocks noGrp="1"/>
          </p:cNvSpPr>
          <p:nvPr>
            <p:ph idx="1"/>
          </p:nvPr>
        </p:nvSpPr>
        <p:spPr>
          <a:solidFill>
            <a:schemeClr val="bg1">
              <a:lumMod val="85000"/>
            </a:schemeClr>
          </a:solidFill>
        </p:spPr>
        <p:txBody>
          <a:bodyPr wrap="square">
            <a:noAutofit/>
          </a:bodyPr>
          <a:lstStyle/>
          <a:p>
            <a:r>
              <a:rPr lang="ja-JP" altLang="en-US" dirty="0">
                <a:ea typeface="MS PGothic" panose="020B0600070205080204" pitchFamily="34" charset="-128"/>
              </a:rPr>
              <a:t> </a:t>
            </a:r>
          </a:p>
        </p:txBody>
      </p:sp>
      <p:sp>
        <p:nvSpPr>
          <p:cNvPr id="4" name="Footer Placeholder 3">
            <a:extLst>
              <a:ext uri="{FF2B5EF4-FFF2-40B4-BE49-F238E27FC236}">
                <a16:creationId xmlns:a16="http://schemas.microsoft.com/office/drawing/2014/main" id="{EFBF019A-98C2-4F08-99FC-DD2C41E5CB92}"/>
              </a:ext>
            </a:extLst>
          </p:cNvPr>
          <p:cNvSpPr>
            <a:spLocks noGrp="1"/>
          </p:cNvSpPr>
          <p:nvPr>
            <p:ph type="ftr" sz="quarter" idx="11"/>
          </p:nvPr>
        </p:nvSpPr>
        <p:spPr/>
        <p:txBody>
          <a:bodyPr wrap="square">
            <a:noAutofit/>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
        <p:nvSpPr>
          <p:cNvPr id="3" name="Slide Number Placeholder 2">
            <a:extLst>
              <a:ext uri="{FF2B5EF4-FFF2-40B4-BE49-F238E27FC236}">
                <a16:creationId xmlns:a16="http://schemas.microsoft.com/office/drawing/2014/main" id="{AFA75501-5BCD-44AA-8B61-1EF3A09668AB}"/>
              </a:ext>
            </a:extLst>
          </p:cNvPr>
          <p:cNvSpPr>
            <a:spLocks noGrp="1"/>
          </p:cNvSpPr>
          <p:nvPr>
            <p:ph type="sldNum" sz="quarter" idx="12"/>
          </p:nvPr>
        </p:nvSpPr>
        <p:spPr/>
        <p:txBody>
          <a:bodyPr wrap="square">
            <a:noAutofit/>
          </a:bodyPr>
          <a:lstStyle/>
          <a:p>
            <a:fld id="{1B1CF60C-C85D-47C0-8597-E3BF95F18FA3}" type="slidenum">
              <a:rPr lang="en-US" altLang="ja-JP" smtClean="0">
                <a:ea typeface="MS PGothic" panose="020B0600070205080204" pitchFamily="34" charset="-128"/>
              </a:rPr>
              <a:t>5</a:t>
            </a:fld>
            <a:endParaRPr lang="ja-JP" altLang="en-US" dirty="0">
              <a:ea typeface="MS PGothic" panose="020B0600070205080204" pitchFamily="34" charset="-128"/>
            </a:endParaRPr>
          </a:p>
        </p:txBody>
      </p:sp>
      <p:sp>
        <p:nvSpPr>
          <p:cNvPr id="17" name="Rectangle 16">
            <a:extLst>
              <a:ext uri="{FF2B5EF4-FFF2-40B4-BE49-F238E27FC236}">
                <a16:creationId xmlns:a16="http://schemas.microsoft.com/office/drawing/2014/main" id="{53E0C4A6-469B-4327-A752-B6F4A97D77D4}"/>
              </a:ext>
            </a:extLst>
          </p:cNvPr>
          <p:cNvSpPr/>
          <p:nvPr/>
        </p:nvSpPr>
        <p:spPr bwMode="gray">
          <a:xfrm>
            <a:off x="6030139" y="228600"/>
            <a:ext cx="2032383" cy="5715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365760" rIns="91440" anchor="t">
            <a:noAutofit/>
          </a:bodyPr>
          <a:lstStyle/>
          <a:p>
            <a:pPr algn="r">
              <a:lnSpc>
                <a:spcPct val="85000"/>
              </a:lnSpc>
              <a:defRPr sz="2200">
                <a:solidFill>
                  <a:schemeClr val="tx2"/>
                </a:solidFill>
              </a:defRPr>
            </a:pPr>
            <a:r>
              <a:rPr lang="ja-JP" altLang="en-US" dirty="0">
                <a:ea typeface="MS PGothic" panose="020B0600070205080204" pitchFamily="34" charset="-128"/>
              </a:rPr>
              <a:t> </a:t>
            </a:r>
          </a:p>
          <a:p>
            <a:pPr algn="r">
              <a:lnSpc>
                <a:spcPct val="85000"/>
              </a:lnSpc>
            </a:pPr>
            <a:endParaRPr lang="ja-JP" altLang="en-US" sz="2400" dirty="0">
              <a:solidFill>
                <a:schemeClr val="tx2"/>
              </a:solidFill>
              <a:ea typeface="MS PGothic" panose="020B0600070205080204" pitchFamily="34" charset="-128"/>
            </a:endParaRPr>
          </a:p>
          <a:p>
            <a:pPr algn="r">
              <a:lnSpc>
                <a:spcPct val="85000"/>
              </a:lnSpc>
            </a:pPr>
            <a:endParaRPr lang="ja-JP" altLang="en-US" sz="2400" dirty="0">
              <a:solidFill>
                <a:schemeClr val="tx2"/>
              </a:solidFill>
              <a:ea typeface="MS PGothic" panose="020B0600070205080204" pitchFamily="34" charset="-128"/>
            </a:endParaRPr>
          </a:p>
          <a:p>
            <a:pPr algn="r">
              <a:lnSpc>
                <a:spcPct val="85000"/>
              </a:lnSpc>
              <a:spcBef>
                <a:spcPts val="800"/>
              </a:spcBef>
              <a:spcAft>
                <a:spcPts val="800"/>
              </a:spcAft>
              <a:defRPr>
                <a:solidFill>
                  <a:schemeClr val="tx2">
                    <a:alpha val="25000"/>
                  </a:schemeClr>
                </a:solidFill>
              </a:defRPr>
            </a:pPr>
            <a:r>
              <a:rPr lang="ja-JP" altLang="en-US" sz="1600" dirty="0">
                <a:ea typeface="MS PGothic" panose="020B0600070205080204" pitchFamily="34" charset="-128"/>
              </a:rPr>
              <a:t>物静か</a:t>
            </a:r>
          </a:p>
          <a:p>
            <a:pPr algn="r">
              <a:lnSpc>
                <a:spcPct val="85000"/>
              </a:lnSpc>
              <a:spcBef>
                <a:spcPts val="800"/>
              </a:spcBef>
              <a:spcAft>
                <a:spcPts val="800"/>
              </a:spcAft>
              <a:defRPr>
                <a:solidFill>
                  <a:schemeClr val="tx2">
                    <a:alpha val="25000"/>
                  </a:schemeClr>
                </a:solidFill>
              </a:defRPr>
            </a:pPr>
            <a:r>
              <a:rPr lang="ja-JP" altLang="en-US" sz="1600" dirty="0">
                <a:ea typeface="MS PGothic" panose="020B0600070205080204" pitchFamily="34" charset="-128"/>
              </a:rPr>
              <a:t>ペースが遅め</a:t>
            </a:r>
          </a:p>
          <a:p>
            <a:pPr algn="r">
              <a:lnSpc>
                <a:spcPct val="85000"/>
              </a:lnSpc>
              <a:spcBef>
                <a:spcPts val="800"/>
              </a:spcBef>
              <a:spcAft>
                <a:spcPts val="800"/>
              </a:spcAft>
              <a:defRPr>
                <a:solidFill>
                  <a:schemeClr val="tx2">
                    <a:alpha val="25000"/>
                  </a:schemeClr>
                </a:solidFill>
              </a:defRPr>
            </a:pPr>
            <a:r>
              <a:rPr lang="ja-JP" altLang="en-US" sz="1600" dirty="0">
                <a:ea typeface="MS PGothic" panose="020B0600070205080204" pitchFamily="34" charset="-128"/>
              </a:rPr>
              <a:t>顔の表情に出にくい</a:t>
            </a:r>
          </a:p>
          <a:p>
            <a:pPr algn="r">
              <a:lnSpc>
                <a:spcPct val="85000"/>
              </a:lnSpc>
              <a:spcBef>
                <a:spcPts val="800"/>
              </a:spcBef>
              <a:spcAft>
                <a:spcPts val="800"/>
              </a:spcAft>
              <a:defRPr sz="1700">
                <a:solidFill>
                  <a:schemeClr val="tx2">
                    <a:alpha val="25000"/>
                  </a:schemeClr>
                </a:solidFill>
              </a:defRPr>
            </a:pPr>
            <a:r>
              <a:rPr lang="ja-JP" altLang="en-US" sz="1600" dirty="0">
                <a:ea typeface="MS PGothic" panose="020B0600070205080204" pitchFamily="34" charset="-128"/>
              </a:rPr>
              <a:t>抑揚の少ない声</a:t>
            </a:r>
          </a:p>
          <a:p>
            <a:pPr algn="r">
              <a:lnSpc>
                <a:spcPct val="85000"/>
              </a:lnSpc>
              <a:spcBef>
                <a:spcPts val="800"/>
              </a:spcBef>
              <a:spcAft>
                <a:spcPts val="800"/>
              </a:spcAft>
              <a:defRPr>
                <a:solidFill>
                  <a:schemeClr val="tx2">
                    <a:alpha val="25000"/>
                  </a:schemeClr>
                </a:solidFill>
              </a:defRPr>
            </a:pPr>
            <a:r>
              <a:rPr lang="ja-JP" altLang="en-US" sz="1600" dirty="0">
                <a:ea typeface="MS PGothic" panose="020B0600070205080204" pitchFamily="34" charset="-128"/>
              </a:rPr>
              <a:t>あまり目を合わせない</a:t>
            </a:r>
          </a:p>
          <a:p>
            <a:pPr algn="r">
              <a:lnSpc>
                <a:spcPct val="85000"/>
              </a:lnSpc>
              <a:spcBef>
                <a:spcPts val="800"/>
              </a:spcBef>
              <a:spcAft>
                <a:spcPts val="800"/>
              </a:spcAft>
              <a:defRPr>
                <a:solidFill>
                  <a:schemeClr val="tx2">
                    <a:alpha val="25000"/>
                  </a:schemeClr>
                </a:solidFill>
              </a:defRPr>
            </a:pPr>
            <a:r>
              <a:rPr lang="ja-JP" altLang="en-US" sz="1600" dirty="0">
                <a:ea typeface="MS PGothic" panose="020B0600070205080204" pitchFamily="34" charset="-128"/>
              </a:rPr>
              <a:t>自然体</a:t>
            </a:r>
          </a:p>
          <a:p>
            <a:pPr algn="r">
              <a:lnSpc>
                <a:spcPct val="85000"/>
              </a:lnSpc>
              <a:spcBef>
                <a:spcPts val="800"/>
              </a:spcBef>
              <a:spcAft>
                <a:spcPts val="800"/>
              </a:spcAft>
              <a:defRPr>
                <a:solidFill>
                  <a:schemeClr val="tx2">
                    <a:alpha val="25000"/>
                  </a:schemeClr>
                </a:solidFill>
              </a:defRPr>
            </a:pPr>
            <a:r>
              <a:rPr lang="ja-JP" altLang="en-US" sz="1600" dirty="0">
                <a:ea typeface="MS PGothic" panose="020B0600070205080204" pitchFamily="34" charset="-128"/>
              </a:rPr>
              <a:t>後傾</a:t>
            </a:r>
            <a:endParaRPr lang="ja-JP" altLang="en-US" dirty="0">
              <a:ea typeface="MS PGothic" panose="020B0600070205080204" pitchFamily="34" charset="-128"/>
            </a:endParaRPr>
          </a:p>
        </p:txBody>
      </p:sp>
      <p:sp>
        <p:nvSpPr>
          <p:cNvPr id="18" name="Rectangle 17">
            <a:extLst>
              <a:ext uri="{FF2B5EF4-FFF2-40B4-BE49-F238E27FC236}">
                <a16:creationId xmlns:a16="http://schemas.microsoft.com/office/drawing/2014/main" id="{0D64DF92-328E-4641-9735-4DA7C1136A0B}"/>
              </a:ext>
            </a:extLst>
          </p:cNvPr>
          <p:cNvSpPr/>
          <p:nvPr/>
        </p:nvSpPr>
        <p:spPr bwMode="gray">
          <a:xfrm>
            <a:off x="8071240" y="228600"/>
            <a:ext cx="2177153" cy="5715000"/>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365760" rIns="91440" anchor="t">
            <a:noAutofit/>
          </a:bodyPr>
          <a:lstStyle/>
          <a:p>
            <a:pPr>
              <a:lnSpc>
                <a:spcPct val="85000"/>
              </a:lnSpc>
              <a:defRPr sz="2200">
                <a:solidFill>
                  <a:schemeClr val="tx2"/>
                </a:solidFill>
              </a:defRPr>
            </a:pPr>
            <a:r>
              <a:rPr lang="ja-JP" altLang="en-US" dirty="0">
                <a:ea typeface="MS PGothic" panose="020B0600070205080204" pitchFamily="34" charset="-128"/>
              </a:rPr>
              <a:t> </a:t>
            </a:r>
          </a:p>
          <a:p>
            <a:pPr>
              <a:lnSpc>
                <a:spcPct val="85000"/>
              </a:lnSpc>
            </a:pPr>
            <a:endParaRPr lang="ja-JP" altLang="en-US" sz="2400" dirty="0">
              <a:solidFill>
                <a:schemeClr val="tx2"/>
              </a:solidFill>
              <a:ea typeface="MS PGothic" panose="020B0600070205080204" pitchFamily="34" charset="-128"/>
            </a:endParaRPr>
          </a:p>
          <a:p>
            <a:pPr>
              <a:lnSpc>
                <a:spcPct val="85000"/>
              </a:lnSpc>
            </a:pPr>
            <a:endParaRPr lang="ja-JP" altLang="en-US" sz="2400" dirty="0">
              <a:solidFill>
                <a:schemeClr val="tx2"/>
              </a:solidFill>
              <a:ea typeface="MS PGothic" panose="020B0600070205080204" pitchFamily="34" charset="-128"/>
            </a:endParaRPr>
          </a:p>
          <a:p>
            <a:pPr>
              <a:lnSpc>
                <a:spcPct val="85000"/>
              </a:lnSpc>
              <a:spcBef>
                <a:spcPts val="800"/>
              </a:spcBef>
              <a:spcAft>
                <a:spcPts val="800"/>
              </a:spcAft>
              <a:defRPr>
                <a:solidFill>
                  <a:schemeClr val="tx2">
                    <a:alpha val="25000"/>
                  </a:schemeClr>
                </a:solidFill>
              </a:defRPr>
            </a:pPr>
            <a:r>
              <a:rPr lang="ja-JP" altLang="en-US" sz="1600" dirty="0">
                <a:ea typeface="MS PGothic" panose="020B0600070205080204" pitchFamily="34" charset="-128"/>
              </a:rPr>
              <a:t>にぎやか</a:t>
            </a:r>
          </a:p>
          <a:p>
            <a:pPr>
              <a:lnSpc>
                <a:spcPct val="85000"/>
              </a:lnSpc>
              <a:spcBef>
                <a:spcPts val="800"/>
              </a:spcBef>
              <a:spcAft>
                <a:spcPts val="800"/>
              </a:spcAft>
              <a:defRPr>
                <a:solidFill>
                  <a:schemeClr val="tx2">
                    <a:alpha val="25000"/>
                  </a:schemeClr>
                </a:solidFill>
              </a:defRPr>
            </a:pPr>
            <a:r>
              <a:rPr lang="ja-JP" altLang="en-US" sz="1600" dirty="0">
                <a:ea typeface="MS PGothic" panose="020B0600070205080204" pitchFamily="34" charset="-128"/>
              </a:rPr>
              <a:t>ペースが速め</a:t>
            </a:r>
          </a:p>
          <a:p>
            <a:pPr>
              <a:lnSpc>
                <a:spcPct val="85000"/>
              </a:lnSpc>
              <a:spcBef>
                <a:spcPts val="800"/>
              </a:spcBef>
              <a:spcAft>
                <a:spcPts val="800"/>
              </a:spcAft>
              <a:defRPr>
                <a:solidFill>
                  <a:schemeClr val="tx2">
                    <a:alpha val="25000"/>
                  </a:schemeClr>
                </a:solidFill>
              </a:defRPr>
            </a:pPr>
            <a:r>
              <a:rPr lang="ja-JP" altLang="en-US" sz="1600" dirty="0">
                <a:ea typeface="MS PGothic" panose="020B0600070205080204" pitchFamily="34" charset="-128"/>
              </a:rPr>
              <a:t>顔の表情が豊か</a:t>
            </a:r>
          </a:p>
          <a:p>
            <a:pPr>
              <a:lnSpc>
                <a:spcPct val="85000"/>
              </a:lnSpc>
              <a:spcBef>
                <a:spcPts val="800"/>
              </a:spcBef>
              <a:spcAft>
                <a:spcPts val="800"/>
              </a:spcAft>
              <a:defRPr sz="1700">
                <a:solidFill>
                  <a:schemeClr val="tx2">
                    <a:alpha val="25000"/>
                  </a:schemeClr>
                </a:solidFill>
              </a:defRPr>
            </a:pPr>
            <a:r>
              <a:rPr lang="ja-JP" altLang="en-US" sz="1600" dirty="0">
                <a:ea typeface="MS PGothic" panose="020B0600070205080204" pitchFamily="34" charset="-128"/>
              </a:rPr>
              <a:t>抑揚の目立つ声</a:t>
            </a:r>
          </a:p>
          <a:p>
            <a:pPr>
              <a:lnSpc>
                <a:spcPct val="85000"/>
              </a:lnSpc>
              <a:spcBef>
                <a:spcPts val="800"/>
              </a:spcBef>
              <a:spcAft>
                <a:spcPts val="800"/>
              </a:spcAft>
              <a:defRPr>
                <a:solidFill>
                  <a:schemeClr val="tx2">
                    <a:alpha val="25000"/>
                  </a:schemeClr>
                </a:solidFill>
              </a:defRPr>
            </a:pPr>
            <a:r>
              <a:rPr lang="ja-JP" altLang="en-US" sz="1600" dirty="0">
                <a:ea typeface="MS PGothic" panose="020B0600070205080204" pitchFamily="34" charset="-128"/>
              </a:rPr>
              <a:t>よく目を合わせる</a:t>
            </a:r>
          </a:p>
          <a:p>
            <a:pPr>
              <a:lnSpc>
                <a:spcPct val="85000"/>
              </a:lnSpc>
              <a:spcBef>
                <a:spcPts val="800"/>
              </a:spcBef>
              <a:spcAft>
                <a:spcPts val="800"/>
              </a:spcAft>
              <a:defRPr>
                <a:solidFill>
                  <a:schemeClr val="tx2">
                    <a:alpha val="25000"/>
                  </a:schemeClr>
                </a:solidFill>
              </a:defRPr>
            </a:pPr>
            <a:r>
              <a:rPr lang="ja-JP" altLang="en-US" sz="1600" dirty="0">
                <a:ea typeface="MS PGothic" panose="020B0600070205080204" pitchFamily="34" charset="-128"/>
              </a:rPr>
              <a:t>堅苦しい</a:t>
            </a:r>
          </a:p>
          <a:p>
            <a:pPr>
              <a:lnSpc>
                <a:spcPct val="85000"/>
              </a:lnSpc>
              <a:spcBef>
                <a:spcPts val="800"/>
              </a:spcBef>
              <a:spcAft>
                <a:spcPts val="800"/>
              </a:spcAft>
              <a:defRPr>
                <a:solidFill>
                  <a:schemeClr val="tx2">
                    <a:alpha val="25000"/>
                  </a:schemeClr>
                </a:solidFill>
              </a:defRPr>
            </a:pPr>
            <a:r>
              <a:rPr lang="ja-JP" altLang="en-US" sz="1600" dirty="0">
                <a:ea typeface="MS PGothic" panose="020B0600070205080204" pitchFamily="34" charset="-128"/>
              </a:rPr>
              <a:t>前傾</a:t>
            </a:r>
          </a:p>
        </p:txBody>
      </p:sp>
      <p:sp>
        <p:nvSpPr>
          <p:cNvPr id="14" name="Callout: Line with No Border 13">
            <a:extLst>
              <a:ext uri="{FF2B5EF4-FFF2-40B4-BE49-F238E27FC236}">
                <a16:creationId xmlns:a16="http://schemas.microsoft.com/office/drawing/2014/main" id="{6BA0C577-FF56-4C9A-8DB5-A1A878F92406}"/>
              </a:ext>
            </a:extLst>
          </p:cNvPr>
          <p:cNvSpPr/>
          <p:nvPr/>
        </p:nvSpPr>
        <p:spPr bwMode="gray">
          <a:xfrm>
            <a:off x="4170363" y="228600"/>
            <a:ext cx="1765201" cy="5715000"/>
          </a:xfrm>
          <a:prstGeom prst="callout1">
            <a:avLst>
              <a:gd name="adj1" fmla="val 20000"/>
              <a:gd name="adj2" fmla="val 0"/>
              <a:gd name="adj3" fmla="val 20000"/>
              <a:gd name="adj4" fmla="val 100000"/>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tIns="457200" rIns="182880" anchor="t">
            <a:noAutofit/>
          </a:bodyPr>
          <a:lstStyle/>
          <a:p>
            <a:pPr algn="r">
              <a:lnSpc>
                <a:spcPct val="95000"/>
              </a:lnSpc>
              <a:defRPr sz="2200">
                <a:solidFill>
                  <a:schemeClr val="bg1"/>
                </a:solidFill>
              </a:defRPr>
            </a:pPr>
            <a:r>
              <a:rPr lang="ja-JP" altLang="en-US" sz="2000" dirty="0">
                <a:ea typeface="MS PGothic" panose="020B0600070205080204" pitchFamily="34" charset="-128"/>
              </a:rPr>
              <a:t>特徴</a:t>
            </a:r>
            <a:endParaRPr lang="ja-JP" altLang="en-US" dirty="0">
              <a:ea typeface="MS PGothic" panose="020B0600070205080204" pitchFamily="34" charset="-128"/>
            </a:endParaRPr>
          </a:p>
          <a:p>
            <a:pPr algn="r">
              <a:lnSpc>
                <a:spcPct val="95000"/>
              </a:lnSpc>
            </a:pPr>
            <a:endParaRPr lang="ja-JP" altLang="en-US" sz="2400" dirty="0">
              <a:solidFill>
                <a:schemeClr val="bg1"/>
              </a:solidFill>
              <a:ea typeface="MS PGothic" panose="020B0600070205080204" pitchFamily="34" charset="-128"/>
            </a:endParaRPr>
          </a:p>
          <a:p>
            <a:pPr algn="r">
              <a:lnSpc>
                <a:spcPct val="95000"/>
              </a:lnSpc>
            </a:pPr>
            <a:endParaRPr lang="ja-JP" altLang="en-US" sz="2400" dirty="0">
              <a:solidFill>
                <a:schemeClr val="bg1"/>
              </a:solidFill>
              <a:ea typeface="MS PGothic" panose="020B0600070205080204" pitchFamily="34" charset="-128"/>
            </a:endParaRPr>
          </a:p>
          <a:p>
            <a:pPr algn="r">
              <a:lnSpc>
                <a:spcPct val="95000"/>
              </a:lnSpc>
              <a:spcBef>
                <a:spcPts val="800"/>
              </a:spcBef>
              <a:spcAft>
                <a:spcPts val="800"/>
              </a:spcAft>
              <a:defRPr>
                <a:solidFill>
                  <a:schemeClr val="bg1"/>
                </a:solidFill>
              </a:defRPr>
            </a:pPr>
            <a:r>
              <a:rPr lang="ja-JP" altLang="en-US" sz="1600" dirty="0">
                <a:ea typeface="MS PGothic" panose="020B0600070205080204" pitchFamily="34" charset="-128"/>
              </a:rPr>
              <a:t>正直</a:t>
            </a:r>
          </a:p>
          <a:p>
            <a:pPr algn="r">
              <a:lnSpc>
                <a:spcPct val="95000"/>
              </a:lnSpc>
              <a:spcBef>
                <a:spcPts val="800"/>
              </a:spcBef>
              <a:spcAft>
                <a:spcPts val="800"/>
              </a:spcAft>
              <a:defRPr>
                <a:solidFill>
                  <a:schemeClr val="bg1"/>
                </a:solidFill>
              </a:defRPr>
            </a:pPr>
            <a:r>
              <a:rPr lang="ja-JP" altLang="en-US" sz="1600" dirty="0">
                <a:ea typeface="MS PGothic" panose="020B0600070205080204" pitchFamily="34" charset="-128"/>
              </a:rPr>
              <a:t>知的</a:t>
            </a:r>
          </a:p>
          <a:p>
            <a:pPr algn="r">
              <a:lnSpc>
                <a:spcPct val="95000"/>
              </a:lnSpc>
              <a:spcBef>
                <a:spcPts val="800"/>
              </a:spcBef>
              <a:spcAft>
                <a:spcPts val="800"/>
              </a:spcAft>
              <a:defRPr>
                <a:solidFill>
                  <a:schemeClr val="bg1"/>
                </a:solidFill>
              </a:defRPr>
            </a:pPr>
            <a:r>
              <a:rPr lang="ja-JP" altLang="en-US" sz="1600" dirty="0">
                <a:ea typeface="MS PGothic" panose="020B0600070205080204" pitchFamily="34" charset="-128"/>
              </a:rPr>
              <a:t>尊大</a:t>
            </a:r>
          </a:p>
          <a:p>
            <a:pPr algn="r">
              <a:lnSpc>
                <a:spcPct val="95000"/>
              </a:lnSpc>
              <a:spcBef>
                <a:spcPts val="800"/>
              </a:spcBef>
              <a:spcAft>
                <a:spcPts val="800"/>
              </a:spcAft>
              <a:defRPr>
                <a:solidFill>
                  <a:schemeClr val="bg1"/>
                </a:solidFill>
              </a:defRPr>
            </a:pPr>
            <a:r>
              <a:rPr lang="ja-JP" altLang="en-US" sz="1600" dirty="0">
                <a:ea typeface="MS PGothic" panose="020B0600070205080204" pitchFamily="34" charset="-128"/>
              </a:rPr>
              <a:t>モチベーションが</a:t>
            </a:r>
            <a:br>
              <a:rPr lang="en-US" altLang="ja-JP" sz="1600" dirty="0">
                <a:ea typeface="MS PGothic" panose="020B0600070205080204" pitchFamily="34" charset="-128"/>
              </a:rPr>
            </a:br>
            <a:r>
              <a:rPr lang="ja-JP" altLang="en-US" sz="1600" dirty="0">
                <a:ea typeface="MS PGothic" panose="020B0600070205080204" pitchFamily="34" charset="-128"/>
              </a:rPr>
              <a:t>高い</a:t>
            </a:r>
          </a:p>
          <a:p>
            <a:pPr algn="r">
              <a:lnSpc>
                <a:spcPct val="95000"/>
              </a:lnSpc>
              <a:spcBef>
                <a:spcPts val="800"/>
              </a:spcBef>
              <a:spcAft>
                <a:spcPts val="800"/>
              </a:spcAft>
              <a:defRPr>
                <a:solidFill>
                  <a:schemeClr val="bg1"/>
                </a:solidFill>
              </a:defRPr>
            </a:pPr>
            <a:r>
              <a:rPr lang="ja-JP" altLang="en-US" sz="1600" dirty="0">
                <a:ea typeface="MS PGothic" panose="020B0600070205080204" pitchFamily="34" charset="-128"/>
              </a:rPr>
              <a:t>自己中心的</a:t>
            </a:r>
          </a:p>
          <a:p>
            <a:pPr algn="r">
              <a:lnSpc>
                <a:spcPct val="95000"/>
              </a:lnSpc>
              <a:spcBef>
                <a:spcPts val="800"/>
              </a:spcBef>
              <a:spcAft>
                <a:spcPts val="800"/>
              </a:spcAft>
              <a:defRPr>
                <a:solidFill>
                  <a:schemeClr val="bg1"/>
                </a:solidFill>
              </a:defRPr>
            </a:pPr>
            <a:r>
              <a:rPr lang="ja-JP" altLang="en-US" sz="1600" dirty="0">
                <a:ea typeface="MS PGothic" panose="020B0600070205080204" pitchFamily="34" charset="-128"/>
              </a:rPr>
              <a:t>誠実</a:t>
            </a:r>
          </a:p>
          <a:p>
            <a:pPr algn="r">
              <a:lnSpc>
                <a:spcPct val="95000"/>
              </a:lnSpc>
              <a:spcBef>
                <a:spcPts val="800"/>
              </a:spcBef>
              <a:spcAft>
                <a:spcPts val="800"/>
              </a:spcAft>
              <a:defRPr>
                <a:solidFill>
                  <a:schemeClr val="bg1"/>
                </a:solidFill>
              </a:defRPr>
            </a:pPr>
            <a:r>
              <a:rPr lang="ja-JP" altLang="en-US" sz="1600" dirty="0">
                <a:ea typeface="MS PGothic" panose="020B0600070205080204" pitchFamily="34" charset="-128"/>
              </a:rPr>
              <a:t>批判的</a:t>
            </a:r>
            <a:endParaRPr lang="ja-JP" altLang="en-US" dirty="0">
              <a:ea typeface="MS PGothic" panose="020B0600070205080204" pitchFamily="34" charset="-128"/>
            </a:endParaRPr>
          </a:p>
        </p:txBody>
      </p:sp>
      <p:sp>
        <p:nvSpPr>
          <p:cNvPr id="16" name="Callout: Line with No Border 15">
            <a:extLst>
              <a:ext uri="{FF2B5EF4-FFF2-40B4-BE49-F238E27FC236}">
                <a16:creationId xmlns:a16="http://schemas.microsoft.com/office/drawing/2014/main" id="{4D1FE75A-6C14-4781-9727-AA2A0BF4D476}"/>
              </a:ext>
            </a:extLst>
          </p:cNvPr>
          <p:cNvSpPr/>
          <p:nvPr/>
        </p:nvSpPr>
        <p:spPr bwMode="gray">
          <a:xfrm>
            <a:off x="10198198" y="228600"/>
            <a:ext cx="1765201" cy="5715000"/>
          </a:xfrm>
          <a:prstGeom prst="callout1">
            <a:avLst>
              <a:gd name="adj1" fmla="val 20000"/>
              <a:gd name="adj2" fmla="val 0"/>
              <a:gd name="adj3" fmla="val 20000"/>
              <a:gd name="adj4" fmla="val 100000"/>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182880" tIns="457200" rIns="0" anchor="t">
            <a:noAutofit/>
          </a:bodyPr>
          <a:lstStyle/>
          <a:p>
            <a:pPr>
              <a:lnSpc>
                <a:spcPct val="95000"/>
              </a:lnSpc>
              <a:defRPr sz="2200">
                <a:solidFill>
                  <a:schemeClr val="bg1"/>
                </a:solidFill>
              </a:defRPr>
            </a:pPr>
            <a:r>
              <a:rPr lang="ja-JP" altLang="en-US" sz="2000" dirty="0">
                <a:ea typeface="MS PGothic" panose="020B0600070205080204" pitchFamily="34" charset="-128"/>
              </a:rPr>
              <a:t>判断</a:t>
            </a:r>
            <a:endParaRPr lang="ja-JP" altLang="en-US" dirty="0">
              <a:ea typeface="MS PGothic" panose="020B0600070205080204" pitchFamily="34" charset="-128"/>
            </a:endParaRPr>
          </a:p>
          <a:p>
            <a:pPr>
              <a:lnSpc>
                <a:spcPct val="95000"/>
              </a:lnSpc>
            </a:pPr>
            <a:endParaRPr lang="ja-JP" altLang="en-US" sz="2400" dirty="0">
              <a:solidFill>
                <a:schemeClr val="bg1"/>
              </a:solidFill>
              <a:ea typeface="MS PGothic" panose="020B0600070205080204" pitchFamily="34" charset="-128"/>
            </a:endParaRPr>
          </a:p>
          <a:p>
            <a:pPr>
              <a:lnSpc>
                <a:spcPct val="95000"/>
              </a:lnSpc>
            </a:pPr>
            <a:endParaRPr lang="ja-JP" altLang="en-US" sz="2400" dirty="0">
              <a:solidFill>
                <a:schemeClr val="bg1"/>
              </a:solidFill>
              <a:ea typeface="MS PGothic" panose="020B0600070205080204" pitchFamily="34" charset="-128"/>
            </a:endParaRPr>
          </a:p>
          <a:p>
            <a:pPr>
              <a:lnSpc>
                <a:spcPct val="95000"/>
              </a:lnSpc>
              <a:spcBef>
                <a:spcPts val="800"/>
              </a:spcBef>
              <a:spcAft>
                <a:spcPts val="800"/>
              </a:spcAft>
              <a:defRPr>
                <a:solidFill>
                  <a:schemeClr val="bg1"/>
                </a:solidFill>
              </a:defRPr>
            </a:pPr>
            <a:r>
              <a:rPr lang="ja-JP" altLang="en-US" sz="1600" dirty="0">
                <a:ea typeface="MS PGothic" panose="020B0600070205080204" pitchFamily="34" charset="-128"/>
              </a:rPr>
              <a:t>この人は好きだ</a:t>
            </a:r>
          </a:p>
          <a:p>
            <a:pPr>
              <a:lnSpc>
                <a:spcPct val="95000"/>
              </a:lnSpc>
              <a:spcBef>
                <a:spcPts val="800"/>
              </a:spcBef>
              <a:spcAft>
                <a:spcPts val="800"/>
              </a:spcAft>
              <a:defRPr>
                <a:solidFill>
                  <a:schemeClr val="bg1"/>
                </a:solidFill>
              </a:defRPr>
            </a:pPr>
            <a:r>
              <a:rPr lang="ja-JP" altLang="en-US" sz="1600" dirty="0">
                <a:ea typeface="MS PGothic" panose="020B0600070205080204" pitchFamily="34" charset="-128"/>
              </a:rPr>
              <a:t>この人は気に障る</a:t>
            </a:r>
          </a:p>
          <a:p>
            <a:pPr>
              <a:lnSpc>
                <a:spcPct val="95000"/>
              </a:lnSpc>
              <a:spcBef>
                <a:spcPts val="800"/>
              </a:spcBef>
              <a:spcAft>
                <a:spcPts val="800"/>
              </a:spcAft>
              <a:defRPr>
                <a:solidFill>
                  <a:schemeClr val="bg1"/>
                </a:solidFill>
              </a:defRPr>
            </a:pPr>
            <a:r>
              <a:rPr lang="ja-JP" altLang="en-US" sz="1600" dirty="0">
                <a:ea typeface="MS PGothic" panose="020B0600070205080204" pitchFamily="34" charset="-128"/>
              </a:rPr>
              <a:t>この人は興味深い</a:t>
            </a:r>
          </a:p>
          <a:p>
            <a:pPr>
              <a:lnSpc>
                <a:spcPct val="95000"/>
              </a:lnSpc>
              <a:spcBef>
                <a:spcPts val="800"/>
              </a:spcBef>
              <a:spcAft>
                <a:spcPts val="800"/>
              </a:spcAft>
              <a:defRPr>
                <a:solidFill>
                  <a:schemeClr val="bg1"/>
                </a:solidFill>
              </a:defRPr>
            </a:pPr>
            <a:r>
              <a:rPr lang="ja-JP" altLang="en-US" sz="1600" dirty="0">
                <a:ea typeface="MS PGothic" panose="020B0600070205080204" pitchFamily="34" charset="-128"/>
              </a:rPr>
              <a:t>この人には</a:t>
            </a:r>
            <a:br>
              <a:rPr lang="en-US" altLang="ja-JP" sz="1600" dirty="0">
                <a:ea typeface="MS PGothic" panose="020B0600070205080204" pitchFamily="34" charset="-128"/>
              </a:rPr>
            </a:br>
            <a:r>
              <a:rPr lang="ja-JP" altLang="en-US" sz="1600" dirty="0">
                <a:ea typeface="MS PGothic" panose="020B0600070205080204" pitchFamily="34" charset="-128"/>
              </a:rPr>
              <a:t>いらだたされる</a:t>
            </a:r>
          </a:p>
          <a:p>
            <a:pPr>
              <a:lnSpc>
                <a:spcPct val="95000"/>
              </a:lnSpc>
              <a:spcBef>
                <a:spcPts val="800"/>
              </a:spcBef>
              <a:spcAft>
                <a:spcPts val="800"/>
              </a:spcAft>
              <a:defRPr>
                <a:solidFill>
                  <a:schemeClr val="bg1"/>
                </a:solidFill>
              </a:defRPr>
            </a:pPr>
            <a:r>
              <a:rPr lang="ja-JP" altLang="en-US" sz="1600" dirty="0">
                <a:ea typeface="MS PGothic" panose="020B0600070205080204" pitchFamily="34" charset="-128"/>
              </a:rPr>
              <a:t>この人は</a:t>
            </a:r>
            <a:br>
              <a:rPr lang="en-US" altLang="ja-JP" sz="1600" dirty="0">
                <a:ea typeface="MS PGothic" panose="020B0600070205080204" pitchFamily="34" charset="-128"/>
              </a:rPr>
            </a:br>
            <a:r>
              <a:rPr lang="ja-JP" altLang="en-US" sz="1600" dirty="0">
                <a:ea typeface="MS PGothic" panose="020B0600070205080204" pitchFamily="34" charset="-128"/>
              </a:rPr>
              <a:t>信じられない</a:t>
            </a:r>
          </a:p>
          <a:p>
            <a:pPr>
              <a:lnSpc>
                <a:spcPct val="95000"/>
              </a:lnSpc>
              <a:spcBef>
                <a:spcPts val="800"/>
              </a:spcBef>
              <a:spcAft>
                <a:spcPts val="800"/>
              </a:spcAft>
              <a:defRPr>
                <a:solidFill>
                  <a:schemeClr val="bg1"/>
                </a:solidFill>
              </a:defRPr>
            </a:pPr>
            <a:r>
              <a:rPr lang="ja-JP" altLang="en-US" sz="1600" dirty="0">
                <a:ea typeface="MS PGothic" panose="020B0600070205080204" pitchFamily="34" charset="-128"/>
              </a:rPr>
              <a:t>この人は嫌いだ</a:t>
            </a:r>
          </a:p>
          <a:p>
            <a:pPr>
              <a:lnSpc>
                <a:spcPct val="95000"/>
              </a:lnSpc>
              <a:spcBef>
                <a:spcPts val="800"/>
              </a:spcBef>
              <a:spcAft>
                <a:spcPts val="800"/>
              </a:spcAft>
              <a:defRPr>
                <a:solidFill>
                  <a:schemeClr val="bg1"/>
                </a:solidFill>
              </a:defRPr>
            </a:pPr>
            <a:r>
              <a:rPr lang="ja-JP" altLang="en-US" sz="1600" dirty="0">
                <a:ea typeface="MS PGothic" panose="020B0600070205080204" pitchFamily="34" charset="-128"/>
              </a:rPr>
              <a:t>この人は</a:t>
            </a:r>
            <a:br>
              <a:rPr lang="en-US" altLang="ja-JP" sz="1600" dirty="0">
                <a:ea typeface="MS PGothic" panose="020B0600070205080204" pitchFamily="34" charset="-128"/>
              </a:rPr>
            </a:br>
            <a:r>
              <a:rPr lang="ja-JP" altLang="en-US" sz="1600" dirty="0">
                <a:ea typeface="MS PGothic" panose="020B0600070205080204" pitchFamily="34" charset="-128"/>
              </a:rPr>
              <a:t>信じられる</a:t>
            </a:r>
          </a:p>
        </p:txBody>
      </p:sp>
      <p:sp>
        <p:nvSpPr>
          <p:cNvPr id="13" name="Callout: Line with No Border 12">
            <a:extLst>
              <a:ext uri="{FF2B5EF4-FFF2-40B4-BE49-F238E27FC236}">
                <a16:creationId xmlns:a16="http://schemas.microsoft.com/office/drawing/2014/main" id="{89714ED0-A767-4C89-9B92-EA348D847F6C}"/>
              </a:ext>
            </a:extLst>
          </p:cNvPr>
          <p:cNvSpPr/>
          <p:nvPr/>
        </p:nvSpPr>
        <p:spPr bwMode="gray">
          <a:xfrm>
            <a:off x="5932546" y="214505"/>
            <a:ext cx="4259951" cy="1160462"/>
          </a:xfrm>
          <a:prstGeom prst="callout1">
            <a:avLst>
              <a:gd name="adj1" fmla="val 100000"/>
              <a:gd name="adj2" fmla="val 0"/>
              <a:gd name="adj3" fmla="val 100000"/>
              <a:gd name="adj4" fmla="val 100000"/>
            </a:avLst>
          </a:prstGeom>
          <a:solidFill>
            <a:schemeClr val="accent6">
              <a:lumMod val="40000"/>
              <a:lumOff val="60000"/>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tIns="457200" rIns="45720" anchor="t">
            <a:noAutofit/>
          </a:bodyPr>
          <a:lstStyle/>
          <a:p>
            <a:pPr algn="ctr">
              <a:lnSpc>
                <a:spcPct val="85000"/>
              </a:lnSpc>
              <a:defRPr sz="2200">
                <a:solidFill>
                  <a:srgbClr val="002060">
                    <a:alpha val="25000"/>
                  </a:srgbClr>
                </a:solidFill>
              </a:defRPr>
            </a:pPr>
            <a:r>
              <a:rPr lang="ja-JP" altLang="en-US" sz="2200" dirty="0"/>
              <a:t>観察できる言動面の特徴 </a:t>
            </a:r>
            <a:endParaRPr lang="ja-JP" altLang="en-US" sz="2000" dirty="0">
              <a:ea typeface="MS PGothic" panose="020B0600070205080204" pitchFamily="34" charset="-128"/>
            </a:endParaRPr>
          </a:p>
        </p:txBody>
      </p:sp>
      <p:cxnSp>
        <p:nvCxnSpPr>
          <p:cNvPr id="20" name="Straight Connector 19">
            <a:extLst>
              <a:ext uri="{FF2B5EF4-FFF2-40B4-BE49-F238E27FC236}">
                <a16:creationId xmlns:a16="http://schemas.microsoft.com/office/drawing/2014/main" id="{FF2FF380-1A67-43E2-969B-84BC43B5D208}"/>
              </a:ext>
            </a:extLst>
          </p:cNvPr>
          <p:cNvCxnSpPr>
            <a:cxnSpLocks/>
          </p:cNvCxnSpPr>
          <p:nvPr/>
        </p:nvCxnSpPr>
        <p:spPr>
          <a:xfrm>
            <a:off x="8073815" y="1383636"/>
            <a:ext cx="0" cy="4559964"/>
          </a:xfrm>
          <a:prstGeom prst="line">
            <a:avLst/>
          </a:prstGeom>
          <a:ln w="15875" cap="rnd">
            <a:solidFill>
              <a:schemeClr val="bg1"/>
            </a:solidFill>
            <a:round/>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577D275F-4EC0-4C48-8A1E-83DA3CA4C874}"/>
              </a:ext>
            </a:extLst>
          </p:cNvPr>
          <p:cNvGrpSpPr/>
          <p:nvPr/>
        </p:nvGrpSpPr>
        <p:grpSpPr>
          <a:xfrm>
            <a:off x="7610471" y="4852740"/>
            <a:ext cx="926687" cy="826348"/>
            <a:chOff x="1480263" y="3478952"/>
            <a:chExt cx="926687" cy="826348"/>
          </a:xfrm>
        </p:grpSpPr>
        <p:sp>
          <p:nvSpPr>
            <p:cNvPr id="5" name="Arc 4">
              <a:extLst>
                <a:ext uri="{FF2B5EF4-FFF2-40B4-BE49-F238E27FC236}">
                  <a16:creationId xmlns:a16="http://schemas.microsoft.com/office/drawing/2014/main" id="{A241EFEB-3B48-433E-9557-C400EEF7D6CA}"/>
                </a:ext>
              </a:extLst>
            </p:cNvPr>
            <p:cNvSpPr/>
            <p:nvPr/>
          </p:nvSpPr>
          <p:spPr>
            <a:xfrm>
              <a:off x="1899940" y="3648052"/>
              <a:ext cx="507010" cy="488148"/>
            </a:xfrm>
            <a:prstGeom prst="arc">
              <a:avLst>
                <a:gd name="adj1" fmla="val 17375937"/>
                <a:gd name="adj2" fmla="val 4071197"/>
              </a:avLst>
            </a:prstGeom>
            <a:ln w="15875" cap="rnd">
              <a:solidFill>
                <a:schemeClr val="accent2"/>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wrap="square" anchor="ctr">
              <a:noAutofit/>
            </a:bodyPr>
            <a:lstStyle/>
            <a:p>
              <a:pPr algn="ctr"/>
              <a:endParaRPr lang="ja-JP" altLang="en-US" dirty="0">
                <a:ea typeface="MS PGothic" panose="020B0600070205080204" pitchFamily="34" charset="-128"/>
              </a:endParaRPr>
            </a:p>
          </p:txBody>
        </p:sp>
        <p:sp>
          <p:nvSpPr>
            <p:cNvPr id="6" name="TextBox 5">
              <a:extLst>
                <a:ext uri="{FF2B5EF4-FFF2-40B4-BE49-F238E27FC236}">
                  <a16:creationId xmlns:a16="http://schemas.microsoft.com/office/drawing/2014/main" id="{7E436997-0951-4025-A2F3-860E6A593022}"/>
                </a:ext>
              </a:extLst>
            </p:cNvPr>
            <p:cNvSpPr txBox="1"/>
            <p:nvPr/>
          </p:nvSpPr>
          <p:spPr>
            <a:xfrm>
              <a:off x="1604928" y="3478952"/>
              <a:ext cx="677357" cy="369332"/>
            </a:xfrm>
            <a:prstGeom prst="rect">
              <a:avLst/>
            </a:prstGeom>
            <a:noFill/>
          </p:spPr>
          <p:txBody>
            <a:bodyPr wrap="square" lIns="0" tIns="0" rIns="0" bIns="0">
              <a:noAutofit/>
            </a:bodyPr>
            <a:lstStyle/>
            <a:p>
              <a:pPr algn="ctr">
                <a:defRPr sz="2400">
                  <a:solidFill>
                    <a:schemeClr val="accent2"/>
                  </a:solidFill>
                  <a:latin typeface="Georgia" panose="02040502050405020303" pitchFamily="18" charset="0"/>
                </a:defRPr>
              </a:pPr>
              <a:r>
                <a:rPr lang="ja-JP" altLang="en-US" dirty="0">
                  <a:ea typeface="MS PGothic" panose="020B0600070205080204" pitchFamily="34" charset="-128"/>
                </a:rPr>
                <a:t>言</a:t>
              </a:r>
            </a:p>
          </p:txBody>
        </p:sp>
        <p:sp>
          <p:nvSpPr>
            <p:cNvPr id="19" name="TextBox 18">
              <a:extLst>
                <a:ext uri="{FF2B5EF4-FFF2-40B4-BE49-F238E27FC236}">
                  <a16:creationId xmlns:a16="http://schemas.microsoft.com/office/drawing/2014/main" id="{658B5AC8-8A6C-46EC-8599-D6F7C9B6A0C6}"/>
                </a:ext>
              </a:extLst>
            </p:cNvPr>
            <p:cNvSpPr txBox="1"/>
            <p:nvPr/>
          </p:nvSpPr>
          <p:spPr>
            <a:xfrm>
              <a:off x="1604928" y="3935968"/>
              <a:ext cx="677357" cy="369332"/>
            </a:xfrm>
            <a:prstGeom prst="rect">
              <a:avLst/>
            </a:prstGeom>
            <a:noFill/>
          </p:spPr>
          <p:txBody>
            <a:bodyPr wrap="square" lIns="0" tIns="0" rIns="0" bIns="0">
              <a:noAutofit/>
            </a:bodyPr>
            <a:lstStyle/>
            <a:p>
              <a:pPr algn="ctr">
                <a:defRPr sz="2400">
                  <a:solidFill>
                    <a:schemeClr val="accent2"/>
                  </a:solidFill>
                  <a:latin typeface="Georgia" panose="02040502050405020303" pitchFamily="18" charset="0"/>
                </a:defRPr>
              </a:pPr>
              <a:r>
                <a:rPr lang="ja-JP" altLang="en-US" dirty="0">
                  <a:ea typeface="MS PGothic" panose="020B0600070205080204" pitchFamily="34" charset="-128"/>
                </a:rPr>
                <a:t>やる</a:t>
              </a:r>
            </a:p>
          </p:txBody>
        </p:sp>
        <p:sp>
          <p:nvSpPr>
            <p:cNvPr id="21" name="Arc 20">
              <a:extLst>
                <a:ext uri="{FF2B5EF4-FFF2-40B4-BE49-F238E27FC236}">
                  <a16:creationId xmlns:a16="http://schemas.microsoft.com/office/drawing/2014/main" id="{B68E12E8-D340-4FBD-A10F-E52D85A1DEF3}"/>
                </a:ext>
              </a:extLst>
            </p:cNvPr>
            <p:cNvSpPr/>
            <p:nvPr/>
          </p:nvSpPr>
          <p:spPr>
            <a:xfrm flipH="1" flipV="1">
              <a:off x="1480263" y="3667145"/>
              <a:ext cx="507010" cy="488148"/>
            </a:xfrm>
            <a:prstGeom prst="arc">
              <a:avLst>
                <a:gd name="adj1" fmla="val 16831965"/>
                <a:gd name="adj2" fmla="val 3937282"/>
              </a:avLst>
            </a:prstGeom>
            <a:ln w="15875" cap="rnd">
              <a:solidFill>
                <a:schemeClr val="accent2"/>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wrap="square" anchor="ctr">
              <a:noAutofit/>
            </a:bodyPr>
            <a:lstStyle/>
            <a:p>
              <a:pPr algn="ctr"/>
              <a:endParaRPr lang="ja-JP" altLang="en-US" dirty="0">
                <a:ea typeface="MS PGothic" panose="020B0600070205080204" pitchFamily="34" charset="-128"/>
              </a:endParaRPr>
            </a:p>
          </p:txBody>
        </p:sp>
      </p:grpSp>
    </p:spTree>
    <p:extLst>
      <p:ext uri="{BB962C8B-B14F-4D97-AF65-F5344CB8AC3E}">
        <p14:creationId xmlns:p14="http://schemas.microsoft.com/office/powerpoint/2010/main" val="20088635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13">
                                            <p:txEl>
                                              <p:pRg st="0" end="0"/>
                                            </p:txEl>
                                          </p:spTgt>
                                        </p:tgtEl>
                                        <p:attrNameLst>
                                          <p:attrName>style.color</p:attrName>
                                        </p:attrNameLst>
                                      </p:cBhvr>
                                      <p:to>
                                        <a:srgbClr val="146899"/>
                                      </p:to>
                                    </p:animClr>
                                    <p:animClr clrSpc="rgb" dir="cw">
                                      <p:cBhvr>
                                        <p:cTn id="7" dur="500" fill="hold"/>
                                        <p:tgtEl>
                                          <p:spTgt spid="13">
                                            <p:txEl>
                                              <p:pRg st="0" end="0"/>
                                            </p:txEl>
                                          </p:spTgt>
                                        </p:tgtEl>
                                        <p:attrNameLst>
                                          <p:attrName>fillcolor</p:attrName>
                                        </p:attrNameLst>
                                      </p:cBhvr>
                                      <p:to>
                                        <a:srgbClr val="146899"/>
                                      </p:to>
                                    </p:animClr>
                                    <p:set>
                                      <p:cBhvr>
                                        <p:cTn id="8" dur="500" fill="hold"/>
                                        <p:tgtEl>
                                          <p:spTgt spid="13">
                                            <p:txEl>
                                              <p:pRg st="0" end="0"/>
                                            </p:txEl>
                                          </p:spTgt>
                                        </p:tgtEl>
                                        <p:attrNameLst>
                                          <p:attrName>fill.type</p:attrName>
                                        </p:attrNameLst>
                                      </p:cBhvr>
                                      <p:to>
                                        <p:strVal val="solid"/>
                                      </p:to>
                                    </p:set>
                                    <p:set>
                                      <p:cBhvr>
                                        <p:cTn id="9" dur="500" fill="hold"/>
                                        <p:tgtEl>
                                          <p:spTgt spid="13">
                                            <p:txEl>
                                              <p:pRg st="0" end="0"/>
                                            </p:txEl>
                                          </p:spTgt>
                                        </p:tgtEl>
                                        <p:attrNameLst>
                                          <p:attrName>fill.on</p:attrName>
                                        </p:attrNameLst>
                                      </p:cBhvr>
                                      <p:to>
                                        <p:strVal val="true"/>
                                      </p:to>
                                    </p:set>
                                  </p:childTnLst>
                                </p:cTn>
                              </p:par>
                              <p:par>
                                <p:cTn id="10" presetID="19" presetClass="emph" presetSubtype="0" fill="hold" nodeType="withEffect">
                                  <p:stCondLst>
                                    <p:cond delay="0"/>
                                  </p:stCondLst>
                                  <p:childTnLst>
                                    <p:animClr clrSpc="rgb" dir="cw">
                                      <p:cBhvr override="childStyle">
                                        <p:cTn id="11" dur="500" fill="hold"/>
                                        <p:tgtEl>
                                          <p:spTgt spid="17">
                                            <p:txEl>
                                              <p:pRg st="3" end="3"/>
                                            </p:txEl>
                                          </p:spTgt>
                                        </p:tgtEl>
                                        <p:attrNameLst>
                                          <p:attrName>style.color</p:attrName>
                                        </p:attrNameLst>
                                      </p:cBhvr>
                                      <p:to>
                                        <a:srgbClr val="444A4A"/>
                                      </p:to>
                                    </p:animClr>
                                    <p:animClr clrSpc="rgb" dir="cw">
                                      <p:cBhvr>
                                        <p:cTn id="12" dur="500" fill="hold"/>
                                        <p:tgtEl>
                                          <p:spTgt spid="17">
                                            <p:txEl>
                                              <p:pRg st="3" end="3"/>
                                            </p:txEl>
                                          </p:spTgt>
                                        </p:tgtEl>
                                        <p:attrNameLst>
                                          <p:attrName>fillcolor</p:attrName>
                                        </p:attrNameLst>
                                      </p:cBhvr>
                                      <p:to>
                                        <a:srgbClr val="444A4A"/>
                                      </p:to>
                                    </p:animClr>
                                    <p:set>
                                      <p:cBhvr>
                                        <p:cTn id="13" dur="500" fill="hold"/>
                                        <p:tgtEl>
                                          <p:spTgt spid="17">
                                            <p:txEl>
                                              <p:pRg st="3" end="3"/>
                                            </p:txEl>
                                          </p:spTgt>
                                        </p:tgtEl>
                                        <p:attrNameLst>
                                          <p:attrName>fill.type</p:attrName>
                                        </p:attrNameLst>
                                      </p:cBhvr>
                                      <p:to>
                                        <p:strVal val="solid"/>
                                      </p:to>
                                    </p:set>
                                    <p:set>
                                      <p:cBhvr>
                                        <p:cTn id="14" dur="500" fill="hold"/>
                                        <p:tgtEl>
                                          <p:spTgt spid="17">
                                            <p:txEl>
                                              <p:pRg st="3" end="3"/>
                                            </p:txEl>
                                          </p:spTgt>
                                        </p:tgtEl>
                                        <p:attrNameLst>
                                          <p:attrName>fill.on</p:attrName>
                                        </p:attrNameLst>
                                      </p:cBhvr>
                                      <p:to>
                                        <p:strVal val="true"/>
                                      </p:to>
                                    </p:set>
                                  </p:childTnLst>
                                </p:cTn>
                              </p:par>
                              <p:par>
                                <p:cTn id="15" presetID="19" presetClass="emph" presetSubtype="0" fill="hold" nodeType="withEffect">
                                  <p:stCondLst>
                                    <p:cond delay="0"/>
                                  </p:stCondLst>
                                  <p:childTnLst>
                                    <p:animClr clrSpc="rgb" dir="cw">
                                      <p:cBhvr override="childStyle">
                                        <p:cTn id="16" dur="500" fill="hold"/>
                                        <p:tgtEl>
                                          <p:spTgt spid="17">
                                            <p:txEl>
                                              <p:pRg st="4" end="4"/>
                                            </p:txEl>
                                          </p:spTgt>
                                        </p:tgtEl>
                                        <p:attrNameLst>
                                          <p:attrName>style.color</p:attrName>
                                        </p:attrNameLst>
                                      </p:cBhvr>
                                      <p:to>
                                        <a:srgbClr val="444A4A"/>
                                      </p:to>
                                    </p:animClr>
                                    <p:animClr clrSpc="rgb" dir="cw">
                                      <p:cBhvr>
                                        <p:cTn id="17" dur="500" fill="hold"/>
                                        <p:tgtEl>
                                          <p:spTgt spid="17">
                                            <p:txEl>
                                              <p:pRg st="4" end="4"/>
                                            </p:txEl>
                                          </p:spTgt>
                                        </p:tgtEl>
                                        <p:attrNameLst>
                                          <p:attrName>fillcolor</p:attrName>
                                        </p:attrNameLst>
                                      </p:cBhvr>
                                      <p:to>
                                        <a:srgbClr val="444A4A"/>
                                      </p:to>
                                    </p:animClr>
                                    <p:set>
                                      <p:cBhvr>
                                        <p:cTn id="18" dur="500" fill="hold"/>
                                        <p:tgtEl>
                                          <p:spTgt spid="17">
                                            <p:txEl>
                                              <p:pRg st="4" end="4"/>
                                            </p:txEl>
                                          </p:spTgt>
                                        </p:tgtEl>
                                        <p:attrNameLst>
                                          <p:attrName>fill.type</p:attrName>
                                        </p:attrNameLst>
                                      </p:cBhvr>
                                      <p:to>
                                        <p:strVal val="solid"/>
                                      </p:to>
                                    </p:set>
                                    <p:set>
                                      <p:cBhvr>
                                        <p:cTn id="19" dur="500" fill="hold"/>
                                        <p:tgtEl>
                                          <p:spTgt spid="17">
                                            <p:txEl>
                                              <p:pRg st="4" end="4"/>
                                            </p:txEl>
                                          </p:spTgt>
                                        </p:tgtEl>
                                        <p:attrNameLst>
                                          <p:attrName>fill.on</p:attrName>
                                        </p:attrNameLst>
                                      </p:cBhvr>
                                      <p:to>
                                        <p:strVal val="true"/>
                                      </p:to>
                                    </p:set>
                                  </p:childTnLst>
                                </p:cTn>
                              </p:par>
                              <p:par>
                                <p:cTn id="20" presetID="19" presetClass="emph" presetSubtype="0" fill="hold" nodeType="withEffect">
                                  <p:stCondLst>
                                    <p:cond delay="0"/>
                                  </p:stCondLst>
                                  <p:childTnLst>
                                    <p:animClr clrSpc="rgb" dir="cw">
                                      <p:cBhvr override="childStyle">
                                        <p:cTn id="21" dur="500" fill="hold"/>
                                        <p:tgtEl>
                                          <p:spTgt spid="17">
                                            <p:txEl>
                                              <p:pRg st="5" end="5"/>
                                            </p:txEl>
                                          </p:spTgt>
                                        </p:tgtEl>
                                        <p:attrNameLst>
                                          <p:attrName>style.color</p:attrName>
                                        </p:attrNameLst>
                                      </p:cBhvr>
                                      <p:to>
                                        <a:srgbClr val="444A4A"/>
                                      </p:to>
                                    </p:animClr>
                                    <p:animClr clrSpc="rgb" dir="cw">
                                      <p:cBhvr>
                                        <p:cTn id="22" dur="500" fill="hold"/>
                                        <p:tgtEl>
                                          <p:spTgt spid="17">
                                            <p:txEl>
                                              <p:pRg st="5" end="5"/>
                                            </p:txEl>
                                          </p:spTgt>
                                        </p:tgtEl>
                                        <p:attrNameLst>
                                          <p:attrName>fillcolor</p:attrName>
                                        </p:attrNameLst>
                                      </p:cBhvr>
                                      <p:to>
                                        <a:srgbClr val="444A4A"/>
                                      </p:to>
                                    </p:animClr>
                                    <p:set>
                                      <p:cBhvr>
                                        <p:cTn id="23" dur="500" fill="hold"/>
                                        <p:tgtEl>
                                          <p:spTgt spid="17">
                                            <p:txEl>
                                              <p:pRg st="5" end="5"/>
                                            </p:txEl>
                                          </p:spTgt>
                                        </p:tgtEl>
                                        <p:attrNameLst>
                                          <p:attrName>fill.type</p:attrName>
                                        </p:attrNameLst>
                                      </p:cBhvr>
                                      <p:to>
                                        <p:strVal val="solid"/>
                                      </p:to>
                                    </p:set>
                                    <p:set>
                                      <p:cBhvr>
                                        <p:cTn id="24" dur="500" fill="hold"/>
                                        <p:tgtEl>
                                          <p:spTgt spid="17">
                                            <p:txEl>
                                              <p:pRg st="5" end="5"/>
                                            </p:txEl>
                                          </p:spTgt>
                                        </p:tgtEl>
                                        <p:attrNameLst>
                                          <p:attrName>fill.on</p:attrName>
                                        </p:attrNameLst>
                                      </p:cBhvr>
                                      <p:to>
                                        <p:strVal val="true"/>
                                      </p:to>
                                    </p:set>
                                  </p:childTnLst>
                                </p:cTn>
                              </p:par>
                              <p:par>
                                <p:cTn id="25" presetID="19" presetClass="emph" presetSubtype="0" fill="hold" nodeType="withEffect">
                                  <p:stCondLst>
                                    <p:cond delay="0"/>
                                  </p:stCondLst>
                                  <p:childTnLst>
                                    <p:animClr clrSpc="rgb" dir="cw">
                                      <p:cBhvr override="childStyle">
                                        <p:cTn id="26" dur="500" fill="hold"/>
                                        <p:tgtEl>
                                          <p:spTgt spid="17">
                                            <p:txEl>
                                              <p:pRg st="6" end="6"/>
                                            </p:txEl>
                                          </p:spTgt>
                                        </p:tgtEl>
                                        <p:attrNameLst>
                                          <p:attrName>style.color</p:attrName>
                                        </p:attrNameLst>
                                      </p:cBhvr>
                                      <p:to>
                                        <a:srgbClr val="444A4A"/>
                                      </p:to>
                                    </p:animClr>
                                    <p:animClr clrSpc="rgb" dir="cw">
                                      <p:cBhvr>
                                        <p:cTn id="27" dur="500" fill="hold"/>
                                        <p:tgtEl>
                                          <p:spTgt spid="17">
                                            <p:txEl>
                                              <p:pRg st="6" end="6"/>
                                            </p:txEl>
                                          </p:spTgt>
                                        </p:tgtEl>
                                        <p:attrNameLst>
                                          <p:attrName>fillcolor</p:attrName>
                                        </p:attrNameLst>
                                      </p:cBhvr>
                                      <p:to>
                                        <a:srgbClr val="444A4A"/>
                                      </p:to>
                                    </p:animClr>
                                    <p:set>
                                      <p:cBhvr>
                                        <p:cTn id="28" dur="500" fill="hold"/>
                                        <p:tgtEl>
                                          <p:spTgt spid="17">
                                            <p:txEl>
                                              <p:pRg st="6" end="6"/>
                                            </p:txEl>
                                          </p:spTgt>
                                        </p:tgtEl>
                                        <p:attrNameLst>
                                          <p:attrName>fill.type</p:attrName>
                                        </p:attrNameLst>
                                      </p:cBhvr>
                                      <p:to>
                                        <p:strVal val="solid"/>
                                      </p:to>
                                    </p:set>
                                    <p:set>
                                      <p:cBhvr>
                                        <p:cTn id="29" dur="500" fill="hold"/>
                                        <p:tgtEl>
                                          <p:spTgt spid="17">
                                            <p:txEl>
                                              <p:pRg st="6" end="6"/>
                                            </p:txEl>
                                          </p:spTgt>
                                        </p:tgtEl>
                                        <p:attrNameLst>
                                          <p:attrName>fill.on</p:attrName>
                                        </p:attrNameLst>
                                      </p:cBhvr>
                                      <p:to>
                                        <p:strVal val="true"/>
                                      </p:to>
                                    </p:set>
                                  </p:childTnLst>
                                </p:cTn>
                              </p:par>
                              <p:par>
                                <p:cTn id="30" presetID="19" presetClass="emph" presetSubtype="0" fill="hold" nodeType="withEffect">
                                  <p:stCondLst>
                                    <p:cond delay="0"/>
                                  </p:stCondLst>
                                  <p:childTnLst>
                                    <p:animClr clrSpc="rgb" dir="cw">
                                      <p:cBhvr override="childStyle">
                                        <p:cTn id="31" dur="500" fill="hold"/>
                                        <p:tgtEl>
                                          <p:spTgt spid="17">
                                            <p:txEl>
                                              <p:pRg st="7" end="7"/>
                                            </p:txEl>
                                          </p:spTgt>
                                        </p:tgtEl>
                                        <p:attrNameLst>
                                          <p:attrName>style.color</p:attrName>
                                        </p:attrNameLst>
                                      </p:cBhvr>
                                      <p:to>
                                        <a:srgbClr val="444A4A"/>
                                      </p:to>
                                    </p:animClr>
                                    <p:animClr clrSpc="rgb" dir="cw">
                                      <p:cBhvr>
                                        <p:cTn id="32" dur="500" fill="hold"/>
                                        <p:tgtEl>
                                          <p:spTgt spid="17">
                                            <p:txEl>
                                              <p:pRg st="7" end="7"/>
                                            </p:txEl>
                                          </p:spTgt>
                                        </p:tgtEl>
                                        <p:attrNameLst>
                                          <p:attrName>fillcolor</p:attrName>
                                        </p:attrNameLst>
                                      </p:cBhvr>
                                      <p:to>
                                        <a:srgbClr val="444A4A"/>
                                      </p:to>
                                    </p:animClr>
                                    <p:set>
                                      <p:cBhvr>
                                        <p:cTn id="33" dur="500" fill="hold"/>
                                        <p:tgtEl>
                                          <p:spTgt spid="17">
                                            <p:txEl>
                                              <p:pRg st="7" end="7"/>
                                            </p:txEl>
                                          </p:spTgt>
                                        </p:tgtEl>
                                        <p:attrNameLst>
                                          <p:attrName>fill.type</p:attrName>
                                        </p:attrNameLst>
                                      </p:cBhvr>
                                      <p:to>
                                        <p:strVal val="solid"/>
                                      </p:to>
                                    </p:set>
                                    <p:set>
                                      <p:cBhvr>
                                        <p:cTn id="34" dur="500" fill="hold"/>
                                        <p:tgtEl>
                                          <p:spTgt spid="17">
                                            <p:txEl>
                                              <p:pRg st="7" end="7"/>
                                            </p:txEl>
                                          </p:spTgt>
                                        </p:tgtEl>
                                        <p:attrNameLst>
                                          <p:attrName>fill.on</p:attrName>
                                        </p:attrNameLst>
                                      </p:cBhvr>
                                      <p:to>
                                        <p:strVal val="true"/>
                                      </p:to>
                                    </p:set>
                                  </p:childTnLst>
                                </p:cTn>
                              </p:par>
                              <p:par>
                                <p:cTn id="35" presetID="19" presetClass="emph" presetSubtype="0" fill="hold" nodeType="withEffect">
                                  <p:stCondLst>
                                    <p:cond delay="0"/>
                                  </p:stCondLst>
                                  <p:childTnLst>
                                    <p:animClr clrSpc="rgb" dir="cw">
                                      <p:cBhvr override="childStyle">
                                        <p:cTn id="36" dur="500" fill="hold"/>
                                        <p:tgtEl>
                                          <p:spTgt spid="17">
                                            <p:txEl>
                                              <p:pRg st="8" end="8"/>
                                            </p:txEl>
                                          </p:spTgt>
                                        </p:tgtEl>
                                        <p:attrNameLst>
                                          <p:attrName>style.color</p:attrName>
                                        </p:attrNameLst>
                                      </p:cBhvr>
                                      <p:to>
                                        <a:srgbClr val="444A4A"/>
                                      </p:to>
                                    </p:animClr>
                                    <p:animClr clrSpc="rgb" dir="cw">
                                      <p:cBhvr>
                                        <p:cTn id="37" dur="500" fill="hold"/>
                                        <p:tgtEl>
                                          <p:spTgt spid="17">
                                            <p:txEl>
                                              <p:pRg st="8" end="8"/>
                                            </p:txEl>
                                          </p:spTgt>
                                        </p:tgtEl>
                                        <p:attrNameLst>
                                          <p:attrName>fillcolor</p:attrName>
                                        </p:attrNameLst>
                                      </p:cBhvr>
                                      <p:to>
                                        <a:srgbClr val="444A4A"/>
                                      </p:to>
                                    </p:animClr>
                                    <p:set>
                                      <p:cBhvr>
                                        <p:cTn id="38" dur="500" fill="hold"/>
                                        <p:tgtEl>
                                          <p:spTgt spid="17">
                                            <p:txEl>
                                              <p:pRg st="8" end="8"/>
                                            </p:txEl>
                                          </p:spTgt>
                                        </p:tgtEl>
                                        <p:attrNameLst>
                                          <p:attrName>fill.type</p:attrName>
                                        </p:attrNameLst>
                                      </p:cBhvr>
                                      <p:to>
                                        <p:strVal val="solid"/>
                                      </p:to>
                                    </p:set>
                                    <p:set>
                                      <p:cBhvr>
                                        <p:cTn id="39" dur="500" fill="hold"/>
                                        <p:tgtEl>
                                          <p:spTgt spid="17">
                                            <p:txEl>
                                              <p:pRg st="8" end="8"/>
                                            </p:txEl>
                                          </p:spTgt>
                                        </p:tgtEl>
                                        <p:attrNameLst>
                                          <p:attrName>fill.on</p:attrName>
                                        </p:attrNameLst>
                                      </p:cBhvr>
                                      <p:to>
                                        <p:strVal val="true"/>
                                      </p:to>
                                    </p:set>
                                  </p:childTnLst>
                                </p:cTn>
                              </p:par>
                              <p:par>
                                <p:cTn id="40" presetID="19" presetClass="emph" presetSubtype="0" fill="hold" nodeType="withEffect">
                                  <p:stCondLst>
                                    <p:cond delay="0"/>
                                  </p:stCondLst>
                                  <p:childTnLst>
                                    <p:animClr clrSpc="rgb" dir="cw">
                                      <p:cBhvr override="childStyle">
                                        <p:cTn id="41" dur="500" fill="hold"/>
                                        <p:tgtEl>
                                          <p:spTgt spid="17">
                                            <p:txEl>
                                              <p:pRg st="9" end="9"/>
                                            </p:txEl>
                                          </p:spTgt>
                                        </p:tgtEl>
                                        <p:attrNameLst>
                                          <p:attrName>style.color</p:attrName>
                                        </p:attrNameLst>
                                      </p:cBhvr>
                                      <p:to>
                                        <a:srgbClr val="444A4A"/>
                                      </p:to>
                                    </p:animClr>
                                    <p:animClr clrSpc="rgb" dir="cw">
                                      <p:cBhvr>
                                        <p:cTn id="42" dur="500" fill="hold"/>
                                        <p:tgtEl>
                                          <p:spTgt spid="17">
                                            <p:txEl>
                                              <p:pRg st="9" end="9"/>
                                            </p:txEl>
                                          </p:spTgt>
                                        </p:tgtEl>
                                        <p:attrNameLst>
                                          <p:attrName>fillcolor</p:attrName>
                                        </p:attrNameLst>
                                      </p:cBhvr>
                                      <p:to>
                                        <a:srgbClr val="444A4A"/>
                                      </p:to>
                                    </p:animClr>
                                    <p:set>
                                      <p:cBhvr>
                                        <p:cTn id="43" dur="500" fill="hold"/>
                                        <p:tgtEl>
                                          <p:spTgt spid="17">
                                            <p:txEl>
                                              <p:pRg st="9" end="9"/>
                                            </p:txEl>
                                          </p:spTgt>
                                        </p:tgtEl>
                                        <p:attrNameLst>
                                          <p:attrName>fill.type</p:attrName>
                                        </p:attrNameLst>
                                      </p:cBhvr>
                                      <p:to>
                                        <p:strVal val="solid"/>
                                      </p:to>
                                    </p:set>
                                    <p:set>
                                      <p:cBhvr>
                                        <p:cTn id="44" dur="500" fill="hold"/>
                                        <p:tgtEl>
                                          <p:spTgt spid="17">
                                            <p:txEl>
                                              <p:pRg st="9" end="9"/>
                                            </p:txEl>
                                          </p:spTgt>
                                        </p:tgtEl>
                                        <p:attrNameLst>
                                          <p:attrName>fill.on</p:attrName>
                                        </p:attrNameLst>
                                      </p:cBhvr>
                                      <p:to>
                                        <p:strVal val="true"/>
                                      </p:to>
                                    </p:set>
                                  </p:childTnLst>
                                </p:cTn>
                              </p:par>
                              <p:par>
                                <p:cTn id="45" presetID="19" presetClass="emph" presetSubtype="0" fill="hold" nodeType="withEffect">
                                  <p:stCondLst>
                                    <p:cond delay="0"/>
                                  </p:stCondLst>
                                  <p:childTnLst>
                                    <p:animClr clrSpc="rgb" dir="cw">
                                      <p:cBhvr override="childStyle">
                                        <p:cTn id="46" dur="500" fill="hold"/>
                                        <p:tgtEl>
                                          <p:spTgt spid="18">
                                            <p:txEl>
                                              <p:pRg st="3" end="3"/>
                                            </p:txEl>
                                          </p:spTgt>
                                        </p:tgtEl>
                                        <p:attrNameLst>
                                          <p:attrName>style.color</p:attrName>
                                        </p:attrNameLst>
                                      </p:cBhvr>
                                      <p:to>
                                        <a:srgbClr val="444A4A"/>
                                      </p:to>
                                    </p:animClr>
                                    <p:animClr clrSpc="rgb" dir="cw">
                                      <p:cBhvr>
                                        <p:cTn id="47" dur="500" fill="hold"/>
                                        <p:tgtEl>
                                          <p:spTgt spid="18">
                                            <p:txEl>
                                              <p:pRg st="3" end="3"/>
                                            </p:txEl>
                                          </p:spTgt>
                                        </p:tgtEl>
                                        <p:attrNameLst>
                                          <p:attrName>fillcolor</p:attrName>
                                        </p:attrNameLst>
                                      </p:cBhvr>
                                      <p:to>
                                        <a:srgbClr val="444A4A"/>
                                      </p:to>
                                    </p:animClr>
                                    <p:set>
                                      <p:cBhvr>
                                        <p:cTn id="48" dur="500" fill="hold"/>
                                        <p:tgtEl>
                                          <p:spTgt spid="18">
                                            <p:txEl>
                                              <p:pRg st="3" end="3"/>
                                            </p:txEl>
                                          </p:spTgt>
                                        </p:tgtEl>
                                        <p:attrNameLst>
                                          <p:attrName>fill.type</p:attrName>
                                        </p:attrNameLst>
                                      </p:cBhvr>
                                      <p:to>
                                        <p:strVal val="solid"/>
                                      </p:to>
                                    </p:set>
                                    <p:set>
                                      <p:cBhvr>
                                        <p:cTn id="49" dur="500" fill="hold"/>
                                        <p:tgtEl>
                                          <p:spTgt spid="18">
                                            <p:txEl>
                                              <p:pRg st="3" end="3"/>
                                            </p:txEl>
                                          </p:spTgt>
                                        </p:tgtEl>
                                        <p:attrNameLst>
                                          <p:attrName>fill.on</p:attrName>
                                        </p:attrNameLst>
                                      </p:cBhvr>
                                      <p:to>
                                        <p:strVal val="true"/>
                                      </p:to>
                                    </p:set>
                                  </p:childTnLst>
                                </p:cTn>
                              </p:par>
                              <p:par>
                                <p:cTn id="50" presetID="19" presetClass="emph" presetSubtype="0" fill="hold" nodeType="withEffect">
                                  <p:stCondLst>
                                    <p:cond delay="0"/>
                                  </p:stCondLst>
                                  <p:childTnLst>
                                    <p:animClr clrSpc="rgb" dir="cw">
                                      <p:cBhvr override="childStyle">
                                        <p:cTn id="51" dur="500" fill="hold"/>
                                        <p:tgtEl>
                                          <p:spTgt spid="18">
                                            <p:txEl>
                                              <p:pRg st="4" end="4"/>
                                            </p:txEl>
                                          </p:spTgt>
                                        </p:tgtEl>
                                        <p:attrNameLst>
                                          <p:attrName>style.color</p:attrName>
                                        </p:attrNameLst>
                                      </p:cBhvr>
                                      <p:to>
                                        <a:srgbClr val="444A4A"/>
                                      </p:to>
                                    </p:animClr>
                                    <p:animClr clrSpc="rgb" dir="cw">
                                      <p:cBhvr>
                                        <p:cTn id="52" dur="500" fill="hold"/>
                                        <p:tgtEl>
                                          <p:spTgt spid="18">
                                            <p:txEl>
                                              <p:pRg st="4" end="4"/>
                                            </p:txEl>
                                          </p:spTgt>
                                        </p:tgtEl>
                                        <p:attrNameLst>
                                          <p:attrName>fillcolor</p:attrName>
                                        </p:attrNameLst>
                                      </p:cBhvr>
                                      <p:to>
                                        <a:srgbClr val="444A4A"/>
                                      </p:to>
                                    </p:animClr>
                                    <p:set>
                                      <p:cBhvr>
                                        <p:cTn id="53" dur="500" fill="hold"/>
                                        <p:tgtEl>
                                          <p:spTgt spid="18">
                                            <p:txEl>
                                              <p:pRg st="4" end="4"/>
                                            </p:txEl>
                                          </p:spTgt>
                                        </p:tgtEl>
                                        <p:attrNameLst>
                                          <p:attrName>fill.type</p:attrName>
                                        </p:attrNameLst>
                                      </p:cBhvr>
                                      <p:to>
                                        <p:strVal val="solid"/>
                                      </p:to>
                                    </p:set>
                                    <p:set>
                                      <p:cBhvr>
                                        <p:cTn id="54" dur="500" fill="hold"/>
                                        <p:tgtEl>
                                          <p:spTgt spid="18">
                                            <p:txEl>
                                              <p:pRg st="4" end="4"/>
                                            </p:txEl>
                                          </p:spTgt>
                                        </p:tgtEl>
                                        <p:attrNameLst>
                                          <p:attrName>fill.on</p:attrName>
                                        </p:attrNameLst>
                                      </p:cBhvr>
                                      <p:to>
                                        <p:strVal val="true"/>
                                      </p:to>
                                    </p:set>
                                  </p:childTnLst>
                                </p:cTn>
                              </p:par>
                              <p:par>
                                <p:cTn id="55" presetID="19" presetClass="emph" presetSubtype="0" fill="hold" nodeType="withEffect">
                                  <p:stCondLst>
                                    <p:cond delay="0"/>
                                  </p:stCondLst>
                                  <p:childTnLst>
                                    <p:animClr clrSpc="rgb" dir="cw">
                                      <p:cBhvr override="childStyle">
                                        <p:cTn id="56" dur="500" fill="hold"/>
                                        <p:tgtEl>
                                          <p:spTgt spid="18">
                                            <p:txEl>
                                              <p:pRg st="5" end="5"/>
                                            </p:txEl>
                                          </p:spTgt>
                                        </p:tgtEl>
                                        <p:attrNameLst>
                                          <p:attrName>style.color</p:attrName>
                                        </p:attrNameLst>
                                      </p:cBhvr>
                                      <p:to>
                                        <a:srgbClr val="444A4A"/>
                                      </p:to>
                                    </p:animClr>
                                    <p:animClr clrSpc="rgb" dir="cw">
                                      <p:cBhvr>
                                        <p:cTn id="57" dur="500" fill="hold"/>
                                        <p:tgtEl>
                                          <p:spTgt spid="18">
                                            <p:txEl>
                                              <p:pRg st="5" end="5"/>
                                            </p:txEl>
                                          </p:spTgt>
                                        </p:tgtEl>
                                        <p:attrNameLst>
                                          <p:attrName>fillcolor</p:attrName>
                                        </p:attrNameLst>
                                      </p:cBhvr>
                                      <p:to>
                                        <a:srgbClr val="444A4A"/>
                                      </p:to>
                                    </p:animClr>
                                    <p:set>
                                      <p:cBhvr>
                                        <p:cTn id="58" dur="500" fill="hold"/>
                                        <p:tgtEl>
                                          <p:spTgt spid="18">
                                            <p:txEl>
                                              <p:pRg st="5" end="5"/>
                                            </p:txEl>
                                          </p:spTgt>
                                        </p:tgtEl>
                                        <p:attrNameLst>
                                          <p:attrName>fill.type</p:attrName>
                                        </p:attrNameLst>
                                      </p:cBhvr>
                                      <p:to>
                                        <p:strVal val="solid"/>
                                      </p:to>
                                    </p:set>
                                    <p:set>
                                      <p:cBhvr>
                                        <p:cTn id="59" dur="500" fill="hold"/>
                                        <p:tgtEl>
                                          <p:spTgt spid="18">
                                            <p:txEl>
                                              <p:pRg st="5" end="5"/>
                                            </p:txEl>
                                          </p:spTgt>
                                        </p:tgtEl>
                                        <p:attrNameLst>
                                          <p:attrName>fill.on</p:attrName>
                                        </p:attrNameLst>
                                      </p:cBhvr>
                                      <p:to>
                                        <p:strVal val="true"/>
                                      </p:to>
                                    </p:set>
                                  </p:childTnLst>
                                </p:cTn>
                              </p:par>
                              <p:par>
                                <p:cTn id="60" presetID="19" presetClass="emph" presetSubtype="0" fill="hold" nodeType="withEffect">
                                  <p:stCondLst>
                                    <p:cond delay="0"/>
                                  </p:stCondLst>
                                  <p:childTnLst>
                                    <p:animClr clrSpc="rgb" dir="cw">
                                      <p:cBhvr override="childStyle">
                                        <p:cTn id="61" dur="500" fill="hold"/>
                                        <p:tgtEl>
                                          <p:spTgt spid="18">
                                            <p:txEl>
                                              <p:pRg st="6" end="6"/>
                                            </p:txEl>
                                          </p:spTgt>
                                        </p:tgtEl>
                                        <p:attrNameLst>
                                          <p:attrName>style.color</p:attrName>
                                        </p:attrNameLst>
                                      </p:cBhvr>
                                      <p:to>
                                        <a:srgbClr val="444A4A"/>
                                      </p:to>
                                    </p:animClr>
                                    <p:animClr clrSpc="rgb" dir="cw">
                                      <p:cBhvr>
                                        <p:cTn id="62" dur="500" fill="hold"/>
                                        <p:tgtEl>
                                          <p:spTgt spid="18">
                                            <p:txEl>
                                              <p:pRg st="6" end="6"/>
                                            </p:txEl>
                                          </p:spTgt>
                                        </p:tgtEl>
                                        <p:attrNameLst>
                                          <p:attrName>fillcolor</p:attrName>
                                        </p:attrNameLst>
                                      </p:cBhvr>
                                      <p:to>
                                        <a:srgbClr val="444A4A"/>
                                      </p:to>
                                    </p:animClr>
                                    <p:set>
                                      <p:cBhvr>
                                        <p:cTn id="63" dur="500" fill="hold"/>
                                        <p:tgtEl>
                                          <p:spTgt spid="18">
                                            <p:txEl>
                                              <p:pRg st="6" end="6"/>
                                            </p:txEl>
                                          </p:spTgt>
                                        </p:tgtEl>
                                        <p:attrNameLst>
                                          <p:attrName>fill.type</p:attrName>
                                        </p:attrNameLst>
                                      </p:cBhvr>
                                      <p:to>
                                        <p:strVal val="solid"/>
                                      </p:to>
                                    </p:set>
                                    <p:set>
                                      <p:cBhvr>
                                        <p:cTn id="64" dur="500" fill="hold"/>
                                        <p:tgtEl>
                                          <p:spTgt spid="18">
                                            <p:txEl>
                                              <p:pRg st="6" end="6"/>
                                            </p:txEl>
                                          </p:spTgt>
                                        </p:tgtEl>
                                        <p:attrNameLst>
                                          <p:attrName>fill.on</p:attrName>
                                        </p:attrNameLst>
                                      </p:cBhvr>
                                      <p:to>
                                        <p:strVal val="true"/>
                                      </p:to>
                                    </p:set>
                                  </p:childTnLst>
                                </p:cTn>
                              </p:par>
                              <p:par>
                                <p:cTn id="65" presetID="19" presetClass="emph" presetSubtype="0" fill="hold" nodeType="withEffect">
                                  <p:stCondLst>
                                    <p:cond delay="0"/>
                                  </p:stCondLst>
                                  <p:childTnLst>
                                    <p:animClr clrSpc="rgb" dir="cw">
                                      <p:cBhvr override="childStyle">
                                        <p:cTn id="66" dur="500" fill="hold"/>
                                        <p:tgtEl>
                                          <p:spTgt spid="18">
                                            <p:txEl>
                                              <p:pRg st="7" end="7"/>
                                            </p:txEl>
                                          </p:spTgt>
                                        </p:tgtEl>
                                        <p:attrNameLst>
                                          <p:attrName>style.color</p:attrName>
                                        </p:attrNameLst>
                                      </p:cBhvr>
                                      <p:to>
                                        <a:srgbClr val="444A4A"/>
                                      </p:to>
                                    </p:animClr>
                                    <p:animClr clrSpc="rgb" dir="cw">
                                      <p:cBhvr>
                                        <p:cTn id="67" dur="500" fill="hold"/>
                                        <p:tgtEl>
                                          <p:spTgt spid="18">
                                            <p:txEl>
                                              <p:pRg st="7" end="7"/>
                                            </p:txEl>
                                          </p:spTgt>
                                        </p:tgtEl>
                                        <p:attrNameLst>
                                          <p:attrName>fillcolor</p:attrName>
                                        </p:attrNameLst>
                                      </p:cBhvr>
                                      <p:to>
                                        <a:srgbClr val="444A4A"/>
                                      </p:to>
                                    </p:animClr>
                                    <p:set>
                                      <p:cBhvr>
                                        <p:cTn id="68" dur="500" fill="hold"/>
                                        <p:tgtEl>
                                          <p:spTgt spid="18">
                                            <p:txEl>
                                              <p:pRg st="7" end="7"/>
                                            </p:txEl>
                                          </p:spTgt>
                                        </p:tgtEl>
                                        <p:attrNameLst>
                                          <p:attrName>fill.type</p:attrName>
                                        </p:attrNameLst>
                                      </p:cBhvr>
                                      <p:to>
                                        <p:strVal val="solid"/>
                                      </p:to>
                                    </p:set>
                                    <p:set>
                                      <p:cBhvr>
                                        <p:cTn id="69" dur="500" fill="hold"/>
                                        <p:tgtEl>
                                          <p:spTgt spid="18">
                                            <p:txEl>
                                              <p:pRg st="7" end="7"/>
                                            </p:txEl>
                                          </p:spTgt>
                                        </p:tgtEl>
                                        <p:attrNameLst>
                                          <p:attrName>fill.on</p:attrName>
                                        </p:attrNameLst>
                                      </p:cBhvr>
                                      <p:to>
                                        <p:strVal val="true"/>
                                      </p:to>
                                    </p:set>
                                  </p:childTnLst>
                                </p:cTn>
                              </p:par>
                              <p:par>
                                <p:cTn id="70" presetID="19" presetClass="emph" presetSubtype="0" fill="hold" nodeType="withEffect">
                                  <p:stCondLst>
                                    <p:cond delay="0"/>
                                  </p:stCondLst>
                                  <p:childTnLst>
                                    <p:animClr clrSpc="rgb" dir="cw">
                                      <p:cBhvr override="childStyle">
                                        <p:cTn id="71" dur="500" fill="hold"/>
                                        <p:tgtEl>
                                          <p:spTgt spid="18">
                                            <p:txEl>
                                              <p:pRg st="8" end="8"/>
                                            </p:txEl>
                                          </p:spTgt>
                                        </p:tgtEl>
                                        <p:attrNameLst>
                                          <p:attrName>style.color</p:attrName>
                                        </p:attrNameLst>
                                      </p:cBhvr>
                                      <p:to>
                                        <a:srgbClr val="444A4A"/>
                                      </p:to>
                                    </p:animClr>
                                    <p:animClr clrSpc="rgb" dir="cw">
                                      <p:cBhvr>
                                        <p:cTn id="72" dur="500" fill="hold"/>
                                        <p:tgtEl>
                                          <p:spTgt spid="18">
                                            <p:txEl>
                                              <p:pRg st="8" end="8"/>
                                            </p:txEl>
                                          </p:spTgt>
                                        </p:tgtEl>
                                        <p:attrNameLst>
                                          <p:attrName>fillcolor</p:attrName>
                                        </p:attrNameLst>
                                      </p:cBhvr>
                                      <p:to>
                                        <a:srgbClr val="444A4A"/>
                                      </p:to>
                                    </p:animClr>
                                    <p:set>
                                      <p:cBhvr>
                                        <p:cTn id="73" dur="500" fill="hold"/>
                                        <p:tgtEl>
                                          <p:spTgt spid="18">
                                            <p:txEl>
                                              <p:pRg st="8" end="8"/>
                                            </p:txEl>
                                          </p:spTgt>
                                        </p:tgtEl>
                                        <p:attrNameLst>
                                          <p:attrName>fill.type</p:attrName>
                                        </p:attrNameLst>
                                      </p:cBhvr>
                                      <p:to>
                                        <p:strVal val="solid"/>
                                      </p:to>
                                    </p:set>
                                    <p:set>
                                      <p:cBhvr>
                                        <p:cTn id="74" dur="500" fill="hold"/>
                                        <p:tgtEl>
                                          <p:spTgt spid="18">
                                            <p:txEl>
                                              <p:pRg st="8" end="8"/>
                                            </p:txEl>
                                          </p:spTgt>
                                        </p:tgtEl>
                                        <p:attrNameLst>
                                          <p:attrName>fill.on</p:attrName>
                                        </p:attrNameLst>
                                      </p:cBhvr>
                                      <p:to>
                                        <p:strVal val="true"/>
                                      </p:to>
                                    </p:set>
                                  </p:childTnLst>
                                </p:cTn>
                              </p:par>
                              <p:par>
                                <p:cTn id="75" presetID="19" presetClass="emph" presetSubtype="0" fill="hold" nodeType="withEffect">
                                  <p:stCondLst>
                                    <p:cond delay="0"/>
                                  </p:stCondLst>
                                  <p:childTnLst>
                                    <p:animClr clrSpc="rgb" dir="cw">
                                      <p:cBhvr override="childStyle">
                                        <p:cTn id="76" dur="500" fill="hold"/>
                                        <p:tgtEl>
                                          <p:spTgt spid="18">
                                            <p:txEl>
                                              <p:pRg st="9" end="9"/>
                                            </p:txEl>
                                          </p:spTgt>
                                        </p:tgtEl>
                                        <p:attrNameLst>
                                          <p:attrName>style.color</p:attrName>
                                        </p:attrNameLst>
                                      </p:cBhvr>
                                      <p:to>
                                        <a:srgbClr val="444A4A"/>
                                      </p:to>
                                    </p:animClr>
                                    <p:animClr clrSpc="rgb" dir="cw">
                                      <p:cBhvr>
                                        <p:cTn id="77" dur="500" fill="hold"/>
                                        <p:tgtEl>
                                          <p:spTgt spid="18">
                                            <p:txEl>
                                              <p:pRg st="9" end="9"/>
                                            </p:txEl>
                                          </p:spTgt>
                                        </p:tgtEl>
                                        <p:attrNameLst>
                                          <p:attrName>fillcolor</p:attrName>
                                        </p:attrNameLst>
                                      </p:cBhvr>
                                      <p:to>
                                        <a:srgbClr val="444A4A"/>
                                      </p:to>
                                    </p:animClr>
                                    <p:set>
                                      <p:cBhvr>
                                        <p:cTn id="78" dur="500" fill="hold"/>
                                        <p:tgtEl>
                                          <p:spTgt spid="18">
                                            <p:txEl>
                                              <p:pRg st="9" end="9"/>
                                            </p:txEl>
                                          </p:spTgt>
                                        </p:tgtEl>
                                        <p:attrNameLst>
                                          <p:attrName>fill.type</p:attrName>
                                        </p:attrNameLst>
                                      </p:cBhvr>
                                      <p:to>
                                        <p:strVal val="solid"/>
                                      </p:to>
                                    </p:set>
                                    <p:set>
                                      <p:cBhvr>
                                        <p:cTn id="79" dur="500" fill="hold"/>
                                        <p:tgtEl>
                                          <p:spTgt spid="18">
                                            <p:txEl>
                                              <p:pRg st="9" end="9"/>
                                            </p:txEl>
                                          </p:spTgt>
                                        </p:tgtEl>
                                        <p:attrNameLst>
                                          <p:attrName>fill.on</p:attrName>
                                        </p:attrNameLst>
                                      </p:cBhvr>
                                      <p:to>
                                        <p:strVal val="true"/>
                                      </p:to>
                                    </p:set>
                                  </p:childTnLst>
                                </p:cTn>
                              </p:par>
                              <p:par>
                                <p:cTn id="80" presetID="1" presetClass="emph" presetSubtype="2" fill="hold" nodeType="withEffect">
                                  <p:stCondLst>
                                    <p:cond delay="0"/>
                                  </p:stCondLst>
                                  <p:childTnLst>
                                    <p:animClr clrSpc="rgb" dir="cw">
                                      <p:cBhvr>
                                        <p:cTn id="81" dur="500" fill="hold"/>
                                        <p:tgtEl>
                                          <p:spTgt spid="14"/>
                                        </p:tgtEl>
                                        <p:attrNameLst>
                                          <p:attrName>fillcolor</p:attrName>
                                        </p:attrNameLst>
                                      </p:cBhvr>
                                      <p:to>
                                        <a:srgbClr val="E7E6E6"/>
                                      </p:to>
                                    </p:animClr>
                                    <p:set>
                                      <p:cBhvr>
                                        <p:cTn id="82" dur="500" fill="hold"/>
                                        <p:tgtEl>
                                          <p:spTgt spid="14"/>
                                        </p:tgtEl>
                                        <p:attrNameLst>
                                          <p:attrName>fill.type</p:attrName>
                                        </p:attrNameLst>
                                      </p:cBhvr>
                                      <p:to>
                                        <p:strVal val="solid"/>
                                      </p:to>
                                    </p:set>
                                    <p:set>
                                      <p:cBhvr>
                                        <p:cTn id="83" dur="500" fill="hold"/>
                                        <p:tgtEl>
                                          <p:spTgt spid="14"/>
                                        </p:tgtEl>
                                        <p:attrNameLst>
                                          <p:attrName>fill.on</p:attrName>
                                        </p:attrNameLst>
                                      </p:cBhvr>
                                      <p:to>
                                        <p:strVal val="true"/>
                                      </p:to>
                                    </p:set>
                                  </p:childTnLst>
                                </p:cTn>
                              </p:par>
                              <p:par>
                                <p:cTn id="84" presetID="1" presetClass="emph" presetSubtype="2" fill="hold" nodeType="withEffect">
                                  <p:stCondLst>
                                    <p:cond delay="0"/>
                                  </p:stCondLst>
                                  <p:childTnLst>
                                    <p:animClr clrSpc="rgb" dir="cw">
                                      <p:cBhvr>
                                        <p:cTn id="85" dur="500" fill="hold"/>
                                        <p:tgtEl>
                                          <p:spTgt spid="16"/>
                                        </p:tgtEl>
                                        <p:attrNameLst>
                                          <p:attrName>fillcolor</p:attrName>
                                        </p:attrNameLst>
                                      </p:cBhvr>
                                      <p:to>
                                        <a:srgbClr val="E7E6E6"/>
                                      </p:to>
                                    </p:animClr>
                                    <p:set>
                                      <p:cBhvr>
                                        <p:cTn id="86" dur="500" fill="hold"/>
                                        <p:tgtEl>
                                          <p:spTgt spid="16"/>
                                        </p:tgtEl>
                                        <p:attrNameLst>
                                          <p:attrName>fill.type</p:attrName>
                                        </p:attrNameLst>
                                      </p:cBhvr>
                                      <p:to>
                                        <p:strVal val="solid"/>
                                      </p:to>
                                    </p:set>
                                    <p:set>
                                      <p:cBhvr>
                                        <p:cTn id="87" dur="500" fill="hold"/>
                                        <p:tgtEl>
                                          <p:spTgt spid="1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9CABD-016A-4105-9C16-9B8F83470748}"/>
              </a:ext>
            </a:extLst>
          </p:cNvPr>
          <p:cNvSpPr>
            <a:spLocks noGrp="1"/>
          </p:cNvSpPr>
          <p:nvPr>
            <p:ph type="title"/>
          </p:nvPr>
        </p:nvSpPr>
        <p:spPr>
          <a:xfrm>
            <a:off x="390526" y="228600"/>
            <a:ext cx="2746374" cy="5715000"/>
          </a:xfrm>
        </p:spPr>
        <p:txBody>
          <a:bodyPr wrap="square" anchor="ctr">
            <a:noAutofit/>
          </a:bodyPr>
          <a:lstStyle/>
          <a:p>
            <a:pPr>
              <a:lnSpc>
                <a:spcPct val="100000"/>
              </a:lnSpc>
            </a:pPr>
            <a:r>
              <a:rPr lang="ja-JP" altLang="en-US" dirty="0">
                <a:ea typeface="MS PGothic" panose="020B0600070205080204" pitchFamily="34" charset="-128"/>
              </a:rPr>
              <a:t>スタイル観察のテクニック</a:t>
            </a:r>
          </a:p>
        </p:txBody>
      </p:sp>
      <p:sp>
        <p:nvSpPr>
          <p:cNvPr id="3" name="Content Placeholder 2">
            <a:extLst>
              <a:ext uri="{FF2B5EF4-FFF2-40B4-BE49-F238E27FC236}">
                <a16:creationId xmlns:a16="http://schemas.microsoft.com/office/drawing/2014/main" id="{89890FE1-5E82-4EC5-9B63-1B76910148C2}"/>
              </a:ext>
            </a:extLst>
          </p:cNvPr>
          <p:cNvSpPr>
            <a:spLocks noGrp="1"/>
          </p:cNvSpPr>
          <p:nvPr>
            <p:ph idx="1"/>
          </p:nvPr>
        </p:nvSpPr>
        <p:spPr>
          <a:xfrm>
            <a:off x="4170363" y="262054"/>
            <a:ext cx="7793037" cy="5715000"/>
          </a:xfrm>
        </p:spPr>
        <p:txBody>
          <a:bodyPr wrap="square" lIns="1280160" anchor="ctr">
            <a:noAutofit/>
          </a:bodyPr>
          <a:lstStyle/>
          <a:p>
            <a:pPr>
              <a:spcBef>
                <a:spcPts val="1500"/>
              </a:spcBef>
              <a:spcAft>
                <a:spcPts val="1000"/>
              </a:spcAft>
              <a:defRPr sz="2000"/>
            </a:pPr>
            <a:r>
              <a:rPr lang="ja-JP" altLang="en-US" dirty="0">
                <a:ea typeface="MS PGothic" panose="020B0600070205080204" pitchFamily="34" charset="-128"/>
              </a:rPr>
              <a:t>結論を急がない</a:t>
            </a:r>
          </a:p>
          <a:p>
            <a:pPr>
              <a:spcBef>
                <a:spcPts val="1500"/>
              </a:spcBef>
              <a:spcAft>
                <a:spcPts val="1000"/>
              </a:spcAft>
              <a:defRPr sz="2000"/>
            </a:pPr>
            <a:r>
              <a:rPr lang="ja-JP" altLang="en-US" dirty="0">
                <a:ea typeface="MS PGothic" panose="020B0600070205080204" pitchFamily="34" charset="-128"/>
              </a:rPr>
              <a:t>客観性を保つ</a:t>
            </a:r>
          </a:p>
          <a:p>
            <a:pPr>
              <a:spcBef>
                <a:spcPts val="1500"/>
              </a:spcBef>
              <a:spcAft>
                <a:spcPts val="1000"/>
              </a:spcAft>
              <a:defRPr sz="2000"/>
            </a:pPr>
            <a:r>
              <a:rPr lang="ja-JP" altLang="en-US" dirty="0">
                <a:ea typeface="MS PGothic" panose="020B0600070205080204" pitchFamily="34" charset="-128"/>
              </a:rPr>
              <a:t>スタイルによる行動を個人の役割や立場から切り離す</a:t>
            </a:r>
          </a:p>
          <a:p>
            <a:pPr>
              <a:lnSpc>
                <a:spcPct val="100000"/>
              </a:lnSpc>
              <a:spcBef>
                <a:spcPts val="1500"/>
              </a:spcBef>
              <a:spcAft>
                <a:spcPts val="1000"/>
              </a:spcAft>
              <a:defRPr sz="2000"/>
            </a:pPr>
            <a:r>
              <a:rPr lang="ja-JP" altLang="en-US" dirty="0">
                <a:ea typeface="MS PGothic" panose="020B0600070205080204" pitchFamily="34" charset="-128"/>
              </a:rPr>
              <a:t>適度なストレス下に置くことで、各人のスタイルがわかり</a:t>
            </a:r>
            <a:br>
              <a:rPr lang="en-US" altLang="ja-JP" dirty="0">
                <a:ea typeface="MS PGothic" panose="020B0600070205080204" pitchFamily="34" charset="-128"/>
              </a:rPr>
            </a:br>
            <a:r>
              <a:rPr lang="ja-JP" altLang="en-US" dirty="0">
                <a:ea typeface="MS PGothic" panose="020B0600070205080204" pitchFamily="34" charset="-128"/>
              </a:rPr>
              <a:t>やすくなる</a:t>
            </a:r>
          </a:p>
          <a:p>
            <a:pPr>
              <a:spcBef>
                <a:spcPts val="1500"/>
              </a:spcBef>
              <a:spcAft>
                <a:spcPts val="1000"/>
              </a:spcAft>
              <a:defRPr sz="2000"/>
            </a:pPr>
            <a:r>
              <a:rPr lang="ja-JP" altLang="en-US" dirty="0">
                <a:ea typeface="MS PGothic" panose="020B0600070205080204" pitchFamily="34" charset="-128"/>
              </a:rPr>
              <a:t>邪魔をしない（観察に専念）</a:t>
            </a:r>
          </a:p>
          <a:p>
            <a:pPr>
              <a:spcBef>
                <a:spcPts val="1500"/>
              </a:spcBef>
              <a:spcAft>
                <a:spcPts val="1000"/>
              </a:spcAft>
            </a:pPr>
            <a:endParaRPr lang="ja-JP" altLang="en-US" sz="2000" dirty="0">
              <a:ea typeface="MS PGothic" panose="020B0600070205080204" pitchFamily="34" charset="-128"/>
            </a:endParaRPr>
          </a:p>
        </p:txBody>
      </p:sp>
      <p:sp>
        <p:nvSpPr>
          <p:cNvPr id="5" name="Footer Placeholder 4">
            <a:extLst>
              <a:ext uri="{FF2B5EF4-FFF2-40B4-BE49-F238E27FC236}">
                <a16:creationId xmlns:a16="http://schemas.microsoft.com/office/drawing/2014/main" id="{4D3CF669-61B8-4393-ABDB-84352A6B6564}"/>
              </a:ext>
            </a:extLst>
          </p:cNvPr>
          <p:cNvSpPr>
            <a:spLocks noGrp="1"/>
          </p:cNvSpPr>
          <p:nvPr>
            <p:ph type="ftr" sz="quarter" idx="11"/>
          </p:nvPr>
        </p:nvSpPr>
        <p:spPr/>
        <p:txBody>
          <a:bodyPr wrap="square">
            <a:noAutofit/>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
        <p:nvSpPr>
          <p:cNvPr id="6" name="Slide Number Placeholder 5">
            <a:extLst>
              <a:ext uri="{FF2B5EF4-FFF2-40B4-BE49-F238E27FC236}">
                <a16:creationId xmlns:a16="http://schemas.microsoft.com/office/drawing/2014/main" id="{0FBC13A4-C929-45D4-B223-A112BFF04BC6}"/>
              </a:ext>
            </a:extLst>
          </p:cNvPr>
          <p:cNvSpPr>
            <a:spLocks noGrp="1"/>
          </p:cNvSpPr>
          <p:nvPr>
            <p:ph type="sldNum" sz="quarter" idx="12"/>
          </p:nvPr>
        </p:nvSpPr>
        <p:spPr/>
        <p:txBody>
          <a:bodyPr wrap="square">
            <a:noAutofit/>
          </a:bodyPr>
          <a:lstStyle/>
          <a:p>
            <a:fld id="{1B1CF60C-C85D-47C0-8597-E3BF95F18FA3}" type="slidenum">
              <a:rPr lang="en-US" altLang="ja-JP" smtClean="0">
                <a:ea typeface="MS PGothic" panose="020B0600070205080204" pitchFamily="34" charset="-128"/>
              </a:rPr>
              <a:t>50</a:t>
            </a:fld>
            <a:endParaRPr lang="ja-JP" altLang="en-US" dirty="0">
              <a:ea typeface="MS PGothic" panose="020B0600070205080204" pitchFamily="34" charset="-128"/>
            </a:endParaRPr>
          </a:p>
        </p:txBody>
      </p:sp>
      <p:sp>
        <p:nvSpPr>
          <p:cNvPr id="8" name="Oval 7">
            <a:extLst>
              <a:ext uri="{FF2B5EF4-FFF2-40B4-BE49-F238E27FC236}">
                <a16:creationId xmlns:a16="http://schemas.microsoft.com/office/drawing/2014/main" id="{CD7D84E8-073C-4DFD-99F5-BFE15F778DFC}"/>
              </a:ext>
            </a:extLst>
          </p:cNvPr>
          <p:cNvSpPr/>
          <p:nvPr/>
        </p:nvSpPr>
        <p:spPr bwMode="gray">
          <a:xfrm>
            <a:off x="4816928" y="1216286"/>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en-US" altLang="ja-JP" dirty="0">
                <a:ea typeface="MS PGothic" panose="020B0600070205080204" pitchFamily="34" charset="-128"/>
              </a:rPr>
              <a:t>1</a:t>
            </a:r>
          </a:p>
        </p:txBody>
      </p:sp>
      <p:sp>
        <p:nvSpPr>
          <p:cNvPr id="9" name="Oval 8">
            <a:extLst>
              <a:ext uri="{FF2B5EF4-FFF2-40B4-BE49-F238E27FC236}">
                <a16:creationId xmlns:a16="http://schemas.microsoft.com/office/drawing/2014/main" id="{555B454E-9216-477B-9A64-9DD8271FF53A}"/>
              </a:ext>
            </a:extLst>
          </p:cNvPr>
          <p:cNvSpPr/>
          <p:nvPr/>
        </p:nvSpPr>
        <p:spPr bwMode="gray">
          <a:xfrm>
            <a:off x="4816928" y="1811668"/>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en-US" altLang="ja-JP">
                <a:ea typeface="MS PGothic" panose="020B0600070205080204" pitchFamily="34" charset="-128"/>
              </a:rPr>
              <a:t>2</a:t>
            </a:r>
            <a:endParaRPr lang="en-US" altLang="ja-JP" dirty="0">
              <a:ea typeface="MS PGothic" panose="020B0600070205080204" pitchFamily="34" charset="-128"/>
            </a:endParaRPr>
          </a:p>
        </p:txBody>
      </p:sp>
      <p:sp>
        <p:nvSpPr>
          <p:cNvPr id="10" name="Oval 9">
            <a:extLst>
              <a:ext uri="{FF2B5EF4-FFF2-40B4-BE49-F238E27FC236}">
                <a16:creationId xmlns:a16="http://schemas.microsoft.com/office/drawing/2014/main" id="{7B59682E-52EB-4DFB-AF2F-EB3BB439EF73}"/>
              </a:ext>
            </a:extLst>
          </p:cNvPr>
          <p:cNvSpPr/>
          <p:nvPr/>
        </p:nvSpPr>
        <p:spPr bwMode="gray">
          <a:xfrm>
            <a:off x="4816928" y="2397425"/>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en-US" altLang="ja-JP" dirty="0">
                <a:ea typeface="MS PGothic" panose="020B0600070205080204" pitchFamily="34" charset="-128"/>
              </a:rPr>
              <a:t>3</a:t>
            </a:r>
          </a:p>
        </p:txBody>
      </p:sp>
      <p:sp>
        <p:nvSpPr>
          <p:cNvPr id="11" name="Oval 10">
            <a:extLst>
              <a:ext uri="{FF2B5EF4-FFF2-40B4-BE49-F238E27FC236}">
                <a16:creationId xmlns:a16="http://schemas.microsoft.com/office/drawing/2014/main" id="{4D6313DE-7760-4922-80A7-10EA28D1930F}"/>
              </a:ext>
            </a:extLst>
          </p:cNvPr>
          <p:cNvSpPr/>
          <p:nvPr/>
        </p:nvSpPr>
        <p:spPr bwMode="gray">
          <a:xfrm>
            <a:off x="4816927" y="3152963"/>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en-US" altLang="ja-JP" dirty="0">
                <a:ea typeface="MS PGothic" panose="020B0600070205080204" pitchFamily="34" charset="-128"/>
              </a:rPr>
              <a:t>4</a:t>
            </a:r>
          </a:p>
        </p:txBody>
      </p:sp>
      <p:sp>
        <p:nvSpPr>
          <p:cNvPr id="12" name="Oval 11">
            <a:extLst>
              <a:ext uri="{FF2B5EF4-FFF2-40B4-BE49-F238E27FC236}">
                <a16:creationId xmlns:a16="http://schemas.microsoft.com/office/drawing/2014/main" id="{07432474-4610-4E54-835A-DEAC0A7CA51E}"/>
              </a:ext>
            </a:extLst>
          </p:cNvPr>
          <p:cNvSpPr/>
          <p:nvPr/>
        </p:nvSpPr>
        <p:spPr bwMode="gray">
          <a:xfrm>
            <a:off x="4816928" y="3934303"/>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2000" b="1">
                <a:solidFill>
                  <a:schemeClr val="bg1"/>
                </a:solidFill>
              </a:defRPr>
            </a:pPr>
            <a:r>
              <a:rPr lang="en-US" altLang="ja-JP">
                <a:ea typeface="MS PGothic" panose="020B0600070205080204" pitchFamily="34" charset="-128"/>
              </a:rPr>
              <a:t>5</a:t>
            </a:r>
            <a:endParaRPr lang="en-US" altLang="ja-JP" dirty="0">
              <a:ea typeface="MS PGothic" panose="020B0600070205080204" pitchFamily="34" charset="-128"/>
            </a:endParaRPr>
          </a:p>
        </p:txBody>
      </p:sp>
    </p:spTree>
    <p:extLst>
      <p:ext uri="{BB962C8B-B14F-4D97-AF65-F5344CB8AC3E}">
        <p14:creationId xmlns:p14="http://schemas.microsoft.com/office/powerpoint/2010/main" val="8508515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AE831-AFDA-48E8-BD8E-3309107220DF}"/>
              </a:ext>
            </a:extLst>
          </p:cNvPr>
          <p:cNvSpPr>
            <a:spLocks noGrp="1"/>
          </p:cNvSpPr>
          <p:nvPr>
            <p:ph type="title"/>
          </p:nvPr>
        </p:nvSpPr>
        <p:spPr>
          <a:xfrm>
            <a:off x="518614" y="228600"/>
            <a:ext cx="11444785" cy="1009650"/>
          </a:xfrm>
        </p:spPr>
        <p:txBody>
          <a:bodyPr wrap="square">
            <a:noAutofit/>
          </a:bodyPr>
          <a:lstStyle/>
          <a:p>
            <a:pPr>
              <a:lnSpc>
                <a:spcPct val="100000"/>
              </a:lnSpc>
            </a:pPr>
            <a:r>
              <a:rPr lang="ja-JP" altLang="en-US">
                <a:ea typeface="MS PGothic" panose="020B0600070205080204" pitchFamily="34" charset="-128"/>
              </a:rPr>
              <a:t>スタイルフォーラム</a:t>
            </a:r>
            <a:endParaRPr lang="ja-JP" altLang="en-US" dirty="0">
              <a:ea typeface="MS PGothic" panose="020B0600070205080204" pitchFamily="34" charset="-128"/>
            </a:endParaRPr>
          </a:p>
        </p:txBody>
      </p:sp>
      <p:sp>
        <p:nvSpPr>
          <p:cNvPr id="3" name="Content Placeholder 2">
            <a:extLst>
              <a:ext uri="{FF2B5EF4-FFF2-40B4-BE49-F238E27FC236}">
                <a16:creationId xmlns:a16="http://schemas.microsoft.com/office/drawing/2014/main" id="{8D8FF20C-D57B-4159-8BD3-CFC1A2EF6543}"/>
              </a:ext>
            </a:extLst>
          </p:cNvPr>
          <p:cNvSpPr>
            <a:spLocks noGrp="1"/>
          </p:cNvSpPr>
          <p:nvPr>
            <p:ph idx="1"/>
          </p:nvPr>
        </p:nvSpPr>
        <p:spPr>
          <a:xfrm>
            <a:off x="518614" y="1478782"/>
            <a:ext cx="7634786" cy="4142967"/>
          </a:xfrm>
        </p:spPr>
        <p:txBody>
          <a:bodyPr wrap="square">
            <a:noAutofit/>
          </a:bodyPr>
          <a:lstStyle/>
          <a:p>
            <a:pPr eaLnBrk="1" hangingPunct="1">
              <a:lnSpc>
                <a:spcPct val="100000"/>
              </a:lnSpc>
              <a:defRPr>
                <a:ea typeface="ヒラギノ角ゴ Pro W3" pitchFamily="4" charset="-128"/>
                <a:cs typeface="ヒラギノ角ゴ Pro W3" pitchFamily="4" charset="-128"/>
              </a:defRPr>
            </a:pPr>
            <a:r>
              <a:rPr lang="ja-JP" altLang="en-US" b="1" dirty="0">
                <a:ea typeface="MS PGothic" panose="020B0600070205080204" pitchFamily="34" charset="-128"/>
              </a:rPr>
              <a:t>趣旨：</a:t>
            </a:r>
            <a:r>
              <a:rPr lang="ja-JP" altLang="en-US" dirty="0">
                <a:ea typeface="MS PGothic" panose="020B0600070205080204" pitchFamily="34" charset="-128"/>
              </a:rPr>
              <a:t>自分が緊張してしまう正反対のソーシャル・スタイルの</a:t>
            </a:r>
            <a:br>
              <a:rPr lang="en-US" altLang="ja-JP" dirty="0">
                <a:ea typeface="MS PGothic" panose="020B0600070205080204" pitchFamily="34" charset="-128"/>
              </a:rPr>
            </a:br>
            <a:r>
              <a:rPr lang="ja-JP" altLang="en-US" dirty="0">
                <a:ea typeface="MS PGothic" panose="020B0600070205080204" pitchFamily="34" charset="-128"/>
              </a:rPr>
              <a:t>ポジションがどのようなものかを説明し、そのスタイルの人と</a:t>
            </a:r>
            <a:br>
              <a:rPr lang="en-US" altLang="ja-JP" dirty="0">
                <a:ea typeface="MS PGothic" panose="020B0600070205080204" pitchFamily="34" charset="-128"/>
              </a:rPr>
            </a:br>
            <a:r>
              <a:rPr lang="ja-JP" altLang="en-US" dirty="0">
                <a:ea typeface="MS PGothic" panose="020B0600070205080204" pitchFamily="34" charset="-128"/>
              </a:rPr>
              <a:t>より生産的に付き合う方法について洞察を深める機会を提供する。</a:t>
            </a:r>
          </a:p>
          <a:p>
            <a:pPr eaLnBrk="1" hangingPunct="1">
              <a:lnSpc>
                <a:spcPct val="100000"/>
              </a:lnSpc>
              <a:defRPr b="1">
                <a:ea typeface="ヒラギノ角ゴ Pro W3" pitchFamily="4" charset="-128"/>
                <a:cs typeface="ヒラギノ角ゴ Pro W3" pitchFamily="4" charset="-128"/>
              </a:defRPr>
            </a:pPr>
            <a:r>
              <a:rPr lang="ja-JP" altLang="en-US" dirty="0">
                <a:ea typeface="MS PGothic" panose="020B0600070205080204" pitchFamily="34" charset="-128"/>
              </a:rPr>
              <a:t>指示：</a:t>
            </a:r>
            <a:endParaRPr lang="ja-JP" altLang="en-US" dirty="0">
              <a:ea typeface="MS PGothic" panose="020B0600070205080204" pitchFamily="34" charset="-128"/>
              <a:cs typeface="ヒラギノ角ゴ Pro W3" pitchFamily="4" charset="-128"/>
            </a:endParaRPr>
          </a:p>
          <a:p>
            <a:pPr lvl="1" eaLnBrk="1" hangingPunct="1">
              <a:lnSpc>
                <a:spcPct val="100000"/>
              </a:lnSpc>
            </a:pPr>
            <a:r>
              <a:rPr lang="ja-JP" altLang="en-US" dirty="0">
                <a:ea typeface="MS PGothic" panose="020B0600070205080204" pitchFamily="34" charset="-128"/>
              </a:rPr>
              <a:t>割り当てられたグループで、自分に緊張を強いる正反対の</a:t>
            </a:r>
            <a:br>
              <a:rPr lang="en-US" altLang="ja-JP" dirty="0">
                <a:ea typeface="MS PGothic" panose="020B0600070205080204" pitchFamily="34" charset="-128"/>
              </a:rPr>
            </a:br>
            <a:r>
              <a:rPr lang="ja-JP" altLang="en-US" dirty="0">
                <a:ea typeface="MS PGothic" panose="020B0600070205080204" pitchFamily="34" charset="-128"/>
              </a:rPr>
              <a:t>ソーシャル・スタイルの行動について話し合い、該当する行動の</a:t>
            </a:r>
            <a:br>
              <a:rPr lang="en-US" altLang="ja-JP" dirty="0">
                <a:ea typeface="MS PGothic" panose="020B0600070205080204" pitchFamily="34" charset="-128"/>
              </a:rPr>
            </a:br>
            <a:r>
              <a:rPr lang="ja-JP" altLang="en-US" dirty="0">
                <a:ea typeface="MS PGothic" panose="020B0600070205080204" pitchFamily="34" charset="-128"/>
              </a:rPr>
              <a:t>リストを作成します。</a:t>
            </a:r>
          </a:p>
          <a:p>
            <a:pPr lvl="1" eaLnBrk="1" hangingPunct="1">
              <a:lnSpc>
                <a:spcPct val="100000"/>
              </a:lnSpc>
            </a:pPr>
            <a:r>
              <a:rPr lang="ja-JP" altLang="en-US" dirty="0">
                <a:ea typeface="MS PGothic" panose="020B0600070205080204" pitchFamily="34" charset="-128"/>
              </a:rPr>
              <a:t>自分たちのリストを正反対のスタイルのグループと共有します。</a:t>
            </a:r>
          </a:p>
          <a:p>
            <a:pPr lvl="1" eaLnBrk="1" hangingPunct="1">
              <a:lnSpc>
                <a:spcPct val="100000"/>
              </a:lnSpc>
            </a:pPr>
            <a:r>
              <a:rPr lang="ja-JP" altLang="en-US" dirty="0">
                <a:ea typeface="MS PGothic" panose="020B0600070205080204" pitchFamily="34" charset="-128"/>
              </a:rPr>
              <a:t>反対のスタイルとのやり取りを向上させるために取れる対策をグループで話し合います。</a:t>
            </a:r>
          </a:p>
          <a:p>
            <a:pPr lvl="1" eaLnBrk="1" hangingPunct="1">
              <a:lnSpc>
                <a:spcPct val="100000"/>
              </a:lnSpc>
            </a:pPr>
            <a:r>
              <a:rPr lang="ja-JP" altLang="en-US" dirty="0">
                <a:ea typeface="MS PGothic" panose="020B0600070205080204" pitchFamily="34" charset="-128"/>
              </a:rPr>
              <a:t>グループの話を反対のスタイルのグループやクラス全体にも</a:t>
            </a:r>
            <a:br>
              <a:rPr lang="en-US" altLang="ja-JP" dirty="0">
                <a:ea typeface="MS PGothic" panose="020B0600070205080204" pitchFamily="34" charset="-128"/>
              </a:rPr>
            </a:br>
            <a:r>
              <a:rPr lang="ja-JP" altLang="en-US" dirty="0">
                <a:ea typeface="MS PGothic" panose="020B0600070205080204" pitchFamily="34" charset="-128"/>
              </a:rPr>
              <a:t>共有します。</a:t>
            </a:r>
          </a:p>
          <a:p>
            <a:pPr>
              <a:lnSpc>
                <a:spcPct val="100000"/>
              </a:lnSpc>
            </a:pPr>
            <a:endParaRPr lang="ja-JP" altLang="en-US" dirty="0">
              <a:ea typeface="MS PGothic" panose="020B0600070205080204" pitchFamily="34" charset="-128"/>
            </a:endParaRPr>
          </a:p>
        </p:txBody>
      </p:sp>
      <p:sp>
        <p:nvSpPr>
          <p:cNvPr id="5" name="Footer Placeholder 4">
            <a:extLst>
              <a:ext uri="{FF2B5EF4-FFF2-40B4-BE49-F238E27FC236}">
                <a16:creationId xmlns:a16="http://schemas.microsoft.com/office/drawing/2014/main" id="{509C6360-6BDC-4955-BD3D-02ADA4D6FB31}"/>
              </a:ext>
            </a:extLst>
          </p:cNvPr>
          <p:cNvSpPr>
            <a:spLocks noGrp="1"/>
          </p:cNvSpPr>
          <p:nvPr>
            <p:ph type="ftr" sz="quarter" idx="13"/>
          </p:nvPr>
        </p:nvSpPr>
        <p:spPr/>
        <p:txBody>
          <a:bodyPr wrap="square">
            <a:noAutofit/>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
        <p:nvSpPr>
          <p:cNvPr id="4" name="Slide Number Placeholder 3">
            <a:extLst>
              <a:ext uri="{FF2B5EF4-FFF2-40B4-BE49-F238E27FC236}">
                <a16:creationId xmlns:a16="http://schemas.microsoft.com/office/drawing/2014/main" id="{F1F4448F-65A7-4B56-A30C-1CAACC7C915D}"/>
              </a:ext>
            </a:extLst>
          </p:cNvPr>
          <p:cNvSpPr>
            <a:spLocks noGrp="1"/>
          </p:cNvSpPr>
          <p:nvPr>
            <p:ph type="sldNum" sz="quarter" idx="12"/>
          </p:nvPr>
        </p:nvSpPr>
        <p:spPr/>
        <p:txBody>
          <a:bodyPr wrap="square">
            <a:noAutofit/>
          </a:bodyPr>
          <a:lstStyle/>
          <a:p>
            <a:fld id="{1B1CF60C-C85D-47C0-8597-E3BF95F18FA3}" type="slidenum">
              <a:rPr lang="en-US" altLang="ja-JP" smtClean="0">
                <a:ea typeface="MS PGothic" panose="020B0600070205080204" pitchFamily="34" charset="-128"/>
              </a:rPr>
              <a:pPr/>
              <a:t>51</a:t>
            </a:fld>
            <a:endParaRPr lang="ja-JP" altLang="en-US" dirty="0">
              <a:ea typeface="MS PGothic" panose="020B0600070205080204" pitchFamily="34" charset="-128"/>
            </a:endParaRPr>
          </a:p>
        </p:txBody>
      </p:sp>
      <p:pic>
        <p:nvPicPr>
          <p:cNvPr id="6" name="Picture 5" descr="A group of people in a meeting  Description automatically generated">
            <a:extLst>
              <a:ext uri="{FF2B5EF4-FFF2-40B4-BE49-F238E27FC236}">
                <a16:creationId xmlns:a16="http://schemas.microsoft.com/office/drawing/2014/main" id="{632B4CB1-1D32-4320-B893-E16785954619}"/>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7" name="Slide Number Placeholder 2">
            <a:extLst>
              <a:ext uri="{FF2B5EF4-FFF2-40B4-BE49-F238E27FC236}">
                <a16:creationId xmlns:a16="http://schemas.microsoft.com/office/drawing/2014/main" id="{0A9A7358-E480-41FA-9BBB-7E83F76F95C3}"/>
              </a:ext>
            </a:extLst>
          </p:cNvPr>
          <p:cNvSpPr txBox="1">
            <a:spLocks/>
          </p:cNvSpPr>
          <p:nvPr/>
        </p:nvSpPr>
        <p:spPr>
          <a:xfrm>
            <a:off x="9372600" y="6460668"/>
            <a:ext cx="2743200" cy="282575"/>
          </a:xfrm>
          <a:prstGeom prst="rect">
            <a:avLst/>
          </a:prstGeom>
        </p:spPr>
        <p:txBody>
          <a:bodyPr wrap="square">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ja-JP" sz="1000" smtClean="0">
                <a:solidFill>
                  <a:srgbClr val="898989"/>
                </a:solidFill>
                <a:ea typeface="MS PGothic" panose="020B0600070205080204" pitchFamily="34" charset="-128"/>
              </a:rPr>
              <a:pPr algn="r"/>
              <a:t>51</a:t>
            </a:fld>
            <a:endParaRPr lang="ja-JP" altLang="en-US" sz="1000" dirty="0">
              <a:solidFill>
                <a:srgbClr val="898989"/>
              </a:solidFill>
              <a:ea typeface="MS PGothic" panose="020B0600070205080204" pitchFamily="34" charset="-128"/>
            </a:endParaRPr>
          </a:p>
        </p:txBody>
      </p:sp>
    </p:spTree>
    <p:extLst>
      <p:ext uri="{BB962C8B-B14F-4D97-AF65-F5344CB8AC3E}">
        <p14:creationId xmlns:p14="http://schemas.microsoft.com/office/powerpoint/2010/main" val="8402321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AE831-AFDA-48E8-BD8E-3309107220DF}"/>
              </a:ext>
            </a:extLst>
          </p:cNvPr>
          <p:cNvSpPr>
            <a:spLocks noGrp="1"/>
          </p:cNvSpPr>
          <p:nvPr>
            <p:ph type="title"/>
          </p:nvPr>
        </p:nvSpPr>
        <p:spPr>
          <a:xfrm>
            <a:off x="514510" y="228600"/>
            <a:ext cx="11572874" cy="1009650"/>
          </a:xfrm>
        </p:spPr>
        <p:txBody>
          <a:bodyPr wrap="square">
            <a:noAutofit/>
          </a:bodyPr>
          <a:lstStyle/>
          <a:p>
            <a:r>
              <a:rPr lang="ja-JP" altLang="en-US">
                <a:ea typeface="MS PGothic" panose="020B0600070205080204" pitchFamily="34" charset="-128"/>
              </a:rPr>
              <a:t>対応性フォーラム</a:t>
            </a:r>
            <a:endParaRPr lang="ja-JP" altLang="en-US" dirty="0">
              <a:ea typeface="MS PGothic" panose="020B0600070205080204" pitchFamily="34" charset="-128"/>
            </a:endParaRPr>
          </a:p>
        </p:txBody>
      </p:sp>
      <p:sp>
        <p:nvSpPr>
          <p:cNvPr id="3" name="Content Placeholder 2">
            <a:extLst>
              <a:ext uri="{FF2B5EF4-FFF2-40B4-BE49-F238E27FC236}">
                <a16:creationId xmlns:a16="http://schemas.microsoft.com/office/drawing/2014/main" id="{8D8FF20C-D57B-4159-8BD3-CFC1A2EF6543}"/>
              </a:ext>
            </a:extLst>
          </p:cNvPr>
          <p:cNvSpPr>
            <a:spLocks noGrp="1"/>
          </p:cNvSpPr>
          <p:nvPr>
            <p:ph idx="1"/>
          </p:nvPr>
        </p:nvSpPr>
        <p:spPr>
          <a:xfrm>
            <a:off x="557294" y="1563437"/>
            <a:ext cx="7151606" cy="3628308"/>
          </a:xfrm>
        </p:spPr>
        <p:txBody>
          <a:bodyPr wrap="square">
            <a:noAutofit/>
          </a:bodyPr>
          <a:lstStyle/>
          <a:p>
            <a:pPr>
              <a:lnSpc>
                <a:spcPct val="100000"/>
              </a:lnSpc>
              <a:defRPr sz="2000">
                <a:ea typeface="ヒラギノ角ゴ Pro W3" pitchFamily="4" charset="-128"/>
                <a:cs typeface="ヒラギノ角ゴ Pro W3" pitchFamily="4" charset="-128"/>
              </a:defRPr>
            </a:pPr>
            <a:r>
              <a:rPr lang="ja-JP" altLang="en-US" b="1" dirty="0">
                <a:ea typeface="MS PGothic" panose="020B0600070205080204" pitchFamily="34" charset="-128"/>
              </a:rPr>
              <a:t>趣旨：</a:t>
            </a:r>
            <a:r>
              <a:rPr lang="ja-JP" altLang="en-US" dirty="0">
                <a:ea typeface="MS PGothic" panose="020B0600070205080204" pitchFamily="34" charset="-128"/>
              </a:rPr>
              <a:t>難しい関係について説明し、その関係で相手に対して対応</a:t>
            </a:r>
            <a:br>
              <a:rPr lang="en-US" altLang="ja-JP" dirty="0">
                <a:ea typeface="MS PGothic" panose="020B0600070205080204" pitchFamily="34" charset="-128"/>
              </a:rPr>
            </a:br>
            <a:r>
              <a:rPr lang="ja-JP" altLang="en-US" dirty="0">
                <a:ea typeface="MS PGothic" panose="020B0600070205080204" pitchFamily="34" charset="-128"/>
              </a:rPr>
              <a:t>性を発揮するために実行できる具体的方法をグループで協力して</a:t>
            </a:r>
            <a:br>
              <a:rPr lang="en-US" altLang="ja-JP" dirty="0">
                <a:ea typeface="MS PGothic" panose="020B0600070205080204" pitchFamily="34" charset="-128"/>
              </a:rPr>
            </a:br>
            <a:r>
              <a:rPr lang="ja-JP" altLang="en-US" dirty="0">
                <a:ea typeface="MS PGothic" panose="020B0600070205080204" pitchFamily="34" charset="-128"/>
              </a:rPr>
              <a:t>特定する機会を提供する。</a:t>
            </a:r>
          </a:p>
          <a:p>
            <a:pPr>
              <a:lnSpc>
                <a:spcPct val="100000"/>
              </a:lnSpc>
              <a:defRPr sz="2000" b="1">
                <a:ea typeface="ヒラギノ角ゴ Pro W3" pitchFamily="4" charset="-128"/>
                <a:cs typeface="ヒラギノ角ゴ Pro W3" pitchFamily="4" charset="-128"/>
              </a:defRPr>
            </a:pPr>
            <a:r>
              <a:rPr lang="ja-JP" altLang="en-US" dirty="0">
                <a:ea typeface="MS PGothic" panose="020B0600070205080204" pitchFamily="34" charset="-128"/>
              </a:rPr>
              <a:t>指示：</a:t>
            </a:r>
            <a:endParaRPr lang="ja-JP" altLang="en-US" sz="2000" dirty="0">
              <a:ea typeface="MS PGothic" panose="020B0600070205080204" pitchFamily="34" charset="-128"/>
            </a:endParaRPr>
          </a:p>
          <a:p>
            <a:pPr lvl="1">
              <a:lnSpc>
                <a:spcPct val="100000"/>
              </a:lnSpc>
              <a:buFont typeface="Wingdings" panose="05000000000000000000" pitchFamily="2" charset="2"/>
              <a:buChar char="§"/>
              <a:defRPr sz="2000"/>
            </a:pPr>
            <a:r>
              <a:rPr lang="en-US" altLang="ja-JP" dirty="0">
                <a:ea typeface="MS PGothic" panose="020B0600070205080204" pitchFamily="34" charset="-128"/>
              </a:rPr>
              <a:t>4</a:t>
            </a:r>
            <a:r>
              <a:rPr lang="ja-JP" altLang="en-US" dirty="0">
                <a:ea typeface="MS PGothic" panose="020B0600070205080204" pitchFamily="34" charset="-128"/>
              </a:rPr>
              <a:t>つのスタイル別グループに分かれます。</a:t>
            </a:r>
          </a:p>
          <a:p>
            <a:pPr>
              <a:lnSpc>
                <a:spcPct val="100000"/>
              </a:lnSpc>
              <a:defRPr sz="2000"/>
            </a:pPr>
            <a:r>
              <a:rPr lang="ja-JP" altLang="en-US" dirty="0">
                <a:ea typeface="MS PGothic" panose="020B0600070205080204" pitchFamily="34" charset="-128"/>
              </a:rPr>
              <a:t>それぞれ一度に</a:t>
            </a:r>
            <a:r>
              <a:rPr lang="en-US" altLang="ja-JP" dirty="0">
                <a:ea typeface="MS PGothic" panose="020B0600070205080204" pitchFamily="34" charset="-128"/>
              </a:rPr>
              <a:t>1</a:t>
            </a:r>
            <a:r>
              <a:rPr lang="ja-JP" altLang="en-US" dirty="0">
                <a:ea typeface="MS PGothic" panose="020B0600070205080204" pitchFamily="34" charset="-128"/>
              </a:rPr>
              <a:t>個ずつ、次の作業を行います。</a:t>
            </a:r>
          </a:p>
          <a:p>
            <a:pPr lvl="1">
              <a:lnSpc>
                <a:spcPct val="100000"/>
              </a:lnSpc>
              <a:buFont typeface="Wingdings" panose="05000000000000000000" pitchFamily="2" charset="2"/>
              <a:buChar char="§"/>
              <a:defRPr sz="2000"/>
            </a:pPr>
            <a:r>
              <a:rPr lang="ja-JP" altLang="en-US" dirty="0">
                <a:ea typeface="MS PGothic" panose="020B0600070205080204" pitchFamily="34" charset="-128"/>
              </a:rPr>
              <a:t>相手と難しい関係にある同僚について説明し、相手のスタイルの特定を試みます。</a:t>
            </a:r>
          </a:p>
          <a:p>
            <a:pPr lvl="1">
              <a:lnSpc>
                <a:spcPct val="100000"/>
              </a:lnSpc>
              <a:buFont typeface="Wingdings" panose="05000000000000000000" pitchFamily="2" charset="2"/>
              <a:buChar char="§"/>
              <a:defRPr sz="2000"/>
            </a:pPr>
            <a:r>
              <a:rPr lang="ja-JP" altLang="en-US" dirty="0">
                <a:ea typeface="MS PGothic" panose="020B0600070205080204" pitchFamily="34" charset="-128"/>
              </a:rPr>
              <a:t>同僚のどのような行動が不満を招いているかを共有します。</a:t>
            </a:r>
          </a:p>
          <a:p>
            <a:pPr lvl="1">
              <a:lnSpc>
                <a:spcPct val="100000"/>
              </a:lnSpc>
              <a:buFont typeface="Wingdings" panose="05000000000000000000" pitchFamily="2" charset="2"/>
              <a:buChar char="§"/>
              <a:defRPr sz="2000"/>
            </a:pPr>
            <a:r>
              <a:rPr lang="ja-JP" altLang="en-US" dirty="0">
                <a:ea typeface="MS PGothic" panose="020B0600070205080204" pitchFamily="34" charset="-128"/>
              </a:rPr>
              <a:t>グループ全体で協力し、該当者が同僚への対応性を強化する</a:t>
            </a:r>
            <a:br>
              <a:rPr lang="en-US" altLang="ja-JP" dirty="0">
                <a:ea typeface="MS PGothic" panose="020B0600070205080204" pitchFamily="34" charset="-128"/>
              </a:rPr>
            </a:br>
            <a:r>
              <a:rPr lang="ja-JP" altLang="en-US" dirty="0">
                <a:ea typeface="MS PGothic" panose="020B0600070205080204" pitchFamily="34" charset="-128"/>
              </a:rPr>
              <a:t>ための具体的なアクションを特定できるようサポートします。</a:t>
            </a:r>
          </a:p>
          <a:p>
            <a:pPr lvl="1">
              <a:lnSpc>
                <a:spcPct val="100000"/>
              </a:lnSpc>
              <a:buFont typeface="Wingdings" panose="05000000000000000000" pitchFamily="2" charset="2"/>
              <a:buChar char="§"/>
              <a:defRPr sz="2000"/>
            </a:pPr>
            <a:r>
              <a:rPr lang="ja-JP" altLang="en-US" dirty="0">
                <a:ea typeface="MS PGothic" panose="020B0600070205080204" pitchFamily="34" charset="-128"/>
              </a:rPr>
              <a:t>代表者を決めます。グループ全体で共有するべき独自性や洞</a:t>
            </a:r>
            <a:br>
              <a:rPr lang="en-US" altLang="ja-JP" dirty="0">
                <a:ea typeface="MS PGothic" panose="020B0600070205080204" pitchFamily="34" charset="-128"/>
              </a:rPr>
            </a:br>
            <a:r>
              <a:rPr lang="ja-JP" altLang="en-US" dirty="0">
                <a:ea typeface="MS PGothic" panose="020B0600070205080204" pitchFamily="34" charset="-128"/>
              </a:rPr>
              <a:t>察に満ちたものは、ありますか？</a:t>
            </a:r>
          </a:p>
          <a:p>
            <a:pPr>
              <a:lnSpc>
                <a:spcPct val="100000"/>
              </a:lnSpc>
            </a:pPr>
            <a:endParaRPr lang="ja-JP" altLang="en-US" sz="2000" dirty="0">
              <a:ea typeface="MS PGothic" panose="020B0600070205080204" pitchFamily="34" charset="-128"/>
            </a:endParaRPr>
          </a:p>
        </p:txBody>
      </p:sp>
      <p:sp>
        <p:nvSpPr>
          <p:cNvPr id="4" name="Slide Number Placeholder 3">
            <a:extLst>
              <a:ext uri="{FF2B5EF4-FFF2-40B4-BE49-F238E27FC236}">
                <a16:creationId xmlns:a16="http://schemas.microsoft.com/office/drawing/2014/main" id="{F1F4448F-65A7-4B56-A30C-1CAACC7C915D}"/>
              </a:ext>
            </a:extLst>
          </p:cNvPr>
          <p:cNvSpPr>
            <a:spLocks noGrp="1"/>
          </p:cNvSpPr>
          <p:nvPr>
            <p:ph type="sldNum" sz="quarter" idx="12"/>
          </p:nvPr>
        </p:nvSpPr>
        <p:spPr>
          <a:xfrm>
            <a:off x="9220200" y="6438900"/>
            <a:ext cx="2743200" cy="282575"/>
          </a:xfrm>
        </p:spPr>
        <p:txBody>
          <a:bodyPr wrap="square">
            <a:noAutofit/>
          </a:bodyPr>
          <a:lstStyle/>
          <a:p>
            <a:fld id="{1B1CF60C-C85D-47C0-8597-E3BF95F18FA3}" type="slidenum">
              <a:rPr lang="en-US" altLang="ja-JP" smtClean="0">
                <a:ea typeface="MS PGothic" panose="020B0600070205080204" pitchFamily="34" charset="-128"/>
              </a:rPr>
              <a:t>52</a:t>
            </a:fld>
            <a:endParaRPr lang="ja-JP" altLang="en-US" dirty="0">
              <a:ea typeface="MS PGothic" panose="020B0600070205080204" pitchFamily="34" charset="-128"/>
            </a:endParaRPr>
          </a:p>
        </p:txBody>
      </p:sp>
      <p:sp>
        <p:nvSpPr>
          <p:cNvPr id="5" name="Footer Placeholder 4">
            <a:extLst>
              <a:ext uri="{FF2B5EF4-FFF2-40B4-BE49-F238E27FC236}">
                <a16:creationId xmlns:a16="http://schemas.microsoft.com/office/drawing/2014/main" id="{509C6360-6BDC-4955-BD3D-02ADA4D6FB31}"/>
              </a:ext>
            </a:extLst>
          </p:cNvPr>
          <p:cNvSpPr>
            <a:spLocks noGrp="1"/>
          </p:cNvSpPr>
          <p:nvPr>
            <p:ph type="ftr" sz="quarter" idx="13"/>
          </p:nvPr>
        </p:nvSpPr>
        <p:spPr>
          <a:xfrm>
            <a:off x="228600" y="6438900"/>
            <a:ext cx="7924800" cy="282575"/>
          </a:xfrm>
        </p:spPr>
        <p:txBody>
          <a:bodyPr wrap="square">
            <a:noAutofit/>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pic>
        <p:nvPicPr>
          <p:cNvPr id="6" name="Picture 5" descr="A group of people in a meeting  Description automatically generated">
            <a:extLst>
              <a:ext uri="{FF2B5EF4-FFF2-40B4-BE49-F238E27FC236}">
                <a16:creationId xmlns:a16="http://schemas.microsoft.com/office/drawing/2014/main" id="{493CB7FA-0D3C-445D-A670-F3F3B0A6E64F}"/>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7" name="Slide Number Placeholder 2">
            <a:extLst>
              <a:ext uri="{FF2B5EF4-FFF2-40B4-BE49-F238E27FC236}">
                <a16:creationId xmlns:a16="http://schemas.microsoft.com/office/drawing/2014/main" id="{FE2A334B-2E87-4DB5-9754-C7A95C36AD90}"/>
              </a:ext>
            </a:extLst>
          </p:cNvPr>
          <p:cNvSpPr txBox="1">
            <a:spLocks/>
          </p:cNvSpPr>
          <p:nvPr/>
        </p:nvSpPr>
        <p:spPr>
          <a:xfrm>
            <a:off x="9372600" y="6471554"/>
            <a:ext cx="2743200" cy="282575"/>
          </a:xfrm>
          <a:prstGeom prst="rect">
            <a:avLst/>
          </a:prstGeom>
        </p:spPr>
        <p:txBody>
          <a:bodyPr wrap="square">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ja-JP" sz="1000" smtClean="0">
                <a:solidFill>
                  <a:srgbClr val="898989"/>
                </a:solidFill>
                <a:ea typeface="MS PGothic" panose="020B0600070205080204" pitchFamily="34" charset="-128"/>
              </a:rPr>
              <a:pPr algn="r"/>
              <a:t>52</a:t>
            </a:fld>
            <a:endParaRPr lang="ja-JP" altLang="en-US" sz="1000" dirty="0">
              <a:solidFill>
                <a:srgbClr val="898989"/>
              </a:solidFill>
              <a:ea typeface="MS PGothic" panose="020B0600070205080204" pitchFamily="34" charset="-128"/>
            </a:endParaRPr>
          </a:p>
        </p:txBody>
      </p:sp>
    </p:spTree>
    <p:extLst>
      <p:ext uri="{BB962C8B-B14F-4D97-AF65-F5344CB8AC3E}">
        <p14:creationId xmlns:p14="http://schemas.microsoft.com/office/powerpoint/2010/main" val="9178194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931DC-C895-4156-953A-5754F0F3104F}"/>
              </a:ext>
            </a:extLst>
          </p:cNvPr>
          <p:cNvSpPr>
            <a:spLocks noGrp="1"/>
          </p:cNvSpPr>
          <p:nvPr>
            <p:ph type="title"/>
          </p:nvPr>
        </p:nvSpPr>
        <p:spPr>
          <a:xfrm>
            <a:off x="518614" y="228600"/>
            <a:ext cx="11444785" cy="1009650"/>
          </a:xfrm>
        </p:spPr>
        <p:txBody>
          <a:bodyPr wrap="square">
            <a:noAutofit/>
          </a:bodyPr>
          <a:lstStyle/>
          <a:p>
            <a:pPr>
              <a:defRPr>
                <a:ea typeface="ヒラギノ角ゴ Pro W3" pitchFamily="4" charset="-128"/>
                <a:cs typeface="ヒラギノ角ゴ Pro W3" pitchFamily="4" charset="-128"/>
              </a:defRPr>
            </a:pPr>
            <a:r>
              <a:rPr lang="en-US" altLang="ja-JP">
                <a:ea typeface="MS PGothic" panose="020B0600070205080204" pitchFamily="34" charset="-128"/>
              </a:rPr>
              <a:t>SOCIAL STYLE Navigator</a:t>
            </a:r>
            <a:endParaRPr lang="en-US" altLang="ja-JP" dirty="0">
              <a:ea typeface="MS PGothic" panose="020B0600070205080204" pitchFamily="34" charset="-128"/>
            </a:endParaRPr>
          </a:p>
        </p:txBody>
      </p:sp>
      <p:sp>
        <p:nvSpPr>
          <p:cNvPr id="3" name="Content Placeholder 2">
            <a:extLst>
              <a:ext uri="{FF2B5EF4-FFF2-40B4-BE49-F238E27FC236}">
                <a16:creationId xmlns:a16="http://schemas.microsoft.com/office/drawing/2014/main" id="{22E450B2-4012-45EC-B444-CD68E7C61DCD}"/>
              </a:ext>
            </a:extLst>
          </p:cNvPr>
          <p:cNvSpPr>
            <a:spLocks noGrp="1"/>
          </p:cNvSpPr>
          <p:nvPr>
            <p:ph idx="1"/>
          </p:nvPr>
        </p:nvSpPr>
        <p:spPr>
          <a:xfrm>
            <a:off x="518615" y="1774855"/>
            <a:ext cx="7924800" cy="4079812"/>
          </a:xfrm>
        </p:spPr>
        <p:txBody>
          <a:bodyPr wrap="square">
            <a:noAutofit/>
          </a:bodyPr>
          <a:lstStyle/>
          <a:p>
            <a:pPr eaLnBrk="1" hangingPunct="1">
              <a:defRPr sz="2000">
                <a:ea typeface="ヒラギノ角ゴ Pro W3" pitchFamily="4" charset="-128"/>
                <a:cs typeface="ヒラギノ角ゴ Pro W3" pitchFamily="4" charset="-128"/>
              </a:defRPr>
            </a:pPr>
            <a:r>
              <a:rPr lang="ja-JP" altLang="en-US" sz="1800" b="1" dirty="0">
                <a:ea typeface="MS PGothic" panose="020B0600070205080204" pitchFamily="34" charset="-128"/>
              </a:rPr>
              <a:t>趣旨：</a:t>
            </a:r>
            <a:r>
              <a:rPr lang="en-US" altLang="ja-JP" sz="1800" dirty="0">
                <a:ea typeface="MS PGothic" panose="020B0600070205080204" pitchFamily="34" charset="-128"/>
              </a:rPr>
              <a:t>Navigator</a:t>
            </a:r>
            <a:r>
              <a:rPr lang="ja-JP" altLang="en-US" sz="1800" dirty="0">
                <a:ea typeface="MS PGothic" panose="020B0600070205080204" pitchFamily="34" charset="-128"/>
              </a:rPr>
              <a:t>を使用することで、自分の対人効果を向上させる。</a:t>
            </a:r>
          </a:p>
          <a:p>
            <a:pPr eaLnBrk="1" hangingPunct="1">
              <a:defRPr sz="2000" b="1">
                <a:ea typeface="ヒラギノ角ゴ Pro W3" pitchFamily="4" charset="-128"/>
                <a:cs typeface="ヒラギノ角ゴ Pro W3" pitchFamily="4" charset="-128"/>
              </a:defRPr>
            </a:pPr>
            <a:r>
              <a:rPr lang="ja-JP" altLang="en-US" sz="1800" dirty="0">
                <a:ea typeface="MS PGothic" panose="020B0600070205080204" pitchFamily="34" charset="-128"/>
              </a:rPr>
              <a:t>指示：</a:t>
            </a:r>
            <a:endParaRPr lang="ja-JP" altLang="en-US" sz="1800" dirty="0">
              <a:ea typeface="MS PGothic" panose="020B0600070205080204" pitchFamily="34" charset="-128"/>
              <a:cs typeface="ヒラギノ角ゴ Pro W3" pitchFamily="4" charset="-128"/>
            </a:endParaRPr>
          </a:p>
          <a:p>
            <a:pPr lvl="1" eaLnBrk="1" hangingPunct="1">
              <a:defRPr sz="2000"/>
            </a:pPr>
            <a:r>
              <a:rPr lang="ja-JP" altLang="en-US" sz="1800" dirty="0">
                <a:ea typeface="MS PGothic" panose="020B0600070205080204" pitchFamily="34" charset="-128"/>
              </a:rPr>
              <a:t>自分がより効果的に対処したい相手や状況（チームミーティングなど）を決めます。</a:t>
            </a:r>
          </a:p>
          <a:p>
            <a:pPr lvl="1" eaLnBrk="1" hangingPunct="1">
              <a:defRPr sz="2000"/>
            </a:pPr>
            <a:r>
              <a:rPr lang="en-US" altLang="ja-JP" sz="1800" dirty="0">
                <a:ea typeface="MS PGothic" panose="020B0600070205080204" pitchFamily="34" charset="-128"/>
              </a:rPr>
              <a:t>tracomlearning.com</a:t>
            </a:r>
            <a:r>
              <a:rPr lang="ja-JP" altLang="en-US" sz="1800" dirty="0">
                <a:ea typeface="MS PGothic" panose="020B0600070205080204" pitchFamily="34" charset="-128"/>
              </a:rPr>
              <a:t>にログインし、「</a:t>
            </a:r>
            <a:r>
              <a:rPr lang="en-US" altLang="ja-JP" sz="1800" dirty="0">
                <a:ea typeface="MS PGothic" panose="020B0600070205080204" pitchFamily="34" charset="-128"/>
              </a:rPr>
              <a:t>Tools</a:t>
            </a:r>
            <a:r>
              <a:rPr lang="ja-JP" altLang="en-US" sz="1800" dirty="0">
                <a:ea typeface="MS PGothic" panose="020B0600070205080204" pitchFamily="34" charset="-128"/>
              </a:rPr>
              <a:t>」（ツール） タブで「</a:t>
            </a:r>
            <a:r>
              <a:rPr lang="en-US" altLang="ja-JP" sz="1800" dirty="0">
                <a:ea typeface="MS PGothic" panose="020B0600070205080204" pitchFamily="34" charset="-128"/>
              </a:rPr>
              <a:t>SOCIAL STYLE Navigator</a:t>
            </a:r>
            <a:r>
              <a:rPr lang="ja-JP" altLang="en-US" sz="1800" dirty="0">
                <a:ea typeface="MS PGothic" panose="020B0600070205080204" pitchFamily="34" charset="-128"/>
              </a:rPr>
              <a:t>」 を選択します。</a:t>
            </a:r>
          </a:p>
          <a:p>
            <a:pPr lvl="1" eaLnBrk="1" hangingPunct="1">
              <a:defRPr sz="2000"/>
            </a:pPr>
            <a:r>
              <a:rPr lang="ja-JP" altLang="en-US" sz="1800" dirty="0">
                <a:ea typeface="MS PGothic" panose="020B0600070205080204" pitchFamily="34" charset="-128"/>
              </a:rPr>
              <a:t>「</a:t>
            </a:r>
            <a:r>
              <a:rPr lang="en-US" altLang="ja-JP" sz="1800" dirty="0">
                <a:ea typeface="MS PGothic" panose="020B0600070205080204" pitchFamily="34" charset="-128"/>
              </a:rPr>
              <a:t>Estimator</a:t>
            </a:r>
            <a:r>
              <a:rPr lang="ja-JP" altLang="en-US" sz="1800" dirty="0">
                <a:ea typeface="MS PGothic" panose="020B0600070205080204" pitchFamily="34" charset="-128"/>
              </a:rPr>
              <a:t>（ソーシャル・スタイル推定調査票）」を使用し、自分が特定した人物のスタイルを推定します。複数の人が関わっている場合は、一人ひとりに同じことをするか、当座はこのステップをスキップします。</a:t>
            </a:r>
          </a:p>
          <a:p>
            <a:pPr lvl="1" eaLnBrk="1" hangingPunct="1">
              <a:defRPr sz="2000"/>
            </a:pPr>
            <a:r>
              <a:rPr lang="ja-JP" altLang="en-US" sz="1800" dirty="0">
                <a:ea typeface="MS PGothic" panose="020B0600070205080204" pitchFamily="34" charset="-128"/>
              </a:rPr>
              <a:t>「</a:t>
            </a:r>
            <a:r>
              <a:rPr lang="en-US" altLang="ja-JP" sz="1800" dirty="0">
                <a:ea typeface="MS PGothic" panose="020B0600070205080204" pitchFamily="34" charset="-128"/>
              </a:rPr>
              <a:t>Advisor</a:t>
            </a:r>
            <a:r>
              <a:rPr lang="ja-JP" altLang="en-US" sz="1800" dirty="0">
                <a:ea typeface="MS PGothic" panose="020B0600070205080204" pitchFamily="34" charset="-128"/>
              </a:rPr>
              <a:t>」セクションの下にリストアップされたトピックを調べ、関連するアドバイス領域を見つけてクリックします。</a:t>
            </a:r>
          </a:p>
          <a:p>
            <a:pPr lvl="1" eaLnBrk="1" hangingPunct="1">
              <a:defRPr sz="2000"/>
            </a:pPr>
            <a:r>
              <a:rPr lang="ja-JP" altLang="en-US" sz="1800" dirty="0">
                <a:ea typeface="MS PGothic" panose="020B0600070205080204" pitchFamily="34" charset="-128"/>
              </a:rPr>
              <a:t>アドバイスを読み、必要に応じてそのページを印刷して手元に置いておきます。</a:t>
            </a:r>
          </a:p>
          <a:p>
            <a:pPr lvl="1" eaLnBrk="1" hangingPunct="1">
              <a:defRPr sz="2000"/>
            </a:pPr>
            <a:r>
              <a:rPr lang="ja-JP" altLang="en-US" sz="1800" dirty="0">
                <a:ea typeface="MS PGothic" panose="020B0600070205080204" pitchFamily="34" charset="-128"/>
              </a:rPr>
              <a:t>得た洞察についてグループで話し合います。</a:t>
            </a:r>
          </a:p>
          <a:p>
            <a:pPr lvl="1" eaLnBrk="1" hangingPunct="1"/>
            <a:endParaRPr lang="ja-JP" altLang="en-US" sz="1800" dirty="0">
              <a:ea typeface="MS PGothic" panose="020B0600070205080204" pitchFamily="34" charset="-128"/>
            </a:endParaRPr>
          </a:p>
          <a:p>
            <a:endParaRPr lang="ja-JP" altLang="en-US" sz="1800" dirty="0">
              <a:ea typeface="MS PGothic" panose="020B0600070205080204" pitchFamily="34" charset="-128"/>
            </a:endParaRPr>
          </a:p>
        </p:txBody>
      </p:sp>
      <p:sp>
        <p:nvSpPr>
          <p:cNvPr id="4" name="Slide Number Placeholder 3">
            <a:extLst>
              <a:ext uri="{FF2B5EF4-FFF2-40B4-BE49-F238E27FC236}">
                <a16:creationId xmlns:a16="http://schemas.microsoft.com/office/drawing/2014/main" id="{698A82B1-C833-478F-9B1A-174FEAEAA669}"/>
              </a:ext>
            </a:extLst>
          </p:cNvPr>
          <p:cNvSpPr>
            <a:spLocks noGrp="1"/>
          </p:cNvSpPr>
          <p:nvPr>
            <p:ph type="sldNum" sz="quarter" idx="12"/>
          </p:nvPr>
        </p:nvSpPr>
        <p:spPr/>
        <p:txBody>
          <a:bodyPr wrap="square">
            <a:noAutofit/>
          </a:bodyPr>
          <a:lstStyle/>
          <a:p>
            <a:fld id="{1B1CF60C-C85D-47C0-8597-E3BF95F18FA3}" type="slidenum">
              <a:rPr lang="en-US" altLang="ja-JP" smtClean="0">
                <a:ea typeface="MS PGothic" panose="020B0600070205080204" pitchFamily="34" charset="-128"/>
              </a:rPr>
              <a:t>53</a:t>
            </a:fld>
            <a:endParaRPr lang="ja-JP" altLang="en-US" dirty="0">
              <a:ea typeface="MS PGothic" panose="020B0600070205080204" pitchFamily="34" charset="-128"/>
            </a:endParaRPr>
          </a:p>
        </p:txBody>
      </p:sp>
      <p:sp>
        <p:nvSpPr>
          <p:cNvPr id="5" name="Footer Placeholder 4">
            <a:extLst>
              <a:ext uri="{FF2B5EF4-FFF2-40B4-BE49-F238E27FC236}">
                <a16:creationId xmlns:a16="http://schemas.microsoft.com/office/drawing/2014/main" id="{0498C21C-47C5-422C-BCFC-86FC3A022A3A}"/>
              </a:ext>
            </a:extLst>
          </p:cNvPr>
          <p:cNvSpPr>
            <a:spLocks noGrp="1"/>
          </p:cNvSpPr>
          <p:nvPr>
            <p:ph type="ftr" sz="quarter" idx="13"/>
          </p:nvPr>
        </p:nvSpPr>
        <p:spPr/>
        <p:txBody>
          <a:bodyPr wrap="square">
            <a:noAutofit/>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pic>
        <p:nvPicPr>
          <p:cNvPr id="6" name="Picture 5" descr="A group of people in a meeting  Description automatically generated">
            <a:extLst>
              <a:ext uri="{FF2B5EF4-FFF2-40B4-BE49-F238E27FC236}">
                <a16:creationId xmlns:a16="http://schemas.microsoft.com/office/drawing/2014/main" id="{00F260F0-0A0B-47F4-BB99-ADE3710DB7E8}"/>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41000" y="11485"/>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7" name="Slide Number Placeholder 2">
            <a:extLst>
              <a:ext uri="{FF2B5EF4-FFF2-40B4-BE49-F238E27FC236}">
                <a16:creationId xmlns:a16="http://schemas.microsoft.com/office/drawing/2014/main" id="{10378808-85A9-4F10-9083-FC96AA32521C}"/>
              </a:ext>
            </a:extLst>
          </p:cNvPr>
          <p:cNvSpPr txBox="1">
            <a:spLocks/>
          </p:cNvSpPr>
          <p:nvPr/>
        </p:nvSpPr>
        <p:spPr>
          <a:xfrm>
            <a:off x="9372600" y="6460668"/>
            <a:ext cx="2743200" cy="282575"/>
          </a:xfrm>
          <a:prstGeom prst="rect">
            <a:avLst/>
          </a:prstGeom>
        </p:spPr>
        <p:txBody>
          <a:bodyPr wrap="square">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ja-JP" sz="1000" smtClean="0">
                <a:solidFill>
                  <a:srgbClr val="898989"/>
                </a:solidFill>
                <a:ea typeface="MS PGothic" panose="020B0600070205080204" pitchFamily="34" charset="-128"/>
              </a:rPr>
              <a:pPr algn="r"/>
              <a:t>53</a:t>
            </a:fld>
            <a:endParaRPr lang="ja-JP" altLang="en-US" sz="1000" dirty="0">
              <a:solidFill>
                <a:srgbClr val="898989"/>
              </a:solidFill>
              <a:ea typeface="MS PGothic" panose="020B0600070205080204" pitchFamily="34" charset="-128"/>
            </a:endParaRPr>
          </a:p>
        </p:txBody>
      </p:sp>
    </p:spTree>
    <p:extLst>
      <p:ext uri="{BB962C8B-B14F-4D97-AF65-F5344CB8AC3E}">
        <p14:creationId xmlns:p14="http://schemas.microsoft.com/office/powerpoint/2010/main" val="8244379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931DC-C895-4156-953A-5754F0F3104F}"/>
              </a:ext>
            </a:extLst>
          </p:cNvPr>
          <p:cNvSpPr>
            <a:spLocks noGrp="1"/>
          </p:cNvSpPr>
          <p:nvPr>
            <p:ph type="title"/>
          </p:nvPr>
        </p:nvSpPr>
        <p:spPr>
          <a:xfrm>
            <a:off x="518614" y="228600"/>
            <a:ext cx="11444785" cy="1009650"/>
          </a:xfrm>
        </p:spPr>
        <p:txBody>
          <a:bodyPr wrap="square">
            <a:noAutofit/>
          </a:bodyPr>
          <a:lstStyle/>
          <a:p>
            <a:pPr>
              <a:defRPr>
                <a:ea typeface="ヒラギノ角ゴ Pro W3" pitchFamily="4" charset="-128"/>
                <a:cs typeface="ヒラギノ角ゴ Pro W3" pitchFamily="4" charset="-128"/>
              </a:defRPr>
            </a:pPr>
            <a:r>
              <a:rPr lang="ja-JP" altLang="en-US">
                <a:ea typeface="MS PGothic" panose="020B0600070205080204" pitchFamily="34" charset="-128"/>
              </a:rPr>
              <a:t>対応性強化アクションプラン</a:t>
            </a:r>
            <a:endParaRPr lang="ja-JP" altLang="en-US" dirty="0">
              <a:ea typeface="MS PGothic" panose="020B0600070205080204" pitchFamily="34" charset="-128"/>
            </a:endParaRPr>
          </a:p>
        </p:txBody>
      </p:sp>
      <p:sp>
        <p:nvSpPr>
          <p:cNvPr id="3" name="Content Placeholder 2">
            <a:extLst>
              <a:ext uri="{FF2B5EF4-FFF2-40B4-BE49-F238E27FC236}">
                <a16:creationId xmlns:a16="http://schemas.microsoft.com/office/drawing/2014/main" id="{22E450B2-4012-45EC-B444-CD68E7C61DCD}"/>
              </a:ext>
            </a:extLst>
          </p:cNvPr>
          <p:cNvSpPr>
            <a:spLocks noGrp="1"/>
          </p:cNvSpPr>
          <p:nvPr>
            <p:ph idx="1"/>
          </p:nvPr>
        </p:nvSpPr>
        <p:spPr>
          <a:xfrm>
            <a:off x="518615" y="1936376"/>
            <a:ext cx="7495832" cy="4008095"/>
          </a:xfrm>
        </p:spPr>
        <p:txBody>
          <a:bodyPr wrap="square">
            <a:noAutofit/>
          </a:bodyPr>
          <a:lstStyle/>
          <a:p>
            <a:pPr eaLnBrk="1" hangingPunct="1">
              <a:defRPr sz="2000">
                <a:ea typeface="ヒラギノ角ゴ Pro W3" pitchFamily="4" charset="-128"/>
                <a:cs typeface="ヒラギノ角ゴ Pro W3" pitchFamily="4" charset="-128"/>
              </a:defRPr>
            </a:pPr>
            <a:r>
              <a:rPr lang="ja-JP" altLang="en-US" b="1" dirty="0">
                <a:ea typeface="MS PGothic" panose="020B0600070205080204" pitchFamily="34" charset="-128"/>
              </a:rPr>
              <a:t>趣旨：</a:t>
            </a:r>
            <a:r>
              <a:rPr lang="ja-JP" altLang="en-US" dirty="0">
                <a:ea typeface="MS PGothic" panose="020B0600070205080204" pitchFamily="34" charset="-128"/>
              </a:rPr>
              <a:t>対応性を高めるためのアクションプランを立てる。</a:t>
            </a:r>
          </a:p>
          <a:p>
            <a:pPr eaLnBrk="1" hangingPunct="1">
              <a:defRPr sz="2000" b="1">
                <a:ea typeface="ヒラギノ角ゴ Pro W3" pitchFamily="4" charset="-128"/>
                <a:cs typeface="ヒラギノ角ゴ Pro W3" pitchFamily="4" charset="-128"/>
              </a:defRPr>
            </a:pPr>
            <a:r>
              <a:rPr lang="ja-JP" altLang="en-US" dirty="0">
                <a:ea typeface="MS PGothic" panose="020B0600070205080204" pitchFamily="34" charset="-128"/>
              </a:rPr>
              <a:t>指示：</a:t>
            </a:r>
            <a:endParaRPr lang="ja-JP" altLang="en-US" sz="2000" dirty="0">
              <a:ea typeface="MS PGothic" panose="020B0600070205080204" pitchFamily="34" charset="-128"/>
              <a:cs typeface="ヒラギノ角ゴ Pro W3" pitchFamily="4" charset="-128"/>
            </a:endParaRPr>
          </a:p>
          <a:p>
            <a:pPr marL="342900" indent="-342900">
              <a:lnSpc>
                <a:spcPct val="95000"/>
              </a:lnSpc>
              <a:buFont typeface="Wingdings" panose="05000000000000000000" pitchFamily="2" charset="2"/>
              <a:buChar char="§"/>
            </a:pPr>
            <a:r>
              <a:rPr lang="ja-JP" altLang="en-US" sz="2000" dirty="0">
                <a:ea typeface="MS PGothic" panose="020B0600070205080204" pitchFamily="34" charset="-128"/>
              </a:rPr>
              <a:t>自分の対応性プロファイルを読んで、自分の行動を理解します</a:t>
            </a:r>
            <a:br>
              <a:rPr lang="en-US" altLang="ja-JP" sz="2000" dirty="0">
                <a:ea typeface="MS PGothic" panose="020B0600070205080204" pitchFamily="34" charset="-128"/>
              </a:rPr>
            </a:br>
            <a:r>
              <a:rPr lang="ja-JP" altLang="en-US" sz="1400" i="1" dirty="0">
                <a:ea typeface="MS PGothic" panose="020B0600070205080204" pitchFamily="34" charset="-128"/>
              </a:rPr>
              <a:t>（オンライン版プロファイル限定）。</a:t>
            </a:r>
            <a:endParaRPr lang="ja-JP" altLang="en-US" sz="2000" dirty="0">
              <a:ea typeface="MS PGothic" panose="020B0600070205080204" pitchFamily="34" charset="-128"/>
            </a:endParaRPr>
          </a:p>
          <a:p>
            <a:pPr marL="342900" indent="-342900">
              <a:lnSpc>
                <a:spcPct val="95000"/>
              </a:lnSpc>
              <a:buFont typeface="Wingdings" panose="05000000000000000000" pitchFamily="2" charset="2"/>
              <a:buChar char="§"/>
            </a:pPr>
            <a:r>
              <a:rPr lang="ja-JP" altLang="en-US" sz="2000" dirty="0">
                <a:ea typeface="MS PGothic" panose="020B0600070205080204" pitchFamily="34" charset="-128"/>
              </a:rPr>
              <a:t>プレゼンテーションを向上させる方法、能力を向上させる </a:t>
            </a:r>
            <a:r>
              <a:rPr lang="ja-JP" altLang="en-US" sz="2000" i="1" dirty="0">
                <a:ea typeface="MS PGothic" panose="020B0600070205080204" pitchFamily="34" charset="-128"/>
              </a:rPr>
              <a:t>方法、フィードバックを向上させる方法</a:t>
            </a:r>
            <a:r>
              <a:rPr lang="ja-JP" altLang="en-US" sz="2000" dirty="0">
                <a:ea typeface="MS PGothic" panose="020B0600070205080204" pitchFamily="34" charset="-128"/>
              </a:rPr>
              <a:t>の</a:t>
            </a:r>
            <a:r>
              <a:rPr lang="en-US" altLang="ja-JP" sz="2000" dirty="0">
                <a:ea typeface="MS PGothic" panose="020B0600070205080204" pitchFamily="34" charset="-128"/>
              </a:rPr>
              <a:t>3</a:t>
            </a:r>
            <a:r>
              <a:rPr lang="ja-JP" altLang="en-US" sz="2000" dirty="0">
                <a:ea typeface="MS PGothic" panose="020B0600070205080204" pitchFamily="34" charset="-128"/>
              </a:rPr>
              <a:t>セクションで実施する戦略を確認します</a:t>
            </a:r>
            <a:r>
              <a:rPr lang="ja-JP" altLang="en-US" sz="1400" i="1" dirty="0">
                <a:ea typeface="MS PGothic" panose="020B0600070205080204" pitchFamily="34" charset="-128"/>
              </a:rPr>
              <a:t>（オンライン版プロファイル限定）。</a:t>
            </a:r>
            <a:endParaRPr lang="ja-JP" altLang="en-US" sz="1400" dirty="0">
              <a:ea typeface="MS PGothic" panose="020B0600070205080204" pitchFamily="34" charset="-128"/>
            </a:endParaRPr>
          </a:p>
          <a:p>
            <a:pPr marL="342900" indent="-342900">
              <a:lnSpc>
                <a:spcPct val="95000"/>
              </a:lnSpc>
              <a:buFont typeface="Wingdings" panose="05000000000000000000" pitchFamily="2" charset="2"/>
              <a:buChar char="§"/>
              <a:defRPr sz="2000"/>
            </a:pPr>
            <a:r>
              <a:rPr lang="ja-JP" altLang="en-US" dirty="0">
                <a:ea typeface="MS PGothic" panose="020B0600070205080204" pitchFamily="34" charset="-128"/>
              </a:rPr>
              <a:t>各領域の具体的なアクションのうち、実行するものを</a:t>
            </a:r>
            <a:r>
              <a:rPr lang="en-US" altLang="ja-JP" dirty="0">
                <a:ea typeface="MS PGothic" panose="020B0600070205080204" pitchFamily="34" charset="-128"/>
              </a:rPr>
              <a:t>1</a:t>
            </a:r>
            <a:r>
              <a:rPr lang="ja-JP" altLang="en-US" dirty="0">
                <a:ea typeface="MS PGothic" panose="020B0600070205080204" pitchFamily="34" charset="-128"/>
              </a:rPr>
              <a:t>～</a:t>
            </a:r>
            <a:r>
              <a:rPr lang="en-US" altLang="ja-JP" dirty="0">
                <a:ea typeface="MS PGothic" panose="020B0600070205080204" pitchFamily="34" charset="-128"/>
              </a:rPr>
              <a:t>2</a:t>
            </a:r>
            <a:r>
              <a:rPr lang="ja-JP" altLang="en-US" dirty="0">
                <a:ea typeface="MS PGothic" panose="020B0600070205080204" pitchFamily="34" charset="-128"/>
              </a:rPr>
              <a:t>個決め、書き下します。</a:t>
            </a:r>
          </a:p>
          <a:p>
            <a:pPr marL="342900" indent="-342900">
              <a:lnSpc>
                <a:spcPct val="95000"/>
              </a:lnSpc>
              <a:buFont typeface="Wingdings" panose="05000000000000000000" pitchFamily="2" charset="2"/>
              <a:buChar char="§"/>
              <a:defRPr sz="2000"/>
            </a:pPr>
            <a:r>
              <a:rPr lang="ja-JP" altLang="en-US" dirty="0">
                <a:ea typeface="MS PGothic" panose="020B0600070205080204" pitchFamily="34" charset="-128"/>
              </a:rPr>
              <a:t>別の人（または少人数のグループ）とペアを組み、計画につい</a:t>
            </a:r>
            <a:br>
              <a:rPr lang="en-US" altLang="ja-JP" dirty="0">
                <a:ea typeface="MS PGothic" panose="020B0600070205080204" pitchFamily="34" charset="-128"/>
              </a:rPr>
            </a:br>
            <a:r>
              <a:rPr lang="ja-JP" altLang="en-US" dirty="0">
                <a:ea typeface="MS PGothic" panose="020B0600070205080204" pitchFamily="34" charset="-128"/>
              </a:rPr>
              <a:t>て話し合います。</a:t>
            </a:r>
          </a:p>
        </p:txBody>
      </p:sp>
      <p:sp>
        <p:nvSpPr>
          <p:cNvPr id="4" name="Slide Number Placeholder 3">
            <a:extLst>
              <a:ext uri="{FF2B5EF4-FFF2-40B4-BE49-F238E27FC236}">
                <a16:creationId xmlns:a16="http://schemas.microsoft.com/office/drawing/2014/main" id="{698A82B1-C833-478F-9B1A-174FEAEAA669}"/>
              </a:ext>
            </a:extLst>
          </p:cNvPr>
          <p:cNvSpPr>
            <a:spLocks noGrp="1"/>
          </p:cNvSpPr>
          <p:nvPr>
            <p:ph type="sldNum" sz="quarter" idx="12"/>
          </p:nvPr>
        </p:nvSpPr>
        <p:spPr/>
        <p:txBody>
          <a:bodyPr wrap="square">
            <a:noAutofit/>
          </a:bodyPr>
          <a:lstStyle/>
          <a:p>
            <a:fld id="{1B1CF60C-C85D-47C0-8597-E3BF95F18FA3}" type="slidenum">
              <a:rPr lang="en-US" altLang="ja-JP" smtClean="0">
                <a:ea typeface="MS PGothic" panose="020B0600070205080204" pitchFamily="34" charset="-128"/>
              </a:rPr>
              <a:t>54</a:t>
            </a:fld>
            <a:endParaRPr lang="ja-JP" altLang="en-US" dirty="0">
              <a:ea typeface="MS PGothic" panose="020B0600070205080204" pitchFamily="34" charset="-128"/>
            </a:endParaRPr>
          </a:p>
        </p:txBody>
      </p:sp>
      <p:sp>
        <p:nvSpPr>
          <p:cNvPr id="5" name="Footer Placeholder 4">
            <a:extLst>
              <a:ext uri="{FF2B5EF4-FFF2-40B4-BE49-F238E27FC236}">
                <a16:creationId xmlns:a16="http://schemas.microsoft.com/office/drawing/2014/main" id="{0498C21C-47C5-422C-BCFC-86FC3A022A3A}"/>
              </a:ext>
            </a:extLst>
          </p:cNvPr>
          <p:cNvSpPr>
            <a:spLocks noGrp="1"/>
          </p:cNvSpPr>
          <p:nvPr>
            <p:ph type="ftr" sz="quarter" idx="13"/>
          </p:nvPr>
        </p:nvSpPr>
        <p:spPr/>
        <p:txBody>
          <a:bodyPr wrap="square">
            <a:noAutofit/>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pic>
        <p:nvPicPr>
          <p:cNvPr id="6" name="Picture 5" descr="A group of people in a meeting  Description automatically generated">
            <a:extLst>
              <a:ext uri="{FF2B5EF4-FFF2-40B4-BE49-F238E27FC236}">
                <a16:creationId xmlns:a16="http://schemas.microsoft.com/office/drawing/2014/main" id="{F876516B-B85C-4604-AE52-7E6A63550739}"/>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7" name="Slide Number Placeholder 2">
            <a:extLst>
              <a:ext uri="{FF2B5EF4-FFF2-40B4-BE49-F238E27FC236}">
                <a16:creationId xmlns:a16="http://schemas.microsoft.com/office/drawing/2014/main" id="{D15BB5FD-B1A7-4C42-9F9D-0DAAEB9CA1ED}"/>
              </a:ext>
            </a:extLst>
          </p:cNvPr>
          <p:cNvSpPr txBox="1">
            <a:spLocks/>
          </p:cNvSpPr>
          <p:nvPr/>
        </p:nvSpPr>
        <p:spPr>
          <a:xfrm>
            <a:off x="9372600" y="6471554"/>
            <a:ext cx="2743200" cy="282575"/>
          </a:xfrm>
          <a:prstGeom prst="rect">
            <a:avLst/>
          </a:prstGeom>
        </p:spPr>
        <p:txBody>
          <a:bodyPr wrap="square">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altLang="ja-JP" sz="1000" smtClean="0">
                <a:solidFill>
                  <a:srgbClr val="898989"/>
                </a:solidFill>
                <a:ea typeface="MS PGothic" panose="020B0600070205080204" pitchFamily="34" charset="-128"/>
              </a:rPr>
              <a:pPr algn="r"/>
              <a:t>54</a:t>
            </a:fld>
            <a:endParaRPr lang="ja-JP" altLang="en-US" sz="1000" dirty="0">
              <a:solidFill>
                <a:srgbClr val="898989"/>
              </a:solidFill>
              <a:ea typeface="MS PGothic" panose="020B0600070205080204" pitchFamily="34" charset="-128"/>
            </a:endParaRPr>
          </a:p>
        </p:txBody>
      </p:sp>
    </p:spTree>
    <p:extLst>
      <p:ext uri="{BB962C8B-B14F-4D97-AF65-F5344CB8AC3E}">
        <p14:creationId xmlns:p14="http://schemas.microsoft.com/office/powerpoint/2010/main" val="35807744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9EC043-3132-4F88-AA35-1632C588A816}"/>
              </a:ext>
            </a:extLst>
          </p:cNvPr>
          <p:cNvSpPr>
            <a:spLocks noGrp="1"/>
          </p:cNvSpPr>
          <p:nvPr>
            <p:ph type="ctrTitle"/>
          </p:nvPr>
        </p:nvSpPr>
        <p:spPr>
          <a:xfrm>
            <a:off x="1181099" y="2316162"/>
            <a:ext cx="7222672" cy="1557337"/>
          </a:xfrm>
        </p:spPr>
        <p:txBody>
          <a:bodyPr wrap="square">
            <a:noAutofit/>
          </a:bodyPr>
          <a:lstStyle/>
          <a:p>
            <a:pPr>
              <a:defRPr sz="4000"/>
            </a:pPr>
            <a:r>
              <a:rPr lang="ja-JP" altLang="en-US" dirty="0">
                <a:ea typeface="MS PGothic" panose="020B0600070205080204" pitchFamily="34" charset="-128"/>
              </a:rPr>
              <a:t>対応性で他者への影響度を向上させる</a:t>
            </a:r>
            <a:r>
              <a:rPr lang="en-US" altLang="ja-JP" sz="3200" baseline="30000" dirty="0">
                <a:ea typeface="MS PGothic" panose="020B0600070205080204" pitchFamily="34" charset="-128"/>
              </a:rPr>
              <a:t>TM</a:t>
            </a:r>
            <a:endParaRPr lang="ja-JP" altLang="en-US" sz="2800" b="0" dirty="0">
              <a:ea typeface="MS PGothic" panose="020B0600070205080204" pitchFamily="34" charset="-128"/>
            </a:endParaRPr>
          </a:p>
        </p:txBody>
      </p:sp>
      <p:pic>
        <p:nvPicPr>
          <p:cNvPr id="6" name="Graphic 5">
            <a:extLst>
              <a:ext uri="{FF2B5EF4-FFF2-40B4-BE49-F238E27FC236}">
                <a16:creationId xmlns:a16="http://schemas.microsoft.com/office/drawing/2014/main" id="{13F202B3-5AC0-2841-864D-00D3D555E5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1099" y="5861605"/>
            <a:ext cx="2501458" cy="508265"/>
          </a:xfrm>
          <a:prstGeom prst="rect">
            <a:avLst/>
          </a:prstGeom>
        </p:spPr>
      </p:pic>
      <p:sp>
        <p:nvSpPr>
          <p:cNvPr id="2" name="TextBox 1">
            <a:extLst>
              <a:ext uri="{FF2B5EF4-FFF2-40B4-BE49-F238E27FC236}">
                <a16:creationId xmlns:a16="http://schemas.microsoft.com/office/drawing/2014/main" id="{65C51447-6397-4F21-BF3F-E9B4B7E65743}"/>
              </a:ext>
            </a:extLst>
          </p:cNvPr>
          <p:cNvSpPr txBox="1"/>
          <p:nvPr/>
        </p:nvSpPr>
        <p:spPr>
          <a:xfrm>
            <a:off x="250374" y="6509658"/>
            <a:ext cx="1632857" cy="153888"/>
          </a:xfrm>
          <a:prstGeom prst="rect">
            <a:avLst/>
          </a:prstGeom>
          <a:noFill/>
        </p:spPr>
        <p:txBody>
          <a:bodyPr wrap="square" lIns="0" tIns="0" rIns="0" bIns="0">
            <a:spAutoFit/>
          </a:bodyPr>
          <a:lstStyle/>
          <a:p>
            <a:pPr algn="l">
              <a:defRPr sz="1000"/>
            </a:pPr>
            <a:r>
              <a:rPr lang="ja-JP" altLang="en-US">
                <a:ea typeface="MS PGothic" panose="020B0600070205080204" pitchFamily="34" charset="-128"/>
              </a:rPr>
              <a:t>バージョン</a:t>
            </a:r>
            <a:r>
              <a:rPr lang="en-US" altLang="ja-JP">
                <a:ea typeface="MS PGothic" panose="020B0600070205080204" pitchFamily="34" charset="-128"/>
              </a:rPr>
              <a:t>4.0</a:t>
            </a:r>
            <a:endParaRPr lang="en-US" altLang="ja-JP" dirty="0">
              <a:ea typeface="MS PGothic" panose="020B0600070205080204" pitchFamily="34" charset="-128"/>
            </a:endParaRPr>
          </a:p>
        </p:txBody>
      </p:sp>
    </p:spTree>
    <p:extLst>
      <p:ext uri="{BB962C8B-B14F-4D97-AF65-F5344CB8AC3E}">
        <p14:creationId xmlns:p14="http://schemas.microsoft.com/office/powerpoint/2010/main" val="6054796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795131" y="2058366"/>
            <a:ext cx="10389704" cy="2302565"/>
          </a:xfrm>
        </p:spPr>
        <p:txBody>
          <a:bodyPr wrap="square" anchor="ctr" anchorCtr="0">
            <a:noAutofit/>
          </a:bodyPr>
          <a:lstStyle/>
          <a:p>
            <a:pPr algn="ctr">
              <a:defRPr sz="5400"/>
            </a:pPr>
            <a:r>
              <a:rPr lang="ja-JP" altLang="en-US" dirty="0">
                <a:ea typeface="MS PGothic" panose="020B0600070205080204" pitchFamily="34" charset="-128"/>
              </a:rPr>
              <a:t>自己主張度と感情表現度</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wrap="square">
            <a:noAutofit/>
          </a:bodyPr>
          <a:lstStyle/>
          <a:p>
            <a:fld id="{1B1CF60C-C85D-47C0-8597-E3BF95F18FA3}" type="slidenum">
              <a:rPr lang="en-US" altLang="ja-JP" smtClean="0">
                <a:ea typeface="MS PGothic" panose="020B0600070205080204" pitchFamily="34" charset="-128"/>
              </a:rPr>
              <a:t>6</a:t>
            </a:fld>
            <a:endParaRPr lang="ja-JP" altLang="en-US" dirty="0">
              <a:ea typeface="MS PGothic" panose="020B0600070205080204" pitchFamily="34" charset="-128"/>
            </a:endParaRPr>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p:txBody>
          <a:bodyPr wrap="square">
            <a:noAutofit/>
          </a:bodyPr>
          <a:lstStyle/>
          <a:p>
            <a:pPr algn="l"/>
            <a:r>
              <a:rPr lang="en-US" altLang="ja-JP">
                <a:ea typeface="MS PGothic" panose="020B0600070205080204" pitchFamily="34" charset="-128"/>
              </a:rPr>
              <a:t>© The TRACOM Corporation. All Rights Reserved.</a:t>
            </a:r>
            <a:endParaRPr lang="ja-JP" altLang="en-US" dirty="0">
              <a:ea typeface="MS PGothic" panose="020B0600070205080204" pitchFamily="34" charset="-128"/>
            </a:endParaRPr>
          </a:p>
        </p:txBody>
      </p:sp>
    </p:spTree>
    <p:extLst>
      <p:ext uri="{BB962C8B-B14F-4D97-AF65-F5344CB8AC3E}">
        <p14:creationId xmlns:p14="http://schemas.microsoft.com/office/powerpoint/2010/main" val="27328784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7FC351F-32A3-47AC-B1EB-3DF91A0F5826}"/>
              </a:ext>
            </a:extLst>
          </p:cNvPr>
          <p:cNvSpPr>
            <a:spLocks noGrp="1"/>
          </p:cNvSpPr>
          <p:nvPr>
            <p:ph type="title"/>
          </p:nvPr>
        </p:nvSpPr>
        <p:spPr>
          <a:xfrm>
            <a:off x="390526" y="228600"/>
            <a:ext cx="11572874" cy="1009650"/>
          </a:xfrm>
        </p:spPr>
        <p:txBody>
          <a:bodyPr wrap="square">
            <a:noAutofit/>
          </a:bodyPr>
          <a:lstStyle/>
          <a:p>
            <a:r>
              <a:rPr lang="ja-JP" altLang="en-US" dirty="0">
                <a:ea typeface="MS PGothic" panose="020B0600070205080204" pitchFamily="34" charset="-128"/>
              </a:rPr>
              <a:t>自己主張度</a:t>
            </a:r>
          </a:p>
        </p:txBody>
      </p:sp>
      <p:sp>
        <p:nvSpPr>
          <p:cNvPr id="6" name="Slide Number Placeholder 5">
            <a:extLst>
              <a:ext uri="{FF2B5EF4-FFF2-40B4-BE49-F238E27FC236}">
                <a16:creationId xmlns:a16="http://schemas.microsoft.com/office/drawing/2014/main" id="{0F648585-C171-4059-A09E-E4C64A0BEAFE}"/>
              </a:ext>
            </a:extLst>
          </p:cNvPr>
          <p:cNvSpPr>
            <a:spLocks noGrp="1"/>
          </p:cNvSpPr>
          <p:nvPr>
            <p:ph type="sldNum" sz="quarter" idx="12"/>
          </p:nvPr>
        </p:nvSpPr>
        <p:spPr/>
        <p:txBody>
          <a:bodyPr wrap="square">
            <a:noAutofit/>
          </a:bodyPr>
          <a:lstStyle/>
          <a:p>
            <a:fld id="{1B1CF60C-C85D-47C0-8597-E3BF95F18FA3}" type="slidenum">
              <a:rPr lang="en-US" altLang="ja-JP" smtClean="0">
                <a:ea typeface="MS PGothic" panose="020B0600070205080204" pitchFamily="34" charset="-128"/>
              </a:rPr>
              <a:t>7</a:t>
            </a:fld>
            <a:endParaRPr lang="ja-JP" altLang="en-US" dirty="0">
              <a:ea typeface="MS PGothic" panose="020B0600070205080204" pitchFamily="34" charset="-128"/>
            </a:endParaRPr>
          </a:p>
        </p:txBody>
      </p:sp>
      <p:sp>
        <p:nvSpPr>
          <p:cNvPr id="5" name="Footer Placeholder 4">
            <a:extLst>
              <a:ext uri="{FF2B5EF4-FFF2-40B4-BE49-F238E27FC236}">
                <a16:creationId xmlns:a16="http://schemas.microsoft.com/office/drawing/2014/main" id="{DA8B4132-42A3-49F5-8D07-70E31F04F190}"/>
              </a:ext>
            </a:extLst>
          </p:cNvPr>
          <p:cNvSpPr>
            <a:spLocks noGrp="1"/>
          </p:cNvSpPr>
          <p:nvPr>
            <p:ph type="ftr" sz="quarter" idx="13"/>
          </p:nvPr>
        </p:nvSpPr>
        <p:spPr/>
        <p:txBody>
          <a:bodyPr wrap="square">
            <a:noAutofit/>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
        <p:nvSpPr>
          <p:cNvPr id="9" name="Text Placeholder 8">
            <a:extLst>
              <a:ext uri="{FF2B5EF4-FFF2-40B4-BE49-F238E27FC236}">
                <a16:creationId xmlns:a16="http://schemas.microsoft.com/office/drawing/2014/main" id="{85D55731-13AF-4B92-ABBD-AE6EB6FE775C}"/>
              </a:ext>
            </a:extLst>
          </p:cNvPr>
          <p:cNvSpPr>
            <a:spLocks noGrp="1"/>
          </p:cNvSpPr>
          <p:nvPr>
            <p:ph type="body" sz="quarter" idx="14"/>
          </p:nvPr>
        </p:nvSpPr>
        <p:spPr>
          <a:xfrm>
            <a:off x="390524" y="1320800"/>
            <a:ext cx="11572875" cy="903288"/>
          </a:xfrm>
        </p:spPr>
        <p:txBody>
          <a:bodyPr wrap="square">
            <a:noAutofit/>
          </a:bodyPr>
          <a:lstStyle/>
          <a:p>
            <a:r>
              <a:rPr lang="ja-JP" altLang="en-US" dirty="0">
                <a:ea typeface="MS PGothic" panose="020B0600070205080204" pitchFamily="34" charset="-128"/>
              </a:rPr>
              <a:t>人とのやり取りで「意見を聞く」傾向、「意見を主張する」傾向の強さ</a:t>
            </a:r>
          </a:p>
        </p:txBody>
      </p:sp>
      <p:sp>
        <p:nvSpPr>
          <p:cNvPr id="105" name="Freeform: Shape 104">
            <a:extLst>
              <a:ext uri="{FF2B5EF4-FFF2-40B4-BE49-F238E27FC236}">
                <a16:creationId xmlns:a16="http://schemas.microsoft.com/office/drawing/2014/main" id="{F47359FB-C5A9-4B91-AA9E-3F9EB11EB072}"/>
              </a:ext>
            </a:extLst>
          </p:cNvPr>
          <p:cNvSpPr/>
          <p:nvPr/>
        </p:nvSpPr>
        <p:spPr bwMode="gray">
          <a:xfrm>
            <a:off x="390524" y="3731130"/>
            <a:ext cx="11554407" cy="47148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grpSp>
        <p:nvGrpSpPr>
          <p:cNvPr id="11" name="Group 10">
            <a:extLst>
              <a:ext uri="{FF2B5EF4-FFF2-40B4-BE49-F238E27FC236}">
                <a16:creationId xmlns:a16="http://schemas.microsoft.com/office/drawing/2014/main" id="{61028CB7-221A-496D-9791-24DAA674F1DB}"/>
              </a:ext>
            </a:extLst>
          </p:cNvPr>
          <p:cNvGrpSpPr/>
          <p:nvPr/>
        </p:nvGrpSpPr>
        <p:grpSpPr>
          <a:xfrm>
            <a:off x="920979" y="2586262"/>
            <a:ext cx="2286079" cy="2623452"/>
            <a:chOff x="663804" y="2586262"/>
            <a:chExt cx="2286079" cy="2623452"/>
          </a:xfrm>
        </p:grpSpPr>
        <p:grpSp>
          <p:nvGrpSpPr>
            <p:cNvPr id="2" name="Group 1">
              <a:extLst>
                <a:ext uri="{FF2B5EF4-FFF2-40B4-BE49-F238E27FC236}">
                  <a16:creationId xmlns:a16="http://schemas.microsoft.com/office/drawing/2014/main" id="{F69E7FE5-AC1F-4715-B8C8-261187280A71}"/>
                </a:ext>
              </a:extLst>
            </p:cNvPr>
            <p:cNvGrpSpPr/>
            <p:nvPr/>
          </p:nvGrpSpPr>
          <p:grpSpPr>
            <a:xfrm>
              <a:off x="666262" y="2586262"/>
              <a:ext cx="2283621" cy="1473315"/>
              <a:chOff x="666262" y="2586262"/>
              <a:chExt cx="2283621" cy="1473315"/>
            </a:xfrm>
          </p:grpSpPr>
          <p:sp>
            <p:nvSpPr>
              <p:cNvPr id="106" name="Rectangle 105">
                <a:extLst>
                  <a:ext uri="{FF2B5EF4-FFF2-40B4-BE49-F238E27FC236}">
                    <a16:creationId xmlns:a16="http://schemas.microsoft.com/office/drawing/2014/main" id="{7CBEC70D-C074-4106-B90C-A3290F802108}"/>
                  </a:ext>
                </a:extLst>
              </p:cNvPr>
              <p:cNvSpPr/>
              <p:nvPr/>
            </p:nvSpPr>
            <p:spPr bwMode="gray">
              <a:xfrm>
                <a:off x="912456" y="2586262"/>
                <a:ext cx="2037427"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ja-JP" altLang="en-US" dirty="0">
                    <a:solidFill>
                      <a:schemeClr val="tx2"/>
                    </a:solidFill>
                    <a:ea typeface="MS PGothic" panose="020B0600070205080204" pitchFamily="34" charset="-128"/>
                  </a:rPr>
                  <a:t>意見を</a:t>
                </a:r>
                <a:br>
                  <a:rPr lang="ja-JP" altLang="en-US" dirty="0">
                    <a:solidFill>
                      <a:schemeClr val="tx2"/>
                    </a:solidFill>
                    <a:ea typeface="MS PGothic" panose="020B0600070205080204" pitchFamily="34" charset="-128"/>
                  </a:rPr>
                </a:br>
                <a:r>
                  <a:rPr lang="ja-JP" altLang="en-US" b="1" dirty="0">
                    <a:solidFill>
                      <a:schemeClr val="accent2"/>
                    </a:solidFill>
                    <a:latin typeface="Arial Black" panose="020B0A04020102020204" pitchFamily="34" charset="0"/>
                    <a:ea typeface="MS PGothic" panose="020B0600070205080204" pitchFamily="34" charset="-128"/>
                  </a:rPr>
                  <a:t>聞きがち</a:t>
                </a:r>
              </a:p>
            </p:txBody>
          </p:sp>
          <p:cxnSp>
            <p:nvCxnSpPr>
              <p:cNvPr id="112" name="Straight Arrow Connector 111">
                <a:extLst>
                  <a:ext uri="{FF2B5EF4-FFF2-40B4-BE49-F238E27FC236}">
                    <a16:creationId xmlns:a16="http://schemas.microsoft.com/office/drawing/2014/main" id="{BC3CDF6D-9308-4718-A404-2FB11520D53C}"/>
                  </a:ext>
                </a:extLst>
              </p:cNvPr>
              <p:cNvCxnSpPr>
                <a:cxnSpLocks/>
              </p:cNvCxnSpPr>
              <p:nvPr/>
            </p:nvCxnSpPr>
            <p:spPr>
              <a:xfrm flipV="1">
                <a:off x="751988"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0" name="Oval 149">
                <a:extLst>
                  <a:ext uri="{FF2B5EF4-FFF2-40B4-BE49-F238E27FC236}">
                    <a16:creationId xmlns:a16="http://schemas.microsoft.com/office/drawing/2014/main" id="{4C58A70F-5996-4107-921A-B257E0ED82D3}"/>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ja-JP" altLang="en-US" sz="1800" dirty="0">
                  <a:solidFill>
                    <a:schemeClr val="bg1"/>
                  </a:solidFill>
                  <a:ea typeface="MS PGothic" panose="020B0600070205080204" pitchFamily="34" charset="-128"/>
                </a:endParaRPr>
              </a:p>
            </p:txBody>
          </p:sp>
        </p:grpSp>
        <p:grpSp>
          <p:nvGrpSpPr>
            <p:cNvPr id="58" name="Group 57">
              <a:extLst>
                <a:ext uri="{FF2B5EF4-FFF2-40B4-BE49-F238E27FC236}">
                  <a16:creationId xmlns:a16="http://schemas.microsoft.com/office/drawing/2014/main" id="{889C6C54-A2CB-443F-8CE9-0F9A7551824B}"/>
                </a:ext>
              </a:extLst>
            </p:cNvPr>
            <p:cNvGrpSpPr/>
            <p:nvPr/>
          </p:nvGrpSpPr>
          <p:grpSpPr>
            <a:xfrm flipV="1">
              <a:off x="663804" y="3874285"/>
              <a:ext cx="185292" cy="1335429"/>
              <a:chOff x="666262" y="2724148"/>
              <a:chExt cx="185292" cy="1335429"/>
            </a:xfrm>
          </p:grpSpPr>
          <p:cxnSp>
            <p:nvCxnSpPr>
              <p:cNvPr id="60" name="Straight Arrow Connector 59">
                <a:extLst>
                  <a:ext uri="{FF2B5EF4-FFF2-40B4-BE49-F238E27FC236}">
                    <a16:creationId xmlns:a16="http://schemas.microsoft.com/office/drawing/2014/main" id="{82C26E81-2E61-4A88-9742-BAC873EF2A1F}"/>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596B154B-8FF8-48DD-921F-A19B50280E46}"/>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ja-JP" altLang="en-US" sz="1800" dirty="0">
                  <a:solidFill>
                    <a:schemeClr val="bg1"/>
                  </a:solidFill>
                  <a:ea typeface="MS PGothic" panose="020B0600070205080204" pitchFamily="34" charset="-128"/>
                </a:endParaRPr>
              </a:p>
            </p:txBody>
          </p:sp>
        </p:grpSp>
      </p:grpSp>
      <p:grpSp>
        <p:nvGrpSpPr>
          <p:cNvPr id="12" name="Group 11">
            <a:extLst>
              <a:ext uri="{FF2B5EF4-FFF2-40B4-BE49-F238E27FC236}">
                <a16:creationId xmlns:a16="http://schemas.microsoft.com/office/drawing/2014/main" id="{82355E64-F2D0-4BE0-9FFB-E4EE49740F0C}"/>
              </a:ext>
            </a:extLst>
          </p:cNvPr>
          <p:cNvGrpSpPr/>
          <p:nvPr/>
        </p:nvGrpSpPr>
        <p:grpSpPr>
          <a:xfrm>
            <a:off x="3854546" y="2586262"/>
            <a:ext cx="2227440" cy="2623339"/>
            <a:chOff x="3673571" y="2586262"/>
            <a:chExt cx="2227440" cy="2623339"/>
          </a:xfrm>
        </p:grpSpPr>
        <p:grpSp>
          <p:nvGrpSpPr>
            <p:cNvPr id="3" name="Group 2">
              <a:extLst>
                <a:ext uri="{FF2B5EF4-FFF2-40B4-BE49-F238E27FC236}">
                  <a16:creationId xmlns:a16="http://schemas.microsoft.com/office/drawing/2014/main" id="{B151CDB1-0B77-4310-8A77-4C2D1FAB4EBA}"/>
                </a:ext>
              </a:extLst>
            </p:cNvPr>
            <p:cNvGrpSpPr/>
            <p:nvPr/>
          </p:nvGrpSpPr>
          <p:grpSpPr>
            <a:xfrm>
              <a:off x="3673571" y="2586262"/>
              <a:ext cx="2227440" cy="1473315"/>
              <a:chOff x="3673571" y="2586262"/>
              <a:chExt cx="2227440" cy="1473315"/>
            </a:xfrm>
          </p:grpSpPr>
          <p:sp>
            <p:nvSpPr>
              <p:cNvPr id="107" name="Rectangle 106">
                <a:extLst>
                  <a:ext uri="{FF2B5EF4-FFF2-40B4-BE49-F238E27FC236}">
                    <a16:creationId xmlns:a16="http://schemas.microsoft.com/office/drawing/2014/main" id="{862BD851-A968-4477-924E-FCC18BA47445}"/>
                  </a:ext>
                </a:extLst>
              </p:cNvPr>
              <p:cNvSpPr/>
              <p:nvPr/>
            </p:nvSpPr>
            <p:spPr bwMode="gray">
              <a:xfrm>
                <a:off x="3887140" y="2586262"/>
                <a:ext cx="2013871"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ja-JP" altLang="en-US" b="1" dirty="0">
                    <a:solidFill>
                      <a:schemeClr val="accent2"/>
                    </a:solidFill>
                    <a:latin typeface="Arial Black" panose="020B0A04020102020204" pitchFamily="34" charset="0"/>
                    <a:ea typeface="MS PGothic" panose="020B0600070205080204" pitchFamily="34" charset="-128"/>
                  </a:rPr>
                  <a:t>意見を聞く</a:t>
                </a:r>
                <a:br>
                  <a:rPr lang="ja-JP" altLang="en-US" dirty="0">
                    <a:solidFill>
                      <a:schemeClr val="accent2"/>
                    </a:solidFill>
                    <a:latin typeface="Arial Black" panose="020B0A04020102020204" pitchFamily="34" charset="0"/>
                    <a:ea typeface="MS PGothic" panose="020B0600070205080204" pitchFamily="34" charset="-128"/>
                  </a:rPr>
                </a:br>
                <a:r>
                  <a:rPr lang="ja-JP" altLang="en-US" dirty="0">
                    <a:solidFill>
                      <a:schemeClr val="tx2"/>
                    </a:solidFill>
                    <a:ea typeface="MS PGothic" panose="020B0600070205080204" pitchFamily="34" charset="-128"/>
                  </a:rPr>
                  <a:t>一方で時には</a:t>
                </a:r>
                <a:br>
                  <a:rPr lang="ja-JP" altLang="en-US" dirty="0">
                    <a:solidFill>
                      <a:schemeClr val="tx2"/>
                    </a:solidFill>
                    <a:ea typeface="MS PGothic" panose="020B0600070205080204" pitchFamily="34" charset="-128"/>
                  </a:rPr>
                </a:br>
                <a:r>
                  <a:rPr lang="ja-JP" altLang="en-US" b="1" dirty="0">
                    <a:solidFill>
                      <a:schemeClr val="accent2"/>
                    </a:solidFill>
                    <a:latin typeface="Arial Black" panose="020B0A04020102020204" pitchFamily="34" charset="0"/>
                    <a:ea typeface="MS PGothic" panose="020B0600070205080204" pitchFamily="34" charset="-128"/>
                  </a:rPr>
                  <a:t>意見を主張する</a:t>
                </a:r>
              </a:p>
            </p:txBody>
          </p:sp>
          <p:cxnSp>
            <p:nvCxnSpPr>
              <p:cNvPr id="114" name="Straight Arrow Connector 113">
                <a:extLst>
                  <a:ext uri="{FF2B5EF4-FFF2-40B4-BE49-F238E27FC236}">
                    <a16:creationId xmlns:a16="http://schemas.microsoft.com/office/drawing/2014/main" id="{5737DADE-EA8E-47B8-84C6-FA905D25DEB9}"/>
                  </a:ext>
                </a:extLst>
              </p:cNvPr>
              <p:cNvCxnSpPr>
                <a:cxnSpLocks/>
              </p:cNvCxnSpPr>
              <p:nvPr/>
            </p:nvCxnSpPr>
            <p:spPr>
              <a:xfrm flipV="1">
                <a:off x="3762727"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1" name="Oval 150">
                <a:extLst>
                  <a:ext uri="{FF2B5EF4-FFF2-40B4-BE49-F238E27FC236}">
                    <a16:creationId xmlns:a16="http://schemas.microsoft.com/office/drawing/2014/main" id="{05254348-75EA-49B2-9CB4-DBE65982CAD0}"/>
                  </a:ext>
                </a:extLst>
              </p:cNvPr>
              <p:cNvSpPr/>
              <p:nvPr/>
            </p:nvSpPr>
            <p:spPr bwMode="gray">
              <a:xfrm>
                <a:off x="3673571"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ja-JP" altLang="en-US" sz="1800" dirty="0">
                  <a:solidFill>
                    <a:schemeClr val="bg1"/>
                  </a:solidFill>
                  <a:ea typeface="MS PGothic" panose="020B0600070205080204" pitchFamily="34" charset="-128"/>
                </a:endParaRPr>
              </a:p>
            </p:txBody>
          </p:sp>
        </p:grpSp>
        <p:grpSp>
          <p:nvGrpSpPr>
            <p:cNvPr id="62" name="Group 61">
              <a:extLst>
                <a:ext uri="{FF2B5EF4-FFF2-40B4-BE49-F238E27FC236}">
                  <a16:creationId xmlns:a16="http://schemas.microsoft.com/office/drawing/2014/main" id="{11289068-BD7F-4BAC-A8A9-C98CF8E1552E}"/>
                </a:ext>
              </a:extLst>
            </p:cNvPr>
            <p:cNvGrpSpPr/>
            <p:nvPr/>
          </p:nvGrpSpPr>
          <p:grpSpPr>
            <a:xfrm flipV="1">
              <a:off x="3673571" y="3874172"/>
              <a:ext cx="185292" cy="1335429"/>
              <a:chOff x="666262" y="2724148"/>
              <a:chExt cx="185292" cy="1335429"/>
            </a:xfrm>
          </p:grpSpPr>
          <p:cxnSp>
            <p:nvCxnSpPr>
              <p:cNvPr id="63" name="Straight Arrow Connector 62">
                <a:extLst>
                  <a:ext uri="{FF2B5EF4-FFF2-40B4-BE49-F238E27FC236}">
                    <a16:creationId xmlns:a16="http://schemas.microsoft.com/office/drawing/2014/main" id="{41254307-FEFC-41A6-91DD-E9A7611011D1}"/>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530CAD69-A7F1-4929-A28A-C7051CDC4F19}"/>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ja-JP" altLang="en-US" sz="1800" dirty="0">
                  <a:solidFill>
                    <a:schemeClr val="bg1"/>
                  </a:solidFill>
                  <a:ea typeface="MS PGothic" panose="020B0600070205080204" pitchFamily="34" charset="-128"/>
                </a:endParaRPr>
              </a:p>
            </p:txBody>
          </p:sp>
        </p:grpSp>
      </p:grpSp>
      <p:grpSp>
        <p:nvGrpSpPr>
          <p:cNvPr id="13" name="Group 12">
            <a:extLst>
              <a:ext uri="{FF2B5EF4-FFF2-40B4-BE49-F238E27FC236}">
                <a16:creationId xmlns:a16="http://schemas.microsoft.com/office/drawing/2014/main" id="{595BE5B8-0C9A-41A5-9DD2-2B4A82008374}"/>
              </a:ext>
            </a:extLst>
          </p:cNvPr>
          <p:cNvGrpSpPr/>
          <p:nvPr/>
        </p:nvGrpSpPr>
        <p:grpSpPr>
          <a:xfrm>
            <a:off x="7178329" y="2586262"/>
            <a:ext cx="2151664" cy="2623339"/>
            <a:chOff x="6721129" y="2586262"/>
            <a:chExt cx="2151664" cy="2623339"/>
          </a:xfrm>
        </p:grpSpPr>
        <p:grpSp>
          <p:nvGrpSpPr>
            <p:cNvPr id="4" name="Group 3">
              <a:extLst>
                <a:ext uri="{FF2B5EF4-FFF2-40B4-BE49-F238E27FC236}">
                  <a16:creationId xmlns:a16="http://schemas.microsoft.com/office/drawing/2014/main" id="{FE50E3DB-23C7-491A-933C-E1E0EF101904}"/>
                </a:ext>
              </a:extLst>
            </p:cNvPr>
            <p:cNvGrpSpPr/>
            <p:nvPr/>
          </p:nvGrpSpPr>
          <p:grpSpPr>
            <a:xfrm>
              <a:off x="6722155" y="2586262"/>
              <a:ext cx="2150638" cy="1473315"/>
              <a:chOff x="6722155" y="2586262"/>
              <a:chExt cx="2150638" cy="1473315"/>
            </a:xfrm>
          </p:grpSpPr>
          <p:sp>
            <p:nvSpPr>
              <p:cNvPr id="108" name="Rectangle 107">
                <a:extLst>
                  <a:ext uri="{FF2B5EF4-FFF2-40B4-BE49-F238E27FC236}">
                    <a16:creationId xmlns:a16="http://schemas.microsoft.com/office/drawing/2014/main" id="{720DD83C-BCAA-4EC7-BE2C-A082021A9E40}"/>
                  </a:ext>
                </a:extLst>
              </p:cNvPr>
              <p:cNvSpPr/>
              <p:nvPr/>
            </p:nvSpPr>
            <p:spPr bwMode="gray">
              <a:xfrm>
                <a:off x="6906421" y="2586262"/>
                <a:ext cx="1966372"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ja-JP" altLang="en-US" b="1" dirty="0">
                    <a:solidFill>
                      <a:schemeClr val="accent2"/>
                    </a:solidFill>
                    <a:latin typeface="Arial Black" panose="020B0A04020102020204" pitchFamily="34" charset="0"/>
                    <a:ea typeface="MS PGothic" panose="020B0600070205080204" pitchFamily="34" charset="-128"/>
                  </a:rPr>
                  <a:t>意見を主張する</a:t>
                </a:r>
                <a:br>
                  <a:rPr lang="ja-JP" altLang="en-US" dirty="0">
                    <a:solidFill>
                      <a:schemeClr val="accent2"/>
                    </a:solidFill>
                    <a:latin typeface="Arial Black" panose="020B0A04020102020204" pitchFamily="34" charset="0"/>
                    <a:ea typeface="MS PGothic" panose="020B0600070205080204" pitchFamily="34" charset="-128"/>
                  </a:rPr>
                </a:br>
                <a:r>
                  <a:rPr lang="ja-JP" altLang="en-US" dirty="0">
                    <a:solidFill>
                      <a:schemeClr val="tx2"/>
                    </a:solidFill>
                    <a:ea typeface="MS PGothic" panose="020B0600070205080204" pitchFamily="34" charset="-128"/>
                  </a:rPr>
                  <a:t>一方で時には</a:t>
                </a:r>
                <a:br>
                  <a:rPr lang="ja-JP" altLang="en-US" dirty="0">
                    <a:solidFill>
                      <a:schemeClr val="tx2"/>
                    </a:solidFill>
                    <a:ea typeface="MS PGothic" panose="020B0600070205080204" pitchFamily="34" charset="-128"/>
                  </a:rPr>
                </a:br>
                <a:r>
                  <a:rPr lang="ja-JP" altLang="en-US" b="1" dirty="0">
                    <a:solidFill>
                      <a:schemeClr val="accent2"/>
                    </a:solidFill>
                    <a:latin typeface="Arial Black" panose="020B0A04020102020204" pitchFamily="34" charset="0"/>
                    <a:ea typeface="MS PGothic" panose="020B0600070205080204" pitchFamily="34" charset="-128"/>
                  </a:rPr>
                  <a:t>意見を聞く</a:t>
                </a:r>
              </a:p>
            </p:txBody>
          </p:sp>
          <p:cxnSp>
            <p:nvCxnSpPr>
              <p:cNvPr id="115" name="Straight Arrow Connector 114">
                <a:extLst>
                  <a:ext uri="{FF2B5EF4-FFF2-40B4-BE49-F238E27FC236}">
                    <a16:creationId xmlns:a16="http://schemas.microsoft.com/office/drawing/2014/main" id="{0966F77E-C92A-4E02-97A3-64B80B73A117}"/>
                  </a:ext>
                </a:extLst>
              </p:cNvPr>
              <p:cNvCxnSpPr>
                <a:cxnSpLocks/>
              </p:cNvCxnSpPr>
              <p:nvPr/>
            </p:nvCxnSpPr>
            <p:spPr>
              <a:xfrm flipV="1">
                <a:off x="6802487"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2" name="Oval 151">
                <a:extLst>
                  <a:ext uri="{FF2B5EF4-FFF2-40B4-BE49-F238E27FC236}">
                    <a16:creationId xmlns:a16="http://schemas.microsoft.com/office/drawing/2014/main" id="{DDA7D8D5-386C-43EA-B6EC-73EF743A014B}"/>
                  </a:ext>
                </a:extLst>
              </p:cNvPr>
              <p:cNvSpPr/>
              <p:nvPr/>
            </p:nvSpPr>
            <p:spPr bwMode="gray">
              <a:xfrm>
                <a:off x="6722155"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ja-JP" altLang="en-US" sz="1800" dirty="0">
                  <a:solidFill>
                    <a:schemeClr val="bg1"/>
                  </a:solidFill>
                  <a:ea typeface="MS PGothic" panose="020B0600070205080204" pitchFamily="34" charset="-128"/>
                </a:endParaRPr>
              </a:p>
            </p:txBody>
          </p:sp>
        </p:grpSp>
        <p:grpSp>
          <p:nvGrpSpPr>
            <p:cNvPr id="66" name="Group 65">
              <a:extLst>
                <a:ext uri="{FF2B5EF4-FFF2-40B4-BE49-F238E27FC236}">
                  <a16:creationId xmlns:a16="http://schemas.microsoft.com/office/drawing/2014/main" id="{F834F313-37B2-46BE-9E1A-A26BA9F3D915}"/>
                </a:ext>
              </a:extLst>
            </p:cNvPr>
            <p:cNvGrpSpPr/>
            <p:nvPr/>
          </p:nvGrpSpPr>
          <p:grpSpPr>
            <a:xfrm flipV="1">
              <a:off x="6721129" y="3874172"/>
              <a:ext cx="185292" cy="1335429"/>
              <a:chOff x="666262" y="2724148"/>
              <a:chExt cx="185292" cy="1335429"/>
            </a:xfrm>
          </p:grpSpPr>
          <p:cxnSp>
            <p:nvCxnSpPr>
              <p:cNvPr id="67" name="Straight Arrow Connector 66">
                <a:extLst>
                  <a:ext uri="{FF2B5EF4-FFF2-40B4-BE49-F238E27FC236}">
                    <a16:creationId xmlns:a16="http://schemas.microsoft.com/office/drawing/2014/main" id="{75067903-943D-4299-BD98-DBD15D8CF3CB}"/>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68" name="Oval 67">
                <a:extLst>
                  <a:ext uri="{FF2B5EF4-FFF2-40B4-BE49-F238E27FC236}">
                    <a16:creationId xmlns:a16="http://schemas.microsoft.com/office/drawing/2014/main" id="{F6F86F60-AE12-4629-A039-C4C00977A621}"/>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ja-JP" altLang="en-US" sz="1800" dirty="0">
                  <a:solidFill>
                    <a:schemeClr val="bg1"/>
                  </a:solidFill>
                  <a:ea typeface="MS PGothic" panose="020B0600070205080204" pitchFamily="34" charset="-128"/>
                </a:endParaRPr>
              </a:p>
            </p:txBody>
          </p:sp>
        </p:grpSp>
      </p:grpSp>
      <p:grpSp>
        <p:nvGrpSpPr>
          <p:cNvPr id="14" name="Group 13">
            <a:extLst>
              <a:ext uri="{FF2B5EF4-FFF2-40B4-BE49-F238E27FC236}">
                <a16:creationId xmlns:a16="http://schemas.microsoft.com/office/drawing/2014/main" id="{62C83BEE-D801-4E35-8C2A-3DE5B50AFD4C}"/>
              </a:ext>
            </a:extLst>
          </p:cNvPr>
          <p:cNvGrpSpPr/>
          <p:nvPr/>
        </p:nvGrpSpPr>
        <p:grpSpPr>
          <a:xfrm>
            <a:off x="10119989" y="2586262"/>
            <a:ext cx="2001716" cy="2623339"/>
            <a:chOff x="9767564" y="2586262"/>
            <a:chExt cx="2001716" cy="2623339"/>
          </a:xfrm>
        </p:grpSpPr>
        <p:grpSp>
          <p:nvGrpSpPr>
            <p:cNvPr id="7" name="Group 6">
              <a:extLst>
                <a:ext uri="{FF2B5EF4-FFF2-40B4-BE49-F238E27FC236}">
                  <a16:creationId xmlns:a16="http://schemas.microsoft.com/office/drawing/2014/main" id="{D01F4BB2-CD92-4555-BB2D-227F92862F8B}"/>
                </a:ext>
              </a:extLst>
            </p:cNvPr>
            <p:cNvGrpSpPr/>
            <p:nvPr/>
          </p:nvGrpSpPr>
          <p:grpSpPr>
            <a:xfrm>
              <a:off x="9767564" y="2586262"/>
              <a:ext cx="2001716" cy="1473315"/>
              <a:chOff x="9767564" y="2586262"/>
              <a:chExt cx="2001716" cy="1473315"/>
            </a:xfrm>
          </p:grpSpPr>
          <p:sp>
            <p:nvSpPr>
              <p:cNvPr id="109" name="Rectangle 108">
                <a:extLst>
                  <a:ext uri="{FF2B5EF4-FFF2-40B4-BE49-F238E27FC236}">
                    <a16:creationId xmlns:a16="http://schemas.microsoft.com/office/drawing/2014/main" id="{7A071793-5E94-4075-9D7A-39BD412B488B}"/>
                  </a:ext>
                </a:extLst>
              </p:cNvPr>
              <p:cNvSpPr/>
              <p:nvPr/>
            </p:nvSpPr>
            <p:spPr bwMode="gray">
              <a:xfrm>
                <a:off x="9991725" y="2586262"/>
                <a:ext cx="1777555"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ja-JP" altLang="en-US" dirty="0">
                    <a:solidFill>
                      <a:schemeClr val="tx2"/>
                    </a:solidFill>
                    <a:ea typeface="MS PGothic" panose="020B0600070205080204" pitchFamily="34" charset="-128"/>
                  </a:rPr>
                  <a:t>自分の意見を</a:t>
                </a:r>
                <a:br>
                  <a:rPr lang="ja-JP" altLang="en-US" dirty="0">
                    <a:solidFill>
                      <a:schemeClr val="tx2"/>
                    </a:solidFill>
                    <a:ea typeface="MS PGothic" panose="020B0600070205080204" pitchFamily="34" charset="-128"/>
                  </a:rPr>
                </a:br>
                <a:r>
                  <a:rPr lang="ja-JP" altLang="en-US" b="1" dirty="0">
                    <a:solidFill>
                      <a:schemeClr val="accent2"/>
                    </a:solidFill>
                    <a:latin typeface="Arial Black" panose="020B0A04020102020204" pitchFamily="34" charset="0"/>
                    <a:ea typeface="MS PGothic" panose="020B0600070205080204" pitchFamily="34" charset="-128"/>
                  </a:rPr>
                  <a:t>主張しがち</a:t>
                </a:r>
              </a:p>
            </p:txBody>
          </p:sp>
          <p:cxnSp>
            <p:nvCxnSpPr>
              <p:cNvPr id="116" name="Straight Arrow Connector 115">
                <a:extLst>
                  <a:ext uri="{FF2B5EF4-FFF2-40B4-BE49-F238E27FC236}">
                    <a16:creationId xmlns:a16="http://schemas.microsoft.com/office/drawing/2014/main" id="{1516D83F-D678-4103-9DCA-A6D8615A2EAB}"/>
                  </a:ext>
                </a:extLst>
              </p:cNvPr>
              <p:cNvCxnSpPr>
                <a:cxnSpLocks/>
              </p:cNvCxnSpPr>
              <p:nvPr/>
            </p:nvCxnSpPr>
            <p:spPr>
              <a:xfrm flipV="1">
                <a:off x="9867900"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3" name="Oval 152">
                <a:extLst>
                  <a:ext uri="{FF2B5EF4-FFF2-40B4-BE49-F238E27FC236}">
                    <a16:creationId xmlns:a16="http://schemas.microsoft.com/office/drawing/2014/main" id="{6CA66541-9FB1-4BCF-B519-50D9D36020B9}"/>
                  </a:ext>
                </a:extLst>
              </p:cNvPr>
              <p:cNvSpPr/>
              <p:nvPr/>
            </p:nvSpPr>
            <p:spPr bwMode="gray">
              <a:xfrm>
                <a:off x="9767564"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ja-JP" altLang="en-US" sz="1800" dirty="0">
                  <a:solidFill>
                    <a:schemeClr val="bg1"/>
                  </a:solidFill>
                  <a:ea typeface="MS PGothic" panose="020B0600070205080204" pitchFamily="34" charset="-128"/>
                </a:endParaRPr>
              </a:p>
            </p:txBody>
          </p:sp>
        </p:grpSp>
        <p:grpSp>
          <p:nvGrpSpPr>
            <p:cNvPr id="69" name="Group 68">
              <a:extLst>
                <a:ext uri="{FF2B5EF4-FFF2-40B4-BE49-F238E27FC236}">
                  <a16:creationId xmlns:a16="http://schemas.microsoft.com/office/drawing/2014/main" id="{69E6FE9F-5916-4A73-8CD3-794C07BEFCCF}"/>
                </a:ext>
              </a:extLst>
            </p:cNvPr>
            <p:cNvGrpSpPr/>
            <p:nvPr/>
          </p:nvGrpSpPr>
          <p:grpSpPr>
            <a:xfrm flipV="1">
              <a:off x="9768687" y="3874172"/>
              <a:ext cx="185292" cy="1335429"/>
              <a:chOff x="666262" y="2724148"/>
              <a:chExt cx="185292" cy="1335429"/>
            </a:xfrm>
          </p:grpSpPr>
          <p:cxnSp>
            <p:nvCxnSpPr>
              <p:cNvPr id="70" name="Straight Arrow Connector 69">
                <a:extLst>
                  <a:ext uri="{FF2B5EF4-FFF2-40B4-BE49-F238E27FC236}">
                    <a16:creationId xmlns:a16="http://schemas.microsoft.com/office/drawing/2014/main" id="{DD4F5C41-F228-4569-9B24-8105F4496309}"/>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D9D644F4-1417-4A8D-894C-6149CA005516}"/>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ja-JP" altLang="en-US" sz="1800" dirty="0">
                  <a:solidFill>
                    <a:schemeClr val="bg1"/>
                  </a:solidFill>
                  <a:ea typeface="MS PGothic" panose="020B0600070205080204" pitchFamily="34" charset="-128"/>
                </a:endParaRPr>
              </a:p>
            </p:txBody>
          </p:sp>
        </p:grpSp>
      </p:grpSp>
    </p:spTree>
    <p:extLst>
      <p:ext uri="{BB962C8B-B14F-4D97-AF65-F5344CB8AC3E}">
        <p14:creationId xmlns:p14="http://schemas.microsoft.com/office/powerpoint/2010/main" val="14425591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B01CE6D-7D77-406D-BFBE-9917245B1E16}"/>
              </a:ext>
            </a:extLst>
          </p:cNvPr>
          <p:cNvSpPr>
            <a:spLocks noGrp="1"/>
          </p:cNvSpPr>
          <p:nvPr>
            <p:ph type="title"/>
          </p:nvPr>
        </p:nvSpPr>
        <p:spPr>
          <a:xfrm>
            <a:off x="390525" y="228600"/>
            <a:ext cx="3687763" cy="1995488"/>
          </a:xfrm>
        </p:spPr>
        <p:txBody>
          <a:bodyPr wrap="square"/>
          <a:lstStyle/>
          <a:p>
            <a:r>
              <a:rPr lang="ja-JP" altLang="en-US" dirty="0">
                <a:ea typeface="MS PGothic" panose="020B0600070205080204" pitchFamily="34" charset="-128"/>
              </a:rPr>
              <a:t>行動における自己主張度</a:t>
            </a:r>
          </a:p>
        </p:txBody>
      </p:sp>
      <p:sp>
        <p:nvSpPr>
          <p:cNvPr id="8" name="Content Placeholder 7">
            <a:extLst>
              <a:ext uri="{FF2B5EF4-FFF2-40B4-BE49-F238E27FC236}">
                <a16:creationId xmlns:a16="http://schemas.microsoft.com/office/drawing/2014/main" id="{FEEDC26F-F900-41DD-924C-EE21C6E4F7AD}"/>
              </a:ext>
            </a:extLst>
          </p:cNvPr>
          <p:cNvSpPr>
            <a:spLocks noGrp="1"/>
          </p:cNvSpPr>
          <p:nvPr>
            <p:ph idx="1"/>
          </p:nvPr>
        </p:nvSpPr>
        <p:spPr>
          <a:xfrm>
            <a:off x="4256117" y="228600"/>
            <a:ext cx="7707284" cy="5798126"/>
          </a:xfrm>
        </p:spPr>
        <p:txBody>
          <a:bodyPr/>
          <a:lstStyle/>
          <a:p>
            <a:r>
              <a:rPr lang="ja-JP" altLang="en-US" dirty="0">
                <a:ea typeface="MS PGothic" panose="020B0600070205080204" pitchFamily="34" charset="-128"/>
              </a:rPr>
              <a:t> </a:t>
            </a:r>
          </a:p>
        </p:txBody>
      </p:sp>
      <p:sp>
        <p:nvSpPr>
          <p:cNvPr id="4" name="Footer Placeholder 3">
            <a:extLst>
              <a:ext uri="{FF2B5EF4-FFF2-40B4-BE49-F238E27FC236}">
                <a16:creationId xmlns:a16="http://schemas.microsoft.com/office/drawing/2014/main" id="{8C12E9FE-DB54-4DDD-9F68-1015D3EAF337}"/>
              </a:ext>
            </a:extLst>
          </p:cNvPr>
          <p:cNvSpPr>
            <a:spLocks noGrp="1"/>
          </p:cNvSpPr>
          <p:nvPr>
            <p:ph type="ftr" sz="quarter" idx="11"/>
          </p:nvPr>
        </p:nvSpPr>
        <p:spPr/>
        <p:txBody>
          <a:bodyPr/>
          <a:lstStyle/>
          <a:p>
            <a:pPr algn="l"/>
            <a:r>
              <a:rPr lang="en-US" altLang="ja-JP">
                <a:ea typeface="MS PGothic" panose="020B0600070205080204" pitchFamily="34" charset="-128"/>
              </a:rPr>
              <a:t>© The TRACOM Corporation. All Rights Reserved.</a:t>
            </a:r>
            <a:endParaRPr lang="en-US" altLang="ja-JP" dirty="0">
              <a:ea typeface="MS PGothic" panose="020B0600070205080204" pitchFamily="34" charset="-128"/>
            </a:endParaRPr>
          </a:p>
        </p:txBody>
      </p:sp>
      <p:sp>
        <p:nvSpPr>
          <p:cNvPr id="3" name="Slide Number Placeholder 2">
            <a:extLst>
              <a:ext uri="{FF2B5EF4-FFF2-40B4-BE49-F238E27FC236}">
                <a16:creationId xmlns:a16="http://schemas.microsoft.com/office/drawing/2014/main" id="{C35D4F5A-8F21-4AB8-83D5-B838CF5D7397}"/>
              </a:ext>
            </a:extLst>
          </p:cNvPr>
          <p:cNvSpPr>
            <a:spLocks noGrp="1"/>
          </p:cNvSpPr>
          <p:nvPr>
            <p:ph type="sldNum" sz="quarter" idx="12"/>
          </p:nvPr>
        </p:nvSpPr>
        <p:spPr/>
        <p:txBody>
          <a:bodyPr/>
          <a:lstStyle/>
          <a:p>
            <a:fld id="{1B1CF60C-C85D-47C0-8597-E3BF95F18FA3}" type="slidenum">
              <a:rPr lang="en-US" altLang="ja-JP" smtClean="0">
                <a:ea typeface="MS PGothic" panose="020B0600070205080204" pitchFamily="34" charset="-128"/>
              </a:rPr>
              <a:t>8</a:t>
            </a:fld>
            <a:endParaRPr lang="ja-JP" altLang="en-US" dirty="0">
              <a:ea typeface="MS PGothic" panose="020B0600070205080204" pitchFamily="34" charset="-128"/>
            </a:endParaRPr>
          </a:p>
        </p:txBody>
      </p:sp>
      <p:graphicFrame>
        <p:nvGraphicFramePr>
          <p:cNvPr id="14" name="Table 13">
            <a:extLst>
              <a:ext uri="{FF2B5EF4-FFF2-40B4-BE49-F238E27FC236}">
                <a16:creationId xmlns:a16="http://schemas.microsoft.com/office/drawing/2014/main" id="{2CDBFB76-023C-4CCE-B4A7-01755CFF5E69}"/>
              </a:ext>
            </a:extLst>
          </p:cNvPr>
          <p:cNvGraphicFramePr>
            <a:graphicFrameLocks noGrp="1"/>
          </p:cNvGraphicFramePr>
          <p:nvPr>
            <p:extLst>
              <p:ext uri="{D42A27DB-BD31-4B8C-83A1-F6EECF244321}">
                <p14:modId xmlns:p14="http://schemas.microsoft.com/office/powerpoint/2010/main" val="2637820198"/>
              </p:ext>
            </p:extLst>
          </p:nvPr>
        </p:nvGraphicFramePr>
        <p:xfrm>
          <a:off x="6520125" y="5220646"/>
          <a:ext cx="3110441" cy="429684"/>
        </p:xfrm>
        <a:graphic>
          <a:graphicData uri="http://schemas.openxmlformats.org/drawingml/2006/table">
            <a:tbl>
              <a:tblPr>
                <a:tableStyleId>{5FD0F851-EC5A-4D38-B0AD-8093EC10F338}</a:tableStyleId>
              </a:tblPr>
              <a:tblGrid>
                <a:gridCol w="542925">
                  <a:extLst>
                    <a:ext uri="{9D8B030D-6E8A-4147-A177-3AD203B41FA5}">
                      <a16:colId xmlns:a16="http://schemas.microsoft.com/office/drawing/2014/main" val="3316520189"/>
                    </a:ext>
                  </a:extLst>
                </a:gridCol>
                <a:gridCol w="2567516">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rPr lang="ja-JP" altLang="en-US" noProof="0" dirty="0"/>
                        <a:t>動</a:t>
                      </a:r>
                    </a:p>
                  </a:txBody>
                  <a:tcPr marL="0" marR="0" marT="0" marB="0" anchor="ctr">
                    <a:solidFill>
                      <a:schemeClr val="accent2"/>
                    </a:solidFill>
                  </a:tcPr>
                </a:tc>
                <a:tc>
                  <a:txBody>
                    <a:bodyPr/>
                    <a:lstStyle/>
                    <a:p>
                      <a:pPr>
                        <a:defRPr>
                          <a:solidFill>
                            <a:schemeClr val="accent6"/>
                          </a:solidFill>
                        </a:defRPr>
                      </a:pPr>
                      <a:r>
                        <a:rPr lang="ja-JP" altLang="en-US" noProof="0" dirty="0"/>
                        <a:t>    非言語的行動</a:t>
                      </a:r>
                    </a:p>
                  </a:txBody>
                  <a:tcPr anchor="ctr">
                    <a:solidFill>
                      <a:schemeClr val="accent5"/>
                    </a:solidFill>
                  </a:tcPr>
                </a:tc>
                <a:extLst>
                  <a:ext uri="{0D108BD9-81ED-4DB2-BD59-A6C34878D82A}">
                    <a16:rowId xmlns:a16="http://schemas.microsoft.com/office/drawing/2014/main" val="4173734823"/>
                  </a:ext>
                </a:extLst>
              </a:tr>
            </a:tbl>
          </a:graphicData>
        </a:graphic>
      </p:graphicFrame>
      <p:graphicFrame>
        <p:nvGraphicFramePr>
          <p:cNvPr id="15" name="Table 14">
            <a:extLst>
              <a:ext uri="{FF2B5EF4-FFF2-40B4-BE49-F238E27FC236}">
                <a16:creationId xmlns:a16="http://schemas.microsoft.com/office/drawing/2014/main" id="{CEDCB9E5-5477-4298-BC91-239C3DB6A6A5}"/>
              </a:ext>
            </a:extLst>
          </p:cNvPr>
          <p:cNvGraphicFramePr>
            <a:graphicFrameLocks noGrp="1"/>
          </p:cNvGraphicFramePr>
          <p:nvPr>
            <p:extLst>
              <p:ext uri="{D42A27DB-BD31-4B8C-83A1-F6EECF244321}">
                <p14:modId xmlns:p14="http://schemas.microsoft.com/office/powerpoint/2010/main" val="2455550692"/>
              </p:ext>
            </p:extLst>
          </p:nvPr>
        </p:nvGraphicFramePr>
        <p:xfrm>
          <a:off x="6507825" y="630239"/>
          <a:ext cx="3186641" cy="429684"/>
        </p:xfrm>
        <a:graphic>
          <a:graphicData uri="http://schemas.openxmlformats.org/drawingml/2006/table">
            <a:tbl>
              <a:tblPr>
                <a:tableStyleId>{5FD0F851-EC5A-4D38-B0AD-8093EC10F338}</a:tableStyleId>
              </a:tblPr>
              <a:tblGrid>
                <a:gridCol w="600075">
                  <a:extLst>
                    <a:ext uri="{9D8B030D-6E8A-4147-A177-3AD203B41FA5}">
                      <a16:colId xmlns:a16="http://schemas.microsoft.com/office/drawing/2014/main" val="3316520189"/>
                    </a:ext>
                  </a:extLst>
                </a:gridCol>
                <a:gridCol w="2586566">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rPr lang="ja-JP" altLang="en-US" noProof="0" dirty="0"/>
                        <a:t>言</a:t>
                      </a:r>
                    </a:p>
                  </a:txBody>
                  <a:tcPr marL="0" marR="0" marT="0" marB="0" anchor="ctr">
                    <a:solidFill>
                      <a:schemeClr val="accent2"/>
                    </a:solidFill>
                  </a:tcPr>
                </a:tc>
                <a:tc>
                  <a:txBody>
                    <a:bodyPr/>
                    <a:lstStyle/>
                    <a:p>
                      <a:pPr>
                        <a:defRPr>
                          <a:solidFill>
                            <a:schemeClr val="accent6"/>
                          </a:solidFill>
                        </a:defRPr>
                      </a:pPr>
                      <a:r>
                        <a:rPr lang="ja-JP" altLang="en-US" noProof="0" dirty="0"/>
                        <a:t>     言語的行動</a:t>
                      </a:r>
                    </a:p>
                  </a:txBody>
                  <a:tcPr anchor="ctr">
                    <a:solidFill>
                      <a:schemeClr val="accent5"/>
                    </a:solidFill>
                  </a:tcPr>
                </a:tc>
                <a:extLst>
                  <a:ext uri="{0D108BD9-81ED-4DB2-BD59-A6C34878D82A}">
                    <a16:rowId xmlns:a16="http://schemas.microsoft.com/office/drawing/2014/main" val="4173734823"/>
                  </a:ext>
                </a:extLst>
              </a:tr>
            </a:tbl>
          </a:graphicData>
        </a:graphic>
      </p:graphicFrame>
      <p:grpSp>
        <p:nvGrpSpPr>
          <p:cNvPr id="2" name="Group 1">
            <a:extLst>
              <a:ext uri="{FF2B5EF4-FFF2-40B4-BE49-F238E27FC236}">
                <a16:creationId xmlns:a16="http://schemas.microsoft.com/office/drawing/2014/main" id="{30594167-0996-4210-9971-E5823E6150B4}"/>
              </a:ext>
            </a:extLst>
          </p:cNvPr>
          <p:cNvGrpSpPr/>
          <p:nvPr/>
        </p:nvGrpSpPr>
        <p:grpSpPr>
          <a:xfrm>
            <a:off x="5780668" y="1304327"/>
            <a:ext cx="4502814" cy="417436"/>
            <a:chOff x="5780668" y="1271077"/>
            <a:chExt cx="4502814" cy="417436"/>
          </a:xfrm>
        </p:grpSpPr>
        <p:grpSp>
          <p:nvGrpSpPr>
            <p:cNvPr id="19" name="Group 18">
              <a:extLst>
                <a:ext uri="{FF2B5EF4-FFF2-40B4-BE49-F238E27FC236}">
                  <a16:creationId xmlns:a16="http://schemas.microsoft.com/office/drawing/2014/main" id="{AFC966E2-7F39-4A7B-AA12-AE046019DAE0}"/>
                </a:ext>
              </a:extLst>
            </p:cNvPr>
            <p:cNvGrpSpPr/>
            <p:nvPr/>
          </p:nvGrpSpPr>
          <p:grpSpPr>
            <a:xfrm>
              <a:off x="6619875" y="1271077"/>
              <a:ext cx="2917825" cy="417436"/>
              <a:chOff x="6696075" y="1461560"/>
              <a:chExt cx="3295650" cy="471489"/>
            </a:xfrm>
          </p:grpSpPr>
          <p:sp>
            <p:nvSpPr>
              <p:cNvPr id="16" name="Rectangle 15">
                <a:extLst>
                  <a:ext uri="{FF2B5EF4-FFF2-40B4-BE49-F238E27FC236}">
                    <a16:creationId xmlns:a16="http://schemas.microsoft.com/office/drawing/2014/main" id="{A3F904DD-2705-4C7F-96D8-D8A04C2A7ECA}"/>
                  </a:ext>
                </a:extLst>
              </p:cNvPr>
              <p:cNvSpPr/>
              <p:nvPr/>
            </p:nvSpPr>
            <p:spPr bwMode="gray">
              <a:xfrm>
                <a:off x="7175500" y="1461561"/>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ja-JP" altLang="en-US" dirty="0">
                    <a:ea typeface="MS PGothic" panose="020B0600070205080204" pitchFamily="34" charset="-128"/>
                  </a:rPr>
                  <a:t>話すペース</a:t>
                </a:r>
              </a:p>
            </p:txBody>
          </p:sp>
          <p:sp>
            <p:nvSpPr>
              <p:cNvPr id="17" name="Arrow: Pentagon 16">
                <a:extLst>
                  <a:ext uri="{FF2B5EF4-FFF2-40B4-BE49-F238E27FC236}">
                    <a16:creationId xmlns:a16="http://schemas.microsoft.com/office/drawing/2014/main" id="{037E7C4D-7B01-4D7E-8B45-07975F0B02F5}"/>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sp>
            <p:nvSpPr>
              <p:cNvPr id="18" name="Arrow: Pentagon 17">
                <a:extLst>
                  <a:ext uri="{FF2B5EF4-FFF2-40B4-BE49-F238E27FC236}">
                    <a16:creationId xmlns:a16="http://schemas.microsoft.com/office/drawing/2014/main" id="{3B12E190-E957-4491-8F14-DE9D409742F6}"/>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grpSp>
        <p:sp>
          <p:nvSpPr>
            <p:cNvPr id="28" name="TextBox 27">
              <a:extLst>
                <a:ext uri="{FF2B5EF4-FFF2-40B4-BE49-F238E27FC236}">
                  <a16:creationId xmlns:a16="http://schemas.microsoft.com/office/drawing/2014/main" id="{F9ADA6A4-6E03-4D69-8405-165B786A3AB7}"/>
                </a:ext>
              </a:extLst>
            </p:cNvPr>
            <p:cNvSpPr txBox="1"/>
            <p:nvPr/>
          </p:nvSpPr>
          <p:spPr>
            <a:xfrm>
              <a:off x="5780668" y="1341295"/>
              <a:ext cx="456855" cy="276999"/>
            </a:xfrm>
            <a:prstGeom prst="rect">
              <a:avLst/>
            </a:prstGeom>
            <a:noFill/>
          </p:spPr>
          <p:txBody>
            <a:bodyPr wrap="none" lIns="0" tIns="0" rIns="0" bIns="0">
              <a:spAutoFit/>
            </a:bodyPr>
            <a:lstStyle/>
            <a:p>
              <a:pPr algn="r">
                <a:defRPr>
                  <a:solidFill>
                    <a:schemeClr val="tx2"/>
                  </a:solidFill>
                </a:defRPr>
              </a:pPr>
              <a:r>
                <a:rPr lang="ja-JP" altLang="en-US" dirty="0">
                  <a:ea typeface="MS PGothic" panose="020B0600070205080204" pitchFamily="34" charset="-128"/>
                </a:rPr>
                <a:t>遅め</a:t>
              </a:r>
            </a:p>
          </p:txBody>
        </p:sp>
        <p:sp>
          <p:nvSpPr>
            <p:cNvPr id="33" name="TextBox 32">
              <a:extLst>
                <a:ext uri="{FF2B5EF4-FFF2-40B4-BE49-F238E27FC236}">
                  <a16:creationId xmlns:a16="http://schemas.microsoft.com/office/drawing/2014/main" id="{AA369EBB-7F4E-4B14-BBE2-1201971B28A0}"/>
                </a:ext>
              </a:extLst>
            </p:cNvPr>
            <p:cNvSpPr txBox="1"/>
            <p:nvPr/>
          </p:nvSpPr>
          <p:spPr>
            <a:xfrm>
              <a:off x="9826626" y="1341295"/>
              <a:ext cx="456856" cy="276999"/>
            </a:xfrm>
            <a:prstGeom prst="rect">
              <a:avLst/>
            </a:prstGeom>
            <a:noFill/>
          </p:spPr>
          <p:txBody>
            <a:bodyPr wrap="none" lIns="0" tIns="0" rIns="0" bIns="0">
              <a:spAutoFit/>
            </a:bodyPr>
            <a:lstStyle/>
            <a:p>
              <a:pPr>
                <a:defRPr>
                  <a:solidFill>
                    <a:schemeClr val="tx2"/>
                  </a:solidFill>
                </a:defRPr>
              </a:pPr>
              <a:r>
                <a:rPr lang="ja-JP" altLang="en-US" dirty="0">
                  <a:ea typeface="MS PGothic" panose="020B0600070205080204" pitchFamily="34" charset="-128"/>
                </a:rPr>
                <a:t>速め</a:t>
              </a:r>
            </a:p>
          </p:txBody>
        </p:sp>
      </p:grpSp>
      <p:grpSp>
        <p:nvGrpSpPr>
          <p:cNvPr id="5" name="Group 4">
            <a:extLst>
              <a:ext uri="{FF2B5EF4-FFF2-40B4-BE49-F238E27FC236}">
                <a16:creationId xmlns:a16="http://schemas.microsoft.com/office/drawing/2014/main" id="{C798A869-A51C-48AB-A2C2-770550F70B7A}"/>
              </a:ext>
            </a:extLst>
          </p:cNvPr>
          <p:cNvGrpSpPr/>
          <p:nvPr/>
        </p:nvGrpSpPr>
        <p:grpSpPr>
          <a:xfrm>
            <a:off x="4922044" y="1797962"/>
            <a:ext cx="6100762" cy="417436"/>
            <a:chOff x="4922044" y="1764712"/>
            <a:chExt cx="6100762" cy="417436"/>
          </a:xfrm>
        </p:grpSpPr>
        <p:grpSp>
          <p:nvGrpSpPr>
            <p:cNvPr id="20" name="Group 19">
              <a:extLst>
                <a:ext uri="{FF2B5EF4-FFF2-40B4-BE49-F238E27FC236}">
                  <a16:creationId xmlns:a16="http://schemas.microsoft.com/office/drawing/2014/main" id="{7A0DEB2A-C35B-4E83-9CA1-D883AC07058F}"/>
                </a:ext>
              </a:extLst>
            </p:cNvPr>
            <p:cNvGrpSpPr/>
            <p:nvPr/>
          </p:nvGrpSpPr>
          <p:grpSpPr>
            <a:xfrm>
              <a:off x="6619875" y="1764712"/>
              <a:ext cx="2917825" cy="417436"/>
              <a:chOff x="6696075" y="1461560"/>
              <a:chExt cx="3295650" cy="471489"/>
            </a:xfrm>
          </p:grpSpPr>
          <p:sp>
            <p:nvSpPr>
              <p:cNvPr id="21" name="Rectangle 20">
                <a:extLst>
                  <a:ext uri="{FF2B5EF4-FFF2-40B4-BE49-F238E27FC236}">
                    <a16:creationId xmlns:a16="http://schemas.microsoft.com/office/drawing/2014/main" id="{1A9ED9B3-4C09-4704-818A-A80523AD5A16}"/>
                  </a:ext>
                </a:extLst>
              </p:cNvPr>
              <p:cNvSpPr/>
              <p:nvPr/>
            </p:nvSpPr>
            <p:spPr bwMode="gray">
              <a:xfrm>
                <a:off x="7175500" y="1461561"/>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ja-JP" altLang="en-US" dirty="0">
                    <a:ea typeface="MS PGothic" panose="020B0600070205080204" pitchFamily="34" charset="-128"/>
                  </a:rPr>
                  <a:t>話す量</a:t>
                </a:r>
              </a:p>
            </p:txBody>
          </p:sp>
          <p:sp>
            <p:nvSpPr>
              <p:cNvPr id="22" name="Arrow: Pentagon 21">
                <a:extLst>
                  <a:ext uri="{FF2B5EF4-FFF2-40B4-BE49-F238E27FC236}">
                    <a16:creationId xmlns:a16="http://schemas.microsoft.com/office/drawing/2014/main" id="{986F35D0-99CE-4699-8DDD-881F1949ED5B}"/>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sp>
            <p:nvSpPr>
              <p:cNvPr id="23" name="Arrow: Pentagon 22">
                <a:extLst>
                  <a:ext uri="{FF2B5EF4-FFF2-40B4-BE49-F238E27FC236}">
                    <a16:creationId xmlns:a16="http://schemas.microsoft.com/office/drawing/2014/main" id="{484CF4FC-35E1-45A4-B8A7-CCAAD313E3D5}"/>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grpSp>
        <p:sp>
          <p:nvSpPr>
            <p:cNvPr id="29" name="TextBox 28">
              <a:extLst>
                <a:ext uri="{FF2B5EF4-FFF2-40B4-BE49-F238E27FC236}">
                  <a16:creationId xmlns:a16="http://schemas.microsoft.com/office/drawing/2014/main" id="{22944DCA-CF93-4B3A-AC6D-62EB55FA92E1}"/>
                </a:ext>
              </a:extLst>
            </p:cNvPr>
            <p:cNvSpPr txBox="1"/>
            <p:nvPr/>
          </p:nvSpPr>
          <p:spPr>
            <a:xfrm>
              <a:off x="4922044" y="1834931"/>
              <a:ext cx="1315479" cy="276999"/>
            </a:xfrm>
            <a:prstGeom prst="rect">
              <a:avLst/>
            </a:prstGeom>
            <a:noFill/>
          </p:spPr>
          <p:txBody>
            <a:bodyPr wrap="square" lIns="0" tIns="0" rIns="0" bIns="0">
              <a:spAutoFit/>
            </a:bodyPr>
            <a:lstStyle/>
            <a:p>
              <a:pPr algn="r">
                <a:defRPr>
                  <a:solidFill>
                    <a:schemeClr val="tx2"/>
                  </a:solidFill>
                </a:defRPr>
              </a:pPr>
              <a:r>
                <a:rPr lang="ja-JP" altLang="en-US" dirty="0">
                  <a:ea typeface="MS PGothic" panose="020B0600070205080204" pitchFamily="34" charset="-128"/>
                </a:rPr>
                <a:t>人より少ない</a:t>
              </a:r>
            </a:p>
          </p:txBody>
        </p:sp>
        <p:sp>
          <p:nvSpPr>
            <p:cNvPr id="34" name="TextBox 33">
              <a:extLst>
                <a:ext uri="{FF2B5EF4-FFF2-40B4-BE49-F238E27FC236}">
                  <a16:creationId xmlns:a16="http://schemas.microsoft.com/office/drawing/2014/main" id="{A202BA3B-E617-4A84-84D6-8302BAA5A123}"/>
                </a:ext>
              </a:extLst>
            </p:cNvPr>
            <p:cNvSpPr txBox="1"/>
            <p:nvPr/>
          </p:nvSpPr>
          <p:spPr>
            <a:xfrm>
              <a:off x="9826626" y="1834931"/>
              <a:ext cx="1196180" cy="276999"/>
            </a:xfrm>
            <a:prstGeom prst="rect">
              <a:avLst/>
            </a:prstGeom>
            <a:noFill/>
          </p:spPr>
          <p:txBody>
            <a:bodyPr wrap="square" lIns="0" tIns="0" rIns="0" bIns="0">
              <a:spAutoFit/>
            </a:bodyPr>
            <a:lstStyle/>
            <a:p>
              <a:pPr>
                <a:defRPr>
                  <a:solidFill>
                    <a:schemeClr val="tx2"/>
                  </a:solidFill>
                </a:defRPr>
              </a:pPr>
              <a:r>
                <a:rPr lang="ja-JP" altLang="en-US" dirty="0">
                  <a:ea typeface="MS PGothic" panose="020B0600070205080204" pitchFamily="34" charset="-128"/>
                </a:rPr>
                <a:t>人より多い</a:t>
              </a:r>
            </a:p>
          </p:txBody>
        </p:sp>
      </p:grpSp>
      <p:grpSp>
        <p:nvGrpSpPr>
          <p:cNvPr id="6" name="Group 5">
            <a:extLst>
              <a:ext uri="{FF2B5EF4-FFF2-40B4-BE49-F238E27FC236}">
                <a16:creationId xmlns:a16="http://schemas.microsoft.com/office/drawing/2014/main" id="{9EE8C354-F8AB-489D-AD23-310C1EF4B949}"/>
              </a:ext>
            </a:extLst>
          </p:cNvPr>
          <p:cNvGrpSpPr/>
          <p:nvPr/>
        </p:nvGrpSpPr>
        <p:grpSpPr>
          <a:xfrm>
            <a:off x="4618636" y="2291597"/>
            <a:ext cx="6689515" cy="417436"/>
            <a:chOff x="4618636" y="2258347"/>
            <a:chExt cx="6689515" cy="417436"/>
          </a:xfrm>
        </p:grpSpPr>
        <p:grpSp>
          <p:nvGrpSpPr>
            <p:cNvPr id="24" name="Group 23">
              <a:extLst>
                <a:ext uri="{FF2B5EF4-FFF2-40B4-BE49-F238E27FC236}">
                  <a16:creationId xmlns:a16="http://schemas.microsoft.com/office/drawing/2014/main" id="{24FBE762-1CCA-4E19-9B45-C199F7BDAF56}"/>
                </a:ext>
              </a:extLst>
            </p:cNvPr>
            <p:cNvGrpSpPr/>
            <p:nvPr/>
          </p:nvGrpSpPr>
          <p:grpSpPr>
            <a:xfrm>
              <a:off x="6619875" y="2258347"/>
              <a:ext cx="2917825" cy="417436"/>
              <a:chOff x="6696075" y="1461560"/>
              <a:chExt cx="3295650" cy="471489"/>
            </a:xfrm>
          </p:grpSpPr>
          <p:sp>
            <p:nvSpPr>
              <p:cNvPr id="25" name="Rectangle 24">
                <a:extLst>
                  <a:ext uri="{FF2B5EF4-FFF2-40B4-BE49-F238E27FC236}">
                    <a16:creationId xmlns:a16="http://schemas.microsoft.com/office/drawing/2014/main" id="{51A3B86C-A796-458E-A36C-8606078FCA47}"/>
                  </a:ext>
                </a:extLst>
              </p:cNvPr>
              <p:cNvSpPr/>
              <p:nvPr/>
            </p:nvSpPr>
            <p:spPr bwMode="gray">
              <a:xfrm>
                <a:off x="7175500" y="1461560"/>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ja-JP" altLang="en-US" dirty="0">
                    <a:ea typeface="MS PGothic" panose="020B0600070205080204" pitchFamily="34" charset="-128"/>
                  </a:rPr>
                  <a:t>話し声の音量</a:t>
                </a:r>
              </a:p>
            </p:txBody>
          </p:sp>
          <p:sp>
            <p:nvSpPr>
              <p:cNvPr id="26" name="Arrow: Pentagon 25">
                <a:extLst>
                  <a:ext uri="{FF2B5EF4-FFF2-40B4-BE49-F238E27FC236}">
                    <a16:creationId xmlns:a16="http://schemas.microsoft.com/office/drawing/2014/main" id="{216B3D41-3978-404A-B6C6-3A10E0CCF29C}"/>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sp>
            <p:nvSpPr>
              <p:cNvPr id="27" name="Arrow: Pentagon 26">
                <a:extLst>
                  <a:ext uri="{FF2B5EF4-FFF2-40B4-BE49-F238E27FC236}">
                    <a16:creationId xmlns:a16="http://schemas.microsoft.com/office/drawing/2014/main" id="{A3523D58-52F8-41BD-9446-34DF7721819C}"/>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grpSp>
        <p:sp>
          <p:nvSpPr>
            <p:cNvPr id="30" name="TextBox 29">
              <a:extLst>
                <a:ext uri="{FF2B5EF4-FFF2-40B4-BE49-F238E27FC236}">
                  <a16:creationId xmlns:a16="http://schemas.microsoft.com/office/drawing/2014/main" id="{00894010-3237-4F72-94BA-B602B26B1699}"/>
                </a:ext>
              </a:extLst>
            </p:cNvPr>
            <p:cNvSpPr txBox="1"/>
            <p:nvPr/>
          </p:nvSpPr>
          <p:spPr>
            <a:xfrm>
              <a:off x="4618636" y="2328566"/>
              <a:ext cx="1618887" cy="276999"/>
            </a:xfrm>
            <a:prstGeom prst="rect">
              <a:avLst/>
            </a:prstGeom>
            <a:noFill/>
          </p:spPr>
          <p:txBody>
            <a:bodyPr wrap="square" lIns="0" tIns="0" rIns="0" bIns="0">
              <a:spAutoFit/>
            </a:bodyPr>
            <a:lstStyle/>
            <a:p>
              <a:pPr algn="r">
                <a:defRPr>
                  <a:solidFill>
                    <a:schemeClr val="tx2"/>
                  </a:solidFill>
                </a:defRPr>
              </a:pPr>
              <a:r>
                <a:rPr lang="ja-JP" altLang="en-US" dirty="0">
                  <a:ea typeface="MS PGothic" panose="020B0600070205080204" pitchFamily="34" charset="-128"/>
                </a:rPr>
                <a:t>人より小さい</a:t>
              </a:r>
            </a:p>
          </p:txBody>
        </p:sp>
        <p:sp>
          <p:nvSpPr>
            <p:cNvPr id="35" name="TextBox 34">
              <a:extLst>
                <a:ext uri="{FF2B5EF4-FFF2-40B4-BE49-F238E27FC236}">
                  <a16:creationId xmlns:a16="http://schemas.microsoft.com/office/drawing/2014/main" id="{8F2AFE2F-39CD-4F41-8BF7-9C19E3ED3589}"/>
                </a:ext>
              </a:extLst>
            </p:cNvPr>
            <p:cNvSpPr txBox="1"/>
            <p:nvPr/>
          </p:nvSpPr>
          <p:spPr>
            <a:xfrm>
              <a:off x="9826626" y="2328566"/>
              <a:ext cx="1481525" cy="276999"/>
            </a:xfrm>
            <a:prstGeom prst="rect">
              <a:avLst/>
            </a:prstGeom>
            <a:noFill/>
          </p:spPr>
          <p:txBody>
            <a:bodyPr wrap="square" lIns="0" tIns="0" rIns="0" bIns="0">
              <a:spAutoFit/>
            </a:bodyPr>
            <a:lstStyle/>
            <a:p>
              <a:pPr>
                <a:defRPr>
                  <a:solidFill>
                    <a:schemeClr val="tx2"/>
                  </a:solidFill>
                </a:defRPr>
              </a:pPr>
              <a:r>
                <a:rPr lang="ja-JP" altLang="en-US" dirty="0">
                  <a:ea typeface="MS PGothic" panose="020B0600070205080204" pitchFamily="34" charset="-128"/>
                </a:rPr>
                <a:t>人より大きい</a:t>
              </a:r>
            </a:p>
          </p:txBody>
        </p:sp>
      </p:grpSp>
      <p:grpSp>
        <p:nvGrpSpPr>
          <p:cNvPr id="11" name="Group 10">
            <a:extLst>
              <a:ext uri="{FF2B5EF4-FFF2-40B4-BE49-F238E27FC236}">
                <a16:creationId xmlns:a16="http://schemas.microsoft.com/office/drawing/2014/main" id="{BAB18DC0-9A2E-400B-BCF6-B42527D80DB7}"/>
              </a:ext>
            </a:extLst>
          </p:cNvPr>
          <p:cNvGrpSpPr/>
          <p:nvPr/>
        </p:nvGrpSpPr>
        <p:grpSpPr>
          <a:xfrm>
            <a:off x="5346487" y="3565857"/>
            <a:ext cx="4972495" cy="417436"/>
            <a:chOff x="5346487" y="3432857"/>
            <a:chExt cx="4972495" cy="417436"/>
          </a:xfrm>
        </p:grpSpPr>
        <p:grpSp>
          <p:nvGrpSpPr>
            <p:cNvPr id="38" name="Group 37">
              <a:extLst>
                <a:ext uri="{FF2B5EF4-FFF2-40B4-BE49-F238E27FC236}">
                  <a16:creationId xmlns:a16="http://schemas.microsoft.com/office/drawing/2014/main" id="{0F838126-E230-4C7D-BA63-919A1E47AA1E}"/>
                </a:ext>
              </a:extLst>
            </p:cNvPr>
            <p:cNvGrpSpPr/>
            <p:nvPr/>
          </p:nvGrpSpPr>
          <p:grpSpPr>
            <a:xfrm>
              <a:off x="6650566" y="3432857"/>
              <a:ext cx="2917825" cy="417436"/>
              <a:chOff x="6696075" y="1461560"/>
              <a:chExt cx="3295650" cy="471489"/>
            </a:xfrm>
          </p:grpSpPr>
          <p:sp>
            <p:nvSpPr>
              <p:cNvPr id="55" name="Rectangle 54">
                <a:extLst>
                  <a:ext uri="{FF2B5EF4-FFF2-40B4-BE49-F238E27FC236}">
                    <a16:creationId xmlns:a16="http://schemas.microsoft.com/office/drawing/2014/main" id="{40333F2D-6A70-4DAB-AAD1-E9B7273F5793}"/>
                  </a:ext>
                </a:extLst>
              </p:cNvPr>
              <p:cNvSpPr/>
              <p:nvPr/>
            </p:nvSpPr>
            <p:spPr bwMode="gray">
              <a:xfrm>
                <a:off x="7175500" y="1461561"/>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ja-JP" altLang="en-US" dirty="0">
                    <a:ea typeface="MS PGothic" panose="020B0600070205080204" pitchFamily="34" charset="-128"/>
                  </a:rPr>
                  <a:t>手ぶり</a:t>
                </a:r>
              </a:p>
            </p:txBody>
          </p:sp>
          <p:sp>
            <p:nvSpPr>
              <p:cNvPr id="56" name="Arrow: Pentagon 55">
                <a:extLst>
                  <a:ext uri="{FF2B5EF4-FFF2-40B4-BE49-F238E27FC236}">
                    <a16:creationId xmlns:a16="http://schemas.microsoft.com/office/drawing/2014/main" id="{57A3895A-4EB9-4CD3-A564-41C6F3458A45}"/>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sp>
            <p:nvSpPr>
              <p:cNvPr id="57" name="Arrow: Pentagon 56">
                <a:extLst>
                  <a:ext uri="{FF2B5EF4-FFF2-40B4-BE49-F238E27FC236}">
                    <a16:creationId xmlns:a16="http://schemas.microsoft.com/office/drawing/2014/main" id="{1A115B1C-4A2E-43A7-B145-CE6C0B1412D1}"/>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grpSp>
        <p:sp>
          <p:nvSpPr>
            <p:cNvPr id="46" name="TextBox 45">
              <a:extLst>
                <a:ext uri="{FF2B5EF4-FFF2-40B4-BE49-F238E27FC236}">
                  <a16:creationId xmlns:a16="http://schemas.microsoft.com/office/drawing/2014/main" id="{B9ED4E28-D6F6-473B-A492-E0885521C23A}"/>
                </a:ext>
              </a:extLst>
            </p:cNvPr>
            <p:cNvSpPr txBox="1"/>
            <p:nvPr/>
          </p:nvSpPr>
          <p:spPr>
            <a:xfrm>
              <a:off x="5346487" y="3503075"/>
              <a:ext cx="921727" cy="276999"/>
            </a:xfrm>
            <a:prstGeom prst="rect">
              <a:avLst/>
            </a:prstGeom>
            <a:noFill/>
          </p:spPr>
          <p:txBody>
            <a:bodyPr wrap="none" lIns="0" tIns="0" rIns="0" bIns="0">
              <a:spAutoFit/>
            </a:bodyPr>
            <a:lstStyle/>
            <a:p>
              <a:pPr algn="r">
                <a:defRPr>
                  <a:solidFill>
                    <a:schemeClr val="tx2"/>
                  </a:solidFill>
                </a:defRPr>
              </a:pPr>
              <a:r>
                <a:rPr lang="ja-JP" altLang="en-US" dirty="0">
                  <a:ea typeface="MS PGothic" panose="020B0600070205080204" pitchFamily="34" charset="-128"/>
                </a:rPr>
                <a:t>リラックス</a:t>
              </a:r>
            </a:p>
          </p:txBody>
        </p:sp>
        <p:sp>
          <p:nvSpPr>
            <p:cNvPr id="43" name="TextBox 42">
              <a:extLst>
                <a:ext uri="{FF2B5EF4-FFF2-40B4-BE49-F238E27FC236}">
                  <a16:creationId xmlns:a16="http://schemas.microsoft.com/office/drawing/2014/main" id="{21326661-11FB-4410-969A-18433C8D048B}"/>
                </a:ext>
              </a:extLst>
            </p:cNvPr>
            <p:cNvSpPr txBox="1"/>
            <p:nvPr/>
          </p:nvSpPr>
          <p:spPr>
            <a:xfrm>
              <a:off x="9857317" y="3503075"/>
              <a:ext cx="461665" cy="276999"/>
            </a:xfrm>
            <a:prstGeom prst="rect">
              <a:avLst/>
            </a:prstGeom>
            <a:noFill/>
          </p:spPr>
          <p:txBody>
            <a:bodyPr wrap="none" lIns="0" tIns="0" rIns="0" bIns="0">
              <a:spAutoFit/>
            </a:bodyPr>
            <a:lstStyle/>
            <a:p>
              <a:pPr>
                <a:defRPr>
                  <a:solidFill>
                    <a:schemeClr val="tx2"/>
                  </a:solidFill>
                </a:defRPr>
              </a:pPr>
              <a:r>
                <a:rPr lang="ja-JP" altLang="en-US" dirty="0">
                  <a:ea typeface="MS PGothic" panose="020B0600070205080204" pitchFamily="34" charset="-128"/>
                </a:rPr>
                <a:t>指図</a:t>
              </a:r>
            </a:p>
          </p:txBody>
        </p:sp>
      </p:grpSp>
      <p:grpSp>
        <p:nvGrpSpPr>
          <p:cNvPr id="13" name="Group 12">
            <a:extLst>
              <a:ext uri="{FF2B5EF4-FFF2-40B4-BE49-F238E27FC236}">
                <a16:creationId xmlns:a16="http://schemas.microsoft.com/office/drawing/2014/main" id="{1380D2B0-B72F-437D-A680-5C1AAA8D354A}"/>
              </a:ext>
            </a:extLst>
          </p:cNvPr>
          <p:cNvGrpSpPr/>
          <p:nvPr/>
        </p:nvGrpSpPr>
        <p:grpSpPr>
          <a:xfrm>
            <a:off x="5048251" y="4059492"/>
            <a:ext cx="6391274" cy="417436"/>
            <a:chOff x="5048251" y="3926492"/>
            <a:chExt cx="6391274" cy="417436"/>
          </a:xfrm>
        </p:grpSpPr>
        <p:grpSp>
          <p:nvGrpSpPr>
            <p:cNvPr id="39" name="Group 38">
              <a:extLst>
                <a:ext uri="{FF2B5EF4-FFF2-40B4-BE49-F238E27FC236}">
                  <a16:creationId xmlns:a16="http://schemas.microsoft.com/office/drawing/2014/main" id="{324E6C26-1EE6-46B3-A3A7-8E0A6649D0F9}"/>
                </a:ext>
              </a:extLst>
            </p:cNvPr>
            <p:cNvGrpSpPr/>
            <p:nvPr/>
          </p:nvGrpSpPr>
          <p:grpSpPr>
            <a:xfrm>
              <a:off x="6650566" y="3926492"/>
              <a:ext cx="2917825" cy="417436"/>
              <a:chOff x="6696075" y="1461560"/>
              <a:chExt cx="3295650" cy="471489"/>
            </a:xfrm>
          </p:grpSpPr>
          <p:sp>
            <p:nvSpPr>
              <p:cNvPr id="52" name="Rectangle 51">
                <a:extLst>
                  <a:ext uri="{FF2B5EF4-FFF2-40B4-BE49-F238E27FC236}">
                    <a16:creationId xmlns:a16="http://schemas.microsoft.com/office/drawing/2014/main" id="{9666594C-7A75-454A-A093-F793FECF86EE}"/>
                  </a:ext>
                </a:extLst>
              </p:cNvPr>
              <p:cNvSpPr/>
              <p:nvPr/>
            </p:nvSpPr>
            <p:spPr bwMode="gray">
              <a:xfrm>
                <a:off x="7175500" y="1461561"/>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ja-JP" altLang="en-US" dirty="0">
                    <a:ea typeface="MS PGothic" panose="020B0600070205080204" pitchFamily="34" charset="-128"/>
                  </a:rPr>
                  <a:t>身体の姿勢</a:t>
                </a:r>
              </a:p>
            </p:txBody>
          </p:sp>
          <p:sp>
            <p:nvSpPr>
              <p:cNvPr id="53" name="Arrow: Pentagon 52">
                <a:extLst>
                  <a:ext uri="{FF2B5EF4-FFF2-40B4-BE49-F238E27FC236}">
                    <a16:creationId xmlns:a16="http://schemas.microsoft.com/office/drawing/2014/main" id="{1C77A919-B9CF-4097-B844-5E6E4470701B}"/>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sp>
            <p:nvSpPr>
              <p:cNvPr id="54" name="Arrow: Pentagon 53">
                <a:extLst>
                  <a:ext uri="{FF2B5EF4-FFF2-40B4-BE49-F238E27FC236}">
                    <a16:creationId xmlns:a16="http://schemas.microsoft.com/office/drawing/2014/main" id="{81FA4176-CE41-46A6-B8A9-49F6D66CC2D7}"/>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grpSp>
        <p:sp>
          <p:nvSpPr>
            <p:cNvPr id="47" name="TextBox 46">
              <a:extLst>
                <a:ext uri="{FF2B5EF4-FFF2-40B4-BE49-F238E27FC236}">
                  <a16:creationId xmlns:a16="http://schemas.microsoft.com/office/drawing/2014/main" id="{99E54DC1-36F7-42C7-852D-AC3BF256A2FA}"/>
                </a:ext>
              </a:extLst>
            </p:cNvPr>
            <p:cNvSpPr txBox="1"/>
            <p:nvPr/>
          </p:nvSpPr>
          <p:spPr>
            <a:xfrm>
              <a:off x="5048251" y="3996711"/>
              <a:ext cx="1219964" cy="276999"/>
            </a:xfrm>
            <a:prstGeom prst="rect">
              <a:avLst/>
            </a:prstGeom>
            <a:noFill/>
          </p:spPr>
          <p:txBody>
            <a:bodyPr wrap="square" lIns="0" tIns="0" rIns="0" bIns="0">
              <a:spAutoFit/>
            </a:bodyPr>
            <a:lstStyle/>
            <a:p>
              <a:pPr algn="r">
                <a:defRPr>
                  <a:solidFill>
                    <a:schemeClr val="tx2"/>
                  </a:solidFill>
                </a:defRPr>
              </a:pPr>
              <a:r>
                <a:rPr lang="ja-JP" altLang="en-US" dirty="0">
                  <a:ea typeface="MS PGothic" panose="020B0600070205080204" pitchFamily="34" charset="-128"/>
                </a:rPr>
                <a:t>後傾</a:t>
              </a:r>
            </a:p>
          </p:txBody>
        </p:sp>
        <p:sp>
          <p:nvSpPr>
            <p:cNvPr id="44" name="TextBox 43">
              <a:extLst>
                <a:ext uri="{FF2B5EF4-FFF2-40B4-BE49-F238E27FC236}">
                  <a16:creationId xmlns:a16="http://schemas.microsoft.com/office/drawing/2014/main" id="{A37A5C24-42EB-47F9-B387-32E46C4A9A4E}"/>
                </a:ext>
              </a:extLst>
            </p:cNvPr>
            <p:cNvSpPr txBox="1"/>
            <p:nvPr/>
          </p:nvSpPr>
          <p:spPr>
            <a:xfrm>
              <a:off x="9857317" y="3996711"/>
              <a:ext cx="1582208" cy="276999"/>
            </a:xfrm>
            <a:prstGeom prst="rect">
              <a:avLst/>
            </a:prstGeom>
            <a:noFill/>
          </p:spPr>
          <p:txBody>
            <a:bodyPr wrap="square" lIns="0" tIns="0" rIns="0" bIns="0">
              <a:spAutoFit/>
            </a:bodyPr>
            <a:lstStyle/>
            <a:p>
              <a:pPr>
                <a:defRPr>
                  <a:solidFill>
                    <a:schemeClr val="tx2"/>
                  </a:solidFill>
                </a:defRPr>
              </a:pPr>
              <a:r>
                <a:rPr lang="ja-JP" altLang="en-US" dirty="0">
                  <a:ea typeface="MS PGothic" panose="020B0600070205080204" pitchFamily="34" charset="-128"/>
                </a:rPr>
                <a:t>前傾</a:t>
              </a:r>
            </a:p>
          </p:txBody>
        </p:sp>
      </p:grpSp>
      <p:grpSp>
        <p:nvGrpSpPr>
          <p:cNvPr id="60" name="Group 59">
            <a:extLst>
              <a:ext uri="{FF2B5EF4-FFF2-40B4-BE49-F238E27FC236}">
                <a16:creationId xmlns:a16="http://schemas.microsoft.com/office/drawing/2014/main" id="{F6101C90-43D9-4748-ACA5-2124DF2D64A8}"/>
              </a:ext>
            </a:extLst>
          </p:cNvPr>
          <p:cNvGrpSpPr/>
          <p:nvPr/>
        </p:nvGrpSpPr>
        <p:grpSpPr>
          <a:xfrm>
            <a:off x="4991101" y="4553127"/>
            <a:ext cx="6210299" cy="417436"/>
            <a:chOff x="4991101" y="4420127"/>
            <a:chExt cx="6210299" cy="417436"/>
          </a:xfrm>
        </p:grpSpPr>
        <p:grpSp>
          <p:nvGrpSpPr>
            <p:cNvPr id="40" name="Group 39">
              <a:extLst>
                <a:ext uri="{FF2B5EF4-FFF2-40B4-BE49-F238E27FC236}">
                  <a16:creationId xmlns:a16="http://schemas.microsoft.com/office/drawing/2014/main" id="{B62F66B6-7E03-446B-9BAC-465E9D51FC94}"/>
                </a:ext>
              </a:extLst>
            </p:cNvPr>
            <p:cNvGrpSpPr/>
            <p:nvPr/>
          </p:nvGrpSpPr>
          <p:grpSpPr>
            <a:xfrm>
              <a:off x="6650566" y="4420127"/>
              <a:ext cx="2917825" cy="417436"/>
              <a:chOff x="6696075" y="1461560"/>
              <a:chExt cx="3295650" cy="471489"/>
            </a:xfrm>
          </p:grpSpPr>
          <p:sp>
            <p:nvSpPr>
              <p:cNvPr id="49" name="Rectangle 48">
                <a:extLst>
                  <a:ext uri="{FF2B5EF4-FFF2-40B4-BE49-F238E27FC236}">
                    <a16:creationId xmlns:a16="http://schemas.microsoft.com/office/drawing/2014/main" id="{7C8C8ED4-7433-49BA-A581-18EAEB2E8189}"/>
                  </a:ext>
                </a:extLst>
              </p:cNvPr>
              <p:cNvSpPr/>
              <p:nvPr/>
            </p:nvSpPr>
            <p:spPr bwMode="gray">
              <a:xfrm>
                <a:off x="7175500" y="1461560"/>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ja-JP" altLang="en-US" dirty="0">
                    <a:ea typeface="MS PGothic" panose="020B0600070205080204" pitchFamily="34" charset="-128"/>
                  </a:rPr>
                  <a:t>目の合わせ方</a:t>
                </a:r>
              </a:p>
            </p:txBody>
          </p:sp>
          <p:sp>
            <p:nvSpPr>
              <p:cNvPr id="50" name="Arrow: Pentagon 49">
                <a:extLst>
                  <a:ext uri="{FF2B5EF4-FFF2-40B4-BE49-F238E27FC236}">
                    <a16:creationId xmlns:a16="http://schemas.microsoft.com/office/drawing/2014/main" id="{5A467EC0-172D-4DFF-8E64-E6D3D10932D9}"/>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sp>
            <p:nvSpPr>
              <p:cNvPr id="51" name="Arrow: Pentagon 50">
                <a:extLst>
                  <a:ext uri="{FF2B5EF4-FFF2-40B4-BE49-F238E27FC236}">
                    <a16:creationId xmlns:a16="http://schemas.microsoft.com/office/drawing/2014/main" id="{F9DB4365-AA9B-4595-90B6-D644E3198969}"/>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ja-JP" altLang="en-US" sz="1800" dirty="0">
                  <a:solidFill>
                    <a:schemeClr val="bg1"/>
                  </a:solidFill>
                  <a:ea typeface="MS PGothic" panose="020B0600070205080204" pitchFamily="34" charset="-128"/>
                </a:endParaRPr>
              </a:p>
            </p:txBody>
          </p:sp>
        </p:grpSp>
        <p:sp>
          <p:nvSpPr>
            <p:cNvPr id="48" name="TextBox 47">
              <a:extLst>
                <a:ext uri="{FF2B5EF4-FFF2-40B4-BE49-F238E27FC236}">
                  <a16:creationId xmlns:a16="http://schemas.microsoft.com/office/drawing/2014/main" id="{AAC982C7-C6C4-4CBE-9BBF-E86663244A6D}"/>
                </a:ext>
              </a:extLst>
            </p:cNvPr>
            <p:cNvSpPr txBox="1"/>
            <p:nvPr/>
          </p:nvSpPr>
          <p:spPr>
            <a:xfrm>
              <a:off x="4991101" y="4490346"/>
              <a:ext cx="1277114" cy="276999"/>
            </a:xfrm>
            <a:prstGeom prst="rect">
              <a:avLst/>
            </a:prstGeom>
            <a:noFill/>
          </p:spPr>
          <p:txBody>
            <a:bodyPr wrap="square" lIns="0" tIns="0" rIns="0" bIns="0">
              <a:spAutoFit/>
            </a:bodyPr>
            <a:lstStyle/>
            <a:p>
              <a:pPr algn="r">
                <a:defRPr>
                  <a:solidFill>
                    <a:schemeClr val="tx2"/>
                  </a:solidFill>
                </a:defRPr>
              </a:pPr>
              <a:r>
                <a:rPr lang="ja-JP" altLang="en-US" dirty="0">
                  <a:ea typeface="MS PGothic" panose="020B0600070205080204" pitchFamily="34" charset="-128"/>
                </a:rPr>
                <a:t>少なめ</a:t>
              </a:r>
            </a:p>
          </p:txBody>
        </p:sp>
        <p:sp>
          <p:nvSpPr>
            <p:cNvPr id="45" name="TextBox 44">
              <a:extLst>
                <a:ext uri="{FF2B5EF4-FFF2-40B4-BE49-F238E27FC236}">
                  <a16:creationId xmlns:a16="http://schemas.microsoft.com/office/drawing/2014/main" id="{BAE7E335-8305-4799-80E5-83EF02BE737A}"/>
                </a:ext>
              </a:extLst>
            </p:cNvPr>
            <p:cNvSpPr txBox="1"/>
            <p:nvPr/>
          </p:nvSpPr>
          <p:spPr>
            <a:xfrm>
              <a:off x="9857317" y="4490346"/>
              <a:ext cx="1344083" cy="276999"/>
            </a:xfrm>
            <a:prstGeom prst="rect">
              <a:avLst/>
            </a:prstGeom>
            <a:noFill/>
          </p:spPr>
          <p:txBody>
            <a:bodyPr wrap="square" lIns="0" tIns="0" rIns="0" bIns="0">
              <a:spAutoFit/>
            </a:bodyPr>
            <a:lstStyle/>
            <a:p>
              <a:pPr>
                <a:defRPr>
                  <a:solidFill>
                    <a:schemeClr val="tx2"/>
                  </a:solidFill>
                </a:defRPr>
              </a:pPr>
              <a:r>
                <a:rPr lang="ja-JP" altLang="en-US" dirty="0">
                  <a:ea typeface="MS PGothic" panose="020B0600070205080204" pitchFamily="34" charset="-128"/>
                </a:rPr>
                <a:t>多め</a:t>
              </a:r>
            </a:p>
          </p:txBody>
        </p:sp>
      </p:grpSp>
      <p:grpSp>
        <p:nvGrpSpPr>
          <p:cNvPr id="41" name="Group 40">
            <a:extLst>
              <a:ext uri="{FF2B5EF4-FFF2-40B4-BE49-F238E27FC236}">
                <a16:creationId xmlns:a16="http://schemas.microsoft.com/office/drawing/2014/main" id="{98058114-9883-418B-B9A4-F39E9612B2BB}"/>
              </a:ext>
            </a:extLst>
          </p:cNvPr>
          <p:cNvGrpSpPr/>
          <p:nvPr/>
        </p:nvGrpSpPr>
        <p:grpSpPr>
          <a:xfrm>
            <a:off x="4483101" y="2855451"/>
            <a:ext cx="7339806" cy="560334"/>
            <a:chOff x="4483101" y="2822201"/>
            <a:chExt cx="7339806" cy="560334"/>
          </a:xfrm>
        </p:grpSpPr>
        <p:sp>
          <p:nvSpPr>
            <p:cNvPr id="12" name="Freeform: Shape 11">
              <a:extLst>
                <a:ext uri="{FF2B5EF4-FFF2-40B4-BE49-F238E27FC236}">
                  <a16:creationId xmlns:a16="http://schemas.microsoft.com/office/drawing/2014/main" id="{B6F16B9D-EE85-4F7C-8B2E-EB93CF6720B3}"/>
                </a:ext>
              </a:extLst>
            </p:cNvPr>
            <p:cNvSpPr/>
            <p:nvPr/>
          </p:nvSpPr>
          <p:spPr bwMode="gray">
            <a:xfrm flipV="1">
              <a:off x="5391669" y="2989170"/>
              <a:ext cx="5440736" cy="21757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dirty="0">
                <a:solidFill>
                  <a:schemeClr val="bg1"/>
                </a:solidFill>
                <a:ea typeface="MS PGothic" panose="020B0600070205080204" pitchFamily="34" charset="-128"/>
              </a:endParaRPr>
            </a:p>
          </p:txBody>
        </p:sp>
        <p:sp>
          <p:nvSpPr>
            <p:cNvPr id="58" name="TextBox 57">
              <a:extLst>
                <a:ext uri="{FF2B5EF4-FFF2-40B4-BE49-F238E27FC236}">
                  <a16:creationId xmlns:a16="http://schemas.microsoft.com/office/drawing/2014/main" id="{FBE67968-404D-4A68-B9B3-FDAAF3F42F01}"/>
                </a:ext>
              </a:extLst>
            </p:cNvPr>
            <p:cNvSpPr txBox="1"/>
            <p:nvPr/>
          </p:nvSpPr>
          <p:spPr>
            <a:xfrm>
              <a:off x="4483101" y="2828537"/>
              <a:ext cx="774484" cy="553998"/>
            </a:xfrm>
            <a:prstGeom prst="rect">
              <a:avLst/>
            </a:prstGeom>
            <a:noFill/>
          </p:spPr>
          <p:txBody>
            <a:bodyPr wrap="square" lIns="0" tIns="0" rIns="0" bIns="0">
              <a:spAutoFit/>
            </a:bodyPr>
            <a:lstStyle/>
            <a:p>
              <a:pPr algn="r">
                <a:defRPr>
                  <a:solidFill>
                    <a:schemeClr val="tx2"/>
                  </a:solidFill>
                </a:defRPr>
              </a:pPr>
              <a:r>
                <a:rPr lang="ja-JP" altLang="en-US" dirty="0">
                  <a:ea typeface="MS PGothic" panose="020B0600070205080204" pitchFamily="34" charset="-128"/>
                </a:rPr>
                <a:t>意見を聞く</a:t>
              </a:r>
            </a:p>
          </p:txBody>
        </p:sp>
        <p:sp>
          <p:nvSpPr>
            <p:cNvPr id="59" name="TextBox 58">
              <a:extLst>
                <a:ext uri="{FF2B5EF4-FFF2-40B4-BE49-F238E27FC236}">
                  <a16:creationId xmlns:a16="http://schemas.microsoft.com/office/drawing/2014/main" id="{A3E2949D-687F-4211-96C7-084281CBC214}"/>
                </a:ext>
              </a:extLst>
            </p:cNvPr>
            <p:cNvSpPr txBox="1"/>
            <p:nvPr/>
          </p:nvSpPr>
          <p:spPr>
            <a:xfrm>
              <a:off x="10919805" y="2822201"/>
              <a:ext cx="903102" cy="553998"/>
            </a:xfrm>
            <a:prstGeom prst="rect">
              <a:avLst/>
            </a:prstGeom>
            <a:noFill/>
          </p:spPr>
          <p:txBody>
            <a:bodyPr wrap="square" lIns="0" tIns="0" rIns="0" bIns="0">
              <a:spAutoFit/>
            </a:bodyPr>
            <a:lstStyle/>
            <a:p>
              <a:pPr>
                <a:defRPr>
                  <a:solidFill>
                    <a:schemeClr val="tx2"/>
                  </a:solidFill>
                </a:defRPr>
              </a:pPr>
              <a:r>
                <a:rPr lang="ja-JP" altLang="en-US" dirty="0">
                  <a:ea typeface="MS PGothic" panose="020B0600070205080204" pitchFamily="34" charset="-128"/>
                </a:rPr>
                <a:t>意見を</a:t>
              </a:r>
              <a:br>
                <a:rPr lang="en-US" altLang="ja-JP" dirty="0">
                  <a:ea typeface="MS PGothic" panose="020B0600070205080204" pitchFamily="34" charset="-128"/>
                </a:rPr>
              </a:br>
              <a:r>
                <a:rPr lang="ja-JP" altLang="en-US" dirty="0">
                  <a:ea typeface="MS PGothic" panose="020B0600070205080204" pitchFamily="34" charset="-128"/>
                </a:rPr>
                <a:t>主張する</a:t>
              </a:r>
            </a:p>
          </p:txBody>
        </p:sp>
      </p:grpSp>
    </p:spTree>
    <p:extLst>
      <p:ext uri="{BB962C8B-B14F-4D97-AF65-F5344CB8AC3E}">
        <p14:creationId xmlns:p14="http://schemas.microsoft.com/office/powerpoint/2010/main" val="27718195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out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out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barn(outVertical)">
                                      <p:cBhvr>
                                        <p:cTn id="3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8B885-4FF0-4F4B-BAFD-0FB0FE8365E7}"/>
              </a:ext>
            </a:extLst>
          </p:cNvPr>
          <p:cNvSpPr>
            <a:spLocks noGrp="1"/>
          </p:cNvSpPr>
          <p:nvPr>
            <p:ph type="title"/>
          </p:nvPr>
        </p:nvSpPr>
        <p:spPr bwMode="gray">
          <a:xfrm>
            <a:off x="390525" y="228600"/>
            <a:ext cx="3687764" cy="1995488"/>
          </a:xfrm>
        </p:spPr>
        <p:txBody>
          <a:bodyPr wrap="square">
            <a:noAutofit/>
          </a:bodyPr>
          <a:lstStyle/>
          <a:p>
            <a:r>
              <a:rPr lang="ja-JP" altLang="en-US" dirty="0">
                <a:ea typeface="MS PGothic" panose="020B0600070205080204" pitchFamily="34" charset="-128"/>
              </a:rPr>
              <a:t>感情表現度</a:t>
            </a:r>
          </a:p>
        </p:txBody>
      </p:sp>
      <p:sp>
        <p:nvSpPr>
          <p:cNvPr id="3" name="Content Placeholder 2">
            <a:extLst>
              <a:ext uri="{FF2B5EF4-FFF2-40B4-BE49-F238E27FC236}">
                <a16:creationId xmlns:a16="http://schemas.microsoft.com/office/drawing/2014/main" id="{D33EB2B1-EA13-4D40-9AA2-B54BA2B4F86F}"/>
              </a:ext>
            </a:extLst>
          </p:cNvPr>
          <p:cNvSpPr>
            <a:spLocks noGrp="1"/>
          </p:cNvSpPr>
          <p:nvPr>
            <p:ph idx="1"/>
          </p:nvPr>
        </p:nvSpPr>
        <p:spPr bwMode="gray">
          <a:xfrm>
            <a:off x="4170363" y="228601"/>
            <a:ext cx="7793037" cy="5715000"/>
          </a:xfrm>
        </p:spPr>
        <p:txBody>
          <a:bodyPr wrap="square">
            <a:noAutofit/>
          </a:bodyPr>
          <a:lstStyle/>
          <a:p>
            <a:r>
              <a:rPr lang="ja-JP" altLang="en-US" dirty="0">
                <a:ea typeface="MS PGothic" panose="020B0600070205080204" pitchFamily="34" charset="-128"/>
              </a:rPr>
              <a:t> </a:t>
            </a:r>
          </a:p>
        </p:txBody>
      </p:sp>
      <p:sp>
        <p:nvSpPr>
          <p:cNvPr id="4" name="Text Placeholder 3">
            <a:extLst>
              <a:ext uri="{FF2B5EF4-FFF2-40B4-BE49-F238E27FC236}">
                <a16:creationId xmlns:a16="http://schemas.microsoft.com/office/drawing/2014/main" id="{2B1C8AD9-0BCF-42D0-AD98-E794E59C9012}"/>
              </a:ext>
            </a:extLst>
          </p:cNvPr>
          <p:cNvSpPr>
            <a:spLocks noGrp="1"/>
          </p:cNvSpPr>
          <p:nvPr>
            <p:ph type="body" sz="half" idx="2"/>
          </p:nvPr>
        </p:nvSpPr>
        <p:spPr bwMode="gray">
          <a:xfrm>
            <a:off x="390525" y="2352675"/>
            <a:ext cx="3484881" cy="3590926"/>
          </a:xfrm>
        </p:spPr>
        <p:txBody>
          <a:bodyPr wrap="square">
            <a:noAutofit/>
          </a:bodyPr>
          <a:lstStyle/>
          <a:p>
            <a:pPr>
              <a:lnSpc>
                <a:spcPct val="100000"/>
              </a:lnSpc>
              <a:defRPr sz="2200">
                <a:solidFill>
                  <a:schemeClr val="tx2"/>
                </a:solidFill>
              </a:defRPr>
            </a:pPr>
            <a:r>
              <a:rPr lang="ja-JP" altLang="en-US" dirty="0">
                <a:ea typeface="MS PGothic" panose="020B0600070205080204" pitchFamily="34" charset="-128"/>
              </a:rPr>
              <a:t>人とのやり取りで感情表現を</a:t>
            </a:r>
            <a:br>
              <a:rPr lang="en-US" altLang="ja-JP" dirty="0">
                <a:ea typeface="MS PGothic" panose="020B0600070205080204" pitchFamily="34" charset="-128"/>
              </a:rPr>
            </a:br>
            <a:r>
              <a:rPr lang="ja-JP" altLang="en-US" dirty="0">
                <a:ea typeface="MS PGothic" panose="020B0600070205080204" pitchFamily="34" charset="-128"/>
              </a:rPr>
              <a:t>抑える傾向、または感情を</a:t>
            </a:r>
            <a:br>
              <a:rPr lang="en-US" altLang="ja-JP" dirty="0">
                <a:ea typeface="MS PGothic" panose="020B0600070205080204" pitchFamily="34" charset="-128"/>
              </a:rPr>
            </a:br>
            <a:r>
              <a:rPr lang="ja-JP" altLang="en-US" dirty="0">
                <a:ea typeface="MS PGothic" panose="020B0600070205080204" pitchFamily="34" charset="-128"/>
              </a:rPr>
              <a:t>表す傾向の強さ</a:t>
            </a:r>
          </a:p>
        </p:txBody>
      </p:sp>
      <p:sp>
        <p:nvSpPr>
          <p:cNvPr id="5" name="Footer Placeholder 4">
            <a:extLst>
              <a:ext uri="{FF2B5EF4-FFF2-40B4-BE49-F238E27FC236}">
                <a16:creationId xmlns:a16="http://schemas.microsoft.com/office/drawing/2014/main" id="{7D88137A-B730-42D0-A322-5AF9461C44F1}"/>
              </a:ext>
            </a:extLst>
          </p:cNvPr>
          <p:cNvSpPr>
            <a:spLocks noGrp="1"/>
          </p:cNvSpPr>
          <p:nvPr>
            <p:ph type="ftr" sz="quarter" idx="11"/>
          </p:nvPr>
        </p:nvSpPr>
        <p:spPr bwMode="gray"/>
        <p:txBody>
          <a:bodyPr wrap="square">
            <a:noAutofit/>
          </a:bodyPr>
          <a:lstStyle/>
          <a:p>
            <a:pPr algn="l"/>
            <a:r>
              <a:rPr lang="en-US" altLang="ja-JP">
                <a:ea typeface="MS PGothic" panose="020B0600070205080204" pitchFamily="34" charset="-128"/>
              </a:rPr>
              <a:t>© The TRACOM Corporation. All Rights Reserved.</a:t>
            </a:r>
            <a:endParaRPr lang="ja-JP" altLang="en-US" dirty="0">
              <a:ea typeface="MS PGothic" panose="020B0600070205080204" pitchFamily="34" charset="-128"/>
            </a:endParaRPr>
          </a:p>
        </p:txBody>
      </p:sp>
      <p:sp>
        <p:nvSpPr>
          <p:cNvPr id="6" name="Slide Number Placeholder 5">
            <a:extLst>
              <a:ext uri="{FF2B5EF4-FFF2-40B4-BE49-F238E27FC236}">
                <a16:creationId xmlns:a16="http://schemas.microsoft.com/office/drawing/2014/main" id="{3E62CC6D-5654-45E5-95E5-1767593B5DC5}"/>
              </a:ext>
            </a:extLst>
          </p:cNvPr>
          <p:cNvSpPr>
            <a:spLocks noGrp="1"/>
          </p:cNvSpPr>
          <p:nvPr>
            <p:ph type="sldNum" sz="quarter" idx="12"/>
          </p:nvPr>
        </p:nvSpPr>
        <p:spPr bwMode="gray"/>
        <p:txBody>
          <a:bodyPr wrap="square">
            <a:noAutofit/>
          </a:bodyPr>
          <a:lstStyle/>
          <a:p>
            <a:fld id="{1B1CF60C-C85D-47C0-8597-E3BF95F18FA3}" type="slidenum">
              <a:rPr lang="en-US" altLang="ja-JP" smtClean="0">
                <a:ea typeface="MS PGothic" panose="020B0600070205080204" pitchFamily="34" charset="-128"/>
              </a:rPr>
              <a:t>9</a:t>
            </a:fld>
            <a:endParaRPr lang="ja-JP" altLang="en-US" dirty="0">
              <a:ea typeface="MS PGothic" panose="020B0600070205080204" pitchFamily="34" charset="-128"/>
            </a:endParaRPr>
          </a:p>
        </p:txBody>
      </p:sp>
      <p:sp>
        <p:nvSpPr>
          <p:cNvPr id="25" name="Content Placeholder 2">
            <a:extLst>
              <a:ext uri="{FF2B5EF4-FFF2-40B4-BE49-F238E27FC236}">
                <a16:creationId xmlns:a16="http://schemas.microsoft.com/office/drawing/2014/main" id="{66BC3E3E-7BE2-4335-B25D-49F36E449B2E}"/>
              </a:ext>
            </a:extLst>
          </p:cNvPr>
          <p:cNvSpPr txBox="1">
            <a:spLocks/>
          </p:cNvSpPr>
          <p:nvPr/>
        </p:nvSpPr>
        <p:spPr bwMode="gray">
          <a:xfrm>
            <a:off x="4170363" y="228601"/>
            <a:ext cx="2386505" cy="5715000"/>
          </a:xfrm>
          <a:prstGeom prst="rect">
            <a:avLst/>
          </a:prstGeom>
          <a:solidFill>
            <a:srgbClr val="ECECEC"/>
          </a:solidFill>
        </p:spPr>
        <p:txBody>
          <a:bodyPr vert="horz" wrap="square" lIns="91440" tIns="91440" rIns="91440" bIns="9144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Char char="​"/>
              <a:defRPr sz="2200" kern="1200">
                <a:solidFill>
                  <a:schemeClr val="tx2"/>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2pPr>
            <a:lvl3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3pPr>
            <a:lvl4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4pPr>
            <a:lvl5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r>
              <a:rPr lang="ja-JP" altLang="en-US" dirty="0">
                <a:ea typeface="MS PGothic" panose="020B0600070205080204" pitchFamily="34" charset="-128"/>
              </a:rPr>
              <a:t> </a:t>
            </a:r>
          </a:p>
        </p:txBody>
      </p:sp>
      <p:grpSp>
        <p:nvGrpSpPr>
          <p:cNvPr id="22" name="Group 21">
            <a:extLst>
              <a:ext uri="{FF2B5EF4-FFF2-40B4-BE49-F238E27FC236}">
                <a16:creationId xmlns:a16="http://schemas.microsoft.com/office/drawing/2014/main" id="{E42832B6-C3A9-47FB-83A3-5D1D5E7DA804}"/>
              </a:ext>
            </a:extLst>
          </p:cNvPr>
          <p:cNvGrpSpPr/>
          <p:nvPr/>
        </p:nvGrpSpPr>
        <p:grpSpPr bwMode="gray">
          <a:xfrm>
            <a:off x="7129955" y="939196"/>
            <a:ext cx="2493363" cy="836611"/>
            <a:chOff x="6619875" y="1067878"/>
            <a:chExt cx="2493363" cy="836611"/>
          </a:xfrm>
        </p:grpSpPr>
        <p:sp>
          <p:nvSpPr>
            <p:cNvPr id="11" name="Rectangle 10">
              <a:extLst>
                <a:ext uri="{FF2B5EF4-FFF2-40B4-BE49-F238E27FC236}">
                  <a16:creationId xmlns:a16="http://schemas.microsoft.com/office/drawing/2014/main" id="{33E6A2A7-1BF8-406C-A441-39A12D60E079}"/>
                </a:ext>
              </a:extLst>
            </p:cNvPr>
            <p:cNvSpPr/>
            <p:nvPr/>
          </p:nvSpPr>
          <p:spPr bwMode="gray">
            <a:xfrm>
              <a:off x="7044337" y="1067878"/>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90000"/>
                </a:lnSpc>
              </a:pPr>
              <a:r>
                <a:rPr lang="ja-JP" altLang="en-US" sz="1800" dirty="0">
                  <a:solidFill>
                    <a:schemeClr val="tx2"/>
                  </a:solidFill>
                  <a:ea typeface="MS PGothic" panose="020B0600070205080204" pitchFamily="34" charset="-128"/>
                </a:rPr>
                <a:t>感情表現を</a:t>
              </a:r>
              <a:br>
                <a:rPr lang="ja-JP" altLang="en-US" sz="1800" dirty="0">
                  <a:solidFill>
                    <a:schemeClr val="tx2"/>
                  </a:solidFill>
                  <a:ea typeface="MS PGothic" panose="020B0600070205080204" pitchFamily="34" charset="-128"/>
                </a:rPr>
              </a:br>
              <a:r>
                <a:rPr lang="ja-JP" altLang="en-US" b="1" dirty="0">
                  <a:solidFill>
                    <a:schemeClr val="accent2"/>
                  </a:solidFill>
                  <a:latin typeface="Arial Black" panose="020B0A04020102020204" pitchFamily="34" charset="0"/>
                  <a:ea typeface="MS PGothic" panose="020B0600070205080204" pitchFamily="34" charset="-128"/>
                </a:rPr>
                <a:t>抑えがち</a:t>
              </a:r>
            </a:p>
          </p:txBody>
        </p:sp>
        <p:sp>
          <p:nvSpPr>
            <p:cNvPr id="12" name="Arrow: Pentagon 11">
              <a:extLst>
                <a:ext uri="{FF2B5EF4-FFF2-40B4-BE49-F238E27FC236}">
                  <a16:creationId xmlns:a16="http://schemas.microsoft.com/office/drawing/2014/main" id="{DE60FF03-E3CF-4298-991C-9D2E9392FE58}"/>
                </a:ext>
              </a:extLst>
            </p:cNvPr>
            <p:cNvSpPr/>
            <p:nvPr/>
          </p:nvSpPr>
          <p:spPr bwMode="gray">
            <a:xfrm flipH="1">
              <a:off x="6619875" y="1277466"/>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90000"/>
                </a:lnSpc>
              </a:pPr>
              <a:endParaRPr lang="ja-JP" altLang="en-US" sz="1800" dirty="0">
                <a:solidFill>
                  <a:schemeClr val="bg1"/>
                </a:solidFill>
                <a:ea typeface="MS PGothic" panose="020B0600070205080204" pitchFamily="34" charset="-128"/>
              </a:endParaRPr>
            </a:p>
          </p:txBody>
        </p:sp>
      </p:grpSp>
      <p:grpSp>
        <p:nvGrpSpPr>
          <p:cNvPr id="23" name="Group 22">
            <a:extLst>
              <a:ext uri="{FF2B5EF4-FFF2-40B4-BE49-F238E27FC236}">
                <a16:creationId xmlns:a16="http://schemas.microsoft.com/office/drawing/2014/main" id="{9DAAA455-C246-40F5-82A8-3EE3CDBF3695}"/>
              </a:ext>
            </a:extLst>
          </p:cNvPr>
          <p:cNvGrpSpPr/>
          <p:nvPr/>
        </p:nvGrpSpPr>
        <p:grpSpPr bwMode="gray">
          <a:xfrm>
            <a:off x="7129955" y="2133272"/>
            <a:ext cx="2493363" cy="836611"/>
            <a:chOff x="6624990" y="2020889"/>
            <a:chExt cx="2493363" cy="836611"/>
          </a:xfrm>
        </p:grpSpPr>
        <p:sp>
          <p:nvSpPr>
            <p:cNvPr id="15" name="Rectangle 14">
              <a:extLst>
                <a:ext uri="{FF2B5EF4-FFF2-40B4-BE49-F238E27FC236}">
                  <a16:creationId xmlns:a16="http://schemas.microsoft.com/office/drawing/2014/main" id="{6722975C-8FDF-48D9-A7FE-464350B096D7}"/>
                </a:ext>
              </a:extLst>
            </p:cNvPr>
            <p:cNvSpPr/>
            <p:nvPr/>
          </p:nvSpPr>
          <p:spPr bwMode="gray">
            <a:xfrm>
              <a:off x="7049452" y="2020889"/>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90000"/>
                </a:lnSpc>
              </a:pPr>
              <a:r>
                <a:rPr lang="ja-JP" altLang="en-US" b="1" dirty="0">
                  <a:solidFill>
                    <a:schemeClr val="accent2"/>
                  </a:solidFill>
                  <a:latin typeface="Arial Black" panose="020B0A04020102020204" pitchFamily="34" charset="0"/>
                  <a:ea typeface="MS PGothic" panose="020B0600070205080204" pitchFamily="34" charset="-128"/>
                </a:rPr>
                <a:t>感情表現を抑える</a:t>
              </a:r>
              <a:r>
                <a:rPr lang="ja-JP" altLang="en-US" dirty="0">
                  <a:solidFill>
                    <a:schemeClr val="tx2"/>
                  </a:solidFill>
                  <a:ea typeface="MS PGothic" panose="020B0600070205080204" pitchFamily="34" charset="-128"/>
                </a:rPr>
                <a:t>一方で時には</a:t>
              </a:r>
              <a:br>
                <a:rPr lang="ja-JP" altLang="en-US" dirty="0">
                  <a:solidFill>
                    <a:schemeClr val="tx2"/>
                  </a:solidFill>
                  <a:ea typeface="MS PGothic" panose="020B0600070205080204" pitchFamily="34" charset="-128"/>
                </a:rPr>
              </a:br>
              <a:r>
                <a:rPr lang="ja-JP" altLang="en-US" dirty="0">
                  <a:solidFill>
                    <a:schemeClr val="accent2"/>
                  </a:solidFill>
                  <a:ea typeface="MS PGothic" panose="020B0600070205080204" pitchFamily="34" charset="-128"/>
                </a:rPr>
                <a:t>感情を表す</a:t>
              </a:r>
            </a:p>
          </p:txBody>
        </p:sp>
        <p:sp>
          <p:nvSpPr>
            <p:cNvPr id="16" name="Arrow: Pentagon 15">
              <a:extLst>
                <a:ext uri="{FF2B5EF4-FFF2-40B4-BE49-F238E27FC236}">
                  <a16:creationId xmlns:a16="http://schemas.microsoft.com/office/drawing/2014/main" id="{59675C37-0245-4282-9B07-FF0F5E0AAF50}"/>
                </a:ext>
              </a:extLst>
            </p:cNvPr>
            <p:cNvSpPr/>
            <p:nvPr/>
          </p:nvSpPr>
          <p:spPr bwMode="gray">
            <a:xfrm flipH="1">
              <a:off x="6624990" y="2230477"/>
              <a:ext cx="361456" cy="417436"/>
            </a:xfrm>
            <a:prstGeom prst="homePlate">
              <a:avLst/>
            </a:prstGeom>
            <a:solidFill>
              <a:srgbClr val="A8D0E7"/>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90000"/>
                </a:lnSpc>
              </a:pPr>
              <a:endParaRPr lang="ja-JP" altLang="en-US" sz="1800" dirty="0">
                <a:solidFill>
                  <a:schemeClr val="bg1"/>
                </a:solidFill>
                <a:ea typeface="MS PGothic" panose="020B0600070205080204" pitchFamily="34" charset="-128"/>
              </a:endParaRPr>
            </a:p>
          </p:txBody>
        </p:sp>
      </p:grpSp>
      <p:grpSp>
        <p:nvGrpSpPr>
          <p:cNvPr id="24" name="Group 23">
            <a:extLst>
              <a:ext uri="{FF2B5EF4-FFF2-40B4-BE49-F238E27FC236}">
                <a16:creationId xmlns:a16="http://schemas.microsoft.com/office/drawing/2014/main" id="{A1CC8CCB-C56F-4FE8-A8E2-C4C10D274766}"/>
              </a:ext>
            </a:extLst>
          </p:cNvPr>
          <p:cNvGrpSpPr/>
          <p:nvPr/>
        </p:nvGrpSpPr>
        <p:grpSpPr bwMode="gray">
          <a:xfrm>
            <a:off x="7129955" y="3327348"/>
            <a:ext cx="2493363" cy="836611"/>
            <a:chOff x="6619875" y="2921246"/>
            <a:chExt cx="2493363" cy="836611"/>
          </a:xfrm>
        </p:grpSpPr>
        <p:sp>
          <p:nvSpPr>
            <p:cNvPr id="17" name="Rectangle 16">
              <a:extLst>
                <a:ext uri="{FF2B5EF4-FFF2-40B4-BE49-F238E27FC236}">
                  <a16:creationId xmlns:a16="http://schemas.microsoft.com/office/drawing/2014/main" id="{C1CA5E8C-1141-4DAC-97BF-E6250A6EAB72}"/>
                </a:ext>
              </a:extLst>
            </p:cNvPr>
            <p:cNvSpPr/>
            <p:nvPr/>
          </p:nvSpPr>
          <p:spPr bwMode="gray">
            <a:xfrm>
              <a:off x="7044337" y="2921246"/>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90000"/>
                </a:lnSpc>
              </a:pPr>
              <a:r>
                <a:rPr lang="ja-JP" altLang="en-US" b="1" dirty="0">
                  <a:solidFill>
                    <a:schemeClr val="accent2"/>
                  </a:solidFill>
                  <a:latin typeface="Arial Black" panose="020B0A04020102020204" pitchFamily="34" charset="0"/>
                  <a:ea typeface="MS PGothic" panose="020B0600070205080204" pitchFamily="34" charset="-128"/>
                </a:rPr>
                <a:t>感情を表す</a:t>
              </a:r>
              <a:br>
                <a:rPr lang="ja-JP" altLang="en-US" dirty="0">
                  <a:solidFill>
                    <a:schemeClr val="accent2"/>
                  </a:solidFill>
                  <a:latin typeface="Arial Black" panose="020B0A04020102020204" pitchFamily="34" charset="0"/>
                  <a:ea typeface="MS PGothic" panose="020B0600070205080204" pitchFamily="34" charset="-128"/>
                </a:rPr>
              </a:br>
              <a:r>
                <a:rPr lang="ja-JP" altLang="en-US" dirty="0">
                  <a:solidFill>
                    <a:schemeClr val="tx2"/>
                  </a:solidFill>
                  <a:ea typeface="MS PGothic" panose="020B0600070205080204" pitchFamily="34" charset="-128"/>
                </a:rPr>
                <a:t>一方で時には</a:t>
              </a:r>
              <a:br>
                <a:rPr lang="ja-JP" altLang="en-US" dirty="0">
                  <a:solidFill>
                    <a:schemeClr val="tx2"/>
                  </a:solidFill>
                  <a:ea typeface="MS PGothic" panose="020B0600070205080204" pitchFamily="34" charset="-128"/>
                </a:rPr>
              </a:br>
              <a:r>
                <a:rPr lang="ja-JP" altLang="en-US" dirty="0">
                  <a:solidFill>
                    <a:schemeClr val="accent2"/>
                  </a:solidFill>
                  <a:ea typeface="MS PGothic" panose="020B0600070205080204" pitchFamily="34" charset="-128"/>
                </a:rPr>
                <a:t>感情表現を抑える</a:t>
              </a:r>
            </a:p>
          </p:txBody>
        </p:sp>
        <p:sp>
          <p:nvSpPr>
            <p:cNvPr id="18" name="Arrow: Pentagon 17">
              <a:extLst>
                <a:ext uri="{FF2B5EF4-FFF2-40B4-BE49-F238E27FC236}">
                  <a16:creationId xmlns:a16="http://schemas.microsoft.com/office/drawing/2014/main" id="{918D6F65-2925-4FC1-B1E1-7E8E8FE919EB}"/>
                </a:ext>
              </a:extLst>
            </p:cNvPr>
            <p:cNvSpPr/>
            <p:nvPr/>
          </p:nvSpPr>
          <p:spPr bwMode="gray">
            <a:xfrm flipH="1">
              <a:off x="6619875" y="3130834"/>
              <a:ext cx="361456" cy="417436"/>
            </a:xfrm>
            <a:prstGeom prst="homePlate">
              <a:avLst/>
            </a:prstGeom>
            <a:solidFill>
              <a:srgbClr val="A8D0E7"/>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90000"/>
                </a:lnSpc>
              </a:pPr>
              <a:endParaRPr lang="ja-JP" altLang="en-US" sz="1800" dirty="0">
                <a:solidFill>
                  <a:schemeClr val="bg1"/>
                </a:solidFill>
                <a:ea typeface="MS PGothic" panose="020B0600070205080204" pitchFamily="34" charset="-128"/>
              </a:endParaRPr>
            </a:p>
          </p:txBody>
        </p:sp>
      </p:grpSp>
      <p:grpSp>
        <p:nvGrpSpPr>
          <p:cNvPr id="21" name="Group 20">
            <a:extLst>
              <a:ext uri="{FF2B5EF4-FFF2-40B4-BE49-F238E27FC236}">
                <a16:creationId xmlns:a16="http://schemas.microsoft.com/office/drawing/2014/main" id="{232B3D1E-0E3A-404D-872C-04755308C78E}"/>
              </a:ext>
            </a:extLst>
          </p:cNvPr>
          <p:cNvGrpSpPr/>
          <p:nvPr/>
        </p:nvGrpSpPr>
        <p:grpSpPr bwMode="gray">
          <a:xfrm>
            <a:off x="7129955" y="4521424"/>
            <a:ext cx="2493363" cy="836611"/>
            <a:chOff x="6619875" y="3822472"/>
            <a:chExt cx="2493363" cy="836611"/>
          </a:xfrm>
        </p:grpSpPr>
        <p:sp>
          <p:nvSpPr>
            <p:cNvPr id="19" name="Rectangle 18">
              <a:extLst>
                <a:ext uri="{FF2B5EF4-FFF2-40B4-BE49-F238E27FC236}">
                  <a16:creationId xmlns:a16="http://schemas.microsoft.com/office/drawing/2014/main" id="{402A467D-4668-487D-B191-60D600870E70}"/>
                </a:ext>
              </a:extLst>
            </p:cNvPr>
            <p:cNvSpPr/>
            <p:nvPr/>
          </p:nvSpPr>
          <p:spPr bwMode="gray">
            <a:xfrm>
              <a:off x="7044337" y="3822472"/>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90000"/>
                </a:lnSpc>
              </a:pPr>
              <a:r>
                <a:rPr lang="ja-JP" altLang="en-US" b="1" dirty="0">
                  <a:solidFill>
                    <a:schemeClr val="accent2"/>
                  </a:solidFill>
                  <a:ea typeface="MS PGothic" panose="020B0600070205080204" pitchFamily="34" charset="-128"/>
                </a:rPr>
                <a:t>感情を</a:t>
              </a:r>
              <a:br>
                <a:rPr lang="ja-JP" altLang="en-US" dirty="0">
                  <a:solidFill>
                    <a:schemeClr val="tx2"/>
                  </a:solidFill>
                  <a:ea typeface="MS PGothic" panose="020B0600070205080204" pitchFamily="34" charset="-128"/>
                </a:rPr>
              </a:br>
              <a:r>
                <a:rPr lang="ja-JP" altLang="en-US" dirty="0">
                  <a:solidFill>
                    <a:schemeClr val="tx2"/>
                  </a:solidFill>
                  <a:latin typeface="Arial Black" panose="020B0A04020102020204" pitchFamily="34" charset="0"/>
                  <a:ea typeface="MS PGothic" panose="020B0600070205080204" pitchFamily="34" charset="-128"/>
                </a:rPr>
                <a:t>表しがち</a:t>
              </a:r>
            </a:p>
          </p:txBody>
        </p:sp>
        <p:sp>
          <p:nvSpPr>
            <p:cNvPr id="20" name="Arrow: Pentagon 19">
              <a:extLst>
                <a:ext uri="{FF2B5EF4-FFF2-40B4-BE49-F238E27FC236}">
                  <a16:creationId xmlns:a16="http://schemas.microsoft.com/office/drawing/2014/main" id="{D16D6B7F-27F1-4192-9E13-AD2739B157CD}"/>
                </a:ext>
              </a:extLst>
            </p:cNvPr>
            <p:cNvSpPr/>
            <p:nvPr/>
          </p:nvSpPr>
          <p:spPr bwMode="gray">
            <a:xfrm flipH="1">
              <a:off x="6619875" y="4032060"/>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90000"/>
                </a:lnSpc>
              </a:pPr>
              <a:endParaRPr lang="ja-JP" altLang="en-US" sz="1800" dirty="0">
                <a:solidFill>
                  <a:schemeClr val="bg1"/>
                </a:solidFill>
                <a:ea typeface="MS PGothic" panose="020B0600070205080204" pitchFamily="34" charset="-128"/>
              </a:endParaRPr>
            </a:p>
          </p:txBody>
        </p:sp>
      </p:grpSp>
      <p:sp>
        <p:nvSpPr>
          <p:cNvPr id="9" name="Rectangle 8">
            <a:extLst>
              <a:ext uri="{FF2B5EF4-FFF2-40B4-BE49-F238E27FC236}">
                <a16:creationId xmlns:a16="http://schemas.microsoft.com/office/drawing/2014/main" id="{84F8E7EC-2F4A-450D-8B11-9BAC94DC4B9F}"/>
              </a:ext>
            </a:extLst>
          </p:cNvPr>
          <p:cNvSpPr/>
          <p:nvPr/>
        </p:nvSpPr>
        <p:spPr bwMode="gray">
          <a:xfrm>
            <a:off x="4230914" y="290286"/>
            <a:ext cx="2543533" cy="557348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sz="1800" dirty="0">
              <a:solidFill>
                <a:schemeClr val="bg1"/>
              </a:solidFill>
              <a:ea typeface="MS PGothic" panose="020B0600070205080204" pitchFamily="34" charset="-128"/>
            </a:endParaRPr>
          </a:p>
        </p:txBody>
      </p:sp>
      <p:sp>
        <p:nvSpPr>
          <p:cNvPr id="8" name="Freeform: Shape 7">
            <a:extLst>
              <a:ext uri="{FF2B5EF4-FFF2-40B4-BE49-F238E27FC236}">
                <a16:creationId xmlns:a16="http://schemas.microsoft.com/office/drawing/2014/main" id="{C5B7E59E-90CB-4546-BF96-82CF5F39F8E9}"/>
              </a:ext>
            </a:extLst>
          </p:cNvPr>
          <p:cNvSpPr/>
          <p:nvPr/>
        </p:nvSpPr>
        <p:spPr bwMode="gray">
          <a:xfrm rot="16200000" flipV="1">
            <a:off x="3945289" y="2972544"/>
            <a:ext cx="5440736" cy="21757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ja-JP" altLang="en-US" dirty="0">
              <a:solidFill>
                <a:schemeClr val="bg1"/>
              </a:solidFill>
              <a:ea typeface="MS PGothic" panose="020B0600070205080204" pitchFamily="34" charset="-128"/>
            </a:endParaRPr>
          </a:p>
        </p:txBody>
      </p:sp>
    </p:spTree>
    <p:extLst>
      <p:ext uri="{BB962C8B-B14F-4D97-AF65-F5344CB8AC3E}">
        <p14:creationId xmlns:p14="http://schemas.microsoft.com/office/powerpoint/2010/main" val="5111306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ppt_x</p:attrName>
                                        </p:attrNameLst>
                                      </p:cBhvr>
                                      <p:tavLst>
                                        <p:tav tm="0">
                                          <p:val>
                                            <p:strVal val="#ppt_x-#ppt_w*1.125000"/>
                                          </p:val>
                                        </p:tav>
                                        <p:tav tm="100000">
                                          <p:val>
                                            <p:strVal val="#ppt_x"/>
                                          </p:val>
                                        </p:tav>
                                      </p:tavLst>
                                    </p:anim>
                                    <p:animEffect transition="in" filter="wipe(right)">
                                      <p:cBhvr>
                                        <p:cTn id="8" dur="500"/>
                                        <p:tgtEl>
                                          <p:spTgt spid="2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p:tgtEl>
                                          <p:spTgt spid="23"/>
                                        </p:tgtEl>
                                        <p:attrNameLst>
                                          <p:attrName>ppt_x</p:attrName>
                                        </p:attrNameLst>
                                      </p:cBhvr>
                                      <p:tavLst>
                                        <p:tav tm="0">
                                          <p:val>
                                            <p:strVal val="#ppt_x-#ppt_w*1.125000"/>
                                          </p:val>
                                        </p:tav>
                                        <p:tav tm="100000">
                                          <p:val>
                                            <p:strVal val="#ppt_x"/>
                                          </p:val>
                                        </p:tav>
                                      </p:tavLst>
                                    </p:anim>
                                    <p:animEffect transition="in" filter="wipe(right)">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p:tgtEl>
                                          <p:spTgt spid="24"/>
                                        </p:tgtEl>
                                        <p:attrNameLst>
                                          <p:attrName>ppt_x</p:attrName>
                                        </p:attrNameLst>
                                      </p:cBhvr>
                                      <p:tavLst>
                                        <p:tav tm="0">
                                          <p:val>
                                            <p:strVal val="#ppt_x-#ppt_w*1.125000"/>
                                          </p:val>
                                        </p:tav>
                                        <p:tav tm="100000">
                                          <p:val>
                                            <p:strVal val="#ppt_x"/>
                                          </p:val>
                                        </p:tav>
                                      </p:tavLst>
                                    </p:anim>
                                    <p:animEffect transition="in" filter="wipe(right)">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p:tgtEl>
                                          <p:spTgt spid="21"/>
                                        </p:tgtEl>
                                        <p:attrNameLst>
                                          <p:attrName>ppt_x</p:attrName>
                                        </p:attrNameLst>
                                      </p:cBhvr>
                                      <p:tavLst>
                                        <p:tav tm="0">
                                          <p:val>
                                            <p:strVal val="#ppt_x-#ppt_w*1.125000"/>
                                          </p:val>
                                        </p:tav>
                                        <p:tav tm="100000">
                                          <p:val>
                                            <p:strVal val="#ppt_x"/>
                                          </p:val>
                                        </p:tav>
                                      </p:tavLst>
                                    </p:anim>
                                    <p:animEffect transition="in" filter="wipe(right)">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FIXED" val="YES"/>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Introduction to  SOCIAL STYLE™&amp;quot;&quot;/&gt;&lt;property id=&quot;20307&quot; value=&quot;257&quot;/&gt;&lt;/object&gt;&lt;object type=&quot;3&quot; unique_id=&quot;10004&quot;&gt;&lt;property id=&quot;20148&quot; value=&quot;5&quot;/&gt;&lt;property id=&quot;20300&quot; value=&quot;Slide 2 - &amp;quot;To Tell the Truth&amp;quot;&quot;/&gt;&lt;property id=&quot;20307&quot; value=&quot;278&quot;/&gt;&lt;/object&gt;&lt;object type=&quot;3&quot; unique_id=&quot;10005&quot;&gt;&lt;property id=&quot;20148&quot; value=&quot;5&quot;/&gt;&lt;property id=&quot;20300&quot; value=&quot;Slide 3 - &amp;quot;Learning Objectives&amp;quot;&quot;/&gt;&lt;property id=&quot;20307&quot; value=&quot;934&quot;/&gt;&lt;/object&gt;&lt;object type=&quot;3&quot; unique_id=&quot;10006&quot;&gt;&lt;property id=&quot;20148&quot; value=&quot;5&quot;/&gt;&lt;property id=&quot;20300&quot; value=&quot;Slide 4 - &amp;quot;Style in Action&amp;quot;&quot;/&gt;&lt;property id=&quot;20307&quot; value=&quot;935&quot;/&gt;&lt;/object&gt;&lt;object type=&quot;3&quot; unique_id=&quot;10007&quot;&gt;&lt;property id=&quot;20148&quot; value=&quot;5&quot;/&gt;&lt;property id=&quot;20300&quot; value=&quot;Slide 5&quot;/&gt;&lt;property id=&quot;20307&quot; value=&quot;985&quot;/&gt;&lt;/object&gt;&lt;object type=&quot;3&quot; unique_id=&quot;10008&quot;&gt;&lt;property id=&quot;20148&quot; value=&quot;5&quot;/&gt;&lt;property id=&quot;20300&quot; value=&quot;Slide 6&quot;/&gt;&lt;property id=&quot;20307&quot; value=&quot;986&quot;/&gt;&lt;/object&gt;&lt;object type=&quot;3&quot; unique_id=&quot;10009&quot;&gt;&lt;property id=&quot;20148&quot; value=&quot;5&quot;/&gt;&lt;property id=&quot;20300&quot; value=&quot;Slide 7&quot;/&gt;&lt;property id=&quot;20307&quot; value=&quot;987&quot;/&gt;&lt;/object&gt;&lt;object type=&quot;3&quot; unique_id=&quot;10010&quot;&gt;&lt;property id=&quot;20148&quot; value=&quot;5&quot;/&gt;&lt;property id=&quot;20300&quot; value=&quot;Slide 8&quot;/&gt;&lt;property id=&quot;20307&quot; value=&quot;988&quot;/&gt;&lt;/object&gt;&lt;object type=&quot;3&quot; unique_id=&quot;10011&quot;&gt;&lt;property id=&quot;20148&quot; value=&quot;5&quot;/&gt;&lt;property id=&quot;20300&quot; value=&quot;Slide 9&quot;/&gt;&lt;property id=&quot;20307&quot; value=&quot;989&quot;/&gt;&lt;/object&gt;&lt;object type=&quot;3&quot; unique_id=&quot;10012&quot;&gt;&lt;property id=&quot;20148&quot; value=&quot;5&quot;/&gt;&lt;property id=&quot;20300&quot; value=&quot;Slide 10 - &amp;quot;Dimensions of Behavior&amp;quot;&quot;/&gt;&lt;property id=&quot;20307&quot; value=&quot;282&quot;/&gt;&lt;/object&gt;&lt;object type=&quot;3&quot; unique_id=&quot;10013&quot;&gt;&lt;property id=&quot;20148&quot; value=&quot;5&quot;/&gt;&lt;property id=&quot;20300&quot; value=&quot;Slide 11 - &amp;quot;Learning Objectives&amp;quot;&quot;/&gt;&lt;property id=&quot;20307&quot; value=&quot;936&quot;/&gt;&lt;/object&gt;&lt;object type=&quot;3&quot; unique_id=&quot;10014&quot;&gt;&lt;property id=&quot;20148&quot; value=&quot;5&quot;/&gt;&lt;property id=&quot;20300&quot; value=&quot;Slide 12 - &amp;quot;Observable Behaviors vs. Personality&amp;quot;&quot;/&gt;&lt;property id=&quot;20307&quot; value=&quot;302&quot;/&gt;&lt;/object&gt;&lt;object type=&quot;3&quot; unique_id=&quot;10015&quot;&gt;&lt;property id=&quot;20148&quot; value=&quot;5&quot;/&gt;&lt;property id=&quot;20300&quot; value=&quot;Slide 13 - &amp;quot;Say &amp;amp; Do Behaviors&amp;quot;&quot;/&gt;&lt;property id=&quot;20307&quot; value=&quot;303&quot;/&gt;&lt;/object&gt;&lt;object type=&quot;3&quot; unique_id=&quot;10016&quot;&gt;&lt;property id=&quot;20148&quot; value=&quot;5&quot;/&gt;&lt;property id=&quot;20300&quot; value=&quot;Slide 14 - &amp;quot;Assertiveness  and Responsiveness&amp;quot;&quot;/&gt;&lt;property id=&quot;20307&quot; value=&quot;996&quot;/&gt;&lt;/object&gt;&lt;object type=&quot;3&quot; unique_id=&quot;10017&quot;&gt;&lt;property id=&quot;20148&quot; value=&quot;5&quot;/&gt;&lt;property id=&quot;20300&quot; value=&quot;Slide 15 - &amp;quot;Assertiveness&amp;quot;&quot;/&gt;&lt;property id=&quot;20307&quot; value=&quot;997&quot;/&gt;&lt;/object&gt;&lt;object type=&quot;3&quot; unique_id=&quot;10018&quot;&gt;&lt;property id=&quot;20148&quot; value=&quot;5&quot;/&gt;&lt;property id=&quot;20300&quot; value=&quot;Slide 16 - &amp;quot;Assertiveness Behaviors&amp;quot;&quot;/&gt;&lt;property id=&quot;20307&quot; value=&quot;305&quot;/&gt;&lt;/object&gt;&lt;object type=&quot;3&quot; unique_id=&quot;10019&quot;&gt;&lt;property id=&quot;20148&quot; value=&quot;5&quot;/&gt;&lt;property id=&quot;20300&quot; value=&quot;Slide 17 - &amp;quot;Assertiveness&amp;quot;&quot;/&gt;&lt;property id=&quot;20307&quot; value=&quot;955&quot;/&gt;&lt;/object&gt;&lt;object type=&quot;3&quot; unique_id=&quot;10020&quot;&gt;&lt;property id=&quot;20148&quot; value=&quot;5&quot;/&gt;&lt;property id=&quot;20300&quot; value=&quot;Slide 18 - &amp;quot;Responsiveness&amp;quot;&quot;/&gt;&lt;property id=&quot;20307&quot; value=&quot;310&quot;/&gt;&lt;/object&gt;&lt;object type=&quot;3&quot; unique_id=&quot;10021&quot;&gt;&lt;property id=&quot;20148&quot; value=&quot;5&quot;/&gt;&lt;property id=&quot;20300&quot; value=&quot;Slide 19 - &amp;quot;Responsiveness Behaviors&amp;quot;&quot;/&gt;&lt;property id=&quot;20307&quot; value=&quot;306&quot;/&gt;&lt;/object&gt;&lt;object type=&quot;3&quot; unique_id=&quot;10022&quot;&gt;&lt;property id=&quot;20148&quot; value=&quot;5&quot;/&gt;&lt;property id=&quot;20300&quot; value=&quot;Slide 20 - &amp;quot;Responsiveness&amp;quot;&quot;/&gt;&lt;property id=&quot;20307&quot; value=&quot;956&quot;/&gt;&lt;/object&gt;&lt;object type=&quot;3&quot; unique_id=&quot;10023&quot;&gt;&lt;property id=&quot;20148&quot; value=&quot;5&quot;/&gt;&lt;property id=&quot;20300&quot; value=&quot;Slide 21 - &amp;quot;SOCIAL STYLE Model™&amp;quot;&quot;/&gt;&lt;property id=&quot;20307&quot; value=&quot;309&quot;/&gt;&lt;/object&gt;&lt;object type=&quot;3&quot; unique_id=&quot;10024&quot;&gt;&lt;property id=&quot;20148&quot; value=&quot;5&quot;/&gt;&lt;property id=&quot;20300&quot; value=&quot;Slide 22 - &amp;quot;Learning Objectives&amp;quot;&quot;/&gt;&lt;property id=&quot;20307&quot; value=&quot;937&quot;/&gt;&lt;/object&gt;&lt;object type=&quot;3&quot; unique_id=&quot;10025&quot;&gt;&lt;property id=&quot;20148&quot; value=&quot;5&quot;/&gt;&lt;property id=&quot;20300&quot; value=&quot;Slide 23 - &amp;quot;SOCIAL STYLE Model&amp;quot;&quot;/&gt;&lt;property id=&quot;20307&quot; value=&quot;1006&quot;/&gt;&lt;/object&gt;&lt;object type=&quot;3&quot; unique_id=&quot;10026&quot;&gt;&lt;property id=&quot;20148&quot; value=&quot;5&quot;/&gt;&lt;property id=&quot;20300&quot; value=&quot;Slide 24 - &amp;quot;SOCIAL STYLE  Behaviors&amp;quot;&quot;/&gt;&lt;property id=&quot;20307&quot; value=&quot;998&quot;/&gt;&lt;/object&gt;&lt;object type=&quot;3&quot; unique_id=&quot;10027&quot;&gt;&lt;property id=&quot;20148&quot; value=&quot;5&quot;/&gt;&lt;property id=&quot;20300&quot; value=&quot;Slide 25 - &amp;quot;Back to Those Texts . . .&amp;quot;&quot;/&gt;&lt;property id=&quot;20307&quot; value=&quot;973&quot;/&gt;&lt;/object&gt;&lt;object type=&quot;3&quot; unique_id=&quot;10028&quot;&gt;&lt;property id=&quot;20148&quot; value=&quot;5&quot;/&gt;&lt;property id=&quot;20300&quot; value=&quot;Slide 26&quot;/&gt;&lt;property id=&quot;20307&quot; value=&quot;974&quot;/&gt;&lt;/object&gt;&lt;object type=&quot;3&quot; unique_id=&quot;10029&quot;&gt;&lt;property id=&quot;20148&quot; value=&quot;5&quot;/&gt;&lt;property id=&quot;20300&quot; value=&quot;Slide 27&quot;/&gt;&lt;property id=&quot;20307&quot; value=&quot;975&quot;/&gt;&lt;/object&gt;&lt;object type=&quot;3&quot; unique_id=&quot;10030&quot;&gt;&lt;property id=&quot;20148&quot; value=&quot;5&quot;/&gt;&lt;property id=&quot;20300&quot; value=&quot;Slide 28&quot;/&gt;&lt;property id=&quot;20307&quot; value=&quot;976&quot;/&gt;&lt;/object&gt;&lt;object type=&quot;3&quot; unique_id=&quot;10031&quot;&gt;&lt;property id=&quot;20148&quot; value=&quot;5&quot;/&gt;&lt;property id=&quot;20300&quot; value=&quot;Slide 29&quot;/&gt;&lt;property id=&quot;20307&quot; value=&quot;977&quot;/&gt;&lt;/object&gt;&lt;object type=&quot;3&quot; unique_id=&quot;10032&quot;&gt;&lt;property id=&quot;20148&quot; value=&quot;5&quot;/&gt;&lt;property id=&quot;20300&quot; value=&quot;Slide 30 - &amp;quot;Need, Orientation, and Growth Action&amp;quot;&quot;/&gt;&lt;property id=&quot;20307&quot; value=&quot;938&quot;/&gt;&lt;/object&gt;&lt;object type=&quot;3&quot; unique_id=&quot;10033&quot;&gt;&lt;property id=&quot;20148&quot; value=&quot;5&quot;/&gt;&lt;property id=&quot;20300&quot; value=&quot;Slide 31 - &amp;quot;SOCIAL STYLE  Key Characteristics&amp;quot;&quot;/&gt;&lt;property id=&quot;20307&quot; value=&quot;312&quot;/&gt;&lt;/object&gt;&lt;object type=&quot;3&quot; unique_id=&quot;10034&quot;&gt;&lt;property id=&quot;20148&quot; value=&quot;5&quot;/&gt;&lt;property id=&quot;20300&quot; value=&quot;Slide 32 - &amp;quot;Key Points&amp;quot;&quot;/&gt;&lt;property id=&quot;20307&quot; value=&quot;939&quot;/&gt;&lt;/object&gt;&lt;object type=&quot;3&quot; unique_id=&quot;10035&quot;&gt;&lt;property id=&quot;20148&quot; value=&quot;5&quot;/&gt;&lt;property id=&quot;20300&quot; value=&quot;Slide 33 - &amp;quot;SOCIAL STYLE Profile&amp;quot;&quot;/&gt;&lt;property id=&quot;20307&quot; value=&quot;941&quot;/&gt;&lt;/object&gt;&lt;object type=&quot;3&quot; unique_id=&quot;10036&quot;&gt;&lt;property id=&quot;20148&quot; value=&quot;5&quot;/&gt;&lt;property id=&quot;20300&quot; value=&quot;Slide 34 - &amp;quot;Learning Objectives&amp;quot;&quot;/&gt;&lt;property id=&quot;20307&quot; value=&quot;940&quot;/&gt;&lt;/object&gt;&lt;object type=&quot;3&quot; unique_id=&quot;10037&quot;&gt;&lt;property id=&quot;20148&quot; value=&quot;5&quot;/&gt;&lt;property id=&quot;20300&quot; value=&quot;Slide 35 - &amp;quot;Virtual Delivery:  How to Access Your Profile&amp;quot;&quot;/&gt;&lt;property id=&quot;20307&quot; value=&quot;978&quot;/&gt;&lt;/object&gt;&lt;object type=&quot;3&quot; unique_id=&quot;10038&quot;&gt;&lt;property id=&quot;20148&quot; value=&quot;5&quot;/&gt;&lt;property id=&quot;20300&quot; value=&quot;Slide 36&quot;/&gt;&lt;property id=&quot;20307&quot; value=&quot;979&quot;/&gt;&lt;/object&gt;&lt;object type=&quot;3&quot; unique_id=&quot;10039&quot;&gt;&lt;property id=&quot;20148&quot; value=&quot;5&quot;/&gt;&lt;property id=&quot;20300&quot; value=&quot;Slide 37&quot;/&gt;&lt;property id=&quot;20307&quot; value=&quot;980&quot;/&gt;&lt;/object&gt;&lt;object type=&quot;3&quot; unique_id=&quot;10040&quot;&gt;&lt;property id=&quot;20148&quot; value=&quot;5&quot;/&gt;&lt;property id=&quot;20300&quot; value=&quot;Slide 38 - &amp;quot;Tension Management&amp;quot;&quot;/&gt;&lt;property id=&quot;20307&quot; value=&quot;329&quot;/&gt;&lt;/object&gt;&lt;object type=&quot;3&quot; unique_id=&quot;10041&quot;&gt;&lt;property id=&quot;20148&quot; value=&quot;5&quot;/&gt;&lt;property id=&quot;20300&quot; value=&quot;Slide 39 - &amp;quot;Learning Objectives&amp;quot;&quot;/&gt;&lt;property id=&quot;20307&quot; value=&quot;942&quot;/&gt;&lt;/object&gt;&lt;object type=&quot;3&quot; unique_id=&quot;10042&quot;&gt;&lt;property id=&quot;20148&quot; value=&quot;5&quot;/&gt;&lt;property id=&quot;20300&quot; value=&quot;Slide 40 - &amp;quot;Tension and Productivity&amp;quot;&quot;/&gt;&lt;property id=&quot;20307&quot; value=&quot;930&quot;/&gt;&lt;/object&gt;&lt;object type=&quot;3&quot; unique_id=&quot;10043&quot;&gt;&lt;property id=&quot;20148&quot; value=&quot;5&quot;/&gt;&lt;property id=&quot;20300&quot; value=&quot;Slide 41 - &amp;quot;Backup Behavior&amp;quot;&quot;/&gt;&lt;property id=&quot;20307&quot; value=&quot;318&quot;/&gt;&lt;/object&gt;&lt;object type=&quot;3&quot; unique_id=&quot;10044&quot;&gt;&lt;property id=&quot;20148&quot; value=&quot;5&quot;/&gt;&lt;property id=&quot;20300&quot; value=&quot;Slide 42 - &amp;quot;Managing Backup Behavior&amp;quot;&quot;/&gt;&lt;property id=&quot;20307&quot; value=&quot;1003&quot;/&gt;&lt;/object&gt;&lt;object type=&quot;3&quot; unique_id=&quot;10045&quot;&gt;&lt;property id=&quot;20148&quot; value=&quot;5&quot;/&gt;&lt;property id=&quot;20300&quot; value=&quot;Slide 43 - &amp;quot;Versatility&amp;quot;&quot;/&gt;&lt;property id=&quot;20307&quot; value=&quot;330&quot;/&gt;&lt;/object&gt;&lt;object type=&quot;3&quot; unique_id=&quot;10046&quot;&gt;&lt;property id=&quot;20148&quot; value=&quot;5&quot;/&gt;&lt;property id=&quot;20300&quot; value=&quot;Slide 44 - &amp;quot;Learning Objectives&amp;quot;&quot;/&gt;&lt;property id=&quot;20307&quot; value=&quot;944&quot;/&gt;&lt;/object&gt;&lt;object type=&quot;3&quot; unique_id=&quot;10047&quot;&gt;&lt;property id=&quot;20148&quot; value=&quot;5&quot;/&gt;&lt;property id=&quot;20300&quot; value=&quot;Slide 45 - &amp;quot;Versatility is… &amp;quot;&quot;/&gt;&lt;property id=&quot;20307&quot; value=&quot;945&quot;/&gt;&lt;/object&gt;&lt;object type=&quot;3&quot; unique_id=&quot;10048&quot;&gt;&lt;property id=&quot;20148&quot; value=&quot;5&quot;/&gt;&lt;property id=&quot;20300&quot; value=&quot;Slide 46 - &amp;quot;Versatility&amp;quot;&quot;/&gt;&lt;property id=&quot;20307&quot; value=&quot;1004&quot;/&gt;&lt;/object&gt;&lt;object type=&quot;3&quot; unique_id=&quot;10049&quot;&gt;&lt;property id=&quot;20148&quot; value=&quot;5&quot;/&gt;&lt;property id=&quot;20300&quot; value=&quot;Slide 47 - &amp;quot;Four Sources of Versatility&amp;quot;&quot;/&gt;&lt;property id=&quot;20307&quot; value=&quot;321&quot;/&gt;&lt;/object&gt;&lt;object type=&quot;3&quot; unique_id=&quot;10050&quot;&gt;&lt;property id=&quot;20148&quot; value=&quot;5&quot;/&gt;&lt;property id=&quot;20300&quot; value=&quot;Slide 48 - &amp;quot;Versatility Challenge&amp;quot;&quot;/&gt;&lt;property id=&quot;20307&quot; value=&quot;1001&quot;/&gt;&lt;/object&gt;&lt;object type=&quot;3&quot; unique_id=&quot;10051&quot;&gt;&lt;property id=&quot;20148&quot; value=&quot;5&quot;/&gt;&lt;property id=&quot;20300&quot; value=&quot;Slide 49 - &amp;quot;Versatility Challenge&amp;quot;&quot;/&gt;&lt;property id=&quot;20307&quot; value=&quot;1002&quot;/&gt;&lt;/object&gt;&lt;object type=&quot;3&quot; unique_id=&quot;10052&quot;&gt;&lt;property id=&quot;20148&quot; value=&quot;5&quot;/&gt;&lt;property id=&quot;20300&quot; value=&quot;Slide 50 - &amp;quot;Versatility Profile&amp;quot;&quot;/&gt;&lt;property id=&quot;20307&quot; value=&quot;946&quot;/&gt;&lt;/object&gt;&lt;object type=&quot;3&quot; unique_id=&quot;10053&quot;&gt;&lt;property id=&quot;20148&quot; value=&quot;5&quot;/&gt;&lt;property id=&quot;20300&quot; value=&quot;Slide 51 - &amp;quot;Learning Objectives&amp;quot;&quot;/&gt;&lt;property id=&quot;20307&quot; value=&quot;947&quot;/&gt;&lt;/object&gt;&lt;object type=&quot;3&quot; unique_id=&quot;10054&quot;&gt;&lt;property id=&quot;20148&quot; value=&quot;5&quot;/&gt;&lt;property id=&quot;20300&quot; value=&quot;Slide 52 - &amp;quot;The Meaning of Versatility Positions&amp;quot;&quot;/&gt;&lt;property id=&quot;20307&quot; value=&quot;1005&quot;/&gt;&lt;/object&gt;&lt;object type=&quot;3&quot; unique_id=&quot;10055&quot;&gt;&lt;property id=&quot;20148&quot; value=&quot;5&quot;/&gt;&lt;property id=&quot;20300&quot; value=&quot;Slide 53 - &amp;quot;Overall Versatility&amp;quot;&quot;/&gt;&lt;property id=&quot;20307&quot; value=&quot;927&quot;/&gt;&lt;/object&gt;&lt;object type=&quot;3&quot; unique_id=&quot;10056&quot;&gt;&lt;property id=&quot;20148&quot; value=&quot;5&quot;/&gt;&lt;property id=&quot;20300&quot; value=&quot;Slide 54 - &amp;quot;Overall Versatility&amp;quot;&quot;/&gt;&lt;property id=&quot;20307&quot; value=&quot;952&quot;/&gt;&lt;/object&gt;&lt;object type=&quot;3&quot; unique_id=&quot;10057&quot;&gt;&lt;property id=&quot;20148&quot; value=&quot;5&quot;/&gt;&lt;property id=&quot;20300&quot; value=&quot;Slide 55 - &amp;quot;Versatility in Detail&amp;quot;&quot;/&gt;&lt;property id=&quot;20307&quot; value=&quot;953&quot;/&gt;&lt;/object&gt;&lt;object type=&quot;3&quot; unique_id=&quot;10058&quot;&gt;&lt;property id=&quot;20148&quot; value=&quot;5&quot;/&gt;&lt;property id=&quot;20300&quot; value=&quot;Slide 56 - &amp;quot;Versatility Profile Review&amp;quot;&quot;/&gt;&lt;property id=&quot;20307&quot; value=&quot;951&quot;/&gt;&lt;/object&gt;&lt;object type=&quot;3&quot; unique_id=&quot;10059&quot;&gt;&lt;property id=&quot;20148&quot; value=&quot;5&quot;/&gt;&lt;property id=&quot;20300&quot; value=&quot;Slide 57 - &amp;quot;Virtual Delivery:  How to Access Your Profile&amp;quot;&quot;/&gt;&lt;property id=&quot;20307&quot; value=&quot;981&quot;/&gt;&lt;/object&gt;&lt;object type=&quot;3&quot; unique_id=&quot;10060&quot;&gt;&lt;property id=&quot;20148&quot; value=&quot;5&quot;/&gt;&lt;property id=&quot;20300&quot; value=&quot;Slide 58&quot;/&gt;&lt;property id=&quot;20307&quot; value=&quot;982&quot;/&gt;&lt;/object&gt;&lt;object type=&quot;3&quot; unique_id=&quot;10061&quot;&gt;&lt;property id=&quot;20148&quot; value=&quot;5&quot;/&gt;&lt;property id=&quot;20300&quot; value=&quot;Slide 59&quot;/&gt;&lt;property id=&quot;20307&quot; value=&quot;983&quot;/&gt;&lt;/object&gt;&lt;object type=&quot;3&quot; unique_id=&quot;10062&quot;&gt;&lt;property id=&quot;20148&quot; value=&quot;5&quot;/&gt;&lt;property id=&quot;20300&quot; value=&quot;Slide 60 - &amp;quot;Steps for Increasing Interpersonal Effectiveness&amp;quot;&quot;/&gt;&lt;property id=&quot;20307&quot; value=&quot;324&quot;/&gt;&lt;/object&gt;&lt;object type=&quot;3&quot; unique_id=&quot;10063&quot;&gt;&lt;property id=&quot;20148&quot; value=&quot;5&quot;/&gt;&lt;property id=&quot;20300&quot; value=&quot;Slide 61 - &amp;quot;Style in Action&amp;quot;&quot;/&gt;&lt;property id=&quot;20307&quot; value=&quot;948&quot;/&gt;&lt;/object&gt;&lt;object type=&quot;3&quot; unique_id=&quot;10064&quot;&gt;&lt;property id=&quot;20148&quot; value=&quot;5&quot;/&gt;&lt;property id=&quot;20300&quot; value=&quot;Slide 62 - &amp;quot;Versatility in Action&amp;quot;&quot;/&gt;&lt;property id=&quot;20307&quot; value=&quot;990&quot;/&gt;&lt;/object&gt;&lt;object type=&quot;3&quot; unique_id=&quot;10065&quot;&gt;&lt;property id=&quot;20148&quot; value=&quot;5&quot;/&gt;&lt;property id=&quot;20300&quot; value=&quot;Slide 63&quot;/&gt;&lt;property id=&quot;20307&quot; value=&quot;991&quot;/&gt;&lt;/object&gt;&lt;object type=&quot;3&quot; unique_id=&quot;10066&quot;&gt;&lt;property id=&quot;20148&quot; value=&quot;5&quot;/&gt;&lt;property id=&quot;20300&quot; value=&quot;Slide 64&quot;/&gt;&lt;property id=&quot;20307&quot; value=&quot;992&quot;/&gt;&lt;/object&gt;&lt;object type=&quot;3&quot; unique_id=&quot;10067&quot;&gt;&lt;property id=&quot;20148&quot; value=&quot;5&quot;/&gt;&lt;property id=&quot;20300&quot; value=&quot;Slide 65&quot;/&gt;&lt;property id=&quot;20307&quot; value=&quot;993&quot;/&gt;&lt;/object&gt;&lt;object type=&quot;3&quot; unique_id=&quot;10068&quot;&gt;&lt;property id=&quot;20148&quot; value=&quot;5&quot;/&gt;&lt;property id=&quot;20300&quot; value=&quot;Slide 66&quot;/&gt;&lt;property id=&quot;20307&quot; value=&quot;995&quot;/&gt;&lt;/object&gt;&lt;object type=&quot;3&quot; unique_id=&quot;10069&quot;&gt;&lt;property id=&quot;20148&quot; value=&quot;5&quot;/&gt;&lt;property id=&quot;20300&quot; value=&quot;Slide 67 - &amp;quot;Style Forum&amp;quot;&quot;/&gt;&lt;property id=&quot;20307&quot; value=&quot;959&quot;/&gt;&lt;/object&gt;&lt;object type=&quot;3&quot; unique_id=&quot;10070&quot;&gt;&lt;property id=&quot;20148&quot; value=&quot;5&quot;/&gt;&lt;property id=&quot;20300&quot; value=&quot;Slide 68 - &amp;quot;Learning Objectives&amp;quot;&quot;/&gt;&lt;property id=&quot;20307&quot; value=&quot;957&quot;/&gt;&lt;/object&gt;&lt;object type=&quot;3&quot; unique_id=&quot;10071&quot;&gt;&lt;property id=&quot;20148&quot; value=&quot;5&quot;/&gt;&lt;property id=&quot;20300&quot; value=&quot;Slide 69 - &amp;quot;Style Forum&amp;quot;&quot;/&gt;&lt;property id=&quot;20307&quot; value=&quot;949&quot;/&gt;&lt;/object&gt;&lt;object type=&quot;3&quot; unique_id=&quot;10072&quot;&gt;&lt;property id=&quot;20148&quot; value=&quot;5&quot;/&gt;&lt;property id=&quot;20300&quot; value=&quot;Slide 70 - &amp;quot;Versatility Forum&amp;quot;&quot;/&gt;&lt;property id=&quot;20307&quot; value=&quot;1000&quot;/&gt;&lt;/object&gt;&lt;object type=&quot;3&quot; unique_id=&quot;10073&quot;&gt;&lt;property id=&quot;20148&quot; value=&quot;5&quot;/&gt;&lt;property id=&quot;20300&quot; value=&quot;Slide 71 - &amp;quot;Techniques for Observing Style&amp;quot;&quot;/&gt;&lt;property id=&quot;20307&quot; value=&quot;325&quot;/&gt;&lt;/object&gt;&lt;object type=&quot;3&quot; unique_id=&quot;10074&quot;&gt;&lt;property id=&quot;20148&quot; value=&quot;5&quot;/&gt;&lt;property id=&quot;20300&quot; value=&quot;Slide 72 - &amp;quot;Next Steps and Key Learning&amp;quot;&quot;/&gt;&lt;property id=&quot;20307&quot; value=&quot;958&quot;/&gt;&lt;/object&gt;&lt;object type=&quot;3&quot; unique_id=&quot;10075&quot;&gt;&lt;property id=&quot;20148&quot; value=&quot;5&quot;/&gt;&lt;property id=&quot;20300&quot; value=&quot;Slide 73 - &amp;quot;SOCIAL STYLE Navigator®&amp;quot;&quot;/&gt;&lt;property id=&quot;20307&quot; value=&quot;326&quot;/&gt;&lt;/object&gt;&lt;object type=&quot;3&quot; unique_id=&quot;10076&quot;&gt;&lt;property id=&quot;20148&quot; value=&quot;5&quot;/&gt;&lt;property id=&quot;20300&quot; value=&quot;Slide 74 - &amp;quot;SOCIAL STYLE Navigator® Access&amp;quot;&quot;/&gt;&lt;property id=&quot;20307&quot; value=&quot;932&quot;/&gt;&lt;/object&gt;&lt;object type=&quot;3&quot; unique_id=&quot;10077&quot;&gt;&lt;property id=&quot;20148&quot; value=&quot;5&quot;/&gt;&lt;property id=&quot;20300&quot; value=&quot;Slide 75 - &amp;quot;SOCIAL STYLE Advisor&amp;quot;&quot;/&gt;&lt;property id=&quot;20307&quot; value=&quot;1007&quot;/&gt;&lt;/object&gt;&lt;object type=&quot;3&quot; unique_id=&quot;10078&quot;&gt;&lt;property id=&quot;20148&quot; value=&quot;5&quot;/&gt;&lt;property id=&quot;20300&quot; value=&quot;Slide 76 - &amp;quot;SOCIAL STYLE Passport&amp;quot;&quot;/&gt;&lt;property id=&quot;20307&quot; value=&quot;1008&quot;/&gt;&lt;/object&gt;&lt;object type=&quot;3&quot; unique_id=&quot;10079&quot;&gt;&lt;property id=&quot;20148&quot; value=&quot;5&quot;/&gt;&lt;property id=&quot;20300&quot; value=&quot;Slide 77&quot;/&gt;&lt;property id=&quot;20307&quot; value=&quot;285&quot;/&gt;&lt;/object&gt;&lt;/object&gt;&lt;object type=&quot;8&quot; unique_id=&quot;10158&quot;&gt;&lt;/object&gt;&lt;/object&gt;&lt;/database&gt;"/>
  <p:tag name="MMPROD_NEXTUNIQUEID" val="10009"/>
  <p:tag name="SECTOMILLISECCONVERTED" val="1"/>
</p:tagLst>
</file>

<file path=ppt/theme/theme1.xml><?xml version="1.0" encoding="utf-8"?>
<a:theme xmlns:a="http://schemas.openxmlformats.org/drawingml/2006/main" name="Tracom SOCIAL STYLE PowerPoint Template">
  <a:themeElements>
    <a:clrScheme name="TRACOM - Main Colors">
      <a:dk1>
        <a:sysClr val="windowText" lastClr="000000"/>
      </a:dk1>
      <a:lt1>
        <a:sysClr val="window" lastClr="FFFFFF"/>
      </a:lt1>
      <a:dk2>
        <a:srgbClr val="444A4A"/>
      </a:dk2>
      <a:lt2>
        <a:srgbClr val="E7E6E6"/>
      </a:lt2>
      <a:accent1>
        <a:srgbClr val="48C9F1"/>
      </a:accent1>
      <a:accent2>
        <a:srgbClr val="146899"/>
      </a:accent2>
      <a:accent3>
        <a:srgbClr val="808080"/>
      </a:accent3>
      <a:accent4>
        <a:srgbClr val="8BDDF6"/>
      </a:accent4>
      <a:accent5>
        <a:srgbClr val="D1D1D1"/>
      </a:accent5>
      <a:accent6>
        <a:srgbClr val="0F4E73"/>
      </a:accent6>
      <a:hlink>
        <a:srgbClr val="146899"/>
      </a:hlink>
      <a:folHlink>
        <a:srgbClr val="808080"/>
      </a:folHlink>
    </a:clrScheme>
    <a:fontScheme name="Custom 9">
      <a:majorFont>
        <a:latin typeface="Arial"/>
        <a:ea typeface="MS PGothic"/>
        <a:cs typeface=""/>
      </a:majorFont>
      <a:minorFont>
        <a:latin typeface="Arial"/>
        <a:ea typeface="MS PGothic"/>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accent1"/>
        </a:solidFill>
        <a:ln>
          <a:noFill/>
        </a:ln>
      </a:spPr>
      <a:bodyPr lIns="45720" rIns="45720" rtlCol="0" anchor="ctr"/>
      <a:lstStyle>
        <a:defPPr algn="ctr">
          <a:lnSpc>
            <a:spcPct val="85000"/>
          </a:lnSpc>
          <a:defRPr sz="180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5875" cap="rnd">
          <a:solidFill>
            <a:schemeClr val="accent3"/>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lstStyle>
    </a:txDef>
  </a:objectDefaults>
  <a:extraClrSchemeLst/>
  <a:custClrLst>
    <a:custClr name="Custom Color 1">
      <a:srgbClr val="0A578D"/>
    </a:custClr>
    <a:custClr name="Custom Color 2">
      <a:srgbClr val="5A8647"/>
    </a:custClr>
    <a:custClr name="Custom Color 3">
      <a:srgbClr val="B14336"/>
    </a:custClr>
    <a:custClr name="Custom Color 4">
      <a:srgbClr val="AE9736"/>
    </a:custClr>
  </a:custClrLst>
  <a:extLst>
    <a:ext uri="{05A4C25C-085E-4340-85A3-A5531E510DB2}">
      <thm15:themeFamily xmlns:thm15="http://schemas.microsoft.com/office/thememl/2012/main" name="Office Theme" id="{0E722E99-5416-4130-9EFE-448DC92CDACD}" vid="{3062532A-085E-4AFF-BEB2-979136FF8B75}"/>
    </a:ext>
  </a:extLst>
</a:theme>
</file>

<file path=ppt/theme/theme2.xml><?xml version="1.0" encoding="utf-8"?>
<a:theme xmlns:a="http://schemas.openxmlformats.org/drawingml/2006/main" name="Office Theme">
  <a:themeElements>
    <a:clrScheme name="TRACOM - Main Colors">
      <a:dk1>
        <a:sysClr val="windowText" lastClr="000000"/>
      </a:dk1>
      <a:lt1>
        <a:sysClr val="window" lastClr="FFFFFF"/>
      </a:lt1>
      <a:dk2>
        <a:srgbClr val="444A4A"/>
      </a:dk2>
      <a:lt2>
        <a:srgbClr val="E7E6E6"/>
      </a:lt2>
      <a:accent1>
        <a:srgbClr val="48C9F1"/>
      </a:accent1>
      <a:accent2>
        <a:srgbClr val="146899"/>
      </a:accent2>
      <a:accent3>
        <a:srgbClr val="808080"/>
      </a:accent3>
      <a:accent4>
        <a:srgbClr val="8BDDF6"/>
      </a:accent4>
      <a:accent5>
        <a:srgbClr val="D1D1D1"/>
      </a:accent5>
      <a:accent6>
        <a:srgbClr val="0F4E73"/>
      </a:accent6>
      <a:hlink>
        <a:srgbClr val="146899"/>
      </a:hlink>
      <a:folHlink>
        <a:srgbClr val="808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rial"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C862BDA42E4D64693F14E0589C7AE07" ma:contentTypeVersion="16" ma:contentTypeDescription="Create a new document." ma:contentTypeScope="" ma:versionID="0bee877db9c5278da893d66f1c12bc17">
  <xsd:schema xmlns:xsd="http://www.w3.org/2001/XMLSchema" xmlns:xs="http://www.w3.org/2001/XMLSchema" xmlns:p="http://schemas.microsoft.com/office/2006/metadata/properties" xmlns:ns2="212b7fb7-c780-4560-a3e3-a6eb45e1a24e" xmlns:ns3="e8785e66-9007-46da-936e-e84965a5e1d7" targetNamespace="http://schemas.microsoft.com/office/2006/metadata/properties" ma:root="true" ma:fieldsID="d700a0c4fba96110c98ef1c5de15bfea" ns2:_="" ns3:_="">
    <xsd:import namespace="212b7fb7-c780-4560-a3e3-a6eb45e1a24e"/>
    <xsd:import namespace="e8785e66-9007-46da-936e-e84965a5e1d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LengthInSeconds" minOccurs="0"/>
                <xsd:element ref="ns3:MediaServiceAutoKeyPoints" minOccurs="0"/>
                <xsd:element ref="ns3:MediaServiceKeyPoints" minOccurs="0"/>
                <xsd:element ref="ns3:MediaServiceLocation"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2b7fb7-c780-4560-a3e3-a6eb45e1a24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3971841-e972-4fae-8f8b-c84e3720ff91}" ma:internalName="TaxCatchAll" ma:showField="CatchAllData" ma:web="212b7fb7-c780-4560-a3e3-a6eb45e1a24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8785e66-9007-46da-936e-e84965a5e1d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a1057a4-0f37-4401-9ee8-8c6c2c2e57bc"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212b7fb7-c780-4560-a3e3-a6eb45e1a24e" xsi:nil="true"/>
    <lcf76f155ced4ddcb4097134ff3c332f xmlns="e8785e66-9007-46da-936e-e84965a5e1d7">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694AE4C-3F00-4D02-A252-4048EAD7DD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2b7fb7-c780-4560-a3e3-a6eb45e1a24e"/>
    <ds:schemaRef ds:uri="e8785e66-9007-46da-936e-e84965a5e1d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D901FAF-6647-4A7E-92BB-46E2F254C5C2}">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schemas.microsoft.com/office/2006/metadata/properties"/>
    <ds:schemaRef ds:uri="713166d0-a98d-4619-8fdc-751a52b7d9f1"/>
    <ds:schemaRef ds:uri="http://www.w3.org/XML/1998/namespace"/>
    <ds:schemaRef ds:uri="http://purl.org/dc/elements/1.1/"/>
    <ds:schemaRef ds:uri="212b7fb7-c780-4560-a3e3-a6eb45e1a24e"/>
    <ds:schemaRef ds:uri="e8785e66-9007-46da-936e-e84965a5e1d7"/>
  </ds:schemaRefs>
</ds:datastoreItem>
</file>

<file path=customXml/itemProps3.xml><?xml version="1.0" encoding="utf-8"?>
<ds:datastoreItem xmlns:ds="http://schemas.openxmlformats.org/officeDocument/2006/customXml" ds:itemID="{BB639EE7-FC73-4FDD-80D1-FD8641AB9F5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2169</TotalTime>
  <Words>11772</Words>
  <Application>Microsoft Office PowerPoint</Application>
  <PresentationFormat>Widescreen</PresentationFormat>
  <Paragraphs>1170</Paragraphs>
  <Slides>55</Slides>
  <Notes>55</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55</vt:i4>
      </vt:variant>
    </vt:vector>
  </HeadingPairs>
  <TitlesOfParts>
    <vt:vector size="71" baseType="lpstr">
      <vt:lpstr>MS PGothic</vt:lpstr>
      <vt:lpstr>Arial</vt:lpstr>
      <vt:lpstr>Arial Black</vt:lpstr>
      <vt:lpstr>Calibri</vt:lpstr>
      <vt:lpstr>Courier New</vt:lpstr>
      <vt:lpstr>Georgia</vt:lpstr>
      <vt:lpstr>Georgia Pro</vt:lpstr>
      <vt:lpstr>Museo 700</vt:lpstr>
      <vt:lpstr>Museo Sans 300</vt:lpstr>
      <vt:lpstr>Museo Sans 700</vt:lpstr>
      <vt:lpstr>Open Sans</vt:lpstr>
      <vt:lpstr>Open Sans Extrabold</vt:lpstr>
      <vt:lpstr>Symbol</vt:lpstr>
      <vt:lpstr>Times New Roman</vt:lpstr>
      <vt:lpstr>Wingdings</vt:lpstr>
      <vt:lpstr>Tracom SOCIAL STYLE PowerPoint Template</vt:lpstr>
      <vt:lpstr>対応性で他者への影響度を向上させるTM</vt:lpstr>
      <vt:lpstr>学習目標</vt:lpstr>
      <vt:lpstr>PowerPoint Presentation</vt:lpstr>
      <vt:lpstr>観察できる言動面の特徴と性格   </vt:lpstr>
      <vt:lpstr>発言行動と動作行動</vt:lpstr>
      <vt:lpstr>自己主張度と感情表現度</vt:lpstr>
      <vt:lpstr>自己主張度</vt:lpstr>
      <vt:lpstr>行動における自己主張度</vt:lpstr>
      <vt:lpstr>感情表現度</vt:lpstr>
      <vt:lpstr>感情を表す行動</vt:lpstr>
      <vt:lpstr>ソーシャル・スタイルTM モデル</vt:lpstr>
      <vt:lpstr>ニーズ、指向性、成長を促すアクション</vt:lpstr>
      <vt:lpstr>ソーシャル・スタイルの主要タイプ</vt:lpstr>
      <vt:lpstr>オンライン版ソーシャル・スタイル 自己認識プロファイル</vt:lpstr>
      <vt:lpstr>PowerPoint Presentation</vt:lpstr>
      <vt:lpstr>PowerPoint Presentation</vt:lpstr>
      <vt:lpstr>PowerPoint Presentation</vt:lpstr>
      <vt:lpstr>PowerPoint Presentation</vt:lpstr>
      <vt:lpstr>PowerPoint Presentation</vt:lpstr>
      <vt:lpstr>印刷版ソーシャル・スタイル 自己認識プロファイル</vt:lpstr>
      <vt:lpstr>ソーシャル・スタイルの自己認識</vt:lpstr>
      <vt:lpstr>自分のスタイルに 関する説明を読む</vt:lpstr>
      <vt:lpstr>主な留意事項</vt:lpstr>
      <vt:lpstr>対応性</vt:lpstr>
      <vt:lpstr>対応性とは、ほかの人のスタイル別 ニーズにどれだけうまく適応できるかです</vt:lpstr>
      <vt:lpstr>対応性の4つの源</vt:lpstr>
      <vt:lpstr>オンライン版 対応性自己認識プロファイル</vt:lpstr>
      <vt:lpstr>全般的な対応性</vt:lpstr>
      <vt:lpstr>各対応性ポジションの意味</vt:lpstr>
      <vt:lpstr>PowerPoint Presentation</vt:lpstr>
      <vt:lpstr>PowerPoint Presentation</vt:lpstr>
      <vt:lpstr>PowerPoint Presentation</vt:lpstr>
      <vt:lpstr>PowerPoint Presentation</vt:lpstr>
      <vt:lpstr>PowerPoint Presentation</vt:lpstr>
      <vt:lpstr>印刷版対応性プロファイル</vt:lpstr>
      <vt:lpstr>対応性</vt:lpstr>
      <vt:lpstr>対応性の自己認識</vt:lpstr>
      <vt:lpstr>学習目標</vt:lpstr>
      <vt:lpstr>次のステップと学習のポイント</vt:lpstr>
      <vt:lpstr>SOCIAL STYLE Navigator®</vt:lpstr>
      <vt:lpstr>SOCIAL STYLE Navigator®への アクセス （オンライン版プロファイル限定）</vt:lpstr>
      <vt:lpstr>SOCIAL STYLE Navigator® へのアクセス （印刷版プロファイル限定）</vt:lpstr>
      <vt:lpstr>PowerPoint Presentation</vt:lpstr>
      <vt:lpstr>PowerPoint Presentation</vt:lpstr>
      <vt:lpstr>PowerPoint Presentation</vt:lpstr>
      <vt:lpstr>PowerPoint Presentation</vt:lpstr>
      <vt:lpstr>ソーシャル・スタイル・パスポート</vt:lpstr>
      <vt:lpstr>PowerPoint Presentation</vt:lpstr>
      <vt:lpstr>オプション演習</vt:lpstr>
      <vt:lpstr>スタイル観察のテクニック</vt:lpstr>
      <vt:lpstr>スタイルフォーラム</vt:lpstr>
      <vt:lpstr>対応性フォーラム</vt:lpstr>
      <vt:lpstr>SOCIAL STYLE Navigator</vt:lpstr>
      <vt:lpstr>対応性強化アクションプラン</vt:lpstr>
      <vt:lpstr>対応性で他者への影響度を向上させるTM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PowerPointプレゼンテーション</dc:title>
  <dc:creator>サンドラ・ジョンソン</dc:creator>
  <cp:lastModifiedBy>Karna Caldwell</cp:lastModifiedBy>
  <cp:revision>1339</cp:revision>
  <cp:lastPrinted>2021-06-10T19:57:06Z</cp:lastPrinted>
  <dcterms:created xsi:type="dcterms:W3CDTF">2021-02-09T18:22:56Z</dcterms:created>
  <dcterms:modified xsi:type="dcterms:W3CDTF">2023-07-14T16:08:28Z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0x010100276830489B7800449738DDE52FC86B08</vt:lpwstr>
  </property>
  <property fmtid="{D5CDD505-2E9C-101B-9397-08002B2CF9AE}" pid="3" name="NXPowerLiteLastOptimized">
    <vt:lpwstr>2169950</vt:lpwstr>
  </property>
  <property fmtid="{D5CDD505-2E9C-101B-9397-08002B2CF9AE}" pid="4" name="NXPowerLiteSettings">
    <vt:lpwstr>C7000400038000</vt:lpwstr>
  </property>
  <property fmtid="{D5CDD505-2E9C-101B-9397-08002B2CF9AE}" pid="5" name="NXPowerLiteVersion">
    <vt:lpwstr>D8.0.2</vt:lpwstr>
  </property>
</Properties>
</file>