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ink/ink1.xml" ContentType="application/inkml+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0"/>
  </p:notesMasterIdLst>
  <p:handoutMasterIdLst>
    <p:handoutMasterId r:id="rId61"/>
  </p:handoutMasterIdLst>
  <p:sldIdLst>
    <p:sldId id="1180" r:id="rId5"/>
    <p:sldId id="1181" r:id="rId6"/>
    <p:sldId id="1085" r:id="rId7"/>
    <p:sldId id="302" r:id="rId8"/>
    <p:sldId id="303" r:id="rId9"/>
    <p:sldId id="996" r:id="rId10"/>
    <p:sldId id="997" r:id="rId11"/>
    <p:sldId id="305" r:id="rId12"/>
    <p:sldId id="1028" r:id="rId13"/>
    <p:sldId id="306" r:id="rId14"/>
    <p:sldId id="1006" r:id="rId15"/>
    <p:sldId id="938" r:id="rId16"/>
    <p:sldId id="312" r:id="rId17"/>
    <p:sldId id="1037" r:id="rId18"/>
    <p:sldId id="1058" r:id="rId19"/>
    <p:sldId id="1073" r:id="rId20"/>
    <p:sldId id="1075" r:id="rId21"/>
    <p:sldId id="1074" r:id="rId22"/>
    <p:sldId id="1076" r:id="rId23"/>
    <p:sldId id="1036" r:id="rId24"/>
    <p:sldId id="952" r:id="rId25"/>
    <p:sldId id="1079" r:id="rId26"/>
    <p:sldId id="1093" r:id="rId27"/>
    <p:sldId id="330" r:id="rId28"/>
    <p:sldId id="1008" r:id="rId29"/>
    <p:sldId id="321" r:id="rId30"/>
    <p:sldId id="1068" r:id="rId31"/>
    <p:sldId id="927" r:id="rId32"/>
    <p:sldId id="1005" r:id="rId33"/>
    <p:sldId id="1063" r:id="rId34"/>
    <p:sldId id="1066" r:id="rId35"/>
    <p:sldId id="1070" r:id="rId36"/>
    <p:sldId id="1071" r:id="rId37"/>
    <p:sldId id="1072" r:id="rId38"/>
    <p:sldId id="1067" r:id="rId39"/>
    <p:sldId id="320" r:id="rId40"/>
    <p:sldId id="1094" r:id="rId41"/>
    <p:sldId id="1091" r:id="rId42"/>
    <p:sldId id="1095" r:id="rId43"/>
    <p:sldId id="326" r:id="rId44"/>
    <p:sldId id="1104" r:id="rId45"/>
    <p:sldId id="1105" r:id="rId46"/>
    <p:sldId id="1009" r:id="rId47"/>
    <p:sldId id="1035" r:id="rId48"/>
    <p:sldId id="1033" r:id="rId49"/>
    <p:sldId id="1012" r:id="rId50"/>
    <p:sldId id="1030" r:id="rId51"/>
    <p:sldId id="285" r:id="rId52"/>
    <p:sldId id="1096" r:id="rId53"/>
    <p:sldId id="1080" r:id="rId54"/>
    <p:sldId id="1097" r:id="rId55"/>
    <p:sldId id="1098" r:id="rId56"/>
    <p:sldId id="1069" r:id="rId57"/>
    <p:sldId id="963" r:id="rId58"/>
    <p:sldId id="1090" r:id="rId59"/>
  </p:sldIdLst>
  <p:sldSz cx="12192000" cy="6858000"/>
  <p:notesSz cx="7315200" cy="9601200"/>
  <p:custDataLst>
    <p:tags r:id="rId62"/>
  </p:custData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7A6261-096B-4763-BF35-580F3CBAF066}">
          <p14:sldIdLst>
            <p14:sldId id="1180"/>
            <p14:sldId id="1181"/>
            <p14:sldId id="1085"/>
            <p14:sldId id="302"/>
            <p14:sldId id="303"/>
            <p14:sldId id="996"/>
            <p14:sldId id="997"/>
            <p14:sldId id="305"/>
            <p14:sldId id="1028"/>
            <p14:sldId id="306"/>
            <p14:sldId id="1006"/>
            <p14:sldId id="938"/>
            <p14:sldId id="312"/>
          </p14:sldIdLst>
        </p14:section>
        <p14:section name="Online Style Profile" id="{6BCC7FFD-8102-4D9E-ACE4-7D1EA00C7524}">
          <p14:sldIdLst>
            <p14:sldId id="1037"/>
            <p14:sldId id="1058"/>
            <p14:sldId id="1073"/>
            <p14:sldId id="1075"/>
            <p14:sldId id="1074"/>
            <p14:sldId id="1076"/>
          </p14:sldIdLst>
        </p14:section>
        <p14:section name="Paper Style Profile" id="{24655826-11E4-4E15-989B-49196C02FBD9}">
          <p14:sldIdLst>
            <p14:sldId id="1036"/>
            <p14:sldId id="952"/>
            <p14:sldId id="1079"/>
          </p14:sldIdLst>
        </p14:section>
        <p14:section name="Program" id="{0670A0F3-33FD-470A-BDCF-5E1F398D243C}">
          <p14:sldIdLst>
            <p14:sldId id="1093"/>
            <p14:sldId id="330"/>
            <p14:sldId id="1008"/>
            <p14:sldId id="321"/>
          </p14:sldIdLst>
        </p14:section>
        <p14:section name="Online Versatility Profile" id="{7EE443B2-43B6-40B9-A47A-4F45E0B66458}">
          <p14:sldIdLst>
            <p14:sldId id="1068"/>
            <p14:sldId id="927"/>
            <p14:sldId id="1005"/>
            <p14:sldId id="1063"/>
            <p14:sldId id="1066"/>
            <p14:sldId id="1070"/>
            <p14:sldId id="1071"/>
            <p14:sldId id="1072"/>
          </p14:sldIdLst>
        </p14:section>
        <p14:section name="Paper Versatility Profile" id="{28E74B55-0F95-48AD-AE8A-7D4370D8909F}">
          <p14:sldIdLst>
            <p14:sldId id="1067"/>
            <p14:sldId id="320"/>
            <p14:sldId id="1094"/>
          </p14:sldIdLst>
        </p14:section>
        <p14:section name="Program" id="{2217656D-B0FE-4075-A6D6-A4AFDC76C581}">
          <p14:sldIdLst>
            <p14:sldId id="1091"/>
            <p14:sldId id="1095"/>
            <p14:sldId id="326"/>
            <p14:sldId id="1104"/>
            <p14:sldId id="1105"/>
            <p14:sldId id="1009"/>
            <p14:sldId id="1035"/>
            <p14:sldId id="1033"/>
            <p14:sldId id="1012"/>
            <p14:sldId id="1030"/>
            <p14:sldId id="285"/>
            <p14:sldId id="1096"/>
            <p14:sldId id="1080"/>
            <p14:sldId id="1097"/>
            <p14:sldId id="1098"/>
            <p14:sldId id="1069"/>
            <p14:sldId id="963"/>
            <p14:sldId id="1090"/>
          </p14:sldIdLst>
        </p14:section>
      </p14:sectionLst>
    </p:ext>
    <p:ext uri="{EFAFB233-063F-42B5-8137-9DF3F51BA10A}">
      <p15:sldGuideLst xmlns:p15="http://schemas.microsoft.com/office/powerpoint/2012/main">
        <p15:guide id="1" orient="horz" pos="100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Mosier" initials="AM" lastIdx="25" clrIdx="0"/>
  <p:cmAuthor id="1" name="Casey Mulqueen" initials="CM" lastIdx="12" clrIdx="1"/>
  <p:cmAuthor id="2" name="Jason Kiesau" initials="JK" lastIdx="10" clrIdx="2"/>
  <p:cmAuthor id="3" name="ANNETTE MOSIER" initials="AM" lastIdx="1" clrIdx="3">
    <p:extLst>
      <p:ext uri="{19B8F6BF-5375-455C-9EA6-DF929625EA0E}">
        <p15:presenceInfo xmlns:p15="http://schemas.microsoft.com/office/powerpoint/2012/main" userId="b5c65e5a27290c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C9F1"/>
    <a:srgbClr val="B3B3B3"/>
    <a:srgbClr val="00558C"/>
    <a:srgbClr val="146899"/>
    <a:srgbClr val="07548B"/>
    <a:srgbClr val="E9ECEF"/>
    <a:srgbClr val="003651"/>
    <a:srgbClr val="AFABAB"/>
    <a:srgbClr val="898989"/>
    <a:srgbClr val="005B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10" autoAdjust="0"/>
    <p:restoredTop sz="56538" autoAdjust="0"/>
  </p:normalViewPr>
  <p:slideViewPr>
    <p:cSldViewPr snapToGrid="0" showGuides="1">
      <p:cViewPr varScale="1">
        <p:scale>
          <a:sx n="62" d="100"/>
          <a:sy n="62" d="100"/>
        </p:scale>
        <p:origin x="1674" y="72"/>
      </p:cViewPr>
      <p:guideLst>
        <p:guide orient="horz" pos="1008"/>
        <p:guide pos="3840"/>
      </p:guideLst>
    </p:cSldViewPr>
  </p:slideViewPr>
  <p:notesTextViewPr>
    <p:cViewPr>
      <p:scale>
        <a:sx n="150" d="100"/>
        <a:sy n="150" d="100"/>
      </p:scale>
      <p:origin x="0" y="0"/>
    </p:cViewPr>
  </p:notesTextViewPr>
  <p:sorterViewPr>
    <p:cViewPr>
      <p:scale>
        <a:sx n="100" d="100"/>
        <a:sy n="100" d="100"/>
      </p:scale>
      <p:origin x="0" y="-13980"/>
    </p:cViewPr>
  </p:sorterViewPr>
  <p:notesViewPr>
    <p:cSldViewPr snapToGrid="0" showGuides="1">
      <p:cViewPr varScale="1">
        <p:scale>
          <a:sx n="65" d="100"/>
          <a:sy n="65" d="100"/>
        </p:scale>
        <p:origin x="2784"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00BA8B-A4A0-47DE-87E6-107ED97A1ED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dirty="0"/>
              <a:t>Copy or Retype Slide Headline Here</a:t>
            </a:r>
          </a:p>
        </p:txBody>
      </p:sp>
      <p:sp>
        <p:nvSpPr>
          <p:cNvPr id="3" name="Date Placeholder 2">
            <a:extLst>
              <a:ext uri="{FF2B5EF4-FFF2-40B4-BE49-F238E27FC236}">
                <a16:creationId xmlns:a16="http://schemas.microsoft.com/office/drawing/2014/main" id="{EE59CF2A-C0B6-4E23-A8F5-BA2E0BF6E78D}"/>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6CA0A60-4272-43EA-9609-D2DEC7780AC7}" type="datetimeFigureOut">
              <a:rPr lang="en-US" smtClean="0"/>
              <a:t>7/13/2023</a:t>
            </a:fld>
            <a:endParaRPr lang="en-US" dirty="0"/>
          </a:p>
        </p:txBody>
      </p:sp>
      <p:sp>
        <p:nvSpPr>
          <p:cNvPr id="4" name="Footer Placeholder 3">
            <a:extLst>
              <a:ext uri="{FF2B5EF4-FFF2-40B4-BE49-F238E27FC236}">
                <a16:creationId xmlns:a16="http://schemas.microsoft.com/office/drawing/2014/main" id="{E820AF80-B894-4A6E-A83A-54DD8D31BF9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 2021 The TRACOM Corporation All Rights Reserved </a:t>
            </a:r>
          </a:p>
        </p:txBody>
      </p:sp>
      <p:sp>
        <p:nvSpPr>
          <p:cNvPr id="5" name="Slide Number Placeholder 4">
            <a:extLst>
              <a:ext uri="{FF2B5EF4-FFF2-40B4-BE49-F238E27FC236}">
                <a16:creationId xmlns:a16="http://schemas.microsoft.com/office/drawing/2014/main" id="{FCD2493E-31F0-4EF7-8F38-0F4186F9F416}"/>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984D36EE-7A72-4DA1-A401-AF8B6E1DFDB4}" type="slidenum">
              <a:rPr lang="en-US" smtClean="0"/>
              <a:t>‹#›</a:t>
            </a:fld>
            <a:endParaRPr lang="en-US" dirty="0"/>
          </a:p>
        </p:txBody>
      </p:sp>
    </p:spTree>
    <p:extLst>
      <p:ext uri="{BB962C8B-B14F-4D97-AF65-F5344CB8AC3E}">
        <p14:creationId xmlns:p14="http://schemas.microsoft.com/office/powerpoint/2010/main" val="288739851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8T16:20:28.160"/>
    </inkml:context>
    <inkml:brush xml:id="br0">
      <inkml:brushProperty name="width" value="0.05" units="cm"/>
      <inkml:brushProperty name="height" value="0.05" units="cm"/>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18625" y="1922358"/>
            <a:ext cx="6476301" cy="481727"/>
          </a:xfrm>
          <a:prstGeom prst="rect">
            <a:avLst/>
          </a:prstGeom>
        </p:spPr>
        <p:txBody>
          <a:bodyPr vert="horz" lIns="0" tIns="0" rIns="0" bIns="0" rtlCol="0" anchor="b"/>
          <a:lstStyle>
            <a:lvl1pPr algn="l">
              <a:defRPr sz="1700" b="1" spc="-32" baseline="0">
                <a:solidFill>
                  <a:schemeClr val="accent2"/>
                </a:solidFill>
              </a:defRPr>
            </a:lvl1pPr>
          </a:lstStyle>
          <a:p>
            <a:r>
              <a:rPr lang="en-US" dirty="0"/>
              <a:t>Copy or Retype Slide Headline Here</a:t>
            </a:r>
          </a:p>
        </p:txBody>
      </p:sp>
      <p:sp>
        <p:nvSpPr>
          <p:cNvPr id="3" name="Date Placeholder 2"/>
          <p:cNvSpPr>
            <a:spLocks noGrp="1"/>
          </p:cNvSpPr>
          <p:nvPr>
            <p:ph type="dt" idx="1"/>
          </p:nvPr>
        </p:nvSpPr>
        <p:spPr>
          <a:xfrm>
            <a:off x="4184227" y="-534999"/>
            <a:ext cx="3169920" cy="481727"/>
          </a:xfrm>
          <a:prstGeom prst="rect">
            <a:avLst/>
          </a:prstGeom>
        </p:spPr>
        <p:txBody>
          <a:bodyPr vert="horz" lIns="0" tIns="0" rIns="0" bIns="0" rtlCol="0"/>
          <a:lstStyle>
            <a:lvl1pPr algn="r">
              <a:defRPr sz="1300"/>
            </a:lvl1pPr>
          </a:lstStyle>
          <a:p>
            <a:fld id="{62988393-0E3C-4976-AA48-59774D280CFC}" type="datetimeFigureOut">
              <a:rPr lang="en-US" smtClean="0"/>
              <a:t>7/13/2023</a:t>
            </a:fld>
            <a:endParaRPr lang="en-US" dirty="0"/>
          </a:p>
        </p:txBody>
      </p:sp>
      <p:sp>
        <p:nvSpPr>
          <p:cNvPr id="4" name="Slide Image Placeholder 3"/>
          <p:cNvSpPr>
            <a:spLocks noGrp="1" noRot="1" noChangeAspect="1"/>
          </p:cNvSpPr>
          <p:nvPr>
            <p:ph type="sldImg" idx="2"/>
          </p:nvPr>
        </p:nvSpPr>
        <p:spPr>
          <a:xfrm>
            <a:off x="538163" y="596900"/>
            <a:ext cx="2316162" cy="1303338"/>
          </a:xfrm>
          <a:prstGeom prst="rect">
            <a:avLst/>
          </a:prstGeom>
          <a:noFill/>
          <a:ln w="12700">
            <a:solidFill>
              <a:schemeClr val="bg2"/>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518625" y="2522433"/>
            <a:ext cx="6476301" cy="6482477"/>
          </a:xfrm>
          <a:prstGeom prst="rect">
            <a:avLst/>
          </a:prstGeom>
        </p:spPr>
        <p:txBody>
          <a:bodyPr vert="horz" lIns="0" tIns="0" rIns="0" bIns="0" rtlCol="0"/>
          <a:lstStyle/>
          <a:p>
            <a:pPr lvl="0"/>
            <a:r>
              <a:rPr lang="en-US" dirty="0"/>
              <a:t>Type copy here. To reformat, place cursor at the beginning of sentence and hit Tab for BOLD, Italic, or Bullet points. To return to previous format, use </a:t>
            </a:r>
            <a:r>
              <a:rPr lang="en-US" dirty="0" err="1"/>
              <a:t>Shift+Tab</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518624" y="9292905"/>
            <a:ext cx="6476301" cy="308296"/>
          </a:xfrm>
          <a:prstGeom prst="rect">
            <a:avLst/>
          </a:prstGeom>
        </p:spPr>
        <p:txBody>
          <a:bodyPr vert="horz" lIns="0" tIns="0" rIns="0" bIns="0" rtlCol="0" anchor="t"/>
          <a:lstStyle>
            <a:lvl1pPr algn="l">
              <a:defRPr sz="800">
                <a:solidFill>
                  <a:schemeClr val="accent3"/>
                </a:solidFill>
              </a:defRPr>
            </a:lvl1p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7" name="Slide Number Placeholder 6"/>
          <p:cNvSpPr>
            <a:spLocks noGrp="1"/>
          </p:cNvSpPr>
          <p:nvPr>
            <p:ph type="sldNum" sz="quarter" idx="5"/>
          </p:nvPr>
        </p:nvSpPr>
        <p:spPr>
          <a:xfrm>
            <a:off x="2979007" y="596290"/>
            <a:ext cx="4015918" cy="215479"/>
          </a:xfrm>
          <a:prstGeom prst="rect">
            <a:avLst/>
          </a:prstGeom>
        </p:spPr>
        <p:txBody>
          <a:bodyPr vert="horz" lIns="0" tIns="0" rIns="0" bIns="0" rtlCol="0" anchor="b"/>
          <a:lstStyle>
            <a:lvl1pPr algn="l">
              <a:defRPr sz="1100">
                <a:solidFill>
                  <a:schemeClr val="accent3"/>
                </a:solidFill>
              </a:defRPr>
            </a:lvl1pPr>
          </a:lstStyle>
          <a:p>
            <a:r>
              <a:rPr lang="en-US" dirty="0"/>
              <a:t>Slide </a:t>
            </a:r>
            <a:fld id="{D9A648C1-F151-4CF5-B9CC-6608EAC3961C}" type="slidenum">
              <a:rPr lang="en-US" smtClean="0"/>
              <a:pPr/>
              <a:t>‹#›</a:t>
            </a:fld>
            <a:endParaRPr lang="en-US" dirty="0"/>
          </a:p>
        </p:txBody>
      </p:sp>
    </p:spTree>
    <p:extLst>
      <p:ext uri="{BB962C8B-B14F-4D97-AF65-F5344CB8AC3E}">
        <p14:creationId xmlns:p14="http://schemas.microsoft.com/office/powerpoint/2010/main" val="4089149608"/>
      </p:ext>
    </p:extLst>
  </p:cSld>
  <p:clrMap bg1="lt1" tx1="dk1" bg2="lt2" tx2="dk2" accent1="accent1" accent2="accent2" accent3="accent3" accent4="accent4" accent5="accent5" accent6="accent6" hlink="hlink" folHlink="folHlink"/>
  <p:hf hdr="0" dt="0"/>
  <p:notesStyle>
    <a:lvl1pPr marL="0" indent="0" algn="l" defTabSz="914400" rtl="0" eaLnBrk="1" latinLnBrk="0" hangingPunct="1">
      <a:spcBef>
        <a:spcPts val="200"/>
      </a:spcBef>
      <a:spcAft>
        <a:spcPts val="200"/>
      </a:spcAft>
      <a:buFont typeface="Arial" panose="020B0604020202020204" pitchFamily="34" charset="0"/>
      <a:buChar char="​"/>
      <a:defRPr sz="1200" kern="1200">
        <a:solidFill>
          <a:schemeClr val="tx1"/>
        </a:solidFill>
        <a:latin typeface="+mn-lt"/>
        <a:ea typeface="+mn-ea"/>
        <a:cs typeface="+mn-cs"/>
      </a:defRPr>
    </a:lvl1pPr>
    <a:lvl2pPr marL="0" indent="0" algn="l" defTabSz="914400" rtl="0" eaLnBrk="1" latinLnBrk="0" hangingPunct="1">
      <a:spcBef>
        <a:spcPts val="200"/>
      </a:spcBef>
      <a:spcAft>
        <a:spcPts val="200"/>
      </a:spcAft>
      <a:buFont typeface="Arial" panose="020B0604020202020204" pitchFamily="34" charset="0"/>
      <a:buChar char="​"/>
      <a:defRPr sz="1200" b="1" kern="1200">
        <a:solidFill>
          <a:schemeClr val="tx1"/>
        </a:solidFill>
        <a:latin typeface="+mn-lt"/>
        <a:ea typeface="+mn-ea"/>
        <a:cs typeface="+mn-cs"/>
      </a:defRPr>
    </a:lvl2pPr>
    <a:lvl3pPr marL="0" indent="0" algn="l" defTabSz="914400" rtl="0" eaLnBrk="1" latinLnBrk="0" hangingPunct="1">
      <a:buFont typeface="Arial" panose="020B0604020202020204" pitchFamily="34" charset="0"/>
      <a:buChar char="​"/>
      <a:defRPr sz="1200" i="1" kern="1200">
        <a:solidFill>
          <a:schemeClr val="tx1"/>
        </a:solidFill>
        <a:latin typeface="+mn-lt"/>
        <a:ea typeface="+mn-ea"/>
        <a:cs typeface="+mn-cs"/>
      </a:defRPr>
    </a:lvl3pPr>
    <a:lvl4pPr marL="112713" indent="-112713"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85750" indent="-171450" algn="l" defTabSz="914400" rtl="0" eaLnBrk="1" latinLnBrk="0" hangingPunct="1">
      <a:buFont typeface="Symbol" panose="05050102010706020507" pitchFamily="18" charset="2"/>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socialstylenavigator.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340.pn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algn="l"/>
            <a:r>
              <a:rPr lang="en-US" sz="1100" b="1" i="0" u="none" strike="noStrike" baseline="0" dirty="0">
                <a:latin typeface="+mj-lt"/>
              </a:rPr>
              <a:t>3 MINUTES (Participant Workbook, pages 1 and 2)</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WELCOME </a:t>
            </a:r>
            <a:r>
              <a:rPr lang="en-US" sz="1100" dirty="0">
                <a:solidFill>
                  <a:srgbClr val="000000"/>
                </a:solidFill>
                <a:latin typeface="Arial" panose="020B0604020202020204" pitchFamily="34" charset="0"/>
              </a:rPr>
              <a:t>participants to the session and REVIEW key points about TRACOM’s SOCIAL STYLE Model: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One of the most widely-used and highly-regarded behavioral models in use today.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Will help you develop insight about your behavioral strengths and weaknesses, and your co-workers’ behavioral preferences.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Originally developed in the 1960s by psychologists David Merrill and Roger Reid.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Used worldwide by millions of people. </a:t>
            </a:r>
          </a:p>
          <a:p>
            <a:endParaRPr lang="en-US" sz="1100" dirty="0">
              <a:solidFill>
                <a:srgbClr val="000000"/>
              </a:solidFill>
              <a:latin typeface="Arial" panose="020B0604020202020204" pitchFamily="34" charset="0"/>
            </a:endParaRPr>
          </a:p>
          <a:p>
            <a:pPr algn="l"/>
            <a:r>
              <a:rPr lang="en-US" sz="1100" b="1" dirty="0">
                <a:solidFill>
                  <a:srgbClr val="000000"/>
                </a:solidFill>
                <a:latin typeface="Arial" panose="020B0604020202020204" pitchFamily="34" charset="0"/>
              </a:rPr>
              <a:t>PROGRAM BENEFITS </a:t>
            </a:r>
          </a:p>
          <a:p>
            <a:pPr algn="l"/>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Working successfully with others depends on developing good relationships. You can do this by understanding your own Style and, more importantly, other people’s Styles. This allows you to practice Versatility, adjusting your behavior to meet other people’s Style preferences. Research shows that people who consistently show Versatility are more effective in their jobs than people who don’t show Versatility.</a:t>
            </a:r>
            <a:endParaRPr lang="en-US" sz="1050" dirty="0"/>
          </a:p>
          <a:p>
            <a:pPr algn="l"/>
            <a:endParaRPr lang="en-US" sz="1100" b="1"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Pages 1 and 2 in the workbook to follow along.</a:t>
            </a:r>
          </a:p>
          <a:p>
            <a:pPr marL="285750" indent="-285750" algn="l">
              <a:buFont typeface="Wingdings" panose="05000000000000000000" pitchFamily="2" charset="2"/>
              <a:buChar char="§"/>
            </a:pPr>
            <a:r>
              <a:rPr lang="en-US" sz="1100" kern="1200" dirty="0">
                <a:solidFill>
                  <a:srgbClr val="000000"/>
                </a:solidFill>
                <a:latin typeface="Arial" panose="020B0604020202020204" pitchFamily="34" charset="0"/>
                <a:ea typeface="+mn-ea"/>
                <a:cs typeface="+mn-cs"/>
              </a:rPr>
              <a:t>Cite</a:t>
            </a:r>
            <a:r>
              <a:rPr lang="en-US" sz="1100" b="0" i="0" u="none" strike="noStrike" baseline="0" dirty="0">
                <a:latin typeface="+mj-lt"/>
              </a:rPr>
              <a:t> the proven effectiveness of increased Versatility (e.g., Sales and Management studies on page 2 of the IPEV Participant Workbook).</a:t>
            </a:r>
          </a:p>
          <a:p>
            <a:pPr marL="285750" indent="-285750" algn="l">
              <a:buFont typeface="Arial" panose="020B0604020202020204" pitchFamily="34" charset="0"/>
              <a:buChar char="•"/>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685789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Responsiveness scale, like the Assertiveness scale, helps us to predict a person’s behavior because it is a “theme” or typical pattern.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their opinions on the verbal and non-verbal clues of Control- and Emote-oriented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clues to responsive behavior as noted on the slide.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neither a positive nor a negative quality; it is neutral.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and Responsiveness do not affect each other — they are independent of each other. </a:t>
            </a:r>
          </a:p>
          <a:p>
            <a:endParaRPr lang="en-US" sz="1100" dirty="0"/>
          </a:p>
          <a:p>
            <a:pPr algn="l"/>
            <a:r>
              <a:rPr lang="en-US" sz="1100" b="1" i="0" u="none" strike="noStrike" baseline="0" dirty="0">
                <a:solidFill>
                  <a:schemeClr val="tx2"/>
                </a:solidFill>
                <a:latin typeface="+mj-lt"/>
              </a:rPr>
              <a:t>Optional Exercise: </a:t>
            </a:r>
            <a:r>
              <a:rPr lang="en-US" sz="1100" b="1" i="0" u="none" strike="noStrike" baseline="0" dirty="0">
                <a:latin typeface="+mj-lt"/>
              </a:rPr>
              <a:t>Do You Control or Emote?</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controlling or more emoting,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r>
              <a:rPr lang="en-US" sz="1100" b="0" i="0" u="none" strike="noStrike" baseline="0" dirty="0">
                <a:latin typeface="+mj-lt"/>
              </a:rPr>
              <a:t>1. ASK participants to go toward the front of the room if they feel they are “more controlling” of their emotions or to the rear of the room if they feel that they are “more emoting” (display their emotions).</a:t>
            </a:r>
          </a:p>
          <a:p>
            <a:pPr algn="l"/>
            <a:r>
              <a:rPr lang="en-US" sz="1100" b="0" i="0" u="none" strike="noStrike" baseline="0" dirty="0">
                <a:latin typeface="+mj-lt"/>
              </a:rPr>
              <a:t>2. ASK participants to validate their self-assessments. Typically, “more emoting” individuals will be talking with one another more than the “less emoting” ones.</a:t>
            </a:r>
          </a:p>
          <a:p>
            <a:pPr algn="l"/>
            <a:r>
              <a:rPr lang="en-US" sz="1100" b="0" i="0" u="none" strike="noStrike" baseline="0" dirty="0">
                <a:latin typeface="+mj-lt"/>
              </a:rPr>
              <a:t>3. ASK if anyone feels as though they went to the wrong place.</a:t>
            </a:r>
          </a:p>
          <a:p>
            <a:pPr algn="l"/>
            <a:endParaRPr lang="en-US" sz="1100" b="0" i="0" u="none" strike="noStrike" baseline="0" dirty="0">
              <a:solidFill>
                <a:schemeClr val="tx2"/>
              </a:solidFill>
              <a:latin typeface="+mj-lt"/>
            </a:endParaRPr>
          </a:p>
          <a:p>
            <a:endParaRPr lang="en-US" sz="1100" dirty="0">
              <a:solidFill>
                <a:schemeClr val="tx2"/>
              </a:solidFill>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10</a:t>
            </a:fld>
            <a:endParaRPr lang="en-US" dirty="0"/>
          </a:p>
        </p:txBody>
      </p:sp>
      <p:graphicFrame>
        <p:nvGraphicFramePr>
          <p:cNvPr id="7" name="Table 7">
            <a:extLst>
              <a:ext uri="{FF2B5EF4-FFF2-40B4-BE49-F238E27FC236}">
                <a16:creationId xmlns:a16="http://schemas.microsoft.com/office/drawing/2014/main" id="{82BBD212-887F-413F-BF3C-EE6E2852160F}"/>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532729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6)</a:t>
            </a:r>
          </a:p>
          <a:p>
            <a:pPr algn="l"/>
            <a:endParaRPr lang="en-US" sz="1100" b="0" i="0" u="none" strike="noStrike" baseline="0" dirty="0">
              <a:latin typeface="+mj-lt"/>
            </a:endParaRPr>
          </a:p>
          <a:p>
            <a:pPr lvl="1"/>
            <a:r>
              <a:rPr lang="en-US" sz="1100" b="1" i="0" u="none" strike="noStrike" baseline="0" dirty="0">
                <a:latin typeface="+mj-lt"/>
              </a:rPr>
              <a:t>ASK</a:t>
            </a:r>
            <a:r>
              <a:rPr lang="en-US" sz="1100" b="0" i="0" u="none" strike="noStrike" baseline="0" dirty="0">
                <a:latin typeface="+mj-lt"/>
              </a:rPr>
              <a:t> participants to turn to page 6 of the workbook.</a:t>
            </a:r>
            <a:endParaRPr lang="en-US" sz="1100" dirty="0">
              <a:latin typeface="+mj-lt"/>
            </a:endParaRPr>
          </a:p>
          <a:p>
            <a:endParaRPr lang="en-US" sz="1100" dirty="0"/>
          </a:p>
          <a:p>
            <a:pPr lvl="1"/>
            <a:r>
              <a:rPr lang="en-US" sz="1100" dirty="0"/>
              <a:t>CLICK TO REVEAL EACH QUADRANT</a:t>
            </a:r>
          </a:p>
          <a:p>
            <a:pPr lvl="1"/>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By combining Assertiveness and Responsiveness, the four SOCIAL STYLEs are formed.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No individual will display one Style exclusively; but, over time, you can determine a person’s Style. Once you know a person’s Style, you can adjust your behavior to develop a more effective relationship. </a:t>
            </a:r>
          </a:p>
          <a:p>
            <a:endParaRPr lang="en-US" sz="110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solidFill>
                  <a:srgbClr val="000000"/>
                </a:solidFill>
                <a:latin typeface="+mj-lt"/>
              </a:rPr>
              <a:t>Leader Tip: Note that there is no good or bad Style; each can be equally effective.</a:t>
            </a:r>
          </a:p>
          <a:p>
            <a:endParaRPr lang="en-US" sz="1100"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11</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518159" y="5889403"/>
          <a:ext cx="6476300" cy="3115060"/>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7488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useo Sans 300"/>
              </a:rPr>
              <a:t>2 MINUTES</a:t>
            </a:r>
          </a:p>
          <a:p>
            <a:endParaRPr lang="en-US" sz="1100" dirty="0"/>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Remember that the Style descriptions are generalizations about each Style. While people with the same Style generally exhibit similar characteristics, each person is still unique.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We’ve used some adjectives to describe the Styles. In addition, each Style has a Need, an Orientation, and a Growth Action. </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DEFINE:</a:t>
            </a:r>
          </a:p>
          <a:p>
            <a:pPr>
              <a:spcBef>
                <a:spcPct val="0"/>
              </a:spcBef>
            </a:pPr>
            <a:r>
              <a:rPr lang="en-US" altLang="en-US" sz="1100" b="1" dirty="0">
                <a:ea typeface="ヒラギノ角ゴ Pro W3" panose="020B0300000000000000" pitchFamily="6" charset="-128"/>
              </a:rPr>
              <a:t>Need</a:t>
            </a:r>
            <a:r>
              <a:rPr lang="en-US" altLang="en-US" sz="1100" dirty="0">
                <a:ea typeface="ヒラギノ角ゴ Pro W3" panose="020B0300000000000000" pitchFamily="6" charset="-128"/>
              </a:rPr>
              <a:t> – The goal of each Style. </a:t>
            </a:r>
          </a:p>
          <a:p>
            <a:pPr>
              <a:spcBef>
                <a:spcPct val="0"/>
              </a:spcBef>
            </a:pPr>
            <a:r>
              <a:rPr lang="en-US" altLang="en-US" sz="1100" b="1" dirty="0">
                <a:ea typeface="ヒラギノ角ゴ Pro W3" panose="020B0300000000000000" pitchFamily="6" charset="-128"/>
              </a:rPr>
              <a:t>Orientation</a:t>
            </a:r>
            <a:r>
              <a:rPr lang="en-US" altLang="en-US" sz="1100" dirty="0">
                <a:ea typeface="ヒラギノ角ゴ Pro W3" panose="020B0300000000000000" pitchFamily="6" charset="-128"/>
              </a:rPr>
              <a:t> – The common behavior used to achieve the need.</a:t>
            </a:r>
          </a:p>
          <a:p>
            <a:pPr>
              <a:spcBef>
                <a:spcPct val="0"/>
              </a:spcBef>
            </a:pPr>
            <a:r>
              <a:rPr lang="en-US" altLang="en-US" sz="1100" b="1" dirty="0">
                <a:ea typeface="ヒラギノ角ゴ Pro W3" panose="020B0300000000000000" pitchFamily="6" charset="-128"/>
              </a:rPr>
              <a:t>Growth Action</a:t>
            </a:r>
            <a:r>
              <a:rPr lang="en-US" altLang="en-US" sz="1100" dirty="0">
                <a:ea typeface="ヒラギノ角ゴ Pro W3" panose="020B0300000000000000" pitchFamily="6" charset="-128"/>
              </a:rPr>
              <a:t> – Behavior that is rarely used by each Style. Using this behavior more often would increase this Style’s effectiveness.</a:t>
            </a:r>
          </a:p>
          <a:p>
            <a:endParaRPr lang="en-US" sz="1100" b="1" i="0" u="none" strike="noStrike" baseline="0" dirty="0">
              <a:solidFill>
                <a:srgbClr val="000000"/>
              </a:solidFill>
              <a:latin typeface="Museo 700"/>
            </a:endParaRPr>
          </a:p>
          <a:p>
            <a:r>
              <a:rPr lang="en-US" sz="1100" b="1" i="0" u="none" strike="noStrike" baseline="0" dirty="0">
                <a:solidFill>
                  <a:srgbClr val="000000"/>
                </a:solidFill>
                <a:latin typeface="Museo 700"/>
              </a:rPr>
              <a:t>SAY </a:t>
            </a:r>
            <a:r>
              <a:rPr lang="en-US" sz="1100" b="0" i="0" u="none" strike="noStrike" baseline="0" dirty="0">
                <a:solidFill>
                  <a:srgbClr val="000000"/>
                </a:solidFill>
                <a:latin typeface="Museo Sans 300"/>
              </a:rPr>
              <a:t>Understanding the Need, Orientation, and Growth Action of each Style will help you better relate to others’ Styles and enhance your effectiveness with them. </a:t>
            </a:r>
            <a:endParaRPr lang="en-US" sz="1050" dirty="0"/>
          </a:p>
          <a:p>
            <a:pPr defTabSz="966612">
              <a:spcBef>
                <a:spcPts val="211"/>
              </a:spcBef>
              <a:spcAft>
                <a:spcPts val="211"/>
              </a:spcAft>
              <a:defRPr/>
            </a:pPr>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12</a:t>
            </a:fld>
            <a:endParaRPr lang="en-US" dirty="0"/>
          </a:p>
        </p:txBody>
      </p:sp>
      <p:graphicFrame>
        <p:nvGraphicFramePr>
          <p:cNvPr id="7" name="Table 7">
            <a:extLst>
              <a:ext uri="{FF2B5EF4-FFF2-40B4-BE49-F238E27FC236}">
                <a16:creationId xmlns:a16="http://schemas.microsoft.com/office/drawing/2014/main" id="{BCC4998A-ECDD-4935-8239-4B1DBCABFC8F}"/>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26703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6 MINUTES</a:t>
            </a:r>
          </a:p>
          <a:p>
            <a:pPr defTabSz="966612">
              <a:spcBef>
                <a:spcPts val="211"/>
              </a:spcBef>
              <a:spcAft>
                <a:spcPts val="211"/>
              </a:spcAft>
              <a:defRPr/>
            </a:pPr>
            <a:endParaRPr lang="en-US" sz="1100" dirty="0"/>
          </a:p>
          <a:p>
            <a:pPr lvl="1"/>
            <a:r>
              <a:rPr lang="en-US" sz="1100" dirty="0"/>
              <a:t>CLICK TO REVEAL THE TEXT IN EACH QUADRANT.</a:t>
            </a:r>
          </a:p>
          <a:p>
            <a:endParaRPr lang="en-US" sz="1100" dirty="0"/>
          </a:p>
          <a:p>
            <a:r>
              <a:rPr lang="en-US" sz="1100" b="1" dirty="0">
                <a:solidFill>
                  <a:srgbClr val="000000"/>
                </a:solidFill>
                <a:latin typeface="Arial" panose="020B0604020202020204" pitchFamily="34" charset="0"/>
              </a:rPr>
              <a:t>REVIEW </a:t>
            </a:r>
            <a:r>
              <a:rPr lang="en-US" sz="1100" dirty="0">
                <a:solidFill>
                  <a:srgbClr val="000000"/>
                </a:solidFill>
                <a:latin typeface="Arial" panose="020B0604020202020204" pitchFamily="34" charset="0"/>
              </a:rPr>
              <a:t>each Style. </a:t>
            </a:r>
          </a:p>
          <a:p>
            <a:endParaRPr lang="en-US" sz="1100" b="1"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13</a:t>
            </a:fld>
            <a:endParaRPr lang="en-US" dirty="0"/>
          </a:p>
        </p:txBody>
      </p:sp>
    </p:spTree>
    <p:extLst>
      <p:ext uri="{BB962C8B-B14F-4D97-AF65-F5344CB8AC3E}">
        <p14:creationId xmlns:p14="http://schemas.microsoft.com/office/powerpoint/2010/main" val="1366643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Style within your program.</a:t>
            </a:r>
          </a:p>
          <a:p>
            <a:endParaRPr lang="en-US" b="0" dirty="0"/>
          </a:p>
          <a:p>
            <a:r>
              <a:rPr lang="en-US" b="1" dirty="0"/>
              <a:t>FACILITATOR NOTE:  </a:t>
            </a:r>
            <a:r>
              <a:rPr lang="en-US" b="0" dirty="0"/>
              <a:t>By completing an online profile, Learners will immediately have free, unlimited access to SOCIAL STYLE Navigator through </a:t>
            </a:r>
            <a:r>
              <a:rPr lang="en-US" b="0" dirty="0" err="1"/>
              <a:t>tracomlearning.com</a:t>
            </a:r>
            <a:r>
              <a:rPr lang="en-US" b="0" dirty="0"/>
              <a:t> to help extend their learning beyond the classroom.  See Slide #41 for details.</a:t>
            </a:r>
          </a:p>
          <a:p>
            <a:endParaRPr lang="en-US" b="0" dirty="0"/>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14</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164808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(5 MINUTES if Virtual Program)</a:t>
            </a:r>
          </a:p>
          <a:p>
            <a:pPr algn="l"/>
            <a:endParaRPr lang="en-US" sz="1100" b="1"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SOCIAL STYLE profile</a:t>
            </a:r>
          </a:p>
          <a:p>
            <a:pPr algn="l"/>
            <a:endParaRPr lang="en-US" sz="1100" b="0" i="0" u="none" strike="noStrike" baseline="0" dirty="0">
              <a:latin typeface="+mj-lt"/>
            </a:endParaRPr>
          </a:p>
          <a:p>
            <a:r>
              <a:rPr lang="en-US" b="1" dirty="0"/>
              <a:t>Virtual Directions:</a:t>
            </a:r>
          </a:p>
          <a:p>
            <a:r>
              <a:rPr lang="en-US" b="1" dirty="0"/>
              <a:t>ASK</a:t>
            </a:r>
            <a:r>
              <a:rPr lang="en-US" dirty="0"/>
              <a:t> participants to chat their Style along with one adjustment to their behavior they can make to enhance their effectiveness with others.</a:t>
            </a:r>
          </a:p>
          <a:p>
            <a:endParaRPr lang="en-US" dirty="0"/>
          </a:p>
          <a:p>
            <a:pPr algn="l"/>
            <a:r>
              <a:rPr lang="en-US" sz="1100" b="1" i="0" u="none" strike="noStrike" baseline="0" dirty="0">
                <a:latin typeface="+mj-lt"/>
              </a:rPr>
              <a:t>In-Person Directions:</a:t>
            </a:r>
          </a:p>
          <a:p>
            <a:pPr marL="0" indent="0" algn="l">
              <a:buFontTx/>
              <a:buNone/>
            </a:pPr>
            <a:r>
              <a:rPr lang="en-US" sz="1100" b="1" i="0" u="none" strike="noStrike" baseline="0" dirty="0">
                <a:latin typeface="+mj-lt"/>
              </a:rPr>
              <a:t>ASK</a:t>
            </a:r>
            <a:r>
              <a:rPr lang="en-US" sz="1100" b="0" i="0" u="none" strike="noStrike" baseline="0" dirty="0">
                <a:latin typeface="+mj-lt"/>
              </a:rPr>
              <a:t> participants to read their Style profile and begin to determine ways they can adjust their behavior to meet others’ Style needs. (They will continue this exercise when they read their Versatility profiles).</a:t>
            </a:r>
          </a:p>
          <a:p>
            <a:pPr marL="0" indent="0" algn="l">
              <a:buFontTx/>
              <a:buNone/>
            </a:pPr>
            <a:r>
              <a:rPr lang="nn-NO" sz="1100" b="0" i="0" u="none" strike="noStrike" baseline="0" dirty="0">
                <a:latin typeface="+mj-lt"/>
              </a:rPr>
              <a:t> </a:t>
            </a:r>
          </a:p>
          <a:p>
            <a:pPr marL="0" indent="0" algn="l">
              <a:buFontTx/>
              <a:buNone/>
            </a:pPr>
            <a:r>
              <a:rPr lang="en-US" sz="1100" b="1" i="0" u="none" strike="noStrike" baseline="0" dirty="0">
                <a:latin typeface="+mj-lt"/>
              </a:rPr>
              <a:t>ASK</a:t>
            </a:r>
            <a:r>
              <a:rPr lang="en-US" sz="1100" b="0" i="0" u="none" strike="noStrike" baseline="0" dirty="0">
                <a:latin typeface="+mj-lt"/>
              </a:rPr>
              <a:t> participants to share what they learned about their Style and how they can adjust their behavior.</a:t>
            </a:r>
          </a:p>
          <a:p>
            <a:endParaRPr lang="en-US" dirty="0"/>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15</a:t>
            </a:fld>
            <a:endParaRPr lang="en-US" dirty="0"/>
          </a:p>
        </p:txBody>
      </p:sp>
    </p:spTree>
    <p:extLst>
      <p:ext uri="{BB962C8B-B14F-4D97-AF65-F5344CB8AC3E}">
        <p14:creationId xmlns:p14="http://schemas.microsoft.com/office/powerpoint/2010/main" val="3824961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16</a:t>
            </a:fld>
            <a:endParaRPr lang="en-US" dirty="0"/>
          </a:p>
        </p:txBody>
      </p:sp>
    </p:spTree>
    <p:extLst>
      <p:ext uri="{BB962C8B-B14F-4D97-AF65-F5344CB8AC3E}">
        <p14:creationId xmlns:p14="http://schemas.microsoft.com/office/powerpoint/2010/main" val="2305417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17</a:t>
            </a:fld>
            <a:endParaRPr lang="en-US" dirty="0"/>
          </a:p>
        </p:txBody>
      </p:sp>
    </p:spTree>
    <p:extLst>
      <p:ext uri="{BB962C8B-B14F-4D97-AF65-F5344CB8AC3E}">
        <p14:creationId xmlns:p14="http://schemas.microsoft.com/office/powerpoint/2010/main" val="1801905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18</a:t>
            </a:fld>
            <a:endParaRPr lang="en-US" dirty="0"/>
          </a:p>
        </p:txBody>
      </p:sp>
    </p:spTree>
    <p:extLst>
      <p:ext uri="{BB962C8B-B14F-4D97-AF65-F5344CB8AC3E}">
        <p14:creationId xmlns:p14="http://schemas.microsoft.com/office/powerpoint/2010/main" val="1667684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SOCIAL STYLE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19</a:t>
            </a:fld>
            <a:endParaRPr lang="en-US" dirty="0"/>
          </a:p>
        </p:txBody>
      </p:sp>
    </p:spTree>
    <p:extLst>
      <p:ext uri="{BB962C8B-B14F-4D97-AF65-F5344CB8AC3E}">
        <p14:creationId xmlns:p14="http://schemas.microsoft.com/office/powerpoint/2010/main" val="286781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15 MINUTES TOTAL (Participant Workbook pages 1 and 2)</a:t>
            </a:r>
          </a:p>
          <a:p>
            <a:pPr algn="l"/>
            <a:endParaRPr lang="en-US" sz="1100" b="0" i="0" u="none" strike="noStrike" baseline="0" dirty="0">
              <a:latin typeface="+mj-lt"/>
            </a:endParaRPr>
          </a:p>
          <a:p>
            <a:pPr algn="l"/>
            <a:r>
              <a:rPr lang="en-US" sz="1100" b="1" i="0" u="none" strike="noStrike" baseline="0" dirty="0">
                <a:latin typeface="+mj-lt"/>
              </a:rPr>
              <a:t>5 MINUTES </a:t>
            </a:r>
            <a:endParaRPr lang="en-US" sz="1100" b="0" i="0" u="none" strike="noStrike" baseline="0" dirty="0">
              <a:latin typeface="+mj-lt"/>
            </a:endParaRPr>
          </a:p>
          <a:p>
            <a:r>
              <a:rPr lang="en-US" sz="1100" dirty="0">
                <a:latin typeface="+mj-lt"/>
                <a:ea typeface="ヒラギノ角ゴ Pro W3" pitchFamily="4" charset="-128"/>
                <a:cs typeface="ヒラギノ角ゴ Pro W3" pitchFamily="4" charset="-128"/>
              </a:rPr>
              <a:t>Going through this session you will:</a:t>
            </a:r>
          </a:p>
          <a:p>
            <a:r>
              <a:rPr lang="en-US" sz="1100" dirty="0">
                <a:latin typeface="+mj-lt"/>
                <a:ea typeface="ヒラギノ角ゴ Pro W3" pitchFamily="4" charset="-128"/>
                <a:cs typeface="ヒラギノ角ゴ Pro W3" pitchFamily="4" charset="-128"/>
              </a:rPr>
              <a:t>• Gain an understanding of the SOCIAL STYLE Model.</a:t>
            </a:r>
          </a:p>
          <a:p>
            <a:r>
              <a:rPr lang="en-US" sz="1100" dirty="0">
                <a:latin typeface="+mj-lt"/>
                <a:ea typeface="ヒラギノ角ゴ Pro W3" pitchFamily="4" charset="-128"/>
                <a:cs typeface="ヒラギノ角ゴ Pro W3" pitchFamily="4" charset="-128"/>
              </a:rPr>
              <a:t>• Estimate your SOCIAL STYLE by completing a self-perception assessment.</a:t>
            </a:r>
          </a:p>
          <a:p>
            <a:r>
              <a:rPr lang="en-US" sz="1100" dirty="0">
                <a:latin typeface="+mj-lt"/>
                <a:ea typeface="ヒラギノ角ゴ Pro W3" pitchFamily="4" charset="-128"/>
                <a:cs typeface="ヒラギノ角ゴ Pro W3" pitchFamily="4" charset="-128"/>
              </a:rPr>
              <a:t>• Increase your understanding of your behavior and how others tend to view people with your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latin typeface="+mj-lt"/>
                <a:ea typeface="ヒラギノ角ゴ Pro W3" pitchFamily="4" charset="-128"/>
                <a:cs typeface="ヒラギノ角ゴ Pro W3" pitchFamily="4" charset="-128"/>
              </a:rPr>
              <a:t>• </a:t>
            </a:r>
            <a:r>
              <a:rPr lang="en-US" sz="1100" dirty="0">
                <a:ea typeface="ヒラギノ角ゴ Pro W3" pitchFamily="4" charset="-128"/>
                <a:cs typeface="ヒラギノ角ゴ Pro W3" pitchFamily="4" charset="-128"/>
              </a:rPr>
              <a:t>Increase your Versatility to become more effective with others.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dirty="0">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None/>
              <a:tabLst/>
              <a:defRPr/>
            </a:pPr>
            <a:r>
              <a:rPr lang="en-US" sz="1100" b="1" dirty="0">
                <a:ea typeface="ヒラギノ角ゴ Pro W3" pitchFamily="4" charset="-128"/>
                <a:cs typeface="ヒラギノ角ゴ Pro W3" pitchFamily="4" charset="-128"/>
              </a:rPr>
              <a:t>SAY</a:t>
            </a:r>
            <a:r>
              <a:rPr lang="en-US" sz="1100" dirty="0">
                <a:ea typeface="ヒラギノ角ゴ Pro W3" pitchFamily="4" charset="-128"/>
                <a:cs typeface="ヒラギノ角ゴ Pro W3" pitchFamily="4" charset="-128"/>
              </a:rPr>
              <a:t> I want to emphasize the last point, number 4. While you’ll learn a lot about yourself, the goal of this program is to learn about the people you work with and how you can adjust your behavior to work more effectively with them. Versatility is about adjusting your behavior to help others meet their Style needs. When you do this, you increase your effectiveness and also make it easier for others to show Versatility toward you.</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If your participants completed the Online Self-Perception assessment</a:t>
            </a:r>
            <a:r>
              <a:rPr lang="en-US" sz="1100" b="0" i="0" u="none" strike="noStrike" baseline="0" dirty="0">
                <a:latin typeface="+mj-lt"/>
              </a:rPr>
              <a:t>:</a:t>
            </a:r>
          </a:p>
          <a:p>
            <a:pPr marL="171450" indent="-171450" algn="l">
              <a:buFont typeface="Wingdings" panose="05000000000000000000" pitchFamily="2" charset="2"/>
              <a:buChar char="§"/>
            </a:pPr>
            <a:r>
              <a:rPr lang="en-US" sz="1100" b="0" i="0" u="none" strike="noStrike" baseline="0" dirty="0">
                <a:latin typeface="+mj-lt"/>
              </a:rPr>
              <a:t>Make sure you have a profile for each participant who completed the assessment.</a:t>
            </a:r>
          </a:p>
          <a:p>
            <a:pPr marL="171450" indent="-171450" algn="l">
              <a:buFont typeface="Wingdings" panose="05000000000000000000" pitchFamily="2" charset="2"/>
              <a:buChar char="§"/>
            </a:pPr>
            <a:r>
              <a:rPr lang="en-US" sz="1100" b="0" i="0" u="none" strike="noStrike" baseline="0" dirty="0">
                <a:latin typeface="+mj-lt"/>
              </a:rPr>
              <a:t>DO NOT pass out the profiles at this time.</a:t>
            </a:r>
          </a:p>
          <a:p>
            <a:pPr marL="171450" indent="-171450" algn="l">
              <a:buFont typeface="Wingdings" panose="05000000000000000000" pitchFamily="2" charset="2"/>
              <a:buChar char="§"/>
            </a:pPr>
            <a:r>
              <a:rPr lang="en-US" sz="1100" b="0" i="0" u="none" strike="noStrike" baseline="0" dirty="0">
                <a:latin typeface="+mj-lt"/>
              </a:rPr>
              <a:t>VIRTUAL: Participants should already have their profiles available.</a:t>
            </a:r>
          </a:p>
          <a:p>
            <a:endParaRPr lang="en-US" sz="1100" dirty="0">
              <a:latin typeface="+mj-lt"/>
              <a:ea typeface="ヒラギノ角ゴ Pro W3" pitchFamily="4" charset="-128"/>
              <a:cs typeface="ヒラギノ角ゴ Pro W3" pitchFamily="4" charset="-128"/>
            </a:endParaRPr>
          </a:p>
          <a:p>
            <a:pPr algn="l"/>
            <a:r>
              <a:rPr lang="en-US" sz="1100" b="1" i="0" u="none" strike="noStrike" baseline="0" dirty="0">
                <a:latin typeface="+mj-lt"/>
              </a:rPr>
              <a:t>10 MINUTES</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If you are using the Paper assessment</a:t>
            </a:r>
            <a:r>
              <a:rPr lang="en-US" sz="1100" b="0" i="0" u="none" strike="noStrike" baseline="0" dirty="0">
                <a:latin typeface="+mj-lt"/>
              </a:rPr>
              <a:t>:</a:t>
            </a:r>
          </a:p>
          <a:p>
            <a:r>
              <a:rPr lang="en-US" sz="1100" b="1" dirty="0">
                <a:latin typeface="+mj-lt"/>
                <a:ea typeface="ヒラギノ角ゴ Pro W3" pitchFamily="4" charset="-128"/>
                <a:cs typeface="ヒラギノ角ゴ Pro W3" pitchFamily="4" charset="-128"/>
              </a:rPr>
              <a:t>SAY</a:t>
            </a:r>
            <a:r>
              <a:rPr lang="en-US" sz="1100" dirty="0">
                <a:latin typeface="+mj-lt"/>
                <a:ea typeface="ヒラギノ角ゴ Pro W3" pitchFamily="4" charset="-128"/>
                <a:cs typeface="ヒラギノ角ゴ Pro W3" pitchFamily="4" charset="-128"/>
              </a:rPr>
              <a:t> It’s critical that individuals understand their own behavior and how it affects others. So we’re going to do an exercise that will give you insights about yourself. You’re each going to complete a self-assessment of your SOCIAL STYLE. With that knowledge as a foundation, we’ll then look at how you can work more effectively with others.</a:t>
            </a:r>
          </a:p>
          <a:p>
            <a:endParaRPr lang="en-US" sz="1100" dirty="0">
              <a:latin typeface="+mj-lt"/>
              <a:ea typeface="ヒラギノ角ゴ Pro W3" pitchFamily="4" charset="-128"/>
              <a:cs typeface="ヒラギノ角ゴ Pro W3" pitchFamily="4" charset="-128"/>
            </a:endParaRPr>
          </a:p>
          <a:p>
            <a:pPr algn="l"/>
            <a:r>
              <a:rPr lang="en-US" sz="1100" b="0" i="0" u="none" strike="noStrike" baseline="0" dirty="0">
                <a:latin typeface="+mj-lt"/>
              </a:rPr>
              <a:t>1. </a:t>
            </a:r>
            <a:r>
              <a:rPr lang="en-US" sz="1100" b="1" i="0" u="none" strike="noStrike" baseline="0" dirty="0">
                <a:latin typeface="+mj-lt"/>
              </a:rPr>
              <a:t>DISTRIBUTE</a:t>
            </a:r>
            <a:r>
              <a:rPr lang="en-US" sz="1100" b="0" i="0" u="none" strike="noStrike" baseline="0" dirty="0">
                <a:latin typeface="+mj-lt"/>
              </a:rPr>
              <a:t> questionnaires.</a:t>
            </a:r>
          </a:p>
          <a:p>
            <a:pPr algn="l"/>
            <a:r>
              <a:rPr lang="en-US" sz="1100" b="0" i="0" u="none" strike="noStrike" baseline="0" dirty="0">
                <a:latin typeface="+mj-lt"/>
              </a:rPr>
              <a:t>2. </a:t>
            </a:r>
            <a:r>
              <a:rPr lang="en-US" sz="1100" b="1" i="0" u="none" strike="noStrike" baseline="0" dirty="0">
                <a:latin typeface="+mj-lt"/>
              </a:rPr>
              <a:t>ASK</a:t>
            </a:r>
            <a:r>
              <a:rPr lang="en-US" sz="1100" b="0" i="0" u="none" strike="noStrike" baseline="0" dirty="0">
                <a:latin typeface="+mj-lt"/>
              </a:rPr>
              <a:t> participants to complete the SOCIAL STYLE and Versatility Questionnaires.</a:t>
            </a:r>
          </a:p>
          <a:p>
            <a:pPr algn="l"/>
            <a:r>
              <a:rPr lang="en-US" sz="1100" b="0" i="0" u="none" strike="noStrike" baseline="0" dirty="0">
                <a:latin typeface="+mj-lt"/>
              </a:rPr>
              <a:t>3. </a:t>
            </a:r>
            <a:r>
              <a:rPr lang="en-US" sz="1100" b="1" i="0" u="none" strike="noStrike" baseline="0" dirty="0">
                <a:latin typeface="+mj-lt"/>
              </a:rPr>
              <a:t>DO NOT </a:t>
            </a:r>
            <a:r>
              <a:rPr lang="en-US" sz="1100" b="0" i="0" u="none" strike="noStrike" baseline="0" dirty="0">
                <a:latin typeface="+mj-lt"/>
              </a:rPr>
              <a:t>ask participants to score their questionnaires at this time.</a:t>
            </a:r>
          </a:p>
          <a:p>
            <a:pPr algn="l"/>
            <a:endParaRPr lang="en-US" sz="1100" b="0" i="0" u="none" strike="noStrike" baseline="0" dirty="0">
              <a:latin typeface="+mj-lt"/>
            </a:endParaRPr>
          </a:p>
          <a:p>
            <a:pPr algn="l"/>
            <a:r>
              <a:rPr lang="en-US" sz="1100" b="1" i="0" u="none" strike="noStrike" baseline="0" dirty="0">
                <a:latin typeface="+mj-lt"/>
              </a:rPr>
              <a:t>VIRTUAL PROGRAM</a:t>
            </a:r>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0" i="0" u="none" strike="noStrike" baseline="0" dirty="0">
                <a:latin typeface="+mj-lt"/>
              </a:rPr>
              <a:t>If delivering virtually, you will not be able to use paper questionnaires and will need to prepare ahead of time to deliver online profiles.</a:t>
            </a:r>
            <a:r>
              <a:rPr lang="en-US" sz="1100" dirty="0">
                <a:solidFill>
                  <a:srgbClr val="000000"/>
                </a:solidFill>
                <a:latin typeface="Arial" panose="020B0604020202020204" pitchFamily="34" charset="0"/>
              </a:rPr>
              <a:t> Arrange to have a notification sent to learners so they can download their profiles prior to the session. </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758326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b="1" dirty="0"/>
              <a:t>FACILITATOR NOTE:  </a:t>
            </a:r>
            <a:r>
              <a:rPr lang="en-US" b="0" dirty="0"/>
              <a:t>To extend their learning beyond the classroom, participants who complete the Paper Survey can register for free, unlimited access to SOCIAL STYLE Navigator.   See Slide #42 for details.</a:t>
            </a:r>
          </a:p>
          <a:p>
            <a:endParaRPr lang="en-US" b="0" dirty="0"/>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20</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1583467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sz="1050" b="0" dirty="0"/>
              <a:t>If using the paper assessment, use the following slides.</a:t>
            </a:r>
          </a:p>
          <a:p>
            <a:endParaRPr lang="en-US" sz="1050" b="0" dirty="0"/>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050" b="1" dirty="0"/>
              <a:t>FACILITATOR NOTE:  </a:t>
            </a:r>
            <a:r>
              <a:rPr lang="en-US" sz="1050" b="0" dirty="0"/>
              <a:t>To extend their learning beyond the classroom, participants who complete the Paper Survey can register for free, unlimited access to SOCIAL STYLE Navigator.   See Slide #42 for details.</a:t>
            </a:r>
          </a:p>
          <a:p>
            <a:endParaRPr lang="en-US" sz="1050" b="0" dirty="0"/>
          </a:p>
          <a:p>
            <a:endParaRPr lang="en-US" sz="1050" b="0" dirty="0"/>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21</a:t>
            </a:fld>
            <a:endParaRPr lang="en-US" dirty="0"/>
          </a:p>
        </p:txBody>
      </p:sp>
    </p:spTree>
    <p:extLst>
      <p:ext uri="{BB962C8B-B14F-4D97-AF65-F5344CB8AC3E}">
        <p14:creationId xmlns:p14="http://schemas.microsoft.com/office/powerpoint/2010/main" val="1110919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800" b="1" i="0" u="none" strike="noStrike" baseline="0" dirty="0">
                <a:latin typeface="+mj-lt"/>
              </a:rPr>
              <a:t>15 MINUTES (Participant Workbook pages 8 to 15) – PAPER PROFILE ONLY</a:t>
            </a:r>
          </a:p>
          <a:p>
            <a:pPr algn="l"/>
            <a:endParaRPr lang="en-US" sz="1800" b="0" i="0" u="none" strike="noStrike" baseline="0" dirty="0">
              <a:latin typeface="+mj-lt"/>
            </a:endParaRPr>
          </a:p>
          <a:p>
            <a:pPr algn="l"/>
            <a:r>
              <a:rPr lang="en-US" sz="1800" b="0" i="0" u="none" strike="noStrike" baseline="0" dirty="0">
                <a:latin typeface="+mj-lt"/>
              </a:rPr>
              <a:t>Purpose</a:t>
            </a:r>
          </a:p>
          <a:p>
            <a:pPr marL="285750" indent="-285750" algn="l">
              <a:buFont typeface="Wingdings" panose="05000000000000000000" pitchFamily="2" charset="2"/>
              <a:buChar char="§"/>
            </a:pPr>
            <a:r>
              <a:rPr lang="en-US" sz="1800" b="0" i="0" u="none" strike="noStrike" baseline="0" dirty="0">
                <a:latin typeface="+mj-lt"/>
              </a:rPr>
              <a:t>The purpose of this exercise is to help participants learn more about their SOCIAL STYLE and to encourage them to think about how they can adjust their behavior to be more effective.</a:t>
            </a:r>
          </a:p>
          <a:p>
            <a:pPr algn="l"/>
            <a:endParaRPr lang="en-US" sz="1800" b="0" i="0" u="none" strike="noStrike" baseline="0" dirty="0">
              <a:latin typeface="+mj-lt"/>
            </a:endParaRPr>
          </a:p>
          <a:p>
            <a:pPr algn="l"/>
            <a:r>
              <a:rPr lang="en-US" sz="1800" b="0" i="0" u="none" strike="noStrike" baseline="0" dirty="0">
                <a:latin typeface="+mj-lt"/>
              </a:rPr>
              <a:t>Materials Needed</a:t>
            </a:r>
          </a:p>
          <a:p>
            <a:pPr marL="285750" indent="-285750" algn="l">
              <a:buFont typeface="Wingdings" panose="05000000000000000000" pitchFamily="2" charset="2"/>
              <a:buChar char="§"/>
            </a:pPr>
            <a:r>
              <a:rPr lang="en-US" sz="1800" b="0" i="0" u="none" strike="noStrike" baseline="0" dirty="0">
                <a:latin typeface="+mj-lt"/>
              </a:rPr>
              <a:t>Flip chart</a:t>
            </a:r>
          </a:p>
          <a:p>
            <a:pPr algn="l"/>
            <a:endParaRPr lang="en-US" sz="1800" b="0" i="0" u="none" strike="noStrike" baseline="0" dirty="0">
              <a:latin typeface="+mj-lt"/>
            </a:endParaRPr>
          </a:p>
          <a:p>
            <a:pPr algn="l"/>
            <a:r>
              <a:rPr lang="en-US" sz="1800" b="0" i="0" u="none" strike="noStrike" baseline="0" dirty="0">
                <a:latin typeface="+mj-lt"/>
              </a:rPr>
              <a:t>Directions</a:t>
            </a:r>
          </a:p>
          <a:p>
            <a:pPr marL="342900" indent="-342900" algn="l">
              <a:buFont typeface="+mj-lt"/>
              <a:buAutoNum type="arabicPeriod"/>
            </a:pPr>
            <a:r>
              <a:rPr lang="en-US" sz="1800" b="1" i="0" u="none" strike="noStrike" baseline="0" dirty="0">
                <a:latin typeface="+mj-lt"/>
              </a:rPr>
              <a:t>ASK</a:t>
            </a:r>
            <a:r>
              <a:rPr lang="en-US" sz="1800" b="0" i="0" u="none" strike="noStrike" baseline="0" dirty="0">
                <a:latin typeface="+mj-lt"/>
              </a:rPr>
              <a:t> participants to read more about their Style in the workbook and to complete the two questions contained in each section. (10 minutes)</a:t>
            </a:r>
          </a:p>
          <a:p>
            <a:pPr marL="0" indent="0" algn="l">
              <a:buFontTx/>
              <a:buNone/>
            </a:pPr>
            <a:r>
              <a:rPr lang="nn-NO" sz="1800" b="0" i="0" u="none" strike="noStrike" baseline="0" dirty="0">
                <a:latin typeface="+mj-lt"/>
              </a:rPr>
              <a:t> 	a. Driving Style, pages 8-9</a:t>
            </a:r>
          </a:p>
          <a:p>
            <a:pPr marL="0" indent="0" algn="l">
              <a:buFontTx/>
              <a:buNone/>
            </a:pPr>
            <a:r>
              <a:rPr lang="fr-FR" sz="1800" b="0" i="0" u="none" strike="noStrike" baseline="0" dirty="0">
                <a:latin typeface="+mj-lt"/>
              </a:rPr>
              <a:t>	b. Expressive Style, pages 10-11</a:t>
            </a:r>
          </a:p>
          <a:p>
            <a:pPr marL="0" indent="0" algn="l">
              <a:buFontTx/>
              <a:buNone/>
            </a:pPr>
            <a:r>
              <a:rPr lang="fr-FR" sz="1800" b="0" i="0" u="none" strike="noStrike" baseline="0" dirty="0">
                <a:latin typeface="+mj-lt"/>
              </a:rPr>
              <a:t>	c. Amiable Style, pages 12-13</a:t>
            </a:r>
          </a:p>
          <a:p>
            <a:pPr marL="0" indent="0" algn="l">
              <a:buFontTx/>
              <a:buNone/>
            </a:pPr>
            <a:r>
              <a:rPr lang="fr-FR" sz="1800" b="0" i="0" u="none" strike="noStrike" baseline="0" dirty="0">
                <a:latin typeface="+mj-lt"/>
              </a:rPr>
              <a:t>	d. Analytical Style, pages 14-15</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if anyone has any questions about their Style regarding (a) strengths of their Style and (b) things they need to work on.</a:t>
            </a:r>
          </a:p>
          <a:p>
            <a:pPr marL="342900" indent="-342900" algn="l">
              <a:buFont typeface="+mj-lt"/>
              <a:buAutoNum type="arabicPeriod" startAt="2"/>
            </a:pPr>
            <a:r>
              <a:rPr lang="en-US" sz="1800" b="1" i="0" u="none" strike="noStrike" baseline="0" dirty="0">
                <a:latin typeface="+mj-lt"/>
              </a:rPr>
              <a:t>ASK</a:t>
            </a:r>
            <a:r>
              <a:rPr lang="en-US" sz="1800" b="0" i="0" u="none" strike="noStrike" baseline="0" dirty="0">
                <a:latin typeface="+mj-lt"/>
              </a:rPr>
              <a:t> participants to share what they learned about their Style. Draw Style quadrants on the flip chart and record their answers for all to see and consider.</a:t>
            </a:r>
          </a:p>
          <a:p>
            <a:pPr marL="0" indent="0" algn="l">
              <a:buFont typeface="+mj-lt"/>
              <a:buNone/>
            </a:pPr>
            <a:endParaRPr lang="en-US" sz="1800" b="0" i="0" u="none" strike="noStrike" baseline="0" dirty="0">
              <a:solidFill>
                <a:srgbClr val="000000"/>
              </a:solidFill>
              <a:latin typeface="+mj-lt"/>
            </a:endParaRPr>
          </a:p>
          <a:p>
            <a:pPr marL="0" indent="0" algn="l">
              <a:buFont typeface="+mj-lt"/>
              <a:buNone/>
            </a:pPr>
            <a:endParaRPr lang="en-US" sz="18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SOCIAL STYLE Model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22</a:t>
            </a:fld>
            <a:endParaRPr lang="en-US" dirty="0"/>
          </a:p>
        </p:txBody>
      </p:sp>
      <p:graphicFrame>
        <p:nvGraphicFramePr>
          <p:cNvPr id="7" name="Table 7">
            <a:extLst>
              <a:ext uri="{FF2B5EF4-FFF2-40B4-BE49-F238E27FC236}">
                <a16:creationId xmlns:a16="http://schemas.microsoft.com/office/drawing/2014/main" id="{C6ABF17D-AA56-42BE-B254-C7E9A920E3B3}"/>
              </a:ext>
            </a:extLst>
          </p:cNvPr>
          <p:cNvGraphicFramePr>
            <a:graphicFrameLocks noGrp="1"/>
          </p:cNvGraphicFramePr>
          <p:nvPr>
            <p:extLst>
              <p:ext uri="{D42A27DB-BD31-4B8C-83A1-F6EECF244321}">
                <p14:modId xmlns:p14="http://schemas.microsoft.com/office/powerpoint/2010/main" val="212159562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45736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 Participant Workbook page 16)</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16 in the workbook.</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what has been covered so far, discussing Key Reminders.</a:t>
            </a:r>
            <a:endParaRPr lang="en-US" sz="1100" b="1" i="0" u="none" strike="noStrike" baseline="0" dirty="0">
              <a:solidFill>
                <a:srgbClr val="000000"/>
              </a:solidFill>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23</a:t>
            </a:fld>
            <a:endParaRPr lang="en-US" dirty="0"/>
          </a:p>
        </p:txBody>
      </p:sp>
    </p:spTree>
    <p:extLst>
      <p:ext uri="{BB962C8B-B14F-4D97-AF65-F5344CB8AC3E}">
        <p14:creationId xmlns:p14="http://schemas.microsoft.com/office/powerpoint/2010/main" val="159681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buNone/>
            </a:pPr>
            <a:r>
              <a:rPr lang="en-US" sz="1100" b="1" dirty="0">
                <a:solidFill>
                  <a:srgbClr val="000000"/>
                </a:solidFill>
                <a:latin typeface="+mn-lt"/>
              </a:rPr>
              <a:t>IPEV-24</a:t>
            </a:r>
          </a:p>
          <a:p>
            <a:pPr>
              <a:buNone/>
            </a:pPr>
            <a:r>
              <a:rPr lang="en-US" sz="1100" b="1" dirty="0">
                <a:solidFill>
                  <a:srgbClr val="000000"/>
                </a:solidFill>
                <a:latin typeface="+mn-lt"/>
              </a:rPr>
              <a:t>IMEV-26</a:t>
            </a:r>
          </a:p>
          <a:p>
            <a:pPr>
              <a:buNone/>
            </a:pPr>
            <a:r>
              <a:rPr lang="en-US" sz="1100" b="1" dirty="0">
                <a:solidFill>
                  <a:srgbClr val="000000"/>
                </a:solidFill>
                <a:latin typeface="+mn-lt"/>
              </a:rPr>
              <a:t>ISEV-28</a:t>
            </a:r>
          </a:p>
          <a:p>
            <a:pPr>
              <a:buNone/>
            </a:pPr>
            <a:r>
              <a:rPr lang="en-US" sz="1100" b="1" dirty="0">
                <a:solidFill>
                  <a:srgbClr val="000000"/>
                </a:solidFill>
                <a:latin typeface="+mn-lt"/>
              </a:rPr>
              <a:t>ISS-44</a:t>
            </a:r>
          </a:p>
          <a:p>
            <a:pPr>
              <a:buNone/>
            </a:pPr>
            <a:r>
              <a:rPr lang="en-US" sz="1100" b="1" dirty="0">
                <a:solidFill>
                  <a:srgbClr val="000000"/>
                </a:solidFill>
                <a:latin typeface="+mn-lt"/>
              </a:rPr>
              <a:t>UMBD-43 </a:t>
            </a:r>
            <a:r>
              <a:rPr lang="en-US" sz="1100" b="0" dirty="0">
                <a:solidFill>
                  <a:srgbClr val="000000"/>
                </a:solidFill>
                <a:latin typeface="+mn-lt"/>
              </a:rPr>
              <a:t>(different notes)</a:t>
            </a:r>
          </a:p>
          <a:p>
            <a:pPr>
              <a:buNone/>
            </a:pPr>
            <a:r>
              <a:rPr lang="en-US" sz="1100" b="1" dirty="0">
                <a:solidFill>
                  <a:srgbClr val="000000"/>
                </a:solidFill>
                <a:latin typeface="+mn-lt"/>
              </a:rPr>
              <a:t>MFR-60 </a:t>
            </a:r>
            <a:r>
              <a:rPr lang="en-US" sz="1100" b="0" dirty="0">
                <a:solidFill>
                  <a:srgbClr val="000000"/>
                </a:solidFill>
                <a:latin typeface="+mn-lt"/>
              </a:rPr>
              <a:t>(1 minute; different notes)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100" b="1" dirty="0">
                <a:solidFill>
                  <a:srgbClr val="000000"/>
                </a:solidFill>
                <a:latin typeface="+mn-lt"/>
              </a:rPr>
              <a:t>SFR-58 </a:t>
            </a:r>
            <a:r>
              <a:rPr lang="en-US" sz="1100" b="0" dirty="0">
                <a:solidFill>
                  <a:srgbClr val="000000"/>
                </a:solidFill>
                <a:latin typeface="+mn-lt"/>
              </a:rPr>
              <a:t>(1 minute; different notes)</a:t>
            </a:r>
            <a:endParaRPr lang="en-US" sz="1100" b="1" dirty="0">
              <a:solidFill>
                <a:srgbClr val="000000"/>
              </a:solidFill>
              <a:latin typeface="+mn-lt"/>
            </a:endParaRPr>
          </a:p>
          <a:p>
            <a:pPr>
              <a:buNone/>
            </a:pPr>
            <a:endParaRPr lang="en-US" sz="1100" b="1" dirty="0">
              <a:solidFill>
                <a:srgbClr val="000000"/>
              </a:solidFill>
              <a:latin typeface="+mn-lt"/>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24</a:t>
            </a:fld>
            <a:endParaRPr lang="en-US" dirty="0"/>
          </a:p>
        </p:txBody>
      </p:sp>
    </p:spTree>
    <p:extLst>
      <p:ext uri="{BB962C8B-B14F-4D97-AF65-F5344CB8AC3E}">
        <p14:creationId xmlns:p14="http://schemas.microsoft.com/office/powerpoint/2010/main" val="1708745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3 MINUTES</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Versatility is a measure of your consistency in adjusting to the Style needs of others.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At the beginning of the program, we reviewed some statistics on Versatility. Research has found that Versatility is a strong predictor of successful job performance. Individuals who consistently show Versatility are rated more effective in their job performance than those who are inconsistent in their Versatility.</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Versatility is completely within your control, so it is your choice to be versatile with others. </a:t>
            </a:r>
            <a:r>
              <a:rPr lang="en-US" sz="1100" b="0" i="0" u="none" strike="noStrike" baseline="0" dirty="0">
                <a:solidFill>
                  <a:srgbClr val="000000"/>
                </a:solidFill>
                <a:latin typeface="Open Sans" panose="020B0606030504020204"/>
              </a:rPr>
              <a:t>You can be highly versatile with one group and show low Versatility with another group. It depends on the circumstances and how much you value your interpersonal effectiveness with each group. </a:t>
            </a:r>
          </a:p>
          <a:p>
            <a:pPr marL="171450" indent="-171450">
              <a:buFont typeface="Wingdings" panose="05000000000000000000" pitchFamily="2" charset="2"/>
              <a:buChar char="§"/>
            </a:pPr>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It is completely independent of SOCIAL STYLE: Any Style can show Versatility and be successful. </a:t>
            </a:r>
          </a:p>
          <a:p>
            <a:endParaRPr lang="en-US" sz="11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0" i="0" u="none" strike="noStrike" baseline="0" dirty="0">
                <a:solidFill>
                  <a:srgbClr val="000000"/>
                </a:solidFill>
                <a:latin typeface="Open Sans" panose="020B0606030504020204"/>
              </a:rPr>
              <a:t>Versatility is NOT the same as likeability. A person can be well liked but not have high Versatility. The opposite can also be true. Versatility helps you develop better working relationships, but it is separate from your personal likeability. </a:t>
            </a:r>
          </a:p>
          <a:p>
            <a:pPr marL="0" indent="0">
              <a:buNone/>
            </a:pPr>
            <a:endParaRPr lang="en-US" sz="1100" b="0" i="0" u="none" strike="noStrike" baseline="0" dirty="0">
              <a:solidFill>
                <a:srgbClr val="000000"/>
              </a:solidFill>
              <a:latin typeface="Open Sans" panose="020B0606030504020204"/>
            </a:endParaRP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25</a:t>
            </a:fld>
            <a:endParaRPr lang="en-US" dirty="0"/>
          </a:p>
        </p:txBody>
      </p:sp>
      <p:graphicFrame>
        <p:nvGraphicFramePr>
          <p:cNvPr id="7" name="Table 7">
            <a:extLst>
              <a:ext uri="{FF2B5EF4-FFF2-40B4-BE49-F238E27FC236}">
                <a16:creationId xmlns:a16="http://schemas.microsoft.com/office/drawing/2014/main" id="{4D6B6E65-C496-4EBD-85D2-1B72449F7017}"/>
              </a:ext>
            </a:extLst>
          </p:cNvPr>
          <p:cNvGraphicFramePr>
            <a:graphicFrameLocks noGrp="1"/>
          </p:cNvGraphicFramePr>
          <p:nvPr>
            <p:extLst>
              <p:ext uri="{D42A27DB-BD31-4B8C-83A1-F6EECF244321}">
                <p14:modId xmlns:p14="http://schemas.microsoft.com/office/powerpoint/2010/main" val="1571928766"/>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355283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5 MINUTES (Participant Workbook page 19)</a:t>
            </a:r>
          </a:p>
          <a:p>
            <a:pPr algn="l"/>
            <a:endParaRPr lang="en-US" sz="1100" b="0" i="0" u="none" strike="noStrike" baseline="0" dirty="0">
              <a:latin typeface="+mj-lt"/>
            </a:endParaRPr>
          </a:p>
          <a:p>
            <a:pPr>
              <a:spcBef>
                <a:spcPts val="0"/>
              </a:spcBef>
              <a:buNone/>
              <a:defRPr/>
            </a:pPr>
            <a:r>
              <a:rPr lang="en-US" sz="1100" b="1" i="0" u="none" strike="noStrike" baseline="0" dirty="0">
                <a:latin typeface="+mj-lt"/>
              </a:rPr>
              <a:t>ASK</a:t>
            </a:r>
            <a:r>
              <a:rPr lang="en-US" sz="1100" b="0" i="0" u="none" strike="noStrike" baseline="0" dirty="0">
                <a:latin typeface="+mj-lt"/>
              </a:rPr>
              <a:t> participants to turn to page 19 in the workbook.</a:t>
            </a:r>
          </a:p>
          <a:p>
            <a:pPr>
              <a:spcBef>
                <a:spcPts val="0"/>
              </a:spcBef>
              <a:buNone/>
              <a:defRPr/>
            </a:pPr>
            <a:endParaRPr lang="en-US" sz="1100" b="0" i="0" u="none" strike="noStrike" baseline="0" dirty="0">
              <a:latin typeface="+mj-lt"/>
            </a:endParaRPr>
          </a:p>
          <a:p>
            <a:pPr>
              <a:spcBef>
                <a:spcPts val="0"/>
              </a:spcBef>
              <a:buNone/>
              <a:defRPr/>
            </a:pPr>
            <a:r>
              <a:rPr lang="en-US" sz="1100" i="1" dirty="0">
                <a:latin typeface="Arial" panose="020B0604020202020204" pitchFamily="34" charset="0"/>
              </a:rPr>
              <a:t>Image remains a part of the Versatility model because it’s important for building relationships. Describe Versatility in a timeline:</a:t>
            </a:r>
          </a:p>
          <a:p>
            <a:pPr>
              <a:spcBef>
                <a:spcPts val="0"/>
              </a:spcBef>
              <a:buNone/>
              <a:defRPr/>
            </a:pPr>
            <a:endParaRPr lang="en-US" sz="1100"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sz="1100" b="1" i="0" dirty="0">
                <a:latin typeface="Arial" panose="020B0604020202020204" pitchFamily="34" charset="0"/>
              </a:rPr>
              <a:t>SAY </a:t>
            </a:r>
            <a:r>
              <a:rPr lang="en-US" sz="1100" i="0" dirty="0">
                <a:latin typeface="Arial" panose="020B0604020202020204" pitchFamily="34" charset="0"/>
              </a:rPr>
              <a:t>You show Versatility in four areas. </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rPr>
              <a:t>Image</a:t>
            </a:r>
            <a:r>
              <a:rPr lang="en-US" sz="1100" dirty="0">
                <a:latin typeface="Arial" panose="020B0604020202020204" pitchFamily="34" charset="0"/>
              </a:rPr>
              <a:t> – When you first meet a new person at work, you form an impression about this person based on what you see, consciously or not. Essentially Image is a first impression: Are you dressed appropriately for the situation, for the work culture, for the client, and so on?</a:t>
            </a:r>
          </a:p>
          <a:p>
            <a:pPr>
              <a:spcBef>
                <a:spcPts val="0"/>
              </a:spcBef>
              <a:buNone/>
              <a:defRPr/>
            </a:pPr>
            <a:endParaRPr lang="en-US" sz="1100" dirty="0">
              <a:latin typeface="Arial" panose="020B0604020202020204" pitchFamily="34" charset="0"/>
            </a:endParaRPr>
          </a:p>
          <a:p>
            <a:r>
              <a:rPr lang="en-US" sz="1100" b="1" dirty="0">
                <a:latin typeface="Arial" panose="020B0604020202020204" pitchFamily="34" charset="0"/>
              </a:rPr>
              <a:t>ONLINE PROFILE</a:t>
            </a:r>
            <a:r>
              <a:rPr lang="en-US" sz="1100" dirty="0">
                <a:latin typeface="Arial" panose="020B0604020202020204" pitchFamily="34" charset="0"/>
              </a:rPr>
              <a:t>: Note that </a:t>
            </a:r>
            <a:r>
              <a:rPr lang="en-US" sz="1100" b="1" dirty="0">
                <a:latin typeface="Arial" panose="020B0604020202020204" pitchFamily="34" charset="0"/>
              </a:rPr>
              <a:t>Image is not measured as part of your Profile</a:t>
            </a:r>
            <a:r>
              <a:rPr lang="en-US" sz="1100" dirty="0">
                <a:latin typeface="Arial" panose="020B0604020202020204" pitchFamily="34" charset="0"/>
              </a:rPr>
              <a:t>. This is </a:t>
            </a:r>
            <a:r>
              <a:rPr lang="en-US" sz="1100" dirty="0"/>
              <a:t>because:</a:t>
            </a:r>
          </a:p>
          <a:p>
            <a:pPr marL="181240" indent="-181240">
              <a:buFont typeface="Arial" panose="020B0604020202020204" pitchFamily="34" charset="0"/>
              <a:buChar char="•"/>
            </a:pPr>
            <a:r>
              <a:rPr lang="en-US" sz="1100" dirty="0"/>
              <a:t>Image is difficult to observe in virtual environments. We can’t observe very well how people are dressed, and because there are a wide variety of dress codes, even within companies and teams, it is less relevant to measure Image in this way.</a:t>
            </a:r>
          </a:p>
          <a:p>
            <a:pPr marL="181240" indent="-181240">
              <a:buFont typeface="Arial" panose="020B0604020202020204" pitchFamily="34" charset="0"/>
              <a:buChar char="•"/>
            </a:pPr>
            <a:r>
              <a:rPr lang="en-US" sz="1100" dirty="0"/>
              <a:t>People don’t always like answering questions about Image without understanding the context of how Image is explained in training.</a:t>
            </a:r>
          </a:p>
          <a:p>
            <a:pPr marL="181240" indent="-181240">
              <a:buFont typeface="Arial" panose="020B0604020202020204" pitchFamily="34" charset="0"/>
              <a:buChar char="•"/>
            </a:pPr>
            <a:r>
              <a:rPr lang="en-US" sz="1100" dirty="0"/>
              <a:t>Image is still important for many people and companies, which is why it’s part of the model. However, you won’t receive a measure of your Image.</a:t>
            </a:r>
          </a:p>
          <a:p>
            <a:endParaRPr lang="en-US" sz="1100" dirty="0"/>
          </a:p>
          <a:p>
            <a:pPr>
              <a:spcBef>
                <a:spcPts val="0"/>
              </a:spcBef>
              <a:buNone/>
              <a:defRPr/>
            </a:pPr>
            <a:r>
              <a:rPr lang="en-US" sz="1100" b="1" dirty="0">
                <a:latin typeface="Arial" panose="020B0604020202020204" pitchFamily="34" charset="0"/>
              </a:rPr>
              <a:t>Presentation</a:t>
            </a:r>
            <a:r>
              <a:rPr lang="en-US" sz="1100" dirty="0">
                <a:latin typeface="Arial" panose="020B0604020202020204" pitchFamily="34" charset="0"/>
              </a:rPr>
              <a:t> – When a person communicates in meetings or other public venues, you’ll notice how clear they are at helping people understand their points. Do they use clear language? Are their examples effective? Do they take others’ Styles into account?</a:t>
            </a:r>
          </a:p>
          <a:p>
            <a:pPr>
              <a:spcBef>
                <a:spcPts val="0"/>
              </a:spcBef>
              <a:buNone/>
              <a:defRPr/>
            </a:pPr>
            <a:endParaRPr lang="en-US" sz="1100" dirty="0">
              <a:latin typeface="Arial" panose="020B0604020202020204" pitchFamily="34" charset="0"/>
            </a:endParaRPr>
          </a:p>
          <a:p>
            <a:pPr>
              <a:spcBef>
                <a:spcPts val="0"/>
              </a:spcBef>
              <a:buNone/>
              <a:defRPr/>
            </a:pPr>
            <a:r>
              <a:rPr lang="en-US" sz="1100" b="1" dirty="0">
                <a:latin typeface="Arial" panose="020B0604020202020204" pitchFamily="34" charset="0"/>
                <a:cs typeface="Arial" panose="020B0604020202020204" pitchFamily="34" charset="0"/>
              </a:rPr>
              <a:t>Competence</a:t>
            </a:r>
            <a:r>
              <a:rPr lang="en-US" sz="1100" dirty="0">
                <a:latin typeface="Arial" panose="020B0604020202020204" pitchFamily="34" charset="0"/>
                <a:cs typeface="Arial" panose="020B0604020202020204" pitchFamily="34" charset="0"/>
              </a:rPr>
              <a:t> – Over time, you’ll observe this person in a variety of situations. Are they reliable and do they persevere during difficult times? Are they flexible when change happens? Are they optimistic most of the time? Do they show creativity?</a:t>
            </a:r>
          </a:p>
          <a:p>
            <a:pPr>
              <a:spcBef>
                <a:spcPts val="0"/>
              </a:spcBef>
              <a:buNone/>
              <a:defRPr/>
            </a:pPr>
            <a:endParaRPr lang="en-US" sz="1100" dirty="0">
              <a:solidFill>
                <a:srgbClr val="000000"/>
              </a:solidFill>
              <a:latin typeface="Arial" panose="020B0604020202020204" pitchFamily="34" charset="0"/>
              <a:cs typeface="Arial" panose="020B0604020202020204" pitchFamily="34" charset="0"/>
            </a:endParaRPr>
          </a:p>
          <a:p>
            <a:pPr>
              <a:spcBef>
                <a:spcPts val="0"/>
              </a:spcBef>
              <a:buNone/>
              <a:defRPr/>
            </a:pPr>
            <a:r>
              <a:rPr lang="en-US" sz="1100" b="1" dirty="0">
                <a:solidFill>
                  <a:srgbClr val="000000"/>
                </a:solidFill>
                <a:latin typeface="Arial" panose="020B0604020202020204" pitchFamily="34" charset="0"/>
                <a:cs typeface="Arial" panose="020B0604020202020204" pitchFamily="34" charset="0"/>
              </a:rPr>
              <a:t>Feedback</a:t>
            </a:r>
            <a:r>
              <a:rPr lang="en-US" sz="1100" dirty="0">
                <a:solidFill>
                  <a:srgbClr val="000000"/>
                </a:solidFill>
                <a:latin typeface="Arial" panose="020B0604020202020204" pitchFamily="34" charset="0"/>
                <a:cs typeface="Arial" panose="020B0604020202020204" pitchFamily="34" charset="0"/>
              </a:rPr>
              <a:t> – Finally, this is the most interpersonal part of Versatility. Are they a good listener? Do they show empathy for others’ situations? Do they meet the needs of other people’s Styles? Do they develop good relationships with others?</a:t>
            </a:r>
            <a:endParaRPr lang="en-US" sz="1100" dirty="0">
              <a:solidFill>
                <a:schemeClr val="tx2"/>
              </a:solidFill>
              <a:latin typeface="Arial" charset="0"/>
              <a:cs typeface="Arial"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26</a:t>
            </a:fld>
            <a:endParaRPr lang="en-US" dirty="0"/>
          </a:p>
        </p:txBody>
      </p:sp>
    </p:spTree>
    <p:extLst>
      <p:ext uri="{BB962C8B-B14F-4D97-AF65-F5344CB8AC3E}">
        <p14:creationId xmlns:p14="http://schemas.microsoft.com/office/powerpoint/2010/main" val="2030466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online profile, use the following slides.</a:t>
            </a:r>
          </a:p>
          <a:p>
            <a:endParaRPr lang="en-US" b="0" dirty="0"/>
          </a:p>
          <a:p>
            <a:r>
              <a:rPr lang="en-US" b="0" dirty="0"/>
              <a:t>Note that if delivering virtually, participants will need to have received their profiles prior to the program.</a:t>
            </a:r>
          </a:p>
          <a:p>
            <a:endParaRPr lang="en-US" b="0" dirty="0"/>
          </a:p>
          <a:p>
            <a:r>
              <a:rPr lang="en-US" b="0" dirty="0"/>
              <a:t>Check the Status Report and Composite Report to understand which participants have completed their profiles, and the breakdown of Versatility within your program.</a:t>
            </a:r>
          </a:p>
          <a:p>
            <a:endParaRPr lang="en-US" b="0" dirty="0"/>
          </a:p>
          <a:p>
            <a:endParaRPr lang="en-US"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27</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427687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5 MINUTES</a:t>
            </a:r>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endParaRPr lang="en-US" sz="1100" b="1" dirty="0"/>
          </a:p>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dirty="0"/>
              <a:t>THIS SLIDE IS USED ONLY WITH THE ONLINE PROFILE.</a:t>
            </a:r>
          </a:p>
          <a:p>
            <a:endParaRPr lang="en-US" sz="1100" b="1" dirty="0">
              <a:solidFill>
                <a:srgbClr val="000000"/>
              </a:solidFill>
              <a:latin typeface="Arial" panose="020B0604020202020204" pitchFamily="34" charset="0"/>
            </a:endParaRPr>
          </a:p>
          <a:p>
            <a:pPr defTabSz="966612">
              <a:spcBef>
                <a:spcPts val="211"/>
              </a:spcBef>
              <a:spcAft>
                <a:spcPts val="211"/>
              </a:spcAft>
              <a:defRPr/>
            </a:pPr>
            <a:r>
              <a:rPr lang="en-US" sz="1100" b="1" dirty="0">
                <a:solidFill>
                  <a:srgbClr val="000000"/>
                </a:solidFill>
                <a:latin typeface="Arial" panose="020B0604020202020204" pitchFamily="34" charset="0"/>
              </a:rPr>
              <a:t>SAY </a:t>
            </a:r>
            <a:r>
              <a:rPr lang="en-US" sz="1100" dirty="0"/>
              <a:t>We measure Versatility on a scale ranging from W to Z. These are normed quartiles, just like Assertiveness and Responsiveness.</a:t>
            </a:r>
          </a:p>
          <a:p>
            <a:endParaRPr lang="en-US" sz="1100" b="1"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dirty="0"/>
              <a:t>When you are not consistent in your behavior, you’re usually focusing on your own Style needs. When you consistently show Versatility, you’re focusing on meeting others’ Style </a:t>
            </a:r>
            <a:r>
              <a:rPr lang="en-US" sz="1100" dirty="0">
                <a:latin typeface="+mj-lt"/>
              </a:rPr>
              <a:t>needs, which reduces their tension. </a:t>
            </a:r>
            <a:r>
              <a:rPr lang="en-US" sz="1100" b="0" i="0" u="none" strike="noStrike" baseline="0" dirty="0">
                <a:solidFill>
                  <a:srgbClr val="000000"/>
                </a:solidFill>
                <a:latin typeface="+mj-lt"/>
              </a:rPr>
              <a:t>When you are consistent, the more effective you will be.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Your profile will show your results on this scale, ranging from W (not consistent) to Z (very consistent).</a:t>
            </a:r>
          </a:p>
          <a:p>
            <a:endParaRPr lang="en-US" sz="1100" b="1" dirty="0"/>
          </a:p>
          <a:p>
            <a:r>
              <a:rPr lang="en-US" sz="1100" dirty="0"/>
              <a:t>Versatility is all about consistency of behavior. A lower Versatility score does NOT mean you lack ability or that you never demonstrate these abilities. What it DOES mean is that you aren’t showing consistency in your behavior. </a:t>
            </a:r>
          </a:p>
          <a:p>
            <a:endParaRPr lang="en-US" sz="1100" dirty="0"/>
          </a:p>
          <a:p>
            <a:r>
              <a:rPr lang="en-US" sz="1100" dirty="0"/>
              <a:t>By making small changes to your behavior and acting with more consistency, you can increase your Versatility. (The difference in values between W and Z are small but meaningful.)</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28</a:t>
            </a:fld>
            <a:endParaRPr lang="en-US" dirty="0"/>
          </a:p>
        </p:txBody>
      </p:sp>
    </p:spTree>
    <p:extLst>
      <p:ext uri="{BB962C8B-B14F-4D97-AF65-F5344CB8AC3E}">
        <p14:creationId xmlns:p14="http://schemas.microsoft.com/office/powerpoint/2010/main" val="8007575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100" b="1" i="0" u="none" strike="noStrike" baseline="0" dirty="0">
                <a:solidFill>
                  <a:srgbClr val="000000"/>
                </a:solidFill>
                <a:latin typeface="Arial" panose="020B0604020202020204" pitchFamily="34" charset="0"/>
              </a:rPr>
              <a:t>3 MINUTES</a:t>
            </a:r>
          </a:p>
          <a:p>
            <a:endParaRPr lang="en-US" sz="1100" b="1" i="0" u="none" strike="noStrike" baseline="0" dirty="0">
              <a:solidFill>
                <a:srgbClr val="000000"/>
              </a:solidFill>
              <a:latin typeface="Arial" panose="020B0604020202020204" pitchFamily="34" charset="0"/>
            </a:endParaRPr>
          </a:p>
          <a:p>
            <a:pPr marL="0" marR="0" lvl="0" indent="0" algn="l" defTabSz="914400" rtl="0" eaLnBrk="1" fontAlgn="ctr" latinLnBrk="0" hangingPunct="1">
              <a:lnSpc>
                <a:spcPct val="107000"/>
              </a:lnSpc>
              <a:spcBef>
                <a:spcPts val="200"/>
              </a:spcBef>
              <a:spcAft>
                <a:spcPts val="200"/>
              </a:spcAft>
              <a:buClrTx/>
              <a:buSzTx/>
              <a:buFont typeface="Symbol" panose="05050102010706020507" pitchFamily="18" charset="2"/>
              <a:buNone/>
              <a:tabLst/>
              <a:defRPr/>
            </a:pPr>
            <a:r>
              <a:rPr lang="en-US" sz="1100" b="1" dirty="0"/>
              <a:t>THIS SLIDE IS USED ONLY WITH THE ONLINE PROFILE.</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Before delivering Versatility profiles, explain the meaning of the positions.</a:t>
            </a: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marR="0">
              <a:lnSpc>
                <a:spcPct val="150000"/>
              </a:lnSpc>
              <a:spcBef>
                <a:spcPts val="30"/>
              </a:spcBef>
              <a:spcAft>
                <a:spcPts val="0"/>
              </a:spcAft>
            </a:pPr>
            <a:r>
              <a:rPr lang="en-US" sz="1100" b="1" dirty="0">
                <a:solidFill>
                  <a:srgbClr val="000000"/>
                </a:solidFill>
                <a:effectLst/>
                <a:latin typeface="Arial" panose="020B0604020202020204" pitchFamily="34" charset="0"/>
                <a:ea typeface="Arial" panose="020B0604020202020204" pitchFamily="34" charset="0"/>
                <a:cs typeface="Arial" panose="020B0604020202020204" pitchFamily="34" charset="0"/>
              </a:rPr>
              <a:t>SAY</a:t>
            </a: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Before reviewing your results in more detail, let’s put your results into context. This graph shows several sample items that measure Versatility.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You responded to these items using the scale ranging from ‘strongly disagree’ to ‘strongly agree’. TRACOM assigns values to each of these scale points: 1 to 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When rating Versatility, most people respond at the higher end of the rating scale. This makes sense since most people have at least some abilities in these areas. This means that the cutoff for achieving Z Versatility is very high, approximately 4.5 or higher. </a:t>
            </a:r>
          </a:p>
          <a:p>
            <a:pPr marL="0" marR="0">
              <a:lnSpc>
                <a:spcPct val="150000"/>
              </a:lnSpc>
              <a:spcBef>
                <a:spcPts val="30"/>
              </a:spcBef>
              <a:spcAft>
                <a:spcPts val="0"/>
              </a:spcAft>
            </a:pPr>
            <a:endPar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Similarly, to score either an X or Y requires scores between 3.5 and 4.5. These are approximate values used for purposes of explanation.</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Importantly, if you receive a W in Versatility, this DOES NOT mean that you evaluated yourself at the low end of the rating scale. On the contrary, almost nobody scores at the lowest end – 1 or 2. For people with a W result, most of their ratings fluctuate between 2 and 4, resulting in an average score of slightly less than 3.5.</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So, putting this into context, a W rating means that you are not showing as much consistency in these behaviors as you could. With effort and more consistency, your evaluation would improve.</a:t>
            </a:r>
            <a:endParaRPr lang="en-US" sz="1100" dirty="0">
              <a:solidFill>
                <a:srgbClr val="000000"/>
              </a:solidFill>
              <a:effectLst/>
              <a:latin typeface="Arial" panose="020B0604020202020204" pitchFamily="34" charset="0"/>
              <a:ea typeface="Arial" panose="020B0604020202020204" pitchFamily="34" charset="0"/>
              <a:cs typeface="+mn-cs"/>
            </a:endParaRPr>
          </a:p>
          <a:p>
            <a:pPr marL="0" marR="0">
              <a:lnSpc>
                <a:spcPct val="150000"/>
              </a:lnSpc>
              <a:spcBef>
                <a:spcPts val="30"/>
              </a:spcBef>
              <a:spcAft>
                <a:spcPts val="0"/>
              </a:spcAft>
            </a:pPr>
            <a:r>
              <a:rPr lang="en-US" sz="1100"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US" sz="1100" dirty="0">
              <a:solidFill>
                <a:srgbClr val="000000"/>
              </a:solidFill>
              <a:effectLst/>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r>
              <a:rPr lang="en-US" sz="1100" b="1" dirty="0">
                <a:highlight>
                  <a:srgbClr val="FFFF00"/>
                </a:highlight>
                <a:latin typeface="Arial" panose="020B0604020202020204" pitchFamily="34" charset="0"/>
                <a:ea typeface="+mn-ea"/>
                <a:cs typeface="Arial" panose="020B0604020202020204" pitchFamily="34" charset="0"/>
              </a:rPr>
              <a:t>Set the context</a:t>
            </a:r>
            <a:r>
              <a:rPr lang="en-US" sz="1100" dirty="0">
                <a:highlight>
                  <a:srgbClr val="FFFF00"/>
                </a:highlight>
                <a:latin typeface="Arial" panose="020B0604020202020204" pitchFamily="34" charset="0"/>
                <a:ea typeface="+mn-ea"/>
                <a:cs typeface="Arial" panose="020B0604020202020204" pitchFamily="34" charset="0"/>
              </a:rPr>
              <a:t>:</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W does not mean that you lack ability.</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doesn’t mean that you evaluated yourself at the lowest end of the rating scale.</a:t>
            </a:r>
            <a:endParaRPr lang="en-US" sz="1100" dirty="0">
              <a:latin typeface="Arial" panose="020B0604020202020204" pitchFamily="34" charset="0"/>
              <a:ea typeface="Arial" panose="020B0604020202020204" pitchFamily="34" charset="0"/>
              <a:cs typeface="+mn-cs"/>
            </a:endParaRP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mn-ea"/>
                <a:cs typeface="Arial" panose="020B0604020202020204" pitchFamily="34" charset="0"/>
              </a:rPr>
              <a:t>It </a:t>
            </a:r>
            <a:r>
              <a:rPr lang="en-US" sz="1100" b="1" dirty="0">
                <a:highlight>
                  <a:srgbClr val="FFFF00"/>
                </a:highlight>
                <a:latin typeface="Arial" panose="020B0604020202020204" pitchFamily="34" charset="0"/>
                <a:ea typeface="+mn-ea"/>
                <a:cs typeface="Arial" panose="020B0604020202020204" pitchFamily="34" charset="0"/>
              </a:rPr>
              <a:t>does</a:t>
            </a:r>
            <a:r>
              <a:rPr lang="en-US" sz="1100" dirty="0">
                <a:highlight>
                  <a:srgbClr val="FFFF00"/>
                </a:highlight>
                <a:latin typeface="Arial" panose="020B0604020202020204" pitchFamily="34" charset="0"/>
                <a:ea typeface="+mn-ea"/>
                <a:cs typeface="Arial" panose="020B0604020202020204" pitchFamily="34" charset="0"/>
              </a:rPr>
              <a:t> mean that you’re not highly consistent in your behavior; you do these things some of the time but could do them more often.</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It </a:t>
            </a:r>
            <a:r>
              <a:rPr lang="en-US" sz="1100" b="1" dirty="0">
                <a:highlight>
                  <a:srgbClr val="FFFF00"/>
                </a:highlight>
                <a:latin typeface="Arial" panose="020B0604020202020204" pitchFamily="34" charset="0"/>
                <a:ea typeface="Arial" panose="020B0604020202020204" pitchFamily="34" charset="0"/>
                <a:cs typeface="Arial" panose="020B0604020202020204" pitchFamily="34" charset="0"/>
              </a:rPr>
              <a:t>does</a:t>
            </a: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 mean that you evaluated yourself between ‘disagree’ and ‘agree’, on average.</a:t>
            </a:r>
          </a:p>
          <a:p>
            <a:pPr marL="758255" lvl="0" indent="-291636" fontAlgn="ctr">
              <a:lnSpc>
                <a:spcPct val="107000"/>
              </a:lnSpc>
              <a:buFont typeface="Courier New" panose="02070309020205020404" pitchFamily="49" charset="0"/>
              <a:buChar char="o"/>
            </a:pPr>
            <a:r>
              <a:rPr lang="en-US" sz="1100" dirty="0">
                <a:highlight>
                  <a:srgbClr val="FFFF00"/>
                </a:highlight>
                <a:latin typeface="Arial" panose="020B0604020202020204" pitchFamily="34" charset="0"/>
                <a:ea typeface="Arial" panose="020B0604020202020204" pitchFamily="34" charset="0"/>
                <a:cs typeface="Arial" panose="020B0604020202020204" pitchFamily="34" charset="0"/>
              </a:rPr>
              <a:t>Note that these cutoff values (3.5 and 4.5) are only for demonstration – they aren’t the exact values in TRACOM’s norms, but they are close.</a:t>
            </a:r>
            <a:endParaRPr lang="en-US" sz="1100" dirty="0">
              <a:latin typeface="Arial" panose="020B0604020202020204" pitchFamily="34" charset="0"/>
              <a:ea typeface="Arial" panose="020B0604020202020204" pitchFamily="34" charset="0"/>
              <a:cs typeface="+mn-cs"/>
            </a:endParaRPr>
          </a:p>
          <a:p>
            <a:pPr marL="0" indent="0" fontAlgn="ctr">
              <a:lnSpc>
                <a:spcPct val="107000"/>
              </a:lnSpc>
              <a:buFont typeface="Symbol" panose="05050102010706020507" pitchFamily="18" charset="2"/>
              <a:buNone/>
            </a:pPr>
            <a:endParaRPr lang="en-US" sz="1100" dirty="0">
              <a:highlight>
                <a:srgbClr val="FFFF00"/>
              </a:highlight>
              <a:latin typeface="Arial" panose="020B0604020202020204" pitchFamily="34" charset="0"/>
              <a:ea typeface="+mn-ea"/>
              <a:cs typeface="Arial" panose="020B0604020202020204" pitchFamily="34" charset="0"/>
            </a:endParaRPr>
          </a:p>
          <a:p>
            <a:pPr marL="0" indent="0" fontAlgn="ctr">
              <a:lnSpc>
                <a:spcPct val="107000"/>
              </a:lnSpc>
              <a:buFont typeface="Symbol" panose="05050102010706020507" pitchFamily="18" charset="2"/>
              <a:buNone/>
            </a:pPr>
            <a:r>
              <a:rPr lang="en-US" sz="1100" dirty="0">
                <a:highlight>
                  <a:srgbClr val="FFFF00"/>
                </a:highlight>
                <a:latin typeface="Arial" panose="020B0604020202020204" pitchFamily="34" charset="0"/>
                <a:ea typeface="+mn-ea"/>
                <a:cs typeface="Arial" panose="020B0604020202020204" pitchFamily="34" charset="0"/>
              </a:rPr>
              <a:t>Giving the context is critical because it helps to ease people’s automatic reactions to the profile.</a:t>
            </a:r>
            <a:endParaRPr lang="en-US" sz="110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Help people focus on just one area to improve. This increases chances of success.</a:t>
            </a:r>
            <a:endParaRPr lang="en-US" sz="1100" b="0" dirty="0">
              <a:latin typeface="Arial" panose="020B0604020202020204" pitchFamily="34" charset="0"/>
              <a:ea typeface="Arial" panose="020B0604020202020204" pitchFamily="34" charset="0"/>
              <a:cs typeface="+mn-cs"/>
            </a:endParaRPr>
          </a:p>
          <a:p>
            <a:pPr marL="758255" lvl="1" indent="-291636" fontAlgn="ctr">
              <a:lnSpc>
                <a:spcPct val="107000"/>
              </a:lnSpc>
              <a:buFont typeface="Courier New" panose="02070309020205020404" pitchFamily="49" charset="0"/>
              <a:buChar char="o"/>
            </a:pPr>
            <a:r>
              <a:rPr lang="en-US" sz="1100" b="0" dirty="0">
                <a:highlight>
                  <a:srgbClr val="FFFF00"/>
                </a:highlight>
                <a:latin typeface="Arial" panose="020B0604020202020204" pitchFamily="34" charset="0"/>
                <a:ea typeface="+mn-ea"/>
                <a:cs typeface="Arial" panose="020B0604020202020204" pitchFamily="34" charset="0"/>
              </a:rPr>
              <a:t>What is ‘low hanging fruit?’ Something they can improve quickly.</a:t>
            </a:r>
          </a:p>
          <a:p>
            <a:pPr marL="466619" lvl="1" indent="0" fontAlgn="ctr">
              <a:lnSpc>
                <a:spcPct val="107000"/>
              </a:lnSpc>
              <a:buFont typeface="Courier New" panose="02070309020205020404" pitchFamily="49" charset="0"/>
              <a:buNone/>
            </a:pPr>
            <a:endParaRPr lang="en-US" sz="1100" b="0" dirty="0">
              <a:highlight>
                <a:srgbClr val="FFFF00"/>
              </a:highlight>
              <a:latin typeface="Arial" panose="020B0604020202020204" pitchFamily="34" charset="0"/>
              <a:ea typeface="+mn-ea"/>
              <a:cs typeface="Arial" panose="020B0604020202020204" pitchFamily="34" charset="0"/>
            </a:endParaRPr>
          </a:p>
        </p:txBody>
      </p:sp>
      <p:sp>
        <p:nvSpPr>
          <p:cNvPr id="4" name="Header Placeholder 3"/>
          <p:cNvSpPr>
            <a:spLocks noGrp="1"/>
          </p:cNvSpPr>
          <p:nvPr>
            <p:ph type="hdr" sz="quarter"/>
          </p:nvPr>
        </p:nvSpPr>
        <p:spPr/>
        <p:txBody>
          <a:bodyPr/>
          <a:lstStyle/>
          <a:p>
            <a:r>
              <a:rPr lang="en-US" dirty="0"/>
              <a:t>The Meaning of Versatility Positions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29</a:t>
            </a:fld>
            <a:endParaRPr lang="en-US" dirty="0"/>
          </a:p>
        </p:txBody>
      </p:sp>
    </p:spTree>
    <p:extLst>
      <p:ext uri="{BB962C8B-B14F-4D97-AF65-F5344CB8AC3E}">
        <p14:creationId xmlns:p14="http://schemas.microsoft.com/office/powerpoint/2010/main" val="3521790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2 Minutes</a:t>
            </a:r>
          </a:p>
          <a:p>
            <a:endParaRPr lang="en-US" sz="1200" b="1" dirty="0">
              <a:solidFill>
                <a:srgbClr val="000000"/>
              </a:solidFill>
              <a:latin typeface="Arial" panose="020B0604020202020204" pitchFamily="34" charset="0"/>
            </a:endParaRPr>
          </a:p>
          <a:p>
            <a:r>
              <a:rPr lang="en-US" sz="1200" b="1" dirty="0">
                <a:solidFill>
                  <a:srgbClr val="000000"/>
                </a:solidFill>
                <a:latin typeface="Arial" panose="020B0604020202020204" pitchFamily="34" charset="0"/>
              </a:rPr>
              <a:t>SAY </a:t>
            </a:r>
            <a:r>
              <a:rPr lang="en-US" sz="1200" b="0" dirty="0">
                <a:solidFill>
                  <a:srgbClr val="000000"/>
                </a:solidFill>
                <a:latin typeface="Arial" panose="020B0604020202020204" pitchFamily="34" charset="0"/>
              </a:rPr>
              <a:t>In the first part of the program, you’ll learn about Style. This will help you understand your co-workers and how they prefer to get work done. </a:t>
            </a:r>
          </a:p>
          <a:p>
            <a:endParaRPr lang="en-US" sz="1200" b="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b="0" dirty="0">
                <a:solidFill>
                  <a:srgbClr val="000000"/>
                </a:solidFill>
                <a:latin typeface="Arial" panose="020B0604020202020204" pitchFamily="34" charset="0"/>
              </a:rPr>
              <a:t>The second part of the program focuses on Versatility, which is how well you meet</a:t>
            </a:r>
            <a:r>
              <a:rPr lang="en-US" sz="1200" dirty="0">
                <a:solidFill>
                  <a:srgbClr val="000000"/>
                </a:solidFill>
                <a:latin typeface="Arial" panose="020B0604020202020204" pitchFamily="34" charset="0"/>
              </a:rPr>
              <a:t> others’ Style needs. </a:t>
            </a:r>
          </a:p>
          <a:p>
            <a:pPr marL="171450" indent="-171450">
              <a:buFont typeface="Wingdings" panose="05000000000000000000" pitchFamily="2" charset="2"/>
              <a:buChar char="§"/>
            </a:pPr>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Versatility is the application of SOCIAL STYLE—when you understand your </a:t>
            </a:r>
            <a:r>
              <a:rPr lang="en-US" sz="1200" b="0" dirty="0">
                <a:solidFill>
                  <a:srgbClr val="000000"/>
                </a:solidFill>
                <a:latin typeface="Arial" panose="020B0604020202020204" pitchFamily="34" charset="0"/>
              </a:rPr>
              <a:t>co-workers</a:t>
            </a:r>
            <a:r>
              <a:rPr lang="en-US" sz="1200" dirty="0">
                <a:solidFill>
                  <a:srgbClr val="000000"/>
                </a:solidFill>
                <a:latin typeface="Arial" panose="020B0604020202020204" pitchFamily="34" charset="0"/>
              </a:rPr>
              <a:t>’ Style needs, you can help them meet those needs. This helps them feel more valued and sets the stage for them to have a better relationship with you. If you consistently show Versatility, you can be more effective.</a:t>
            </a:r>
          </a:p>
          <a:p>
            <a:endParaRPr lang="en-US" sz="1200"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200" dirty="0">
                <a:solidFill>
                  <a:srgbClr val="000000"/>
                </a:solidFill>
                <a:latin typeface="Arial" panose="020B0604020202020204" pitchFamily="34" charset="0"/>
              </a:rPr>
              <a:t>You can read the stats on this slide. Research has found that Versatility is a strong predictor of successful job performance. Individuals who consistently show Versatility are rated more effective in their job performance than those who are inconsistent in their Versatility.</a:t>
            </a:r>
          </a:p>
          <a:p>
            <a:pPr marL="0" indent="0">
              <a:buNone/>
            </a:pPr>
            <a:endParaRPr lang="en-US" sz="1200" b="0" i="0" u="none" strike="noStrike" baseline="0" dirty="0">
              <a:solidFill>
                <a:srgbClr val="000000"/>
              </a:solidFill>
              <a:latin typeface="Open Sans" panose="020B0606030504020204"/>
            </a:endParaRPr>
          </a:p>
          <a:p>
            <a:endParaRPr lang="en-US"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3</a:t>
            </a:fld>
            <a:endParaRPr lang="en-US" dirty="0"/>
          </a:p>
        </p:txBody>
      </p:sp>
    </p:spTree>
    <p:extLst>
      <p:ext uri="{BB962C8B-B14F-4D97-AF65-F5344CB8AC3E}">
        <p14:creationId xmlns:p14="http://schemas.microsoft.com/office/powerpoint/2010/main" val="2125597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15 MINUTES (5 MINUTES if Virtual Program)</a:t>
            </a:r>
          </a:p>
          <a:p>
            <a:pPr algn="l"/>
            <a:endParaRPr lang="en-US" sz="1100" b="0" i="0" u="none" strike="noStrike" baseline="0" dirty="0">
              <a:latin typeface="+mj-lt"/>
            </a:endParaRPr>
          </a:p>
          <a:p>
            <a:pPr algn="l"/>
            <a:r>
              <a:rPr lang="en-US" sz="1100" b="0" i="0" u="none" strike="noStrike" baseline="0" dirty="0">
                <a:latin typeface="+mj-lt"/>
              </a:rPr>
              <a:t>Purpose</a:t>
            </a:r>
          </a:p>
          <a:p>
            <a:pPr marL="285750" indent="-285750" algn="l">
              <a:buFont typeface="Wingdings" panose="05000000000000000000" pitchFamily="2" charset="2"/>
              <a:buChar char="§"/>
            </a:pPr>
            <a:r>
              <a:rPr lang="en-US" sz="1100" b="0" i="0" u="none" strike="noStrike" baseline="0" dirty="0">
                <a:latin typeface="+mj-lt"/>
              </a:rPr>
              <a:t>The purpose of this exercise is to help participants develop an action plan for showing Versatility more consistently.</a:t>
            </a:r>
          </a:p>
          <a:p>
            <a:pPr algn="l"/>
            <a:endParaRPr lang="en-US" sz="1100" b="0" i="0" u="none" strike="noStrike" baseline="0" dirty="0">
              <a:latin typeface="+mj-lt"/>
            </a:endParaRPr>
          </a:p>
          <a:p>
            <a:pPr algn="l"/>
            <a:r>
              <a:rPr lang="en-US" sz="1100" b="0" i="0" u="none" strike="noStrike" baseline="0" dirty="0">
                <a:latin typeface="+mj-lt"/>
              </a:rPr>
              <a:t>Materials Needed</a:t>
            </a:r>
          </a:p>
          <a:p>
            <a:pPr marL="285750" indent="-285750" algn="l">
              <a:buFont typeface="Wingdings" panose="05000000000000000000" pitchFamily="2" charset="2"/>
              <a:buChar char="§"/>
            </a:pPr>
            <a:r>
              <a:rPr lang="en-US" sz="1100" b="0" i="0" u="none" strike="noStrike" baseline="0" dirty="0">
                <a:latin typeface="+mj-lt"/>
              </a:rPr>
              <a:t>Versatility profile</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rPr>
              <a:t>Virtual Directions:</a:t>
            </a:r>
          </a:p>
          <a:p>
            <a:pPr algn="l">
              <a:buFontTx/>
              <a:buNone/>
            </a:pPr>
            <a:r>
              <a:rPr lang="en-US" b="1" dirty="0"/>
              <a:t>ASK</a:t>
            </a:r>
            <a:r>
              <a:rPr lang="en-US" dirty="0"/>
              <a:t> participants to chat one </a:t>
            </a:r>
            <a:r>
              <a:rPr lang="en-US" sz="1100" b="0" i="0" u="none" strike="noStrike" baseline="0" dirty="0">
                <a:latin typeface="+mj-lt"/>
              </a:rPr>
              <a:t>way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algn="l"/>
            <a:endParaRPr lang="en-US" sz="1100" b="0" i="0" u="none" strike="noStrike" baseline="0" dirty="0">
              <a:latin typeface="+mj-lt"/>
            </a:endParaRPr>
          </a:p>
          <a:p>
            <a:pPr algn="l"/>
            <a:r>
              <a:rPr lang="en-US" sz="1100" b="1" i="0" u="none" strike="noStrike" baseline="0" dirty="0">
                <a:latin typeface="+mj-lt"/>
              </a:rPr>
              <a:t>In-Person Directions:</a:t>
            </a:r>
          </a:p>
          <a:p>
            <a:pPr algn="l">
              <a:buFontTx/>
              <a:buNone/>
            </a:pPr>
            <a:r>
              <a:rPr lang="en-US" sz="1100" b="1" i="0" u="none" strike="noStrike" baseline="0" dirty="0">
                <a:latin typeface="+mj-lt"/>
              </a:rPr>
              <a:t>DISTRIBUTE</a:t>
            </a:r>
            <a:r>
              <a:rPr lang="en-US" sz="1100" b="0" i="0" u="none" strike="noStrike" baseline="0" dirty="0">
                <a:latin typeface="+mj-lt"/>
              </a:rPr>
              <a:t> the Versatility profiles.</a:t>
            </a:r>
          </a:p>
          <a:p>
            <a:pPr algn="l">
              <a:buFontTx/>
              <a:buNone/>
            </a:pPr>
            <a:endParaRPr lang="en-US" sz="1100" b="1" i="0" u="none" strike="noStrike" baseline="0" dirty="0">
              <a:latin typeface="+mj-lt"/>
            </a:endParaRPr>
          </a:p>
          <a:p>
            <a:pPr algn="l">
              <a:buFontTx/>
              <a:buNone/>
            </a:pPr>
            <a:r>
              <a:rPr lang="en-US" sz="1100" b="1" i="0" u="none" strike="noStrike" baseline="0" dirty="0">
                <a:latin typeface="+mj-lt"/>
              </a:rPr>
              <a:t>ASK</a:t>
            </a:r>
            <a:r>
              <a:rPr lang="en-US" sz="1100" b="0" i="0" u="none" strike="noStrike" baseline="0" dirty="0">
                <a:latin typeface="+mj-lt"/>
              </a:rPr>
              <a:t> participants to read their profiles and consider ways they can adjust their behavior to be more consistent in their Versatility. Encourage them to choose just one or two concrete steps they can take, based on the strategies they read about in their profiles.</a:t>
            </a:r>
            <a:endParaRPr lang="en-US" sz="1100" dirty="0">
              <a:latin typeface="+mj-lt"/>
              <a:ea typeface="ヒラギノ角ゴ Pro W3" pitchFamily="4" charset="-128"/>
              <a:cs typeface="ヒラギノ角ゴ Pro W3" pitchFamily="4" charset="-128"/>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latin typeface="+mj-lt"/>
                <a:ea typeface="ヒラギノ角ゴ Pro W3" pitchFamily="4" charset="-128"/>
                <a:cs typeface="ヒラギノ角ゴ Pro W3" pitchFamily="4" charset="-128"/>
              </a:rPr>
              <a:t>VIRTUAL DELIVERY</a:t>
            </a:r>
            <a:r>
              <a:rPr lang="en-US" sz="1100" b="0" i="0" u="none" strike="noStrike" baseline="0" dirty="0">
                <a:latin typeface="+mj-lt"/>
                <a:ea typeface="ヒラギノ角ゴ Pro W3" pitchFamily="4" charset="-128"/>
                <a:cs typeface="ヒラギノ角ゴ Pro W3" pitchFamily="4" charset="-128"/>
              </a:rPr>
              <a:t>: If delivering virtually, learners will have downloaded their profiles earlier.</a:t>
            </a:r>
            <a:endParaRPr lang="en-US" sz="1100" dirty="0">
              <a:latin typeface="+mj-lt"/>
              <a:ea typeface="ヒラギノ角ゴ Pro W3" pitchFamily="4" charset="-128"/>
              <a:cs typeface="ヒラギノ角ゴ Pro W3" pitchFamily="4" charset="-128"/>
            </a:endParaRP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30</a:t>
            </a:fld>
            <a:endParaRPr lang="en-US" dirty="0"/>
          </a:p>
        </p:txBody>
      </p:sp>
    </p:spTree>
    <p:extLst>
      <p:ext uri="{BB962C8B-B14F-4D97-AF65-F5344CB8AC3E}">
        <p14:creationId xmlns:p14="http://schemas.microsoft.com/office/powerpoint/2010/main" val="20777005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31</a:t>
            </a:fld>
            <a:endParaRPr lang="en-US" dirty="0"/>
          </a:p>
        </p:txBody>
      </p:sp>
    </p:spTree>
    <p:extLst>
      <p:ext uri="{BB962C8B-B14F-4D97-AF65-F5344CB8AC3E}">
        <p14:creationId xmlns:p14="http://schemas.microsoft.com/office/powerpoint/2010/main" val="2056192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32</a:t>
            </a:fld>
            <a:endParaRPr lang="en-US" dirty="0"/>
          </a:p>
        </p:txBody>
      </p:sp>
    </p:spTree>
    <p:extLst>
      <p:ext uri="{BB962C8B-B14F-4D97-AF65-F5344CB8AC3E}">
        <p14:creationId xmlns:p14="http://schemas.microsoft.com/office/powerpoint/2010/main" val="4042207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33</a:t>
            </a:fld>
            <a:endParaRPr lang="en-US" dirty="0"/>
          </a:p>
        </p:txBody>
      </p:sp>
    </p:spTree>
    <p:extLst>
      <p:ext uri="{BB962C8B-B14F-4D97-AF65-F5344CB8AC3E}">
        <p14:creationId xmlns:p14="http://schemas.microsoft.com/office/powerpoint/2010/main" val="611145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r>
              <a:rPr lang="en-US" dirty="0"/>
              <a:t>These slides show pages of the Versatility profile and can be displayed to assist with conversation during the exercise debrief.</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34</a:t>
            </a:fld>
            <a:endParaRPr lang="en-US" dirty="0"/>
          </a:p>
        </p:txBody>
      </p:sp>
    </p:spTree>
    <p:extLst>
      <p:ext uri="{BB962C8B-B14F-4D97-AF65-F5344CB8AC3E}">
        <p14:creationId xmlns:p14="http://schemas.microsoft.com/office/powerpoint/2010/main" val="3344509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0" dirty="0"/>
              <a:t>If using the paper assessment, use the following slides.</a:t>
            </a:r>
          </a:p>
          <a:p>
            <a:endParaRPr lang="en-US" b="0" dirty="0"/>
          </a:p>
          <a:p>
            <a:endParaRPr lang="en-US" b="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35</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4236247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IS USED ONLY WITH THE PAPER PROFILE.</a:t>
            </a:r>
          </a:p>
          <a:p>
            <a:pPr algn="l"/>
            <a:endParaRPr lang="en-US" sz="1100" b="1" i="0" u="none" strike="noStrike" baseline="0" dirty="0">
              <a:latin typeface="+mj-lt"/>
            </a:endParaRPr>
          </a:p>
          <a:p>
            <a:pPr algn="l"/>
            <a:r>
              <a:rPr lang="en-US" sz="1100" b="1" i="0" u="none" strike="noStrike" baseline="0" dirty="0">
                <a:latin typeface="+mj-lt"/>
              </a:rPr>
              <a:t>SAY</a:t>
            </a:r>
            <a:r>
              <a:rPr lang="en-US" sz="1100" b="0" i="0" u="none" strike="noStrike" baseline="0" dirty="0">
                <a:latin typeface="+mj-lt"/>
              </a:rPr>
              <a:t> while identifying your SOCIAL STYLE can help you understand your behavioral preferences, by itself, knowing your Style doesn’t necessarily help you be more effective. As I’ve said, there is no good or bad Style. What is important is how you adjust your behavior when working with others. That’s where Versatility comes in. </a:t>
            </a:r>
          </a:p>
          <a:p>
            <a:pPr algn="l"/>
            <a:endParaRPr lang="en-US" sz="1100" b="0" i="0" u="none" strike="noStrike" baseline="0" dirty="0">
              <a:latin typeface="+mj-lt"/>
            </a:endParaRPr>
          </a:p>
          <a:p>
            <a:pPr algn="l"/>
            <a:r>
              <a:rPr lang="en-US" sz="1100" b="0" i="0" u="none" strike="noStrike" baseline="0" dirty="0">
                <a:latin typeface="+mj-lt"/>
              </a:rPr>
              <a:t>Versatility is your ability to adjust your behavior to meet others’ Style preferences in the areas of Image, Presentation, Competence, and Feedback.</a:t>
            </a:r>
            <a:endParaRPr lang="en-US" sz="1100" b="1" i="0" u="none" strike="noStrike" baseline="0" dirty="0">
              <a:solidFill>
                <a:srgbClr val="000000"/>
              </a:solidFill>
              <a:latin typeface="+mj-lt"/>
            </a:endParaRP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SAY </a:t>
            </a:r>
            <a:r>
              <a:rPr lang="en-US" sz="1100" dirty="0">
                <a:latin typeface="+mj-lt"/>
              </a:rPr>
              <a:t>When you are not consistent in your behavior, you’re usually focusing on your own tension and Style needs. When you consistently show Versatility, you’re focusing on meeting others’ Style needs, which reduces their tension. </a:t>
            </a:r>
            <a:r>
              <a:rPr lang="en-US" sz="1100" b="0" i="0" u="none" strike="noStrike" baseline="0" dirty="0">
                <a:solidFill>
                  <a:srgbClr val="000000"/>
                </a:solidFill>
                <a:latin typeface="+mj-lt"/>
              </a:rPr>
              <a:t>When you are consistent, the more effective you will be. </a:t>
            </a:r>
          </a:p>
          <a:p>
            <a:endParaRPr lang="en-US" sz="1100" dirty="0">
              <a:latin typeface="+mj-lt"/>
            </a:endParaRPr>
          </a:p>
        </p:txBody>
      </p:sp>
      <p:sp>
        <p:nvSpPr>
          <p:cNvPr id="4" name="Header Placeholder 3"/>
          <p:cNvSpPr>
            <a:spLocks noGrp="1"/>
          </p:cNvSpPr>
          <p:nvPr>
            <p:ph type="hdr" sz="quarter"/>
          </p:nvPr>
        </p:nvSpPr>
        <p:spPr/>
        <p:txBody>
          <a:bodyPr/>
          <a:lstStyle/>
          <a:p>
            <a:r>
              <a:rPr lang="en-US" dirty="0"/>
              <a:t>Versatility</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36</a:t>
            </a:fld>
            <a:endParaRPr lang="en-US" dirty="0"/>
          </a:p>
        </p:txBody>
      </p:sp>
      <p:graphicFrame>
        <p:nvGraphicFramePr>
          <p:cNvPr id="7" name="Table 7">
            <a:extLst>
              <a:ext uri="{FF2B5EF4-FFF2-40B4-BE49-F238E27FC236}">
                <a16:creationId xmlns:a16="http://schemas.microsoft.com/office/drawing/2014/main" id="{1AF267E7-461B-4A20-9818-AF591AEDDF0F}"/>
              </a:ext>
            </a:extLst>
          </p:cNvPr>
          <p:cNvGraphicFramePr>
            <a:graphicFrameLocks noGrp="1"/>
          </p:cNvGraphicFramePr>
          <p:nvPr>
            <p:extLst>
              <p:ext uri="{D42A27DB-BD31-4B8C-83A1-F6EECF244321}">
                <p14:modId xmlns:p14="http://schemas.microsoft.com/office/powerpoint/2010/main" val="232725227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81039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8 MINUTES</a:t>
            </a:r>
          </a:p>
          <a:p>
            <a:pPr algn="l"/>
            <a:endParaRPr lang="en-US" sz="1100" b="0" i="0" u="none" strike="noStrike" baseline="0" dirty="0">
              <a:latin typeface="+mj-lt"/>
            </a:endParaRP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0" u="none" strike="noStrike" baseline="0" dirty="0">
                <a:solidFill>
                  <a:srgbClr val="000000"/>
                </a:solidFill>
                <a:latin typeface="+mj-lt"/>
              </a:rPr>
              <a:t>THIS SLIDE ONLY USED WITH PAPER PROFILE.</a:t>
            </a:r>
          </a:p>
          <a:p>
            <a:pPr algn="l"/>
            <a:endParaRPr lang="en-US" sz="1100" b="0" i="0" u="none" strike="noStrike" baseline="0" dirty="0">
              <a:latin typeface="+mj-lt"/>
            </a:endParaRPr>
          </a:p>
          <a:p>
            <a:pPr algn="l"/>
            <a:r>
              <a:rPr lang="en-US" sz="1100" b="0" i="0" u="none" strike="noStrike" baseline="0" dirty="0">
                <a:latin typeface="+mj-lt"/>
              </a:rPr>
              <a:t>1. </a:t>
            </a:r>
            <a:r>
              <a:rPr lang="en-US" sz="1100" b="1" i="0" u="none" strike="noStrike" baseline="0" dirty="0">
                <a:latin typeface="+mj-lt"/>
              </a:rPr>
              <a:t>ASK</a:t>
            </a:r>
            <a:r>
              <a:rPr lang="en-US" sz="1100" b="0" i="0" u="none" strike="noStrike" baseline="0" dirty="0">
                <a:latin typeface="+mj-lt"/>
              </a:rPr>
              <a:t> participants to score their Versatility Questionnaires following the instructions on the slide.</a:t>
            </a:r>
          </a:p>
          <a:p>
            <a:pPr algn="l"/>
            <a:r>
              <a:rPr lang="en-US" sz="1100" b="0" i="0" u="none" strike="noStrike" baseline="0" dirty="0">
                <a:latin typeface="+mj-lt"/>
              </a:rPr>
              <a:t>2. </a:t>
            </a:r>
            <a:r>
              <a:rPr lang="en-US" sz="1100" b="1" i="0" u="none" strike="noStrike" baseline="0" dirty="0">
                <a:latin typeface="+mj-lt"/>
              </a:rPr>
              <a:t>SAY</a:t>
            </a:r>
            <a:r>
              <a:rPr lang="en-US" sz="1100" b="0" i="0" u="none" strike="noStrike" baseline="0" dirty="0">
                <a:latin typeface="+mj-lt"/>
              </a:rPr>
              <a:t> before we discuss Versatility, I’d like you to score your Versatility Questionnaire.</a:t>
            </a:r>
            <a:endParaRPr lang="en-US" sz="1100" dirty="0">
              <a:latin typeface="+mj-lt"/>
              <a:ea typeface="ヒラギノ角ゴ Pro W3" pitchFamily="4" charset="-128"/>
              <a:cs typeface="ヒラギノ角ゴ Pro W3" pitchFamily="4" charset="-128"/>
            </a:endParaRPr>
          </a:p>
          <a:p>
            <a:endParaRPr lang="en-US" sz="1100" dirty="0">
              <a:latin typeface="+mj-lt"/>
              <a:ea typeface="ヒラギノ角ゴ Pro W3" pitchFamily="4" charset="-128"/>
              <a:cs typeface="ヒラギノ角ゴ Pro W3" pitchFamily="4" charset="-128"/>
            </a:endParaRPr>
          </a:p>
          <a:p>
            <a:r>
              <a:rPr lang="en-US" sz="1100" dirty="0">
                <a:latin typeface="+mj-lt"/>
                <a:ea typeface="ヒラギノ角ゴ Pro W3" pitchFamily="4" charset="-128"/>
                <a:cs typeface="ヒラギノ角ゴ Pro W3" pitchFamily="4" charset="-128"/>
              </a:rPr>
              <a:t>After scoring is complete, </a:t>
            </a:r>
            <a:r>
              <a:rPr lang="en-US" sz="1100" b="1" dirty="0">
                <a:latin typeface="+mj-lt"/>
                <a:ea typeface="ヒラギノ角ゴ Pro W3" pitchFamily="4" charset="-128"/>
                <a:cs typeface="ヒラギノ角ゴ Pro W3" pitchFamily="4" charset="-128"/>
              </a:rPr>
              <a:t>ASK</a:t>
            </a:r>
            <a:r>
              <a:rPr lang="en-US" sz="1100" dirty="0">
                <a:latin typeface="+mj-lt"/>
                <a:ea typeface="ヒラギノ角ゴ Pro W3" pitchFamily="4" charset="-128"/>
                <a:cs typeface="ヒラギノ角ゴ Pro W3" pitchFamily="4" charset="-128"/>
              </a:rPr>
              <a:t> Is anyone surprised? Are there any questions or concerns? </a:t>
            </a:r>
          </a:p>
          <a:p>
            <a:r>
              <a:rPr lang="en-US" sz="1100" dirty="0">
                <a:latin typeface="+mj-lt"/>
                <a:ea typeface="ヒラギノ角ゴ Pro W3" pitchFamily="4" charset="-128"/>
                <a:cs typeface="ヒラギノ角ゴ Pro W3" pitchFamily="4" charset="-128"/>
              </a:rPr>
              <a:t> </a:t>
            </a:r>
          </a:p>
          <a:p>
            <a:r>
              <a:rPr lang="en-US" sz="1100" dirty="0">
                <a:latin typeface="+mj-lt"/>
                <a:ea typeface="ヒラギノ角ゴ Pro W3" pitchFamily="4" charset="-128"/>
                <a:cs typeface="ヒラギノ角ゴ Pro W3" pitchFamily="4" charset="-128"/>
              </a:rPr>
              <a:t>The Versatility profile reflects how you see yourself. Keep in mind that others may see you differently. </a:t>
            </a:r>
          </a:p>
          <a:p>
            <a:endParaRPr lang="en-US" sz="1100" dirty="0">
              <a:latin typeface="+mj-lt"/>
            </a:endParaRPr>
          </a:p>
          <a:p>
            <a:endParaRPr lang="en-US" sz="1100" dirty="0">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37</a:t>
            </a:fld>
            <a:endParaRPr lang="en-US" dirty="0"/>
          </a:p>
        </p:txBody>
      </p:sp>
    </p:spTree>
    <p:extLst>
      <p:ext uri="{BB962C8B-B14F-4D97-AF65-F5344CB8AC3E}">
        <p14:creationId xmlns:p14="http://schemas.microsoft.com/office/powerpoint/2010/main" val="2824955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2 MINUTES</a:t>
            </a:r>
          </a:p>
          <a:p>
            <a:pPr algn="l"/>
            <a:endParaRPr lang="en-US" sz="1100" b="0" i="0" u="none" strike="noStrike" baseline="0" dirty="0">
              <a:latin typeface="+mj-lt"/>
            </a:endParaRPr>
          </a:p>
          <a:p>
            <a:pPr algn="l"/>
            <a:r>
              <a:rPr lang="en-US" sz="1100" b="1" i="0" u="none" strike="noStrike" baseline="0" dirty="0">
                <a:latin typeface="+mj-lt"/>
              </a:rPr>
              <a:t>REVIEW</a:t>
            </a:r>
            <a:r>
              <a:rPr lang="en-US" sz="1100" b="0" i="0" u="none" strike="noStrike" baseline="0" dirty="0">
                <a:latin typeface="+mj-lt"/>
              </a:rPr>
              <a:t> the Session objectives. </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Did we meet them?</a:t>
            </a:r>
          </a:p>
          <a:p>
            <a:pPr algn="l"/>
            <a:endParaRPr lang="en-US" sz="1100" b="0" i="0" u="none" strike="noStrike" baseline="0" dirty="0">
              <a:latin typeface="+mj-lt"/>
            </a:endParaRPr>
          </a:p>
          <a:p>
            <a:pPr algn="l"/>
            <a:r>
              <a:rPr lang="en-US" sz="1100" b="1" i="0" u="none" strike="noStrike" baseline="0" dirty="0">
                <a:latin typeface="+mj-lt"/>
              </a:rPr>
              <a:t>HIGHLIGHT</a:t>
            </a:r>
            <a:r>
              <a:rPr lang="en-US" sz="1100" b="0" i="0" u="none" strike="noStrike" baseline="0" dirty="0">
                <a:latin typeface="+mj-lt"/>
              </a:rPr>
              <a:t> key points learned.</a:t>
            </a:r>
          </a:p>
          <a:p>
            <a:pPr algn="l"/>
            <a:endParaRPr lang="en-US" sz="1100" b="0" i="0" u="none" strike="noStrike" baseline="0" dirty="0">
              <a:latin typeface="+mj-lt"/>
            </a:endParaRPr>
          </a:p>
          <a:p>
            <a:pPr algn="l"/>
            <a:r>
              <a:rPr lang="en-US" sz="1100" b="1" i="0" u="none" strike="noStrike" baseline="0" dirty="0">
                <a:latin typeface="+mj-lt"/>
              </a:rPr>
              <a:t>EMPHASIZE</a:t>
            </a:r>
            <a:r>
              <a:rPr lang="en-US" sz="1100" b="0" i="0" u="none" strike="noStrike" baseline="0" dirty="0">
                <a:latin typeface="+mj-lt"/>
              </a:rPr>
              <a:t> importance of verifying self-perception data and, if possible, comparing it to multi-rater feedback.</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0" i="0" u="none" strike="noStrike" baseline="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38</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719182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1" i="0" u="none" strike="noStrike" baseline="0" dirty="0">
                <a:latin typeface="+mj-lt"/>
              </a:rPr>
              <a:t>3 MINUTES</a:t>
            </a:r>
          </a:p>
          <a:p>
            <a:pPr algn="l"/>
            <a:endParaRPr lang="en-US" sz="1100" b="0" i="0" u="none" strike="noStrike" baseline="0" dirty="0">
              <a:latin typeface="+mj-lt"/>
            </a:endParaRPr>
          </a:p>
          <a:p>
            <a:pPr algn="l"/>
            <a:r>
              <a:rPr lang="en-US" sz="1100" b="0" i="0" u="none" strike="noStrike" baseline="0" dirty="0">
                <a:latin typeface="+mj-lt"/>
              </a:rPr>
              <a:t>As participants take their knowledge of Style back into the workplace, suggest that they do the following:</a:t>
            </a:r>
          </a:p>
          <a:p>
            <a:pPr algn="l"/>
            <a:endParaRPr lang="en-US" sz="1100" b="0"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SHARE</a:t>
            </a:r>
            <a:r>
              <a:rPr lang="en-US" sz="1100" b="0" i="0" u="none" strike="noStrike" baseline="0" dirty="0">
                <a:latin typeface="+mj-lt"/>
              </a:rPr>
              <a:t> their Style with their colleagues and ask them for additional insights into how they can interact more effectively.</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REMIND</a:t>
            </a:r>
            <a:r>
              <a:rPr lang="en-US" sz="1100" b="0" i="0" u="none" strike="noStrike" baseline="0" dirty="0">
                <a:latin typeface="+mj-lt"/>
              </a:rPr>
              <a:t> them that the most objective way to identify a colleague’s Style is by looking for behavior along Assertiveness and Responsiveness.</a:t>
            </a:r>
          </a:p>
          <a:p>
            <a:pPr marL="285750" indent="-285750" algn="l">
              <a:buFont typeface="Wingdings" panose="05000000000000000000" pitchFamily="2" charset="2"/>
              <a:buChar char="§"/>
            </a:pPr>
            <a:endParaRPr lang="en-US" sz="1100" b="1" i="0" u="none" strike="noStrike" baseline="0" dirty="0">
              <a:latin typeface="+mj-lt"/>
            </a:endParaRPr>
          </a:p>
          <a:p>
            <a:pPr marL="285750" indent="-285750" algn="l">
              <a:buFont typeface="Wingdings" panose="05000000000000000000" pitchFamily="2" charset="2"/>
              <a:buChar char="§"/>
            </a:pPr>
            <a:r>
              <a:rPr lang="en-US" sz="1100" b="1" i="0" u="none" strike="noStrike" baseline="0" dirty="0">
                <a:latin typeface="+mj-lt"/>
              </a:rPr>
              <a:t>POINT OUT</a:t>
            </a:r>
            <a:r>
              <a:rPr lang="en-US" sz="1100" b="0" i="0" u="none" strike="noStrike" baseline="0" dirty="0">
                <a:latin typeface="+mj-lt"/>
              </a:rPr>
              <a:t> to participants that they can use the information in the workbook to help make their interactions with others more productive by following the guidelines for “Knowing Yourself, Controlling Yourself, Knowing Others, and Doing Something for Others.”</a:t>
            </a:r>
          </a:p>
          <a:p>
            <a:pPr marL="285750" indent="-285750" algn="l">
              <a:buFont typeface="Wingdings" panose="05000000000000000000" pitchFamily="2" charset="2"/>
              <a:buChar char="§"/>
            </a:pPr>
            <a:endParaRPr lang="en-US" sz="1100" b="0" i="0" u="none" strike="noStrike" baseline="0" dirty="0">
              <a:latin typeface="+mj-lt"/>
            </a:endParaRPr>
          </a:p>
          <a:p>
            <a:pPr marL="285750" indent="-285750" algn="l">
              <a:buFont typeface="Wingdings" panose="05000000000000000000" pitchFamily="2" charset="2"/>
              <a:buChar char="§"/>
            </a:pPr>
            <a:r>
              <a:rPr lang="en-US" sz="1100" b="0" i="0" u="none" strike="noStrike" baseline="0" dirty="0">
                <a:latin typeface="+mj-lt"/>
              </a:rPr>
              <a:t>Finally, </a:t>
            </a:r>
            <a:r>
              <a:rPr lang="en-US" sz="1100" b="1" i="0" u="none" strike="noStrike" baseline="0" dirty="0">
                <a:latin typeface="+mj-lt"/>
              </a:rPr>
              <a:t>UNDERSCORE</a:t>
            </a:r>
            <a:r>
              <a:rPr lang="en-US" sz="1100" b="0" i="0" u="none" strike="noStrike" baseline="0" dirty="0">
                <a:latin typeface="+mj-lt"/>
              </a:rPr>
              <a:t> that being able to predict the probable future Style behavior of their colleagues is a powerful tool for interpersonal success. Participants now have valuable information to use in developing themselves into more effective individuals.</a:t>
            </a:r>
          </a:p>
          <a:p>
            <a:pPr marL="285750" indent="-285750" algn="l">
              <a:buFont typeface="Wingdings" panose="05000000000000000000" pitchFamily="2" charset="2"/>
              <a:buChar char="§"/>
            </a:pPr>
            <a:endParaRPr lang="en-US" sz="1100" dirty="0">
              <a:latin typeface="+mj-lt"/>
            </a:endParaRPr>
          </a:p>
        </p:txBody>
      </p:sp>
      <p:sp>
        <p:nvSpPr>
          <p:cNvPr id="4" name="Header Placeholder 3"/>
          <p:cNvSpPr>
            <a:spLocks noGrp="1"/>
          </p:cNvSpPr>
          <p:nvPr>
            <p:ph type="hdr" sz="quarter"/>
          </p:nvPr>
        </p:nvSpPr>
        <p:spPr/>
        <p:txBody>
          <a:bodyPr/>
          <a:lstStyle/>
          <a:p>
            <a:r>
              <a:rPr lang="en-US" dirty="0"/>
              <a:t>Today’s Agenda</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39</a:t>
            </a:fld>
            <a:endParaRPr lang="en-US" dirty="0"/>
          </a:p>
        </p:txBody>
      </p:sp>
      <p:graphicFrame>
        <p:nvGraphicFramePr>
          <p:cNvPr id="7" name="Table 7">
            <a:extLst>
              <a:ext uri="{FF2B5EF4-FFF2-40B4-BE49-F238E27FC236}">
                <a16:creationId xmlns:a16="http://schemas.microsoft.com/office/drawing/2014/main" id="{F89EDDF8-5C12-4E75-89BE-94E01250AF82}"/>
              </a:ext>
            </a:extLst>
          </p:cNvPr>
          <p:cNvGraphicFramePr>
            <a:graphicFrameLocks noGrp="1"/>
          </p:cNvGraphicFramePr>
          <p:nvPr>
            <p:extLst>
              <p:ext uri="{D42A27DB-BD31-4B8C-83A1-F6EECF244321}">
                <p14:modId xmlns:p14="http://schemas.microsoft.com/office/powerpoint/2010/main" val="1108459358"/>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97832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3)</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3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Behavior and personality are not the same things. Observable behavior is like the crust of a pie. Personality is like the inside and outside of the pie.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What makes up personality?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a quick facilitated discussion to solicit participants’ responses. They should say things such as: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Values, hopes, attitudes, beliefs.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Things that are not necessarily observable. </a:t>
            </a:r>
          </a:p>
          <a:p>
            <a:pPr marL="302066" indent="-302066">
              <a:buFont typeface="Wingdings" panose="05000000000000000000" pitchFamily="2" charset="2"/>
              <a:buChar char="§"/>
            </a:pPr>
            <a:r>
              <a:rPr lang="en-US" sz="1100" dirty="0">
                <a:solidFill>
                  <a:srgbClr val="000000"/>
                </a:solidFill>
                <a:latin typeface="Arial" panose="020B0604020202020204" pitchFamily="34" charset="0"/>
              </a:rPr>
              <a:t>These internal qualities are more subjective in nature.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Style is like the crust, because it’s on the outside and observable. By observing behavior, we can find ways to define and discuss what we see. Then, we can begin to understand how this behavior affects ourselves and others. </a:t>
            </a: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a:t>
            </a:fld>
            <a:endParaRPr lang="en-US" dirty="0"/>
          </a:p>
        </p:txBody>
      </p:sp>
      <p:graphicFrame>
        <p:nvGraphicFramePr>
          <p:cNvPr id="7" name="Table 7">
            <a:extLst>
              <a:ext uri="{FF2B5EF4-FFF2-40B4-BE49-F238E27FC236}">
                <a16:creationId xmlns:a16="http://schemas.microsoft.com/office/drawing/2014/main" id="{724FDFF1-F148-4711-ADA2-3BAA9FE938D3}"/>
              </a:ext>
            </a:extLst>
          </p:cNvPr>
          <p:cNvGraphicFramePr>
            <a:graphicFrameLocks noGrp="1"/>
          </p:cNvGraphicFramePr>
          <p:nvPr>
            <p:extLst>
              <p:ext uri="{D42A27DB-BD31-4B8C-83A1-F6EECF244321}">
                <p14:modId xmlns:p14="http://schemas.microsoft.com/office/powerpoint/2010/main" val="560502871"/>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955266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endParaRPr lang="en-US" sz="1100" dirty="0"/>
          </a:p>
          <a:p>
            <a:r>
              <a:rPr lang="en-US" sz="1100" b="1" dirty="0">
                <a:solidFill>
                  <a:srgbClr val="000000"/>
                </a:solidFill>
                <a:latin typeface="Arial" panose="020B0604020202020204" pitchFamily="34" charset="0"/>
              </a:rPr>
              <a:t>SAY </a:t>
            </a:r>
            <a:r>
              <a:rPr lang="en-US" sz="1100" dirty="0"/>
              <a:t>You now have free and unlimited access to SOCIAL STYLE Navigator, the on-demand micro-learning tool that helps you apply Style and Versatility.</a:t>
            </a:r>
          </a:p>
          <a:p>
            <a:pPr lvl="2"/>
            <a:endParaRPr lang="en-US" sz="1100" dirty="0"/>
          </a:p>
          <a:p>
            <a:pPr lvl="2"/>
            <a:r>
              <a:rPr lang="en-US" sz="1100" dirty="0"/>
              <a:t>SOCIAL STYLE Navigator includes:</a:t>
            </a:r>
          </a:p>
          <a:p>
            <a:pPr lvl="1"/>
            <a:endParaRPr lang="en-US" sz="1100" dirty="0"/>
          </a:p>
          <a:p>
            <a:pPr lvl="1"/>
            <a:r>
              <a:rPr lang="en-US" sz="1100" dirty="0"/>
              <a:t>SOCIAL STYLE Estimator</a:t>
            </a:r>
          </a:p>
          <a:p>
            <a:r>
              <a:rPr lang="en-US" sz="1100" dirty="0"/>
              <a:t>The Estimator survey provides users with an interactive tool that evaluates observable behavior in others to determine their Style and helps you plan ahead for successful interactions.</a:t>
            </a:r>
          </a:p>
          <a:p>
            <a:pPr lvl="1"/>
            <a:endParaRPr lang="en-US" sz="1100" dirty="0"/>
          </a:p>
          <a:p>
            <a:pPr lvl="1"/>
            <a:r>
              <a:rPr lang="en-US" sz="1100" dirty="0"/>
              <a:t>SOCIAL STYLE Advisor </a:t>
            </a:r>
          </a:p>
          <a:p>
            <a:r>
              <a:rPr lang="en-US" sz="1100" dirty="0"/>
              <a:t>Use Advisor topics to prepare “just-in-time” for meetings, negotiations or sales presentations with advice on navigating Style and Versatility best practices to maximize high-performing relationships.</a:t>
            </a:r>
          </a:p>
          <a:p>
            <a:pPr lvl="1"/>
            <a:endParaRPr lang="en-US" sz="1100" dirty="0"/>
          </a:p>
          <a:p>
            <a:pPr lvl="1"/>
            <a:r>
              <a:rPr lang="en-US" sz="1100" dirty="0"/>
              <a:t>eLearning modules</a:t>
            </a:r>
          </a:p>
          <a:p>
            <a:r>
              <a:rPr lang="en-US" sz="1100" dirty="0"/>
              <a:t>Continue your learning journey via micro-learning that reinforces ways to apply SOCIAL STYLE and Versatility to Working in Teams, Coaching and Managing Conflict.</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40</a:t>
            </a:fld>
            <a:endParaRPr lang="en-US" dirty="0"/>
          </a:p>
        </p:txBody>
      </p:sp>
      <p:graphicFrame>
        <p:nvGraphicFramePr>
          <p:cNvPr id="7" name="Table 7">
            <a:extLst>
              <a:ext uri="{FF2B5EF4-FFF2-40B4-BE49-F238E27FC236}">
                <a16:creationId xmlns:a16="http://schemas.microsoft.com/office/drawing/2014/main" id="{7870AFDB-D0FE-4A04-93F9-4493317DA239}"/>
              </a:ext>
            </a:extLst>
          </p:cNvPr>
          <p:cNvGraphicFramePr>
            <a:graphicFrameLocks noGrp="1"/>
          </p:cNvGraphicFramePr>
          <p:nvPr/>
        </p:nvGraphicFramePr>
        <p:xfrm>
          <a:off x="518159" y="6067424"/>
          <a:ext cx="6476300" cy="293704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2633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633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21076345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marL="0" marR="0" lvl="0" indent="0" algn="l" defTabSz="966612" rtl="0" eaLnBrk="1" fontAlgn="auto" latinLnBrk="0" hangingPunct="1">
              <a:lnSpc>
                <a:spcPct val="100000"/>
              </a:lnSpc>
              <a:spcBef>
                <a:spcPts val="211"/>
              </a:spcBef>
              <a:spcAft>
                <a:spcPts val="211"/>
              </a:spcAft>
              <a:buClrTx/>
              <a:buSzTx/>
              <a:buFont typeface="Georgia Pro" panose="02040502050405020303" pitchFamily="18" charset="0"/>
              <a:buChar char="​"/>
              <a:tabLst/>
              <a:defRPr/>
            </a:pPr>
            <a:r>
              <a:rPr lang="en-US" sz="1100" b="1" i="1" dirty="0">
                <a:solidFill>
                  <a:srgbClr val="FF0000"/>
                </a:solidFill>
                <a:latin typeface="Arial" panose="020B0604020202020204" pitchFamily="34" charset="0"/>
              </a:rPr>
              <a:t>THIS SLIDE FOR ONLINE PROFILES ONLY</a:t>
            </a:r>
            <a:endParaRPr lang="en-US" sz="1100" b="1" dirty="0">
              <a:solidFill>
                <a:srgbClr val="000000"/>
              </a:solidFill>
              <a:latin typeface="Arial" panose="020B0604020202020204" pitchFamily="34" charset="0"/>
            </a:endParaRPr>
          </a:p>
          <a:p>
            <a:endParaRPr lang="en-US" sz="1100" dirty="0"/>
          </a:p>
          <a:p>
            <a:r>
              <a:rPr lang="en-US" sz="1100" b="1" dirty="0">
                <a:solidFill>
                  <a:srgbClr val="000000"/>
                </a:solidFill>
                <a:latin typeface="Arial" panose="020B0604020202020204" pitchFamily="34" charset="0"/>
              </a:rPr>
              <a:t>SAY </a:t>
            </a:r>
            <a:r>
              <a:rPr lang="en-US" sz="1100" dirty="0"/>
              <a:t>Available through </a:t>
            </a:r>
            <a:r>
              <a:rPr lang="en-US" sz="1100" dirty="0">
                <a:hlinkClick r:id="rId3"/>
              </a:rPr>
              <a:t>www.tracomlearning.com</a:t>
            </a:r>
            <a:r>
              <a:rPr lang="en-US" sz="1100" dirty="0"/>
              <a:t> </a:t>
            </a:r>
          </a:p>
          <a:p>
            <a:r>
              <a:rPr lang="en-US" sz="1100" dirty="0"/>
              <a:t>Enter your username and password for free, unlimited access to SOCIAL STYLE Navigator®</a:t>
            </a:r>
          </a:p>
          <a:p>
            <a:pPr>
              <a:buNone/>
            </a:pPr>
            <a:endParaRPr lang="en-US" sz="1100" dirty="0"/>
          </a:p>
          <a:p>
            <a:pPr>
              <a:buNone/>
            </a:pPr>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41</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6620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1 Minute</a:t>
            </a:r>
          </a:p>
          <a:p>
            <a:pPr defTabSz="966612">
              <a:spcBef>
                <a:spcPts val="211"/>
              </a:spcBef>
              <a:spcAft>
                <a:spcPts val="211"/>
              </a:spcAft>
              <a:defRPr/>
            </a:pPr>
            <a:r>
              <a:rPr lang="en-US" sz="1100" b="1" i="1" dirty="0">
                <a:solidFill>
                  <a:srgbClr val="FF0000"/>
                </a:solidFill>
                <a:latin typeface="Arial" panose="020B0604020202020204" pitchFamily="34" charset="0"/>
              </a:rPr>
              <a:t>THIS SLIDE FOR PAPER SURVEYS ONLY</a:t>
            </a:r>
          </a:p>
          <a:p>
            <a:endParaRPr lang="en-US" sz="1100" dirty="0"/>
          </a:p>
          <a:p>
            <a:r>
              <a:rPr lang="en-US" sz="1100" b="1" dirty="0">
                <a:solidFill>
                  <a:srgbClr val="000000"/>
                </a:solidFill>
                <a:latin typeface="Arial" panose="020B0604020202020204" pitchFamily="34" charset="0"/>
              </a:rPr>
              <a:t>SAY </a:t>
            </a:r>
            <a:r>
              <a:rPr lang="en-US" sz="1100" b="0" dirty="0">
                <a:solidFill>
                  <a:srgbClr val="000000"/>
                </a:solidFill>
                <a:latin typeface="Arial" panose="020B0604020202020204" pitchFamily="34" charset="0"/>
              </a:rPr>
              <a:t>Go to tracomlearning.com/registration-paper and register with your email address and subscription code __</a:t>
            </a:r>
            <a:r>
              <a:rPr lang="en-US" sz="1100" b="1" dirty="0">
                <a:solidFill>
                  <a:srgbClr val="000000"/>
                </a:solidFill>
                <a:latin typeface="Arial" panose="020B0604020202020204" pitchFamily="34" charset="0"/>
              </a:rPr>
              <a:t>____-______ </a:t>
            </a:r>
            <a:r>
              <a:rPr lang="en-US" sz="1100" dirty="0"/>
              <a:t>for free, unlimited access to SOCIAL STYLE Navigator®</a:t>
            </a:r>
          </a:p>
          <a:p>
            <a:pPr>
              <a:buNone/>
            </a:pPr>
            <a:endParaRPr lang="en-US" sz="1100" dirty="0"/>
          </a:p>
          <a:p>
            <a:pPr>
              <a:buNone/>
            </a:pPr>
            <a:endParaRPr lang="en-US" sz="1100" dirty="0"/>
          </a:p>
          <a:p>
            <a:pPr algn="l"/>
            <a:r>
              <a:rPr lang="fr-FR" sz="1800" b="1" i="1" u="none" strike="noStrike" baseline="0" dirty="0">
                <a:latin typeface="Museo Sans 700" pitchFamily="50" charset="0"/>
              </a:rPr>
              <a:t>IMPORTANT FACILITATOR NOTE REGARDING SUBSCRIPTION CODES:</a:t>
            </a:r>
          </a:p>
          <a:p>
            <a:pPr algn="l"/>
            <a:r>
              <a:rPr lang="en-US" sz="1800" b="0" i="1" u="none" strike="noStrike" baseline="0" dirty="0">
                <a:latin typeface="Museo Sans 300" pitchFamily="50" charset="0"/>
              </a:rPr>
              <a:t>Your subscription code can be found on the “ATTENTION” colored flyer included in your participant materials shipment. The code is formatted in two sets of 4 numbers separated by a hyphen (EXAMPLE: </a:t>
            </a:r>
            <a:r>
              <a:rPr lang="en-US" sz="1800" b="0" i="1" u="none" strike="noStrike" baseline="0" dirty="0" err="1">
                <a:latin typeface="Museo Sans 300" pitchFamily="50" charset="0"/>
              </a:rPr>
              <a:t>xxxx-xxxx</a:t>
            </a:r>
            <a:r>
              <a:rPr lang="en-US" sz="1800" b="0" i="1" u="none" strike="noStrike" baseline="0" dirty="0">
                <a:latin typeface="Museo Sans 300" pitchFamily="50" charset="0"/>
              </a:rPr>
              <a:t>). If you do not have the “ATTENTION” flyer included with your materials shipment, please contact TRACOM to receive your subscription code.</a:t>
            </a:r>
            <a:endParaRPr lang="en-US" sz="1100" i="1"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42</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9446621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43</a:t>
            </a:fld>
            <a:endParaRPr lang="en-US" dirty="0"/>
          </a:p>
        </p:txBody>
      </p:sp>
    </p:spTree>
    <p:extLst>
      <p:ext uri="{BB962C8B-B14F-4D97-AF65-F5344CB8AC3E}">
        <p14:creationId xmlns:p14="http://schemas.microsoft.com/office/powerpoint/2010/main" val="3303272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44</a:t>
            </a:fld>
            <a:endParaRPr lang="en-US" dirty="0"/>
          </a:p>
        </p:txBody>
      </p:sp>
    </p:spTree>
    <p:extLst>
      <p:ext uri="{BB962C8B-B14F-4D97-AF65-F5344CB8AC3E}">
        <p14:creationId xmlns:p14="http://schemas.microsoft.com/office/powerpoint/2010/main" val="33583861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45</a:t>
            </a:fld>
            <a:endParaRPr lang="en-US" dirty="0"/>
          </a:p>
        </p:txBody>
      </p:sp>
    </p:spTree>
    <p:extLst>
      <p:ext uri="{BB962C8B-B14F-4D97-AF65-F5344CB8AC3E}">
        <p14:creationId xmlns:p14="http://schemas.microsoft.com/office/powerpoint/2010/main" val="9724713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200" b="1" dirty="0">
                <a:solidFill>
                  <a:srgbClr val="000000"/>
                </a:solidFill>
                <a:latin typeface="Arial" panose="020B0604020202020204" pitchFamily="34" charset="0"/>
              </a:rPr>
              <a:t>Optional demonstration, time permitting</a:t>
            </a:r>
          </a:p>
          <a:p>
            <a:endParaRPr lang="en-US" sz="1200" dirty="0"/>
          </a:p>
          <a:p>
            <a:endParaRPr lang="en-US" dirty="0"/>
          </a:p>
        </p:txBody>
      </p:sp>
      <p:sp>
        <p:nvSpPr>
          <p:cNvPr id="4" name="Footer Placeholder 3"/>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5" name="Slide Number Placeholder 4"/>
          <p:cNvSpPr>
            <a:spLocks noGrp="1"/>
          </p:cNvSpPr>
          <p:nvPr>
            <p:ph type="sldNum" sz="quarter" idx="5"/>
          </p:nvPr>
        </p:nvSpPr>
        <p:spPr/>
        <p:txBody>
          <a:bodyPr/>
          <a:lstStyle/>
          <a:p>
            <a:r>
              <a:rPr lang="en-US" dirty="0"/>
              <a:t>Slide </a:t>
            </a:r>
            <a:fld id="{D9A648C1-F151-4CF5-B9CC-6608EAC3961C}" type="slidenum">
              <a:rPr lang="en-US" smtClean="0"/>
              <a:pPr/>
              <a:t>46</a:t>
            </a:fld>
            <a:endParaRPr lang="en-US" dirty="0"/>
          </a:p>
        </p:txBody>
      </p:sp>
    </p:spTree>
    <p:extLst>
      <p:ext uri="{BB962C8B-B14F-4D97-AF65-F5344CB8AC3E}">
        <p14:creationId xmlns:p14="http://schemas.microsoft.com/office/powerpoint/2010/main" val="17748277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defTabSz="966612">
              <a:spcBef>
                <a:spcPts val="211"/>
              </a:spcBef>
              <a:spcAft>
                <a:spcPts val="211"/>
              </a:spcAft>
              <a:defRPr/>
            </a:pPr>
            <a:r>
              <a:rPr lang="en-US" sz="1100" b="1" dirty="0">
                <a:solidFill>
                  <a:srgbClr val="000000"/>
                </a:solidFill>
                <a:latin typeface="Arial" panose="020B0604020202020204" pitchFamily="34" charset="0"/>
              </a:rPr>
              <a:t>Optional demonstration, time permitting</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47</a:t>
            </a:fld>
            <a:endParaRPr lang="en-US" dirty="0"/>
          </a:p>
        </p:txBody>
      </p:sp>
      <p:graphicFrame>
        <p:nvGraphicFramePr>
          <p:cNvPr id="7" name="Table 7">
            <a:extLst>
              <a:ext uri="{FF2B5EF4-FFF2-40B4-BE49-F238E27FC236}">
                <a16:creationId xmlns:a16="http://schemas.microsoft.com/office/drawing/2014/main" id="{3B622D55-339B-4E4E-A743-122D7C9736F3}"/>
              </a:ext>
            </a:extLst>
          </p:cNvPr>
          <p:cNvGraphicFramePr>
            <a:graphicFrameLocks noGrp="1"/>
          </p:cNvGraphicFramePr>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14516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lvl="1">
              <a:buNone/>
            </a:pPr>
            <a:r>
              <a:rPr lang="en-US" sz="1050" b="1" dirty="0"/>
              <a:t>SAY</a:t>
            </a:r>
            <a:r>
              <a:rPr lang="en-US" sz="1050" b="0" dirty="0"/>
              <a:t> Thank you. Do you have final questions?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48</a:t>
            </a:fld>
            <a:endParaRPr lang="en-US" dirty="0"/>
          </a:p>
        </p:txBody>
      </p:sp>
      <p:graphicFrame>
        <p:nvGraphicFramePr>
          <p:cNvPr id="7" name="Table 7">
            <a:extLst>
              <a:ext uri="{FF2B5EF4-FFF2-40B4-BE49-F238E27FC236}">
                <a16:creationId xmlns:a16="http://schemas.microsoft.com/office/drawing/2014/main" id="{598DB149-769B-4F74-8FC4-F6DAEE95F93C}"/>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1" name="Ink 20">
                <a:extLst>
                  <a:ext uri="{FF2B5EF4-FFF2-40B4-BE49-F238E27FC236}">
                    <a16:creationId xmlns:a16="http://schemas.microsoft.com/office/drawing/2014/main" id="{0B350EFF-4AE7-4D00-A1B0-A8C833BB3AE7}"/>
                  </a:ext>
                </a:extLst>
              </p14:cNvPr>
              <p14:cNvContentPartPr/>
              <p14:nvPr/>
            </p14:nvContentPartPr>
            <p14:xfrm>
              <a:off x="3852501" y="8034086"/>
              <a:ext cx="384" cy="378"/>
            </p14:xfrm>
          </p:contentPart>
        </mc:Choice>
        <mc:Fallback xmlns="" xmlns:a16="http://schemas.microsoft.com/office/drawing/2014/main">
          <p:pic>
            <p:nvPicPr>
              <p:cNvPr id="21" name="Ink 20">
                <a:extLst>
                  <a:ext uri="{FF2B5EF4-FFF2-40B4-BE49-F238E27FC236}">
                    <a16:creationId xmlns:a16="http://schemas.microsoft.com/office/drawing/2014/main" id="{0B350EFF-4AE7-4D00-A1B0-A8C833BB3AE7}"/>
                  </a:ext>
                </a:extLst>
              </p:cNvPr>
              <p:cNvPicPr/>
              <p:nvPr/>
            </p:nvPicPr>
            <p:blipFill>
              <a:blip r:embed="rId4"/>
              <a:stretch>
                <a:fillRect/>
              </a:stretch>
            </p:blipFill>
            <p:spPr>
              <a:xfrm>
                <a:off x="3842901" y="8024636"/>
                <a:ext cx="19200" cy="18900"/>
              </a:xfrm>
              <a:prstGeom prst="rect">
                <a:avLst/>
              </a:prstGeom>
            </p:spPr>
          </p:pic>
        </mc:Fallback>
      </mc:AlternateContent>
    </p:spTree>
    <p:extLst>
      <p:ext uri="{BB962C8B-B14F-4D97-AF65-F5344CB8AC3E}">
        <p14:creationId xmlns:p14="http://schemas.microsoft.com/office/powerpoint/2010/main" val="2948207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gn="l"/>
            <a:r>
              <a:rPr lang="en-US" sz="1100" b="0" i="0" u="none" strike="noStrike" baseline="0" dirty="0">
                <a:solidFill>
                  <a:srgbClr val="000000"/>
                </a:solidFill>
                <a:latin typeface="+mj-lt"/>
              </a:rPr>
              <a:t>You can use the following exercises to enhance the session to best meet the needs of your participants.</a:t>
            </a: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a:p>
            <a:pPr algn="l"/>
            <a:endParaRPr lang="en-US" sz="1100" b="0" i="0" u="none" strike="noStrike" baseline="0" dirty="0">
              <a:solidFill>
                <a:srgbClr val="000000"/>
              </a:solidFill>
              <a:latin typeface="+mj-lt"/>
            </a:endParaRPr>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49</a:t>
            </a:fld>
            <a:endParaRPr lang="en-US" dirty="0"/>
          </a:p>
        </p:txBody>
      </p:sp>
    </p:spTree>
    <p:extLst>
      <p:ext uri="{BB962C8B-B14F-4D97-AF65-F5344CB8AC3E}">
        <p14:creationId xmlns:p14="http://schemas.microsoft.com/office/powerpoint/2010/main" val="299915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4)</a:t>
            </a:r>
          </a:p>
          <a:p>
            <a:pPr algn="l"/>
            <a:endParaRPr lang="en-US" sz="1100" b="0" i="0" u="none" strike="noStrike" baseline="0" dirty="0">
              <a:latin typeface="+mj-lt"/>
            </a:endParaRPr>
          </a:p>
          <a:p>
            <a:r>
              <a:rPr lang="en-US" sz="1100" b="1" i="0" u="none" strike="noStrike" baseline="0" dirty="0">
                <a:latin typeface="+mj-lt"/>
              </a:rPr>
              <a:t>ASK</a:t>
            </a:r>
            <a:r>
              <a:rPr lang="en-US" sz="1100" b="0" i="0" u="none" strike="noStrike" baseline="0" dirty="0">
                <a:latin typeface="+mj-lt"/>
              </a:rPr>
              <a:t> participants to turn to page 4 of the workbook to follow along.</a:t>
            </a:r>
          </a:p>
          <a:p>
            <a:endParaRPr lang="en-US" sz="1100" b="0" i="0" u="none" strike="noStrike" baseline="0" dirty="0">
              <a:solidFill>
                <a:srgbClr val="000000"/>
              </a:solidFill>
              <a:latin typeface="+mj-lt"/>
            </a:endParaRPr>
          </a:p>
          <a:p>
            <a:r>
              <a:rPr lang="en-US" sz="1100" b="1" dirty="0">
                <a:solidFill>
                  <a:srgbClr val="000000"/>
                </a:solidFill>
                <a:latin typeface="Arial" panose="020B0604020202020204" pitchFamily="34" charset="0"/>
              </a:rPr>
              <a:t>SAY</a:t>
            </a:r>
            <a:r>
              <a:rPr lang="en-US" sz="1100" b="0" dirty="0">
                <a:solidFill>
                  <a:srgbClr val="000000"/>
                </a:solidFill>
                <a:latin typeface="Arial" panose="020B0604020202020204" pitchFamily="34" charset="0"/>
              </a:rPr>
              <a:t> When we first meet people, we often form immediate impressions, even after just a few seconds. This is sub-conscious (below our awareness) and happens immediately.</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a:t>
            </a:r>
            <a:r>
              <a:rPr lang="en-US" sz="1100" dirty="0">
                <a:solidFill>
                  <a:srgbClr val="000000"/>
                </a:solidFill>
                <a:latin typeface="Arial" panose="020B0604020202020204" pitchFamily="34" charset="0"/>
              </a:rPr>
              <a:t> </a:t>
            </a:r>
          </a:p>
          <a:p>
            <a:r>
              <a:rPr lang="en-US" sz="1100" dirty="0">
                <a:solidFill>
                  <a:srgbClr val="000000"/>
                </a:solidFill>
                <a:latin typeface="Arial" panose="020B0604020202020204" pitchFamily="34" charset="0"/>
              </a:rPr>
              <a:t>Traits Column: What we think we know about a person, based on interactions; subjective opinions. </a:t>
            </a:r>
          </a:p>
          <a:p>
            <a:r>
              <a:rPr lang="en-US" sz="1100" dirty="0">
                <a:solidFill>
                  <a:srgbClr val="000000"/>
                </a:solidFill>
                <a:latin typeface="Arial" panose="020B0604020202020204" pitchFamily="34" charset="0"/>
              </a:rPr>
              <a:t>Judgments Column: Our reactions to others; conclusions or evaluations we make, based on our subjective opinions. </a:t>
            </a:r>
          </a:p>
          <a:p>
            <a:r>
              <a:rPr lang="en-US" sz="1100" dirty="0">
                <a:solidFill>
                  <a:srgbClr val="000000"/>
                </a:solidFill>
                <a:latin typeface="Arial" panose="020B0604020202020204" pitchFamily="34" charset="0"/>
              </a:rPr>
              <a:t>Observable Behavior Column: Things others “Say and Do”; more objective and observable behaviors.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Traits and Judgments are most subjective in nature and contain positive or negative descriptions.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objective and contains no positive or negative value.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Observable Behavior is an important tool for assessing others’ Styles. By focusing on Observable Behavior, you gain objectivity, which is critical for understanding people’s Styles.</a:t>
            </a: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a:t>
            </a:fld>
            <a:endParaRPr lang="en-US" dirty="0"/>
          </a:p>
        </p:txBody>
      </p:sp>
    </p:spTree>
    <p:extLst>
      <p:ext uri="{BB962C8B-B14F-4D97-AF65-F5344CB8AC3E}">
        <p14:creationId xmlns:p14="http://schemas.microsoft.com/office/powerpoint/2010/main" val="861883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r>
              <a:rPr lang="en-US" sz="1100" b="1" i="1" dirty="0">
                <a:latin typeface="+mj-lt"/>
                <a:ea typeface="ヒラギノ角ゴ Pro W3" pitchFamily="4" charset="-128"/>
                <a:cs typeface="ヒラギノ角ゴ Pro W3" pitchFamily="4" charset="-128"/>
              </a:rPr>
              <a:t>Guidelines for Observing Style</a:t>
            </a:r>
          </a:p>
          <a:p>
            <a:pPr marL="0" marR="0" lvl="0" indent="0" algn="l" defTabSz="914400" rtl="0" eaLnBrk="1" fontAlgn="auto" latinLnBrk="0" hangingPunct="1">
              <a:lnSpc>
                <a:spcPct val="100000"/>
              </a:lnSpc>
              <a:spcBef>
                <a:spcPts val="200"/>
              </a:spcBef>
              <a:spcAft>
                <a:spcPts val="200"/>
              </a:spcAft>
              <a:buClrTx/>
              <a:buSzTx/>
              <a:buFont typeface="Georgia Pro" panose="02040502050405020303" pitchFamily="18" charset="0"/>
              <a:buChar char="​"/>
              <a:tabLst/>
              <a:defRPr/>
            </a:pPr>
            <a:endParaRPr lang="en-US" sz="1100" b="1" i="0" u="none" strike="noStrike" baseline="0" dirty="0">
              <a:solidFill>
                <a:srgbClr val="000000"/>
              </a:solidFill>
              <a:latin typeface="+mj-lt"/>
            </a:endParaRPr>
          </a:p>
          <a:p>
            <a:pPr>
              <a:lnSpc>
                <a:spcPct val="80000"/>
              </a:lnSpc>
            </a:pPr>
            <a:r>
              <a:rPr lang="en-US" sz="1100" b="1" dirty="0">
                <a:latin typeface="+mj-lt"/>
                <a:ea typeface="ヒラギノ角ゴ Pro W3" pitchFamily="4" charset="-128"/>
                <a:cs typeface="ヒラギノ角ゴ Pro W3" pitchFamily="4" charset="-128"/>
              </a:rPr>
              <a:t>Purpose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The purpose of this exercise is to familiarize participants with the rules for identifying another person's SOCIAL STYLE.</a:t>
            </a:r>
          </a:p>
          <a:p>
            <a:pPr marL="171450" indent="-171450">
              <a:lnSpc>
                <a:spcPct val="80000"/>
              </a:lnSpc>
              <a:buFont typeface="Wingdings" panose="05000000000000000000" pitchFamily="2" charset="2"/>
              <a:buChar char="§"/>
            </a:pPr>
            <a:endParaRPr lang="en-US" sz="1100"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Recommended Time:</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10  minutes</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Materials Needed</a:t>
            </a:r>
            <a:endParaRPr lang="en-US" sz="1100" dirty="0">
              <a:latin typeface="+mj-lt"/>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mj-lt"/>
                <a:ea typeface="ヒラギノ角ゴ Pro W3" pitchFamily="4" charset="-128"/>
                <a:cs typeface="ヒラギノ角ゴ Pro W3" pitchFamily="4" charset="-128"/>
              </a:rPr>
              <a:t>None</a:t>
            </a:r>
          </a:p>
          <a:p>
            <a:pPr>
              <a:lnSpc>
                <a:spcPct val="80000"/>
              </a:lnSpc>
            </a:pPr>
            <a:endParaRPr lang="en-US" sz="1100" b="1" dirty="0">
              <a:latin typeface="+mj-lt"/>
              <a:ea typeface="ヒラギノ角ゴ Pro W3" pitchFamily="4" charset="-128"/>
              <a:cs typeface="ヒラギノ角ゴ Pro W3" pitchFamily="4" charset="-128"/>
            </a:endParaRPr>
          </a:p>
          <a:p>
            <a:pPr>
              <a:lnSpc>
                <a:spcPct val="80000"/>
              </a:lnSpc>
            </a:pPr>
            <a:r>
              <a:rPr lang="en-US" sz="1100" b="1" dirty="0">
                <a:latin typeface="+mj-lt"/>
                <a:ea typeface="ヒラギノ角ゴ Pro W3" pitchFamily="4" charset="-128"/>
                <a:cs typeface="ヒラギノ角ゴ Pro W3" pitchFamily="4" charset="-128"/>
              </a:rPr>
              <a:t>Directions</a:t>
            </a:r>
            <a:endParaRPr lang="en-US" sz="1100" dirty="0">
              <a:latin typeface="+mj-lt"/>
              <a:ea typeface="ヒラギノ角ゴ Pro W3" pitchFamily="4" charset="-128"/>
              <a:cs typeface="ヒラギノ角ゴ Pro W3" pitchFamily="4" charset="-128"/>
            </a:endParaRPr>
          </a:p>
          <a:p>
            <a:r>
              <a:rPr lang="en-US" sz="1100" b="1" i="0" u="none" strike="noStrike" baseline="0" dirty="0">
                <a:solidFill>
                  <a:srgbClr val="000000"/>
                </a:solidFill>
                <a:latin typeface="+mj-lt"/>
              </a:rPr>
              <a:t>SAY </a:t>
            </a:r>
            <a:r>
              <a:rPr lang="en-US" sz="1100" b="0" i="0" u="none" strike="noStrike" baseline="0" dirty="0">
                <a:solidFill>
                  <a:srgbClr val="000000"/>
                </a:solidFill>
                <a:latin typeface="+mj-lt"/>
              </a:rPr>
              <a:t>The more accurately we are able to observe our colleagues’ Styles, the better we will be able to adapt our own behavior to display greater Versatility.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participants to take notes on ways of implementing the best practices. </a:t>
            </a:r>
          </a:p>
          <a:p>
            <a:endParaRPr lang="en-US" sz="1100" b="1" i="0" u="none" strike="noStrike" baseline="0" dirty="0">
              <a:solidFill>
                <a:srgbClr val="000000"/>
              </a:solidFill>
              <a:latin typeface="+mj-lt"/>
            </a:endParaRPr>
          </a:p>
          <a:p>
            <a:r>
              <a:rPr lang="en-US" sz="1100" b="1" i="0" u="none" strike="noStrike" baseline="0" dirty="0">
                <a:solidFill>
                  <a:srgbClr val="000000"/>
                </a:solidFill>
                <a:latin typeface="+mj-lt"/>
              </a:rPr>
              <a:t>DESCRIBE </a:t>
            </a:r>
            <a:r>
              <a:rPr lang="en-US" sz="1100" b="0" i="0" u="none" strike="noStrike" baseline="0" dirty="0">
                <a:solidFill>
                  <a:srgbClr val="000000"/>
                </a:solidFill>
                <a:latin typeface="+mj-lt"/>
              </a:rPr>
              <a:t>the best practices:</a:t>
            </a:r>
            <a:endParaRPr lang="en-US" sz="1100" dirty="0">
              <a:latin typeface="+mj-lt"/>
            </a:endParaRPr>
          </a:p>
          <a:p>
            <a:pPr marL="228600" indent="-228600">
              <a:spcBef>
                <a:spcPts val="1500"/>
              </a:spcBef>
              <a:spcAft>
                <a:spcPts val="1000"/>
              </a:spcAft>
              <a:buFont typeface="+mj-lt"/>
              <a:buAutoNum type="arabicPeriod"/>
            </a:pPr>
            <a:r>
              <a:rPr lang="en-US" altLang="en-US" sz="1100" dirty="0">
                <a:latin typeface="+mj-lt"/>
              </a:rPr>
              <a:t>Don’t jump to conclusions</a:t>
            </a:r>
          </a:p>
          <a:p>
            <a:pPr marL="228600" indent="-228600">
              <a:spcBef>
                <a:spcPts val="1500"/>
              </a:spcBef>
              <a:spcAft>
                <a:spcPts val="1000"/>
              </a:spcAft>
              <a:buFont typeface="+mj-lt"/>
              <a:buAutoNum type="arabicPeriod"/>
            </a:pPr>
            <a:r>
              <a:rPr lang="en-US" altLang="en-US" sz="1100" dirty="0">
                <a:latin typeface="+mj-lt"/>
              </a:rPr>
              <a:t>Remain objective</a:t>
            </a:r>
          </a:p>
          <a:p>
            <a:pPr marL="228600" indent="-228600">
              <a:spcBef>
                <a:spcPts val="1500"/>
              </a:spcBef>
              <a:spcAft>
                <a:spcPts val="1000"/>
              </a:spcAft>
              <a:buFont typeface="+mj-lt"/>
              <a:buAutoNum type="arabicPeriod"/>
            </a:pPr>
            <a:r>
              <a:rPr lang="en-US" altLang="en-US" sz="1100" dirty="0">
                <a:latin typeface="+mj-lt"/>
              </a:rPr>
              <a:t>Separate Style behavior from someone’s role or position</a:t>
            </a:r>
          </a:p>
          <a:p>
            <a:pPr marL="228600" indent="-228600">
              <a:spcBef>
                <a:spcPts val="1500"/>
              </a:spcBef>
              <a:spcAft>
                <a:spcPts val="1000"/>
              </a:spcAft>
              <a:buFont typeface="+mj-lt"/>
              <a:buAutoNum type="arabicPeriod"/>
            </a:pPr>
            <a:r>
              <a:rPr lang="en-US" altLang="en-US" sz="1100" dirty="0">
                <a:latin typeface="+mj-lt"/>
              </a:rPr>
              <a:t>A moderate amount of stress can clarify someone’s Style</a:t>
            </a:r>
          </a:p>
          <a:p>
            <a:pPr marL="228600" indent="-228600">
              <a:spcBef>
                <a:spcPts val="1500"/>
              </a:spcBef>
              <a:spcAft>
                <a:spcPts val="1000"/>
              </a:spcAft>
              <a:buFont typeface="+mj-lt"/>
              <a:buAutoNum type="arabicPeriod"/>
            </a:pPr>
            <a:r>
              <a:rPr lang="en-US" altLang="en-US" sz="1100" dirty="0">
                <a:latin typeface="+mj-lt"/>
              </a:rPr>
              <a:t>Get out of the way (be an observer)</a:t>
            </a:r>
          </a:p>
          <a:p>
            <a:pPr marL="228600" indent="-228600">
              <a:buFont typeface="+mj-lt"/>
              <a:buAutoNum type="arabicPeriod"/>
            </a:pPr>
            <a:endParaRPr lang="en-US" sz="1100" dirty="0">
              <a:latin typeface="+mj-lt"/>
            </a:endParaRPr>
          </a:p>
          <a:p>
            <a:r>
              <a:rPr lang="en-US" sz="1100" b="1" i="0" u="none" strike="noStrike" baseline="0" dirty="0">
                <a:solidFill>
                  <a:srgbClr val="000000"/>
                </a:solidFill>
                <a:latin typeface="+mj-lt"/>
              </a:rPr>
              <a:t>ASK </a:t>
            </a:r>
            <a:r>
              <a:rPr lang="en-US" sz="1100" b="0" i="0" u="none" strike="noStrike" baseline="0" dirty="0">
                <a:solidFill>
                  <a:srgbClr val="000000"/>
                </a:solidFill>
                <a:latin typeface="+mj-lt"/>
              </a:rPr>
              <a:t>if there are any questions. </a:t>
            </a: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100" b="0" i="0" u="none" strike="noStrike" baseline="0" dirty="0">
              <a:solidFill>
                <a:srgbClr val="000000"/>
              </a:solidFill>
              <a:latin typeface="+mj-lt"/>
            </a:endParaRPr>
          </a:p>
          <a:p>
            <a:endParaRPr lang="en-US" sz="1800" b="0" i="0" u="none" strike="noStrike" baseline="0" dirty="0">
              <a:solidFill>
                <a:srgbClr val="000000"/>
              </a:solidFill>
              <a:latin typeface="Museo Sans 300"/>
            </a:endParaRPr>
          </a:p>
        </p:txBody>
      </p:sp>
      <p:sp>
        <p:nvSpPr>
          <p:cNvPr id="4" name="Header Placeholder 3"/>
          <p:cNvSpPr>
            <a:spLocks noGrp="1"/>
          </p:cNvSpPr>
          <p:nvPr>
            <p:ph type="hdr" sz="quarter"/>
          </p:nvPr>
        </p:nvSpPr>
        <p:spPr/>
        <p:txBody>
          <a:bodyPr/>
          <a:lstStyle/>
          <a:p>
            <a:r>
              <a:rPr lang="en-US" dirty="0"/>
              <a:t>Rules for Observing Style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50</a:t>
            </a:fld>
            <a:endParaRPr lang="en-US" dirty="0"/>
          </a:p>
        </p:txBody>
      </p:sp>
      <p:graphicFrame>
        <p:nvGraphicFramePr>
          <p:cNvPr id="7" name="Table 7">
            <a:extLst>
              <a:ext uri="{FF2B5EF4-FFF2-40B4-BE49-F238E27FC236}">
                <a16:creationId xmlns:a16="http://schemas.microsoft.com/office/drawing/2014/main" id="{6D0F90D5-02FE-43AA-B95C-F82F309CA924}"/>
              </a:ext>
            </a:extLst>
          </p:cNvPr>
          <p:cNvGraphicFramePr>
            <a:graphicFrameLocks noGrp="1"/>
          </p:cNvGraphicFramePr>
          <p:nvPr>
            <p:extLst>
              <p:ext uri="{D42A27DB-BD31-4B8C-83A1-F6EECF244321}">
                <p14:modId xmlns:p14="http://schemas.microsoft.com/office/powerpoint/2010/main" val="658143635"/>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3376107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Style Forum</a:t>
            </a:r>
          </a:p>
          <a:p>
            <a:pPr>
              <a:lnSpc>
                <a:spcPct val="80000"/>
              </a:lnSpc>
            </a:pPr>
            <a:endParaRPr lang="en-US" sz="1100" b="1" i="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The purpose of this exercise is to give participants an opportunity to describe what it is about the opposite SOCIAL STYLE position that creates tension for them when working with people of that Style and to develop insights into how to be more productive with a person who has that Style. </a:t>
            </a:r>
          </a:p>
          <a:p>
            <a:pPr marL="171450" indent="-171450">
              <a:lnSpc>
                <a:spcPct val="80000"/>
              </a:lnSpc>
              <a:buFont typeface="Wingdings" panose="05000000000000000000" pitchFamily="2" charset="2"/>
              <a:buChar char="§"/>
            </a:pPr>
            <a:endParaRPr lang="en-US" sz="1100"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None</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Directions</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Break participants into groups by SOCIAL STYLE position with a maximum of six per group.</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Give each group 10 minutes to discuss and develop a list of behaviors that the opposite SOCIAL STYLE position manifests to create tension that leads to unproductive relationships.</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developed its list, ask the Amiable and Driving Styles to get together to share their lists. Ask the Expressive and Analytical Styles to do the same thing. Each Style should spend five to ten minutes sharing its list and answering clarifying questions. Caution the groups that this is not a time to get defensive.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each group has heard the other’s list, the original groups should get together by themselves to discuss what they can do to interact better with the opposite Style (e.g., those with Expressive Styles would develop a list of what they could do to make the relationship more productive with Analytical Styles). As each group shares its list of what it could do better, the opposite Style group should provide feedback and suggestions as to how appropriate the lists are.</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After all groups have shared their information with the opposite Style, the whole class discusses what has been learned.</a:t>
            </a: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At the conclusion of the exercise, each group should have valuable information as to how to behave more appropriately with the </a:t>
            </a:r>
            <a:r>
              <a:rPr lang="en-US" sz="1100" b="0" strike="noStrike" baseline="0" dirty="0">
                <a:latin typeface="Times New Roman" pitchFamily="4" charset="0"/>
                <a:ea typeface="ヒラギノ角ゴ Pro W3" pitchFamily="4" charset="-128"/>
                <a:cs typeface="ヒラギノ角ゴ Pro W3" pitchFamily="4" charset="-128"/>
              </a:rPr>
              <a:t>diagonally opposite </a:t>
            </a:r>
            <a:r>
              <a:rPr lang="en-US" sz="1100" dirty="0">
                <a:latin typeface="Times New Roman" pitchFamily="4" charset="0"/>
                <a:ea typeface="ヒラギノ角ゴ Pro W3" pitchFamily="4" charset="-128"/>
                <a:cs typeface="ヒラギノ角ゴ Pro W3" pitchFamily="4" charset="-128"/>
              </a:rPr>
              <a:t>Style. In addition, after the general class discussions, each Style should have valuable information for working with each of the other SOCIAL STYLE positions.</a:t>
            </a:r>
          </a:p>
          <a:p>
            <a:endParaRPr lang="en-US" sz="1100"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51</a:t>
            </a:fld>
            <a:endParaRPr lang="en-US" dirty="0"/>
          </a:p>
        </p:txBody>
      </p:sp>
    </p:spTree>
    <p:extLst>
      <p:ext uri="{BB962C8B-B14F-4D97-AF65-F5344CB8AC3E}">
        <p14:creationId xmlns:p14="http://schemas.microsoft.com/office/powerpoint/2010/main" val="1776829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nSpc>
                <a:spcPct val="80000"/>
              </a:lnSpc>
            </a:pPr>
            <a:r>
              <a:rPr lang="en-US" sz="1100" b="1" i="1" dirty="0">
                <a:latin typeface="Times New Roman" pitchFamily="4" charset="0"/>
                <a:ea typeface="ヒラギノ角ゴ Pro W3" pitchFamily="4" charset="-128"/>
                <a:cs typeface="ヒラギノ角ゴ Pro W3" pitchFamily="4" charset="-128"/>
              </a:rPr>
              <a:t>Versatility Forum</a:t>
            </a:r>
          </a:p>
          <a:p>
            <a:pPr defTabSz="966612">
              <a:spcBef>
                <a:spcPts val="211"/>
              </a:spcBef>
              <a:spcAft>
                <a:spcPts val="211"/>
              </a:spcAft>
              <a:defRPr/>
            </a:pPr>
            <a:endParaRPr lang="en-US" sz="1100" b="1" dirty="0">
              <a:solidFill>
                <a:srgbClr val="000000"/>
              </a:solidFill>
              <a:latin typeface="Arial" panose="020B0604020202020204" pitchFamily="34" charset="0"/>
            </a:endParaRPr>
          </a:p>
          <a:p>
            <a:pPr>
              <a:lnSpc>
                <a:spcPct val="80000"/>
              </a:lnSpc>
            </a:pPr>
            <a:r>
              <a:rPr lang="en-US" sz="1100" b="1" dirty="0">
                <a:latin typeface="Times New Roman" pitchFamily="4" charset="0"/>
                <a:ea typeface="ヒラギノ角ゴ Pro W3" pitchFamily="4" charset="-128"/>
                <a:cs typeface="ヒラギノ角ゴ Pro W3" pitchFamily="4" charset="-128"/>
              </a:rPr>
              <a:t>Purpose</a:t>
            </a:r>
            <a:endParaRPr lang="en-US" sz="1100" dirty="0">
              <a:latin typeface="Times New Roman" pitchFamily="4" charset="0"/>
              <a:ea typeface="ヒラギノ角ゴ Pro W3" pitchFamily="4" charset="-128"/>
              <a:cs typeface="ヒラギノ角ゴ Pro W3" pitchFamily="4" charset="-128"/>
            </a:endParaRPr>
          </a:p>
          <a:p>
            <a:pPr marL="171450" indent="-171450">
              <a:buFont typeface="Wingdings" panose="05000000000000000000" pitchFamily="2" charset="2"/>
              <a:buChar char="§"/>
            </a:pPr>
            <a:r>
              <a:rPr lang="en-US" sz="1100" dirty="0">
                <a:solidFill>
                  <a:srgbClr val="000000"/>
                </a:solidFill>
                <a:latin typeface="Arial" panose="020B0604020202020204" pitchFamily="34" charset="0"/>
              </a:rPr>
              <a:t>This exercise helps learners prepare to apply Versatility with a challenging relationship. Each Style group helps one another identify specific actions they can take to show more Versatility.</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Recommended Time</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30 minutes</a:t>
            </a:r>
          </a:p>
          <a:p>
            <a:pPr>
              <a:lnSpc>
                <a:spcPct val="80000"/>
              </a:lnSpc>
            </a:pPr>
            <a:endParaRPr lang="en-US" sz="1100" b="1" dirty="0">
              <a:latin typeface="Times New Roman" pitchFamily="4" charset="0"/>
              <a:ea typeface="ヒラギノ角ゴ Pro W3" pitchFamily="4" charset="-128"/>
              <a:cs typeface="ヒラギノ角ゴ Pro W3" pitchFamily="4" charset="-128"/>
            </a:endParaRPr>
          </a:p>
          <a:p>
            <a:pPr>
              <a:lnSpc>
                <a:spcPct val="80000"/>
              </a:lnSpc>
            </a:pPr>
            <a:r>
              <a:rPr lang="en-US" sz="1100" b="1" dirty="0">
                <a:latin typeface="Times New Roman" pitchFamily="4" charset="0"/>
                <a:ea typeface="ヒラギノ角ゴ Pro W3" pitchFamily="4" charset="-128"/>
                <a:cs typeface="ヒラギノ角ゴ Pro W3" pitchFamily="4" charset="-128"/>
              </a:rPr>
              <a:t>Materials needed</a:t>
            </a:r>
            <a:endParaRPr lang="en-US" sz="1100" dirty="0">
              <a:latin typeface="Times New Roman" pitchFamily="4" charset="0"/>
              <a:ea typeface="ヒラギノ角ゴ Pro W3" pitchFamily="4" charset="-128"/>
              <a:cs typeface="ヒラギノ角ゴ Pro W3" pitchFamily="4" charset="-128"/>
            </a:endParaRPr>
          </a:p>
          <a:p>
            <a:pPr marL="171450" indent="-171450">
              <a:lnSpc>
                <a:spcPct val="80000"/>
              </a:lnSpc>
              <a:buFont typeface="Wingdings" panose="05000000000000000000" pitchFamily="2" charset="2"/>
              <a:buChar char="§"/>
            </a:pPr>
            <a:r>
              <a:rPr lang="en-US" sz="1100" dirty="0">
                <a:latin typeface="Times New Roman" pitchFamily="4" charset="0"/>
                <a:ea typeface="ヒラギノ角ゴ Pro W3" pitchFamily="4" charset="-128"/>
                <a:cs typeface="ヒラギノ角ゴ Pro W3" pitchFamily="4" charset="-128"/>
              </a:rPr>
              <a:t>Style and Versatility profiles, to help discover specific strategies for showing Versatility.</a:t>
            </a:r>
          </a:p>
          <a:p>
            <a:endParaRPr lang="en-US" sz="1100" b="1" dirty="0">
              <a:latin typeface="Times New Roman" pitchFamily="4" charset="0"/>
              <a:ea typeface="ヒラギノ角ゴ Pro W3" pitchFamily="4" charset="-128"/>
              <a:cs typeface="ヒラギノ角ゴ Pro W3" pitchFamily="4" charset="-128"/>
            </a:endParaRPr>
          </a:p>
          <a:p>
            <a:r>
              <a:rPr lang="en-US" sz="1100" b="1" dirty="0">
                <a:latin typeface="Times New Roman" pitchFamily="4" charset="0"/>
                <a:ea typeface="ヒラギノ角ゴ Pro W3" pitchFamily="4" charset="-128"/>
                <a:cs typeface="ヒラギノ角ゴ Pro W3" pitchFamily="4" charset="-128"/>
              </a:rPr>
              <a:t>Directions</a:t>
            </a:r>
            <a:endParaRPr lang="en-US" sz="1100" b="1" dirty="0">
              <a:solidFill>
                <a:srgbClr val="000000"/>
              </a:solidFill>
              <a:latin typeface="Arial" panose="020B0604020202020204" pitchFamily="34" charset="0"/>
            </a:endParaRP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DIVIDE </a:t>
            </a:r>
            <a:r>
              <a:rPr lang="en-US" sz="1100" dirty="0">
                <a:solidFill>
                  <a:srgbClr val="000000"/>
                </a:solidFill>
                <a:latin typeface="Arial" panose="020B0604020202020204" pitchFamily="34" charset="0"/>
              </a:rPr>
              <a:t>participants into Style groups and assign them to virtual breakout rooms (or separate areas of a physical space).</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PROVIDE </a:t>
            </a:r>
            <a:r>
              <a:rPr lang="en-US" sz="1100" dirty="0">
                <a:solidFill>
                  <a:srgbClr val="000000"/>
                </a:solidFill>
                <a:latin typeface="Arial" panose="020B0604020202020204" pitchFamily="34" charset="0"/>
              </a:rPr>
              <a:t>instructions on the slide.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Nominate a spokesperson to represent your Style group. Take note of anything unique or insightful that you want to share with the whole group. We don’t want you to repeat everything that was said, only key takeaways.</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CONDUCT </a:t>
            </a:r>
            <a:r>
              <a:rPr lang="en-US" sz="1100" dirty="0">
                <a:solidFill>
                  <a:srgbClr val="000000"/>
                </a:solidFill>
                <a:latin typeface="Arial" panose="020B0604020202020204" pitchFamily="34" charset="0"/>
              </a:rPr>
              <a:t>the activity, carefully monitoring time and adding value as appropriate. </a:t>
            </a:r>
          </a:p>
          <a:p>
            <a:pPr marL="171450" indent="-171450">
              <a:buFont typeface="Wingdings" panose="05000000000000000000" pitchFamily="2" charset="2"/>
              <a:buChar char="§"/>
            </a:pPr>
            <a:r>
              <a:rPr lang="en-US" sz="1100" b="1" dirty="0">
                <a:solidFill>
                  <a:srgbClr val="000000"/>
                </a:solidFill>
                <a:latin typeface="Arial" panose="020B0604020202020204" pitchFamily="34" charset="0"/>
              </a:rPr>
              <a:t>CLOSE </a:t>
            </a:r>
            <a:r>
              <a:rPr lang="en-US" sz="1100" dirty="0">
                <a:solidFill>
                  <a:srgbClr val="000000"/>
                </a:solidFill>
                <a:latin typeface="Arial" panose="020B0604020202020204" pitchFamily="34" charset="0"/>
              </a:rPr>
              <a:t>the Versatility Forum by </a:t>
            </a:r>
            <a:r>
              <a:rPr lang="en-US" sz="1100" b="1" dirty="0">
                <a:solidFill>
                  <a:srgbClr val="000000"/>
                </a:solidFill>
                <a:latin typeface="Arial" panose="020B0604020202020204" pitchFamily="34" charset="0"/>
              </a:rPr>
              <a:t>ASKING </a:t>
            </a:r>
            <a:r>
              <a:rPr lang="en-US" sz="1100" dirty="0">
                <a:solidFill>
                  <a:srgbClr val="000000"/>
                </a:solidFill>
                <a:latin typeface="Arial" panose="020B0604020202020204" pitchFamily="34" charset="0"/>
              </a:rPr>
              <a:t>for questions and </a:t>
            </a:r>
            <a:r>
              <a:rPr lang="en-US" sz="1100" b="1" dirty="0">
                <a:solidFill>
                  <a:srgbClr val="000000"/>
                </a:solidFill>
                <a:latin typeface="Arial" panose="020B0604020202020204" pitchFamily="34" charset="0"/>
              </a:rPr>
              <a:t>EMPHASIZING </a:t>
            </a:r>
            <a:r>
              <a:rPr lang="en-US" sz="1100" dirty="0">
                <a:solidFill>
                  <a:srgbClr val="000000"/>
                </a:solidFill>
                <a:latin typeface="Arial" panose="020B0604020202020204" pitchFamily="34" charset="0"/>
              </a:rPr>
              <a:t>any key insights participants made. </a:t>
            </a:r>
          </a:p>
          <a:p>
            <a:endParaRPr lang="en-US" sz="1100" dirty="0"/>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52</a:t>
            </a:fld>
            <a:endParaRPr lang="en-US" dirty="0"/>
          </a:p>
        </p:txBody>
      </p:sp>
    </p:spTree>
    <p:extLst>
      <p:ext uri="{BB962C8B-B14F-4D97-AF65-F5344CB8AC3E}">
        <p14:creationId xmlns:p14="http://schemas.microsoft.com/office/powerpoint/2010/main" val="2214690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SOCIAL STYLE Navigator</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eaLnBrk="1" hangingPunct="1">
              <a:buFont typeface="Wingdings" panose="05000000000000000000" pitchFamily="2" charset="2"/>
              <a:buChar char="§"/>
            </a:pPr>
            <a:r>
              <a:rPr lang="en-US" sz="1100" dirty="0">
                <a:ea typeface="ヒラギノ角ゴ Pro W3" pitchFamily="4" charset="-128"/>
                <a:cs typeface="ヒラギノ角ゴ Pro W3" pitchFamily="4" charset="-128"/>
              </a:rPr>
              <a:t>To use SOCIAL STYLE Navigator to improve your effectiveness.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Login to tracomlearning.com and navigate to the Tools tab</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lvl="1" indent="-171450" eaLnBrk="1" hangingPunct="1">
              <a:buFont typeface="Wingdings" panose="05000000000000000000" pitchFamily="2" charset="2"/>
              <a:buChar char="§"/>
            </a:pPr>
            <a:r>
              <a:rPr lang="en-US" sz="1100" b="0" dirty="0"/>
              <a:t>Determine a person or situation (such as team meetings) where you want to improve your effectiveness.</a:t>
            </a:r>
          </a:p>
          <a:p>
            <a:pPr marL="171450" lvl="1" indent="-171450" eaLnBrk="1" hangingPunct="1">
              <a:buFont typeface="Wingdings" panose="05000000000000000000" pitchFamily="2" charset="2"/>
              <a:buChar char="§"/>
            </a:pPr>
            <a:r>
              <a:rPr lang="en-US" sz="1100" b="0" dirty="0"/>
              <a:t>Login to tracomlearning.com and select SOCIAL STYLE Navigator from the Tools tab.</a:t>
            </a:r>
          </a:p>
          <a:p>
            <a:pPr marL="171450" lvl="1" indent="-171450" eaLnBrk="1" hangingPunct="1">
              <a:buFont typeface="Wingdings" panose="05000000000000000000" pitchFamily="2" charset="2"/>
              <a:buChar char="§"/>
            </a:pPr>
            <a:r>
              <a:rPr lang="en-US" sz="1100" b="0" dirty="0"/>
              <a:t>Use the “Estimator” to estimate the Style of the person you identified. If multiple people are involved, do this for each person or skip this step for now.</a:t>
            </a:r>
          </a:p>
          <a:p>
            <a:pPr marL="171450" lvl="1" indent="-171450" eaLnBrk="1" hangingPunct="1">
              <a:buFont typeface="Wingdings" panose="05000000000000000000" pitchFamily="2" charset="2"/>
              <a:buChar char="§"/>
            </a:pPr>
            <a:r>
              <a:rPr lang="en-US" sz="1100" b="0" dirty="0"/>
              <a:t>Examine the list of topics under the “Advisor” tab to find the relevant advice area and click on it.</a:t>
            </a:r>
          </a:p>
          <a:p>
            <a:pPr marL="171450" lvl="1" indent="-171450" eaLnBrk="1" hangingPunct="1">
              <a:buFont typeface="Wingdings" panose="05000000000000000000" pitchFamily="2" charset="2"/>
              <a:buChar char="§"/>
            </a:pPr>
            <a:r>
              <a:rPr lang="en-US" sz="1100" b="0" dirty="0"/>
              <a:t>Read the advice and print the page if needed to keep with you.</a:t>
            </a:r>
          </a:p>
          <a:p>
            <a:pPr marL="171450" marR="0" lvl="0" indent="-171450" algn="l" defTabSz="914400" rtl="0" eaLnBrk="1" fontAlgn="auto" latinLnBrk="0" hangingPunct="1">
              <a:lnSpc>
                <a:spcPct val="90000"/>
              </a:lnSpc>
              <a:spcBef>
                <a:spcPts val="200"/>
              </a:spcBef>
              <a:spcAft>
                <a:spcPts val="200"/>
              </a:spcAft>
              <a:buClrTx/>
              <a:buSzTx/>
              <a:buFont typeface="Wingdings" panose="05000000000000000000" pitchFamily="2" charset="2"/>
              <a:buChar char="§"/>
              <a:tabLst/>
              <a:defRPr/>
            </a:pPr>
            <a:r>
              <a:rPr lang="en-US" sz="1100" dirty="0"/>
              <a:t>As a group, discuss any insights that were learned.</a:t>
            </a:r>
          </a:p>
          <a:p>
            <a:pPr marL="171450" indent="-171450">
              <a:lnSpc>
                <a:spcPct val="90000"/>
              </a:lnSpc>
              <a:buFont typeface="Wingdings" panose="05000000000000000000" pitchFamily="2" charset="2"/>
              <a:buChar char="§"/>
            </a:pPr>
            <a:endParaRPr lang="en-US" b="0" dirty="0">
              <a:latin typeface="Times New Roman" pitchFamily="4" charset="0"/>
              <a:ea typeface="ヒラギノ角ゴ Pro W3" pitchFamily="4" charset="-128"/>
              <a:cs typeface="ヒラギノ角ゴ Pro W3" pitchFamily="4" charset="-128"/>
            </a:endParaRPr>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53</a:t>
            </a:fld>
            <a:endParaRPr lang="en-US" dirty="0"/>
          </a:p>
        </p:txBody>
      </p:sp>
    </p:spTree>
    <p:extLst>
      <p:ext uri="{BB962C8B-B14F-4D97-AF65-F5344CB8AC3E}">
        <p14:creationId xmlns:p14="http://schemas.microsoft.com/office/powerpoint/2010/main" val="25757298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568325"/>
            <a:ext cx="2208213" cy="1241425"/>
          </a:xfrm>
        </p:spPr>
      </p:sp>
      <p:sp>
        <p:nvSpPr>
          <p:cNvPr id="3" name="Notes Placeholder 2"/>
          <p:cNvSpPr>
            <a:spLocks noGrp="1"/>
          </p:cNvSpPr>
          <p:nvPr>
            <p:ph type="body" idx="1"/>
          </p:nvPr>
        </p:nvSpPr>
        <p:spPr/>
        <p:txBody>
          <a:bodyPr/>
          <a:lstStyle/>
          <a:p>
            <a:pPr>
              <a:lnSpc>
                <a:spcPct val="90000"/>
              </a:lnSpc>
            </a:pPr>
            <a:r>
              <a:rPr lang="en-US" b="1" i="1" dirty="0">
                <a:latin typeface="Times New Roman" pitchFamily="4" charset="0"/>
                <a:ea typeface="ヒラギノ角ゴ Pro W3" pitchFamily="4" charset="-128"/>
                <a:cs typeface="ヒラギノ角ゴ Pro W3" pitchFamily="4" charset="-128"/>
              </a:rPr>
              <a:t>Versatility Action Plan</a:t>
            </a:r>
          </a:p>
          <a:p>
            <a:pPr>
              <a:lnSpc>
                <a:spcPct val="90000"/>
              </a:lnSpc>
            </a:pPr>
            <a:endParaRPr lang="en-US" b="1" i="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Purpose</a:t>
            </a:r>
          </a:p>
          <a:p>
            <a:pPr marL="171450" indent="-171450">
              <a:lnSpc>
                <a:spcPct val="90000"/>
              </a:lnSpc>
              <a:buFont typeface="Wingdings" panose="05000000000000000000" pitchFamily="2" charset="2"/>
              <a:buChar char="§"/>
            </a:pPr>
            <a:r>
              <a:rPr lang="en-US" sz="1100" dirty="0">
                <a:ea typeface="ヒラギノ角ゴ Pro W3" pitchFamily="4" charset="-128"/>
                <a:cs typeface="ヒラギノ角ゴ Pro W3" pitchFamily="4" charset="-128"/>
              </a:rPr>
              <a:t>To develop a specific action plan for increasing your Versatility</a:t>
            </a:r>
            <a:r>
              <a:rPr lang="en-US" dirty="0">
                <a:latin typeface="Times New Roman" pitchFamily="4" charset="0"/>
                <a:ea typeface="ヒラギノ角ゴ Pro W3" pitchFamily="4" charset="-128"/>
                <a:cs typeface="ヒラギノ角ゴ Pro W3" pitchFamily="4" charset="-128"/>
              </a:rPr>
              <a:t>.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Recommended Time</a:t>
            </a: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30 minutes</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Materials Needed</a:t>
            </a:r>
            <a:endParaRPr lang="en-US" dirty="0">
              <a:latin typeface="Times New Roman" pitchFamily="4" charset="0"/>
              <a:ea typeface="ヒラギノ角ゴ Pro W3" pitchFamily="4" charset="-128"/>
              <a:cs typeface="ヒラギノ角ゴ Pro W3" pitchFamily="4" charset="-128"/>
            </a:endParaRPr>
          </a:p>
          <a:p>
            <a:pPr marL="171450" indent="-171450">
              <a:lnSpc>
                <a:spcPct val="90000"/>
              </a:lnSpc>
              <a:buFont typeface="Wingdings" panose="05000000000000000000" pitchFamily="2" charset="2"/>
              <a:buChar char="§"/>
            </a:pPr>
            <a:r>
              <a:rPr lang="en-US" dirty="0">
                <a:latin typeface="Times New Roman" pitchFamily="4" charset="0"/>
                <a:ea typeface="ヒラギノ角ゴ Pro W3" pitchFamily="4" charset="-128"/>
                <a:cs typeface="ヒラギノ角ゴ Pro W3" pitchFamily="4" charset="-128"/>
              </a:rPr>
              <a:t>Versatility Profile </a:t>
            </a:r>
          </a:p>
          <a:p>
            <a:pPr>
              <a:lnSpc>
                <a:spcPct val="90000"/>
              </a:lnSpc>
            </a:pPr>
            <a:endParaRPr lang="en-US" b="1" dirty="0">
              <a:latin typeface="Times New Roman" pitchFamily="4" charset="0"/>
              <a:ea typeface="ヒラギノ角ゴ Pro W3" pitchFamily="4" charset="-128"/>
              <a:cs typeface="ヒラギノ角ゴ Pro W3" pitchFamily="4" charset="-128"/>
            </a:endParaRPr>
          </a:p>
          <a:p>
            <a:pPr>
              <a:lnSpc>
                <a:spcPct val="90000"/>
              </a:lnSpc>
            </a:pPr>
            <a:r>
              <a:rPr lang="en-US" b="1" dirty="0">
                <a:latin typeface="Times New Roman" pitchFamily="4" charset="0"/>
                <a:ea typeface="ヒラギノ角ゴ Pro W3" pitchFamily="4" charset="-128"/>
                <a:cs typeface="ヒラギノ角ゴ Pro W3" pitchFamily="4" charset="-128"/>
              </a:rPr>
              <a:t>Directions</a:t>
            </a:r>
            <a:endParaRPr lang="en-US" dirty="0">
              <a:latin typeface="Times New Roman" pitchFamily="4" charset="0"/>
              <a:ea typeface="ヒラギノ角ゴ Pro W3" pitchFamily="4" charset="-128"/>
              <a:cs typeface="ヒラギノ角ゴ Pro W3" pitchFamily="4" charset="-128"/>
            </a:endParaRP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Read your Versatility profile to understand your behavior.</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Review the strategies provided in the three sections: Ways to Improve Presentation, Ways to Improve Competence, and Ways to Improve Feedback.</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Within each area, decide on one or two specific actions that you will take, and write these down.</a:t>
            </a:r>
          </a:p>
          <a:p>
            <a:pPr marL="171450" indent="-171450" algn="l" defTabSz="914400" rtl="0" eaLnBrk="1" latinLnBrk="0" hangingPunct="1">
              <a:lnSpc>
                <a:spcPct val="90000"/>
              </a:lnSpc>
              <a:spcBef>
                <a:spcPts val="200"/>
              </a:spcBef>
              <a:spcAft>
                <a:spcPts val="200"/>
              </a:spcAft>
              <a:buFont typeface="Wingdings" panose="05000000000000000000" pitchFamily="2" charset="2"/>
              <a:buChar char="§"/>
            </a:pPr>
            <a:r>
              <a:rPr lang="en-US" sz="1100" kern="1200" dirty="0">
                <a:solidFill>
                  <a:schemeClr val="tx1"/>
                </a:solidFill>
                <a:latin typeface="Times New Roman" pitchFamily="4" charset="0"/>
                <a:ea typeface="ヒラギノ角ゴ Pro W3" pitchFamily="4" charset="-128"/>
              </a:rPr>
              <a:t>Pair up with another person (or small group) and discuss your plan</a:t>
            </a:r>
            <a:r>
              <a:rPr lang="en-US" sz="1100" kern="1200" dirty="0">
                <a:solidFill>
                  <a:schemeClr val="tx1"/>
                </a:solidFill>
                <a:latin typeface="Times New Roman" pitchFamily="4" charset="0"/>
                <a:ea typeface="ヒラギノ角ゴ Pro W3" pitchFamily="4" charset="-128"/>
                <a:cs typeface="ヒラギノ角ゴ Pro W3" pitchFamily="4" charset="-128"/>
              </a:rPr>
              <a:t>.</a:t>
            </a:r>
          </a:p>
          <a:p>
            <a:endParaRPr lang="en-US" dirty="0"/>
          </a:p>
          <a:p>
            <a:endParaRPr lang="en-US" dirty="0"/>
          </a:p>
        </p:txBody>
      </p:sp>
      <p:sp>
        <p:nvSpPr>
          <p:cNvPr id="4" name="Header Placeholder 3"/>
          <p:cNvSpPr>
            <a:spLocks noGrp="1"/>
          </p:cNvSpPr>
          <p:nvPr>
            <p:ph type="hdr" sz="quarter"/>
          </p:nvPr>
        </p:nvSpPr>
        <p:spPr/>
        <p:txBody>
          <a:bodyPr/>
          <a:lstStyle/>
          <a:p>
            <a:r>
              <a:rPr lang="en-US" dirty="0"/>
              <a:t>Copy or Retype Slide Headline Here</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54</a:t>
            </a:fld>
            <a:endParaRPr lang="en-US" dirty="0"/>
          </a:p>
        </p:txBody>
      </p:sp>
    </p:spTree>
    <p:extLst>
      <p:ext uri="{BB962C8B-B14F-4D97-AF65-F5344CB8AC3E}">
        <p14:creationId xmlns:p14="http://schemas.microsoft.com/office/powerpoint/2010/main" val="2462124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8" y="0"/>
            <a:ext cx="6861175" cy="3859213"/>
          </a:xfrm>
        </p:spPr>
      </p:sp>
      <p:sp>
        <p:nvSpPr>
          <p:cNvPr id="3" name="Notes Placeholder 2"/>
          <p:cNvSpPr>
            <a:spLocks noGrp="1"/>
          </p:cNvSpPr>
          <p:nvPr>
            <p:ph type="body" idx="1"/>
          </p:nvPr>
        </p:nvSpPr>
        <p:spPr>
          <a:xfrm>
            <a:off x="486211" y="4637088"/>
            <a:ext cx="6071532" cy="777874"/>
          </a:xfrm>
        </p:spPr>
        <p:txBody>
          <a:bodyPr/>
          <a:lstStyle/>
          <a:p>
            <a:pPr marL="0" indent="0" algn="l">
              <a:buFont typeface="Arial" panose="020B0604020202020204" pitchFamily="34" charset="0"/>
              <a:buNone/>
            </a:pPr>
            <a:endParaRPr lang="en-US" sz="1100" b="0" i="0" u="none" strike="noStrike" baseline="0" dirty="0">
              <a:latin typeface="+mj-lt"/>
            </a:endParaRPr>
          </a:p>
        </p:txBody>
      </p:sp>
      <p:sp>
        <p:nvSpPr>
          <p:cNvPr id="4" name="Header Placeholder 3"/>
          <p:cNvSpPr>
            <a:spLocks noGrp="1"/>
          </p:cNvSpPr>
          <p:nvPr>
            <p:ph type="hdr" sz="quarter"/>
          </p:nvPr>
        </p:nvSpPr>
        <p:spPr>
          <a:xfrm>
            <a:off x="486211" y="3859213"/>
            <a:ext cx="6071532" cy="777874"/>
          </a:xfrm>
        </p:spPr>
        <p:txBody>
          <a:bodyPr/>
          <a:lstStyle/>
          <a:p>
            <a:r>
              <a:rPr lang="en-US" sz="2400" dirty="0"/>
              <a:t>Tracom SOCIAL STYLE</a:t>
            </a:r>
            <a:br>
              <a:rPr lang="en-US" sz="2400" dirty="0"/>
            </a:br>
            <a:r>
              <a:rPr lang="en-US" sz="2400" dirty="0"/>
              <a:t>Participant’s Manual</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graphicFrame>
        <p:nvGraphicFramePr>
          <p:cNvPr id="7" name="Table 7">
            <a:extLst>
              <a:ext uri="{FF2B5EF4-FFF2-40B4-BE49-F238E27FC236}">
                <a16:creationId xmlns:a16="http://schemas.microsoft.com/office/drawing/2014/main" id="{83D1864B-465E-4C26-BD3C-19CD9CAF0C26}"/>
              </a:ext>
            </a:extLst>
          </p:cNvPr>
          <p:cNvGraphicFramePr>
            <a:graphicFrameLocks noGrp="1"/>
          </p:cNvGraphicFramePr>
          <p:nvPr>
            <p:extLst>
              <p:ext uri="{D42A27DB-BD31-4B8C-83A1-F6EECF244321}">
                <p14:modId xmlns:p14="http://schemas.microsoft.com/office/powerpoint/2010/main" val="2657622897"/>
              </p:ext>
            </p:extLst>
          </p:nvPr>
        </p:nvGraphicFramePr>
        <p:xfrm>
          <a:off x="485774" y="5608955"/>
          <a:ext cx="6071531" cy="2966724"/>
        </p:xfrm>
        <a:graphic>
          <a:graphicData uri="http://schemas.openxmlformats.org/drawingml/2006/table">
            <a:tbl>
              <a:tblPr>
                <a:tableStyleId>{5940675A-B579-460E-94D1-54222C63F5DA}</a:tableStyleId>
              </a:tblPr>
              <a:tblGrid>
                <a:gridCol w="6071531">
                  <a:extLst>
                    <a:ext uri="{9D8B030D-6E8A-4147-A177-3AD203B41FA5}">
                      <a16:colId xmlns:a16="http://schemas.microsoft.com/office/drawing/2014/main" val="4288353855"/>
                    </a:ext>
                  </a:extLst>
                </a:gridCol>
              </a:tblGrid>
              <a:tr h="329636">
                <a:tc>
                  <a:txBody>
                    <a:bodyPr/>
                    <a:lstStyle/>
                    <a:p>
                      <a:r>
                        <a:rPr lang="en-US" sz="1200" dirty="0"/>
                        <a:t>NOTES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29636">
                <a:tc>
                  <a:txBody>
                    <a:bodyPr/>
                    <a:lstStyle/>
                    <a:p>
                      <a:endParaRPr lang="en-US"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
        <p:nvSpPr>
          <p:cNvPr id="8" name="TextBox 7">
            <a:extLst>
              <a:ext uri="{FF2B5EF4-FFF2-40B4-BE49-F238E27FC236}">
                <a16:creationId xmlns:a16="http://schemas.microsoft.com/office/drawing/2014/main" id="{1DA897C2-9DED-4133-AE4D-8F60560A7C23}"/>
              </a:ext>
            </a:extLst>
          </p:cNvPr>
          <p:cNvSpPr txBox="1"/>
          <p:nvPr/>
        </p:nvSpPr>
        <p:spPr>
          <a:xfrm>
            <a:off x="6858000" y="6724650"/>
            <a:ext cx="3403496" cy="1200329"/>
          </a:xfrm>
          <a:prstGeom prst="rect">
            <a:avLst/>
          </a:prstGeom>
          <a:noFill/>
        </p:spPr>
        <p:txBody>
          <a:bodyPr wrap="none" rtlCol="0">
            <a:spAutoFit/>
          </a:bodyPr>
          <a:lstStyle/>
          <a:p>
            <a:r>
              <a:rPr lang="en-US" dirty="0"/>
              <a:t>&lt;&lt;Copy and paste this table to</a:t>
            </a:r>
            <a:br>
              <a:rPr lang="en-US" dirty="0"/>
            </a:br>
            <a:r>
              <a:rPr lang="en-US" dirty="0"/>
              <a:t>notes pages on which you want</a:t>
            </a:r>
            <a:br>
              <a:rPr lang="en-US" dirty="0"/>
            </a:br>
            <a:r>
              <a:rPr lang="en-US" dirty="0"/>
              <a:t>participants to be able to take</a:t>
            </a:r>
            <a:br>
              <a:rPr lang="en-US" dirty="0"/>
            </a:br>
            <a:r>
              <a:rPr lang="en-US" dirty="0"/>
              <a:t>notes</a:t>
            </a:r>
          </a:p>
        </p:txBody>
      </p:sp>
    </p:spTree>
    <p:extLst>
      <p:ext uri="{BB962C8B-B14F-4D97-AF65-F5344CB8AC3E}">
        <p14:creationId xmlns:p14="http://schemas.microsoft.com/office/powerpoint/2010/main" val="2430013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r>
              <a:rPr lang="en-US" b="1" dirty="0"/>
              <a:t>SAY</a:t>
            </a:r>
            <a:r>
              <a:rPr lang="en-US" dirty="0"/>
              <a:t> We measure observable behavior on two dimensions: Assertiveness and Responsiveness</a:t>
            </a: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6</a:t>
            </a:fld>
            <a:endParaRPr lang="en-US" dirty="0"/>
          </a:p>
        </p:txBody>
      </p:sp>
      <p:graphicFrame>
        <p:nvGraphicFramePr>
          <p:cNvPr id="7" name="Table 7">
            <a:extLst>
              <a:ext uri="{FF2B5EF4-FFF2-40B4-BE49-F238E27FC236}">
                <a16:creationId xmlns:a16="http://schemas.microsoft.com/office/drawing/2014/main" id="{88D82F9A-07C6-4C10-A561-20079DEC4AD7}"/>
              </a:ext>
            </a:extLst>
          </p:cNvPr>
          <p:cNvGraphicFramePr>
            <a:graphicFrameLocks noGrp="1"/>
          </p:cNvGraphicFramePr>
          <p:nvPr>
            <p:extLst>
              <p:ext uri="{D42A27DB-BD31-4B8C-83A1-F6EECF244321}">
                <p14:modId xmlns:p14="http://schemas.microsoft.com/office/powerpoint/2010/main" val="1108459358"/>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982351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1" i="0" u="none" strike="noStrike" baseline="0" dirty="0">
                <a:latin typeface="+mj-lt"/>
              </a:rPr>
              <a:t>ASK</a:t>
            </a:r>
            <a:r>
              <a:rPr lang="en-US" sz="1100" b="0" i="0" u="none" strike="noStrike" baseline="0" dirty="0">
                <a:latin typeface="+mj-lt"/>
              </a:rPr>
              <a:t> participants to turn to page 5 of the workbook.</a:t>
            </a:r>
          </a:p>
          <a:p>
            <a:pPr algn="l"/>
            <a:endParaRPr lang="en-US" sz="1100" b="0" i="0" u="none" strike="noStrike" baseline="0" dirty="0">
              <a:latin typeface="+mj-lt"/>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To become more effective with others, we follow a behavioral model. There are two dimensions of behavior that define SOCIAL STYLE: Assertiveness and Responsiveness.</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the degree to which we ask or tell when interacting with others. The two anchors for Assertiveness are </a:t>
            </a:r>
            <a:r>
              <a:rPr lang="en-US" sz="1100" b="1" dirty="0">
                <a:solidFill>
                  <a:srgbClr val="000000"/>
                </a:solidFill>
                <a:latin typeface="+mn-lt"/>
              </a:rPr>
              <a:t>Ask </a:t>
            </a:r>
            <a:r>
              <a:rPr lang="en-US" sz="1100" dirty="0">
                <a:solidFill>
                  <a:srgbClr val="000000"/>
                </a:solidFill>
                <a:latin typeface="Arial" panose="020B0604020202020204" pitchFamily="34" charset="0"/>
              </a:rPr>
              <a:t>on the left side of the continuum and </a:t>
            </a:r>
            <a:r>
              <a:rPr lang="en-US" sz="1100" b="1" dirty="0">
                <a:solidFill>
                  <a:srgbClr val="000000"/>
                </a:solidFill>
                <a:latin typeface="+mn-lt"/>
              </a:rPr>
              <a:t>Tell </a:t>
            </a:r>
            <a:r>
              <a:rPr lang="en-US" sz="1100" dirty="0">
                <a:solidFill>
                  <a:srgbClr val="000000"/>
                </a:solidFill>
                <a:latin typeface="Arial" panose="020B0604020202020204" pitchFamily="34" charset="0"/>
              </a:rPr>
              <a:t>on the right side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Assertiveness is a measurement of how we try to influence others to take action. If you are more “Tell” Assertive, you state your opinions directly. You tend to declare your viewpoints and try to direct the actions of others.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“Let’s have lunch today!”</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“Ask” Assertive, you tend to be more cautious and reserved about sharing your opinions. You attempt to influence others in a more quiet, low-key, questioning manner.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For example, if you want to have lunch with someone, you might say, “Would you like to have lunch with me today?”</a:t>
            </a:r>
          </a:p>
          <a:p>
            <a:endParaRPr lang="en-US" sz="1100" dirty="0">
              <a:solidFill>
                <a:srgbClr val="000000"/>
              </a:solidFill>
              <a:latin typeface="Arial" panose="020B0604020202020204" pitchFamily="34" charset="0"/>
            </a:endParaRPr>
          </a:p>
          <a:p>
            <a:endParaRPr lang="en-US" sz="1100" dirty="0"/>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7</a:t>
            </a:fld>
            <a:endParaRPr lang="en-US" dirty="0"/>
          </a:p>
        </p:txBody>
      </p:sp>
    </p:spTree>
    <p:extLst>
      <p:ext uri="{BB962C8B-B14F-4D97-AF65-F5344CB8AC3E}">
        <p14:creationId xmlns:p14="http://schemas.microsoft.com/office/powerpoint/2010/main" val="3059706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dirty="0">
                <a:solidFill>
                  <a:srgbClr val="000000"/>
                </a:solidFill>
                <a:latin typeface="Arial" panose="020B0604020202020204" pitchFamily="34" charset="0"/>
              </a:rPr>
              <a:t>3 MINUTES </a:t>
            </a:r>
            <a:r>
              <a:rPr lang="en-US" sz="1100" b="1" i="0" u="none" strike="noStrike" baseline="0" dirty="0">
                <a:latin typeface="+mj-lt"/>
              </a:rPr>
              <a:t>(Participant Workbook page 5)</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The Assertiveness scale helps predict a person’s behavior because it represents a “theme” or typical pattern. There are verbal and non-verbal clues to indicate a person’s Assertiveness. </a:t>
            </a:r>
          </a:p>
          <a:p>
            <a:endParaRPr lang="en-US" sz="1100"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ASK </a:t>
            </a:r>
            <a:r>
              <a:rPr lang="en-US" sz="1100" dirty="0">
                <a:solidFill>
                  <a:srgbClr val="000000"/>
                </a:solidFill>
                <a:latin typeface="Arial" panose="020B0604020202020204" pitchFamily="34" charset="0"/>
              </a:rPr>
              <a:t>participants for examples of verbal and non-verbal clues for Ask-Assertive and Tell-Assertive individuals. </a:t>
            </a:r>
          </a:p>
          <a:p>
            <a:endParaRPr lang="en-US" sz="1100" b="1" dirty="0">
              <a:solidFill>
                <a:srgbClr val="000000"/>
              </a:solidFill>
              <a:latin typeface="Arial" panose="020B0604020202020204" pitchFamily="34" charset="0"/>
            </a:endParaRPr>
          </a:p>
          <a:p>
            <a:r>
              <a:rPr lang="en-US" sz="1100" b="1" dirty="0">
                <a:solidFill>
                  <a:srgbClr val="000000"/>
                </a:solidFill>
                <a:latin typeface="Arial" panose="020B0604020202020204" pitchFamily="34" charset="0"/>
              </a:rPr>
              <a:t>DESCRIBE </a:t>
            </a:r>
            <a:r>
              <a:rPr lang="en-US" sz="1100" dirty="0">
                <a:solidFill>
                  <a:srgbClr val="000000"/>
                </a:solidFill>
                <a:latin typeface="Arial" panose="020B0604020202020204" pitchFamily="34" charset="0"/>
              </a:rPr>
              <a:t>the verbal and non-verbal indicators of Assertiveness: </a:t>
            </a:r>
          </a:p>
          <a:p>
            <a:endParaRPr lang="en-US" sz="1100" b="1" dirty="0">
              <a:solidFill>
                <a:srgbClr val="000000"/>
              </a:solidFill>
              <a:latin typeface="+mn-lt"/>
            </a:endParaRPr>
          </a:p>
          <a:p>
            <a:r>
              <a:rPr lang="en-US" sz="1100" b="1" dirty="0">
                <a:solidFill>
                  <a:srgbClr val="000000"/>
                </a:solidFill>
                <a:latin typeface="+mn-lt"/>
              </a:rPr>
              <a:t>Verbal: </a:t>
            </a:r>
            <a:r>
              <a:rPr lang="en-US" sz="1100" dirty="0">
                <a:solidFill>
                  <a:srgbClr val="000000"/>
                </a:solidFill>
                <a:latin typeface="Arial" panose="020B0604020202020204" pitchFamily="34" charset="0"/>
              </a:rPr>
              <a:t>Ask-Assertive individuals use a slower pace, less quantity (fewer words), and quieter volume. Tell-Assertive individuals use a faster pace, talk more, and a louder volume. </a:t>
            </a:r>
          </a:p>
          <a:p>
            <a:endParaRPr lang="en-US" sz="1100" b="1" dirty="0">
              <a:solidFill>
                <a:srgbClr val="000000"/>
              </a:solidFill>
              <a:latin typeface="+mn-lt"/>
            </a:endParaRPr>
          </a:p>
          <a:p>
            <a:r>
              <a:rPr lang="en-US" sz="1100" b="1" dirty="0">
                <a:solidFill>
                  <a:srgbClr val="000000"/>
                </a:solidFill>
                <a:latin typeface="+mn-lt"/>
              </a:rPr>
              <a:t>Non-Verbal: </a:t>
            </a:r>
            <a:r>
              <a:rPr lang="en-US" sz="1100" dirty="0">
                <a:solidFill>
                  <a:srgbClr val="000000"/>
                </a:solidFill>
                <a:latin typeface="Arial" panose="020B0604020202020204" pitchFamily="34" charset="0"/>
              </a:rPr>
              <a:t>Ask-Assertive individuals show relaxed hands and gestures, lean back, and use less direct eye contact. Tell-Assertive individuals have a directive use of hands, lean forward, and use more direct eye contact. </a:t>
            </a:r>
          </a:p>
          <a:p>
            <a:endParaRPr lang="en-US" sz="1100" dirty="0">
              <a:solidFill>
                <a:srgbClr val="000000"/>
              </a:solidFill>
              <a:latin typeface="Arial" panose="020B0604020202020204" pitchFamily="34" charset="0"/>
            </a:endParaRPr>
          </a:p>
          <a:p>
            <a:pPr algn="l"/>
            <a:r>
              <a:rPr lang="en-US" sz="1100" b="1" i="0" u="none" strike="noStrike" baseline="0" dirty="0">
                <a:latin typeface="+mj-lt"/>
              </a:rPr>
              <a:t>Optional Exercise: Do You Ask or Tell?</a:t>
            </a:r>
          </a:p>
          <a:p>
            <a:pPr algn="l"/>
            <a:r>
              <a:rPr lang="en-US" sz="1100" b="1" i="0" u="none" strike="noStrike" baseline="0" dirty="0">
                <a:latin typeface="+mj-lt"/>
              </a:rPr>
              <a:t>Virtual activity:</a:t>
            </a:r>
          </a:p>
          <a:p>
            <a:pPr marL="171450" indent="-171450" algn="l">
              <a:buFont typeface="Wingdings" panose="05000000000000000000" pitchFamily="2" charset="2"/>
              <a:buChar char="§"/>
            </a:pPr>
            <a:r>
              <a:rPr lang="en-US" sz="1100" b="0" i="0" u="none" strike="noStrike" baseline="0" dirty="0">
                <a:latin typeface="+mj-lt"/>
              </a:rPr>
              <a:t>ASK participants to chat whether they see themselves as more asking or more telling, and to give examples of why they see themselves this way.</a:t>
            </a:r>
          </a:p>
          <a:p>
            <a:pPr marL="171450" indent="-171450" algn="l">
              <a:buFont typeface="Wingdings" panose="05000000000000000000" pitchFamily="2" charset="2"/>
              <a:buChar char="§"/>
            </a:pPr>
            <a:endParaRPr lang="en-US" sz="1100" b="0" i="0" u="none" strike="noStrike" baseline="0" dirty="0">
              <a:latin typeface="+mj-lt"/>
            </a:endParaRPr>
          </a:p>
          <a:p>
            <a:pPr algn="l">
              <a:buFontTx/>
              <a:buNone/>
            </a:pPr>
            <a:r>
              <a:rPr lang="en-US" sz="1100" b="1" i="0" u="none" strike="noStrike" baseline="0" dirty="0">
                <a:latin typeface="+mj-lt"/>
              </a:rPr>
              <a:t>In-person activity:</a:t>
            </a:r>
          </a:p>
          <a:p>
            <a:pPr algn="l">
              <a:buFontTx/>
              <a:buNone/>
            </a:pPr>
            <a:r>
              <a:rPr lang="en-US" sz="1100" b="0" i="0" u="none" strike="noStrike" baseline="0" dirty="0">
                <a:latin typeface="+mj-lt"/>
              </a:rPr>
              <a:t>1. ASK participants to go toward either the left side or right side of the room to indicate whether they see themselves as “more asking” (left) or “more telling” (right).</a:t>
            </a:r>
          </a:p>
          <a:p>
            <a:pPr algn="l">
              <a:buFontTx/>
              <a:buNone/>
            </a:pPr>
            <a:r>
              <a:rPr lang="en-US" sz="1100" b="0" i="0" u="none" strike="noStrike" baseline="0" dirty="0">
                <a:latin typeface="+mj-lt"/>
              </a:rPr>
              <a:t>2. ASK participants to introduce themselves to people around them and to share examples of what they feel makes them more asking or more telling.</a:t>
            </a:r>
          </a:p>
          <a:p>
            <a:pPr algn="l">
              <a:buFontTx/>
              <a:buNone/>
            </a:pPr>
            <a:r>
              <a:rPr lang="en-US" sz="1100" b="0" i="0" u="none" strike="noStrike" baseline="0" dirty="0">
                <a:latin typeface="+mj-lt"/>
              </a:rPr>
              <a:t>3. ASK participants to validate their self-assessment based on whether they asked questions or made statements during their discussions. (Ask Assertive individuals will tend to ask more questions; Tell Assertive individuals will tend to make more statements).</a:t>
            </a:r>
          </a:p>
          <a:p>
            <a:pPr algn="l">
              <a:buFontTx/>
              <a:buNone/>
            </a:pPr>
            <a:r>
              <a:rPr lang="en-US" sz="1100" b="0" i="0" u="none" strike="noStrike" baseline="0" dirty="0">
                <a:latin typeface="+mj-lt"/>
              </a:rPr>
              <a:t>4. ASK if anyone feels as though they might have gone to the wrong place.</a:t>
            </a:r>
          </a:p>
          <a:p>
            <a:endParaRPr lang="en-US" sz="1100" dirty="0">
              <a:solidFill>
                <a:srgbClr val="000000"/>
              </a:solidFill>
              <a:latin typeface="Arial" panose="020B0604020202020204" pitchFamily="34" charset="0"/>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8</a:t>
            </a:fld>
            <a:endParaRPr lang="en-US" dirty="0"/>
          </a:p>
        </p:txBody>
      </p:sp>
      <p:graphicFrame>
        <p:nvGraphicFramePr>
          <p:cNvPr id="8" name="Table 7">
            <a:extLst>
              <a:ext uri="{FF2B5EF4-FFF2-40B4-BE49-F238E27FC236}">
                <a16:creationId xmlns:a16="http://schemas.microsoft.com/office/drawing/2014/main" id="{02FE0031-053F-48F4-AE9D-851D4D6996AB}"/>
              </a:ext>
            </a:extLst>
          </p:cNvPr>
          <p:cNvGraphicFramePr>
            <a:graphicFrameLocks noGrp="1"/>
          </p:cNvGraphicFramePr>
          <p:nvPr>
            <p:extLst>
              <p:ext uri="{D42A27DB-BD31-4B8C-83A1-F6EECF244321}">
                <p14:modId xmlns:p14="http://schemas.microsoft.com/office/powerpoint/2010/main" val="1571928766"/>
              </p:ext>
            </p:extLst>
          </p:nvPr>
        </p:nvGraphicFramePr>
        <p:xfrm>
          <a:off x="518159" y="6255025"/>
          <a:ext cx="6476300" cy="2749437"/>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05493">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05493">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1798744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96900"/>
            <a:ext cx="2317750" cy="1303338"/>
          </a:xfrm>
        </p:spPr>
      </p:sp>
      <p:sp>
        <p:nvSpPr>
          <p:cNvPr id="3" name="Notes Placeholder 2"/>
          <p:cNvSpPr>
            <a:spLocks noGrp="1"/>
          </p:cNvSpPr>
          <p:nvPr>
            <p:ph type="body" idx="1"/>
          </p:nvPr>
        </p:nvSpPr>
        <p:spPr/>
        <p:txBody>
          <a:bodyPr/>
          <a:lstStyle/>
          <a:p>
            <a:pPr algn="l"/>
            <a:r>
              <a:rPr lang="en-US" sz="1100" b="1" i="0" u="none" strike="noStrike" baseline="0" dirty="0">
                <a:latin typeface="+mj-lt"/>
              </a:rPr>
              <a:t>4 MINUTES (Participant Workbook page 5)</a:t>
            </a:r>
          </a:p>
          <a:p>
            <a:pPr algn="l"/>
            <a:endParaRPr lang="en-US" sz="1100" b="0" i="0" u="none" strike="noStrike" baseline="0" dirty="0">
              <a:latin typeface="+mj-lt"/>
            </a:endParaRPr>
          </a:p>
          <a:p>
            <a:pPr algn="l"/>
            <a:r>
              <a:rPr lang="en-US" sz="1100" b="0" i="0" u="none" strike="noStrike" baseline="0" dirty="0">
                <a:latin typeface="+mj-lt"/>
              </a:rPr>
              <a:t>Participants stay on page 5 of the workbook.</a:t>
            </a:r>
          </a:p>
          <a:p>
            <a:endParaRPr lang="en-US" sz="1100" dirty="0"/>
          </a:p>
          <a:p>
            <a:r>
              <a:rPr lang="en-US" sz="1100" b="1" dirty="0">
                <a:solidFill>
                  <a:srgbClr val="000000"/>
                </a:solidFill>
                <a:latin typeface="Arial" panose="020B0604020202020204" pitchFamily="34" charset="0"/>
              </a:rPr>
              <a:t>SAY </a:t>
            </a:r>
            <a:r>
              <a:rPr lang="en-US" sz="1100" dirty="0">
                <a:solidFill>
                  <a:srgbClr val="000000"/>
                </a:solidFill>
                <a:latin typeface="Arial" panose="020B0604020202020204" pitchFamily="34" charset="0"/>
              </a:rPr>
              <a:t>Responsiveness is the degree to which people tend to control (don’t outwardly display emotions) or emote (outwardly display emotions).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The two anchors are </a:t>
            </a:r>
            <a:r>
              <a:rPr lang="en-US" sz="1100" b="1" dirty="0">
                <a:solidFill>
                  <a:srgbClr val="000000"/>
                </a:solidFill>
                <a:latin typeface="+mn-lt"/>
              </a:rPr>
              <a:t>Controls </a:t>
            </a:r>
            <a:r>
              <a:rPr lang="en-US" sz="1100" dirty="0">
                <a:solidFill>
                  <a:srgbClr val="000000"/>
                </a:solidFill>
                <a:latin typeface="Arial" panose="020B0604020202020204" pitchFamily="34" charset="0"/>
              </a:rPr>
              <a:t>on the top of the continuum and </a:t>
            </a:r>
            <a:r>
              <a:rPr lang="en-US" sz="1100" b="1" dirty="0">
                <a:solidFill>
                  <a:srgbClr val="000000"/>
                </a:solidFill>
                <a:latin typeface="+mn-lt"/>
              </a:rPr>
              <a:t>Emotes </a:t>
            </a:r>
            <a:r>
              <a:rPr lang="en-US" sz="1100" dirty="0">
                <a:solidFill>
                  <a:srgbClr val="000000"/>
                </a:solidFill>
                <a:latin typeface="Arial" panose="020B0604020202020204" pitchFamily="34" charset="0"/>
              </a:rPr>
              <a:t>on the bottom of the continuum.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Responsiveness is also the extent to which you react to emotional appeals or displays. </a:t>
            </a:r>
          </a:p>
          <a:p>
            <a:endParaRPr lang="en-US" sz="1100" b="1"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control your emotions, you usually don’t react to emotional appeals and are more likely to focus on ideas, data, and tasks. You are less likely to share your feelings publicly. </a:t>
            </a:r>
          </a:p>
          <a:p>
            <a:endParaRPr lang="en-US" sz="1100" dirty="0">
              <a:solidFill>
                <a:srgbClr val="000000"/>
              </a:solidFill>
              <a:latin typeface="Arial" panose="020B0604020202020204" pitchFamily="34" charset="0"/>
            </a:endParaRPr>
          </a:p>
          <a:p>
            <a:r>
              <a:rPr lang="en-US" sz="1100" dirty="0">
                <a:solidFill>
                  <a:srgbClr val="000000"/>
                </a:solidFill>
                <a:latin typeface="Arial" panose="020B0604020202020204" pitchFamily="34" charset="0"/>
              </a:rPr>
              <a:t>If you are more emoting, you share and display your emotions with others. You are more likely to respond to emotional appeals and displays from others.</a:t>
            </a:r>
          </a:p>
          <a:p>
            <a:endParaRPr lang="en-US" sz="1100" dirty="0">
              <a:solidFill>
                <a:schemeClr val="tx2"/>
              </a:solidFill>
            </a:endParaRPr>
          </a:p>
          <a:p>
            <a:endParaRPr lang="en-US" sz="1100" dirty="0">
              <a:solidFill>
                <a:schemeClr val="tx2"/>
              </a:solidFill>
            </a:endParaRPr>
          </a:p>
        </p:txBody>
      </p:sp>
      <p:sp>
        <p:nvSpPr>
          <p:cNvPr id="5" name="Footer Placeholder 4"/>
          <p:cNvSpPr>
            <a:spLocks noGrp="1"/>
          </p:cNvSpPr>
          <p:nvPr>
            <p:ph type="ftr" sz="quarter" idx="4"/>
          </p:nvPr>
        </p:nvSpPr>
        <p:spPr/>
        <p:txBody>
          <a:bodyPr/>
          <a:lstStyle/>
          <a:p>
            <a:r>
              <a:rPr lang="en-US" dirty="0"/>
              <a:t>© </a:t>
            </a:r>
            <a:fld id="{39F8928D-094A-41A7-9033-49F438F6621E}" type="datetimeyyyy">
              <a:rPr lang="en-US" smtClean="0"/>
              <a:pPr/>
              <a:t>2023</a:t>
            </a:fld>
            <a:r>
              <a:rPr lang="en-US" dirty="0"/>
              <a:t> The TRACOM Corporation All Rights Reserved</a:t>
            </a:r>
          </a:p>
          <a:p>
            <a:endParaRPr lang="en-US" sz="700" dirty="0"/>
          </a:p>
        </p:txBody>
      </p:sp>
      <p:sp>
        <p:nvSpPr>
          <p:cNvPr id="6" name="Slide Number Placeholder 5"/>
          <p:cNvSpPr>
            <a:spLocks noGrp="1"/>
          </p:cNvSpPr>
          <p:nvPr>
            <p:ph type="sldNum" sz="quarter" idx="5"/>
          </p:nvPr>
        </p:nvSpPr>
        <p:spPr/>
        <p:txBody>
          <a:bodyPr/>
          <a:lstStyle/>
          <a:p>
            <a:r>
              <a:rPr lang="en-US" dirty="0"/>
              <a:t>Slide </a:t>
            </a:r>
            <a:fld id="{D9A648C1-F151-4CF5-B9CC-6608EAC3961C}" type="slidenum">
              <a:rPr lang="en-US" smtClean="0"/>
              <a:pPr/>
              <a:t>9</a:t>
            </a:fld>
            <a:endParaRPr lang="en-US" dirty="0"/>
          </a:p>
        </p:txBody>
      </p:sp>
      <p:graphicFrame>
        <p:nvGraphicFramePr>
          <p:cNvPr id="7" name="Table 7">
            <a:extLst>
              <a:ext uri="{FF2B5EF4-FFF2-40B4-BE49-F238E27FC236}">
                <a16:creationId xmlns:a16="http://schemas.microsoft.com/office/drawing/2014/main" id="{CA97944D-0BB7-4E45-B17B-486788F7A2FB}"/>
              </a:ext>
            </a:extLst>
          </p:cNvPr>
          <p:cNvGraphicFramePr>
            <a:graphicFrameLocks noGrp="1"/>
          </p:cNvGraphicFramePr>
          <p:nvPr>
            <p:extLst>
              <p:ext uri="{D42A27DB-BD31-4B8C-83A1-F6EECF244321}">
                <p14:modId xmlns:p14="http://schemas.microsoft.com/office/powerpoint/2010/main" val="735079250"/>
              </p:ext>
            </p:extLst>
          </p:nvPr>
        </p:nvGraphicFramePr>
        <p:xfrm>
          <a:off x="518159" y="5889403"/>
          <a:ext cx="6476300" cy="3115062"/>
        </p:xfrm>
        <a:graphic>
          <a:graphicData uri="http://schemas.openxmlformats.org/drawingml/2006/table">
            <a:tbl>
              <a:tblPr>
                <a:tableStyleId>{5940675A-B579-460E-94D1-54222C63F5DA}</a:tableStyleId>
              </a:tblPr>
              <a:tblGrid>
                <a:gridCol w="6476300">
                  <a:extLst>
                    <a:ext uri="{9D8B030D-6E8A-4147-A177-3AD203B41FA5}">
                      <a16:colId xmlns:a16="http://schemas.microsoft.com/office/drawing/2014/main" val="4288353855"/>
                    </a:ext>
                  </a:extLst>
                </a:gridCol>
              </a:tblGrid>
              <a:tr h="346118">
                <a:tc>
                  <a:txBody>
                    <a:bodyPr/>
                    <a:lstStyle/>
                    <a:p>
                      <a:r>
                        <a:rPr lang="en-US" sz="1300" dirty="0"/>
                        <a:t>NOTES</a:t>
                      </a:r>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4173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399903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6203325"/>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9154680"/>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393288"/>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32774"/>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103946"/>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0969203"/>
                  </a:ext>
                </a:extLst>
              </a:tr>
              <a:tr h="346118">
                <a:tc>
                  <a:txBody>
                    <a:bodyPr/>
                    <a:lstStyle/>
                    <a:p>
                      <a:endParaRPr lang="en-US" sz="1300" dirty="0"/>
                    </a:p>
                  </a:txBody>
                  <a:tcPr marL="97536" marR="97536" marT="48006" marB="48006">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1932011"/>
                  </a:ext>
                </a:extLst>
              </a:tr>
            </a:tbl>
          </a:graphicData>
        </a:graphic>
      </p:graphicFrame>
    </p:spTree>
    <p:extLst>
      <p:ext uri="{BB962C8B-B14F-4D97-AF65-F5344CB8AC3E}">
        <p14:creationId xmlns:p14="http://schemas.microsoft.com/office/powerpoint/2010/main" val="8651763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2.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4.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microsoft.com/office/2007/relationships/hdphoto" Target="../media/hdphoto5.wdp"/><Relationship Id="rId10" Type="http://schemas.openxmlformats.org/officeDocument/2006/relationships/image" Target="../media/image2.svg"/><Relationship Id="rId4" Type="http://schemas.openxmlformats.org/officeDocument/2006/relationships/image" Target="../media/image7.png"/><Relationship Id="rId9"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image" Target="../media/image5.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svg"/><Relationship Id="rId9"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25000"/>
          </a:schemeClr>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5ECD786-544B-463B-BA1B-CD444E2FFE67}"/>
              </a:ext>
            </a:extLst>
          </p:cNvPr>
          <p:cNvGrpSpPr/>
          <p:nvPr userDrawn="1"/>
        </p:nvGrpSpPr>
        <p:grpSpPr>
          <a:xfrm>
            <a:off x="6426210" y="0"/>
            <a:ext cx="5765790" cy="6859964"/>
            <a:chOff x="6426210" y="0"/>
            <a:chExt cx="5765790" cy="6859964"/>
          </a:xfrm>
        </p:grpSpPr>
        <p:pic>
          <p:nvPicPr>
            <p:cNvPr id="37" name="Picture 36" descr="Two people looking at a computer  Description automatically generated with medium confidence">
              <a:extLst>
                <a:ext uri="{FF2B5EF4-FFF2-40B4-BE49-F238E27FC236}">
                  <a16:creationId xmlns:a16="http://schemas.microsoft.com/office/drawing/2014/main" id="{997B3C71-EB63-4916-A3F0-2C720A785B2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  Description automatically generated with low confidence">
              <a:extLst>
                <a:ext uri="{FF2B5EF4-FFF2-40B4-BE49-F238E27FC236}">
                  <a16:creationId xmlns:a16="http://schemas.microsoft.com/office/drawing/2014/main" id="{CAD537CE-F658-4053-8D6E-FA1E34D106D6}"/>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51" name="Picture 50" descr="A group of people in a meeting  Description automatically generated">
              <a:extLst>
                <a:ext uri="{FF2B5EF4-FFF2-40B4-BE49-F238E27FC236}">
                  <a16:creationId xmlns:a16="http://schemas.microsoft.com/office/drawing/2014/main" id="{12BA043E-22E9-4316-B6BF-DF2D148D1E24}"/>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16" name="Group 15">
            <a:extLst>
              <a:ext uri="{FF2B5EF4-FFF2-40B4-BE49-F238E27FC236}">
                <a16:creationId xmlns:a16="http://schemas.microsoft.com/office/drawing/2014/main" id="{F3A896B6-5362-4A06-9754-5D045C670CF6}"/>
              </a:ext>
            </a:extLst>
          </p:cNvPr>
          <p:cNvGrpSpPr/>
          <p:nvPr userDrawn="1"/>
        </p:nvGrpSpPr>
        <p:grpSpPr>
          <a:xfrm>
            <a:off x="5695097" y="-864822"/>
            <a:ext cx="7667386" cy="7729121"/>
            <a:chOff x="5695097" y="-855610"/>
            <a:chExt cx="7667386" cy="7729121"/>
          </a:xfrm>
        </p:grpSpPr>
        <p:sp>
          <p:nvSpPr>
            <p:cNvPr id="26" name="Right Triangle 25">
              <a:extLst>
                <a:ext uri="{FF2B5EF4-FFF2-40B4-BE49-F238E27FC236}">
                  <a16:creationId xmlns:a16="http://schemas.microsoft.com/office/drawing/2014/main" id="{9187287F-B68F-4C7B-BD73-213B1DC7E1AA}"/>
                </a:ext>
              </a:extLst>
            </p:cNvPr>
            <p:cNvSpPr/>
            <p:nvPr userDrawn="1"/>
          </p:nvSpPr>
          <p:spPr>
            <a:xfrm flipH="1">
              <a:off x="6985000" y="1848640"/>
              <a:ext cx="5207000" cy="5009360"/>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94BF35EA-313A-4710-9A28-16D6E0A666DA}"/>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7" name="Freeform: Shape 26">
              <a:extLst>
                <a:ext uri="{FF2B5EF4-FFF2-40B4-BE49-F238E27FC236}">
                  <a16:creationId xmlns:a16="http://schemas.microsoft.com/office/drawing/2014/main" id="{CDFA167D-E2C7-4111-8A04-A0C1AE089677}"/>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1" name="Right Triangle 40">
              <a:extLst>
                <a:ext uri="{FF2B5EF4-FFF2-40B4-BE49-F238E27FC236}">
                  <a16:creationId xmlns:a16="http://schemas.microsoft.com/office/drawing/2014/main" id="{DCB1BC7D-7122-464E-8884-F596B37EE597}"/>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2" name="Right Triangle 41">
              <a:extLst>
                <a:ext uri="{FF2B5EF4-FFF2-40B4-BE49-F238E27FC236}">
                  <a16:creationId xmlns:a16="http://schemas.microsoft.com/office/drawing/2014/main" id="{D5DEE924-F712-4103-AAEA-2B2115946FAE}"/>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3" name="Freeform: Shape 42">
              <a:extLst>
                <a:ext uri="{FF2B5EF4-FFF2-40B4-BE49-F238E27FC236}">
                  <a16:creationId xmlns:a16="http://schemas.microsoft.com/office/drawing/2014/main" id="{E2A31337-1C29-4767-9A73-31895B3D9832}"/>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4" name="Freeform: Shape 43">
              <a:extLst>
                <a:ext uri="{FF2B5EF4-FFF2-40B4-BE49-F238E27FC236}">
                  <a16:creationId xmlns:a16="http://schemas.microsoft.com/office/drawing/2014/main" id="{D07081F9-890C-413D-84E7-DE0E952789D1}"/>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6" name="Freeform: Shape 45">
              <a:extLst>
                <a:ext uri="{FF2B5EF4-FFF2-40B4-BE49-F238E27FC236}">
                  <a16:creationId xmlns:a16="http://schemas.microsoft.com/office/drawing/2014/main" id="{F6C2EB69-A304-4B59-AA94-B6EB7FE18745}"/>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47" name="Right Triangle 48">
              <a:extLst>
                <a:ext uri="{FF2B5EF4-FFF2-40B4-BE49-F238E27FC236}">
                  <a16:creationId xmlns:a16="http://schemas.microsoft.com/office/drawing/2014/main" id="{D7E9B323-217E-4348-A5F5-3078C25B3A3E}"/>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Right Triangle 48">
              <a:extLst>
                <a:ext uri="{FF2B5EF4-FFF2-40B4-BE49-F238E27FC236}">
                  <a16:creationId xmlns:a16="http://schemas.microsoft.com/office/drawing/2014/main" id="{36442F45-2B0B-46E6-B7B3-DA257FAE3D8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6C56268D-4515-4735-A13D-9342927B1D01}"/>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
        <p:nvSpPr>
          <p:cNvPr id="4" name="Date Placeholder 3">
            <a:extLst>
              <a:ext uri="{FF2B5EF4-FFF2-40B4-BE49-F238E27FC236}">
                <a16:creationId xmlns:a16="http://schemas.microsoft.com/office/drawing/2014/main" id="{B7BE2C5B-BBFA-4F18-9678-1E05C657BAD5}"/>
              </a:ext>
            </a:extLst>
          </p:cNvPr>
          <p:cNvSpPr>
            <a:spLocks noGrp="1"/>
          </p:cNvSpPr>
          <p:nvPr userDrawn="1">
            <p:ph type="dt" sz="half" idx="10"/>
          </p:nvPr>
        </p:nvSpPr>
        <p:spPr>
          <a:xfrm>
            <a:off x="228600" y="7108825"/>
            <a:ext cx="2743200" cy="365125"/>
          </a:xfrm>
        </p:spPr>
        <p:txBody>
          <a:bodyPr/>
          <a:lstStyle/>
          <a:p>
            <a:fld id="{4B3D79BB-02F3-4180-8D63-DBD44EB191DA}" type="datetime1">
              <a:rPr lang="en-US" smtClean="0"/>
              <a:t>7/13/2023</a:t>
            </a:fld>
            <a:endParaRPr lang="en-US"/>
          </a:p>
        </p:txBody>
      </p:sp>
      <p:sp>
        <p:nvSpPr>
          <p:cNvPr id="12" name="Footer Placeholder 11">
            <a:extLst>
              <a:ext uri="{FF2B5EF4-FFF2-40B4-BE49-F238E27FC236}">
                <a16:creationId xmlns:a16="http://schemas.microsoft.com/office/drawing/2014/main" id="{86C92150-72E0-45BF-A977-FFF9CD3B5D63}"/>
              </a:ext>
            </a:extLst>
          </p:cNvPr>
          <p:cNvSpPr>
            <a:spLocks noGrp="1"/>
          </p:cNvSpPr>
          <p:nvPr userDrawn="1">
            <p:ph type="ftr" sz="quarter" idx="13"/>
          </p:nvPr>
        </p:nvSpPr>
        <p:spPr/>
        <p:txBody>
          <a:bodyPr/>
          <a:lstStyle>
            <a:lvl1pPr>
              <a:defRPr>
                <a:solidFill>
                  <a:schemeClr val="accent3"/>
                </a:solidFill>
              </a:defRPr>
            </a:lvl1pPr>
          </a:lstStyle>
          <a:p>
            <a:pPr algn="l"/>
            <a:r>
              <a:t>© The TRACOM Corporation. All Rights Reserved.</a:t>
            </a:r>
          </a:p>
        </p:txBody>
      </p:sp>
      <p:sp>
        <p:nvSpPr>
          <p:cNvPr id="2" name="Title 1">
            <a:extLst>
              <a:ext uri="{FF2B5EF4-FFF2-40B4-BE49-F238E27FC236}">
                <a16:creationId xmlns:a16="http://schemas.microsoft.com/office/drawing/2014/main" id="{BE89F4C0-8DDF-4C60-964E-B2BD46D1FF66}"/>
              </a:ext>
            </a:extLst>
          </p:cNvPr>
          <p:cNvSpPr>
            <a:spLocks noGrp="1"/>
          </p:cNvSpPr>
          <p:nvPr userDrawn="1">
            <p:ph type="ctrTitle" hasCustomPrompt="1"/>
          </p:nvPr>
        </p:nvSpPr>
        <p:spPr>
          <a:xfrm>
            <a:off x="1181099" y="2316162"/>
            <a:ext cx="6838951" cy="1557337"/>
          </a:xfrm>
        </p:spPr>
        <p:txBody>
          <a:bodyPr anchor="b">
            <a:noAutofit/>
          </a:bodyPr>
          <a:lstStyle>
            <a:lvl1pPr algn="l">
              <a:defRPr sz="4400">
                <a:solidFill>
                  <a:schemeClr val="accent6"/>
                </a:solidFill>
              </a:defRPr>
            </a:lvl1pPr>
          </a:lstStyle>
          <a:p>
            <a:r>
              <a:t>Type Insightful Title in Initial Caps | Max 3 Lines</a:t>
            </a:r>
          </a:p>
        </p:txBody>
      </p:sp>
      <p:sp>
        <p:nvSpPr>
          <p:cNvPr id="3" name="Subtitle 2">
            <a:extLst>
              <a:ext uri="{FF2B5EF4-FFF2-40B4-BE49-F238E27FC236}">
                <a16:creationId xmlns:a16="http://schemas.microsoft.com/office/drawing/2014/main" id="{48F7D5EB-1EA3-45BE-98AF-0AF417120597}"/>
              </a:ext>
            </a:extLst>
          </p:cNvPr>
          <p:cNvSpPr>
            <a:spLocks noGrp="1"/>
          </p:cNvSpPr>
          <p:nvPr userDrawn="1">
            <p:ph type="subTitle" idx="1" hasCustomPrompt="1"/>
          </p:nvPr>
        </p:nvSpPr>
        <p:spPr>
          <a:xfrm>
            <a:off x="1181099" y="4054929"/>
            <a:ext cx="6838951" cy="596973"/>
          </a:xfr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Type Subhead in Initial Caps</a:t>
            </a:r>
          </a:p>
        </p:txBody>
      </p:sp>
      <p:sp>
        <p:nvSpPr>
          <p:cNvPr id="8" name="Text Placeholder 7">
            <a:extLst>
              <a:ext uri="{FF2B5EF4-FFF2-40B4-BE49-F238E27FC236}">
                <a16:creationId xmlns:a16="http://schemas.microsoft.com/office/drawing/2014/main" id="{21772494-B9F3-41DF-8619-B44E50D6F954}"/>
              </a:ext>
            </a:extLst>
          </p:cNvPr>
          <p:cNvSpPr>
            <a:spLocks noGrp="1"/>
          </p:cNvSpPr>
          <p:nvPr userDrawn="1">
            <p:ph type="body" sz="quarter" idx="14" hasCustomPrompt="1"/>
          </p:nvPr>
        </p:nvSpPr>
        <p:spPr>
          <a:xfrm>
            <a:off x="1181100" y="4732747"/>
            <a:ext cx="6838950" cy="777875"/>
          </a:xfrm>
        </p:spPr>
        <p:txBody>
          <a:bodyPr>
            <a:noAutofit/>
          </a:bodyPr>
          <a:lstStyle>
            <a:lvl1pPr>
              <a:defRPr sz="2000">
                <a:solidFill>
                  <a:schemeClr val="accent3"/>
                </a:solidFill>
              </a:defRPr>
            </a:lvl1pPr>
          </a:lstStyle>
          <a:p>
            <a:pPr lvl="0"/>
            <a:r>
              <a:t>Type Speaker Name | Title</a:t>
            </a:r>
          </a:p>
        </p:txBody>
      </p:sp>
      <p:sp>
        <p:nvSpPr>
          <p:cNvPr id="6" name="Slide Number Placeholder 5">
            <a:extLst>
              <a:ext uri="{FF2B5EF4-FFF2-40B4-BE49-F238E27FC236}">
                <a16:creationId xmlns:a16="http://schemas.microsoft.com/office/drawing/2014/main" id="{4D98D4B3-51C3-4807-89CD-A16D39B068E5}"/>
              </a:ext>
            </a:extLst>
          </p:cNvPr>
          <p:cNvSpPr>
            <a:spLocks noGrp="1"/>
          </p:cNvSpPr>
          <p:nvPr userDrawn="1">
            <p:ph type="sldNum" sz="quarter" idx="12"/>
          </p:nvPr>
        </p:nvSpPr>
        <p:spPr/>
        <p:txBody>
          <a:bodyPr/>
          <a:lstStyle>
            <a:lvl1pPr>
              <a:defRPr>
                <a:solidFill>
                  <a:schemeClr val="bg1"/>
                </a:solidFill>
              </a:defRPr>
            </a:lvl1pPr>
          </a:lstStyle>
          <a:p>
            <a:fld id="{1B1CF60C-C85D-47C0-8597-E3BF95F18FA3}" type="slidenum">
              <a:rPr lang="en-US" smtClean="0"/>
              <a:t>‹#›</a:t>
            </a:fld>
            <a:endParaRPr lang="en-US"/>
          </a:p>
        </p:txBody>
      </p:sp>
      <p:pic>
        <p:nvPicPr>
          <p:cNvPr id="5" name="Graphic 4">
            <a:extLst>
              <a:ext uri="{FF2B5EF4-FFF2-40B4-BE49-F238E27FC236}">
                <a16:creationId xmlns:a16="http://schemas.microsoft.com/office/drawing/2014/main" id="{C112623A-8A78-4CE6-BB9A-BAB60929B36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12536220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8C2BF-4709-4FB1-AB1F-4D5A4019CAD4}"/>
              </a:ext>
            </a:extLst>
          </p:cNvPr>
          <p:cNvSpPr>
            <a:spLocks noGrp="1"/>
          </p:cNvSpPr>
          <p:nvPr>
            <p:ph type="title" hasCustomPrompt="1"/>
          </p:nvPr>
        </p:nvSpPr>
        <p:spPr>
          <a:xfrm>
            <a:off x="228600" y="228600"/>
            <a:ext cx="11734800" cy="1009650"/>
          </a:xfrm>
        </p:spPr>
        <p:txBody>
          <a:bodyPr/>
          <a:lstStyle/>
          <a:p>
            <a:r>
              <a:t>Type Insightful Headline in Initial Caps Max Two Lines</a:t>
            </a:r>
          </a:p>
        </p:txBody>
      </p:sp>
      <p:sp>
        <p:nvSpPr>
          <p:cNvPr id="3" name="Text Placeholder 2">
            <a:extLst>
              <a:ext uri="{FF2B5EF4-FFF2-40B4-BE49-F238E27FC236}">
                <a16:creationId xmlns:a16="http://schemas.microsoft.com/office/drawing/2014/main" id="{90963341-F381-4A32-8AEC-CD3C404D104A}"/>
              </a:ext>
            </a:extLst>
          </p:cNvPr>
          <p:cNvSpPr>
            <a:spLocks noGrp="1"/>
          </p:cNvSpPr>
          <p:nvPr>
            <p:ph type="body" idx="1" hasCustomPrompt="1"/>
          </p:nvPr>
        </p:nvSpPr>
        <p:spPr>
          <a:xfrm>
            <a:off x="228600"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4" name="Content Placeholder 3">
            <a:extLst>
              <a:ext uri="{FF2B5EF4-FFF2-40B4-BE49-F238E27FC236}">
                <a16:creationId xmlns:a16="http://schemas.microsoft.com/office/drawing/2014/main" id="{6296CE30-25D6-4D7E-A91F-7424BF9A575A}"/>
              </a:ext>
            </a:extLst>
          </p:cNvPr>
          <p:cNvSpPr>
            <a:spLocks noGrp="1"/>
          </p:cNvSpPr>
          <p:nvPr>
            <p:ph sz="half" idx="2" hasCustomPrompt="1"/>
          </p:nvPr>
        </p:nvSpPr>
        <p:spPr>
          <a:xfrm>
            <a:off x="228601"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5" name="Text Placeholder 4">
            <a:extLst>
              <a:ext uri="{FF2B5EF4-FFF2-40B4-BE49-F238E27FC236}">
                <a16:creationId xmlns:a16="http://schemas.microsoft.com/office/drawing/2014/main" id="{D04D7974-2F1F-4986-8619-316D715830E8}"/>
              </a:ext>
            </a:extLst>
          </p:cNvPr>
          <p:cNvSpPr>
            <a:spLocks noGrp="1"/>
          </p:cNvSpPr>
          <p:nvPr>
            <p:ph type="body" sz="quarter" idx="3" hasCustomPrompt="1"/>
          </p:nvPr>
        </p:nvSpPr>
        <p:spPr>
          <a:xfrm>
            <a:off x="6138672" y="1391446"/>
            <a:ext cx="5824728" cy="82391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Type subhead in sentence case</a:t>
            </a:r>
          </a:p>
        </p:txBody>
      </p:sp>
      <p:sp>
        <p:nvSpPr>
          <p:cNvPr id="6" name="Content Placeholder 5">
            <a:extLst>
              <a:ext uri="{FF2B5EF4-FFF2-40B4-BE49-F238E27FC236}">
                <a16:creationId xmlns:a16="http://schemas.microsoft.com/office/drawing/2014/main" id="{6F7A7E2C-10F5-41CA-92BB-95C074F198F0}"/>
              </a:ext>
            </a:extLst>
          </p:cNvPr>
          <p:cNvSpPr>
            <a:spLocks noGrp="1"/>
          </p:cNvSpPr>
          <p:nvPr>
            <p:ph sz="quarter" idx="4" hasCustomPrompt="1"/>
          </p:nvPr>
        </p:nvSpPr>
        <p:spPr>
          <a:xfrm>
            <a:off x="6138672" y="2316163"/>
            <a:ext cx="582472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7" name="Date Placeholder 6">
            <a:extLst>
              <a:ext uri="{FF2B5EF4-FFF2-40B4-BE49-F238E27FC236}">
                <a16:creationId xmlns:a16="http://schemas.microsoft.com/office/drawing/2014/main" id="{CE78EE75-4D5B-425B-AD63-696DC40F10E7}"/>
              </a:ext>
            </a:extLst>
          </p:cNvPr>
          <p:cNvSpPr>
            <a:spLocks noGrp="1"/>
          </p:cNvSpPr>
          <p:nvPr>
            <p:ph type="dt" sz="half" idx="10"/>
          </p:nvPr>
        </p:nvSpPr>
        <p:spPr/>
        <p:txBody>
          <a:bodyPr/>
          <a:lstStyle/>
          <a:p>
            <a:fld id="{67980929-DE9E-4EDD-92FA-BF1102567106}" type="datetime1">
              <a:rPr lang="en-US" smtClean="0"/>
              <a:t>7/13/2023</a:t>
            </a:fld>
            <a:endParaRPr lang="en-US"/>
          </a:p>
        </p:txBody>
      </p:sp>
      <p:sp>
        <p:nvSpPr>
          <p:cNvPr id="9" name="Slide Number Placeholder 8">
            <a:extLst>
              <a:ext uri="{FF2B5EF4-FFF2-40B4-BE49-F238E27FC236}">
                <a16:creationId xmlns:a16="http://schemas.microsoft.com/office/drawing/2014/main" id="{B6E72C7B-66CD-41E1-A65D-9C8C2C06A5BF}"/>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0" name="Footer Placeholder 9">
            <a:extLst>
              <a:ext uri="{FF2B5EF4-FFF2-40B4-BE49-F238E27FC236}">
                <a16:creationId xmlns:a16="http://schemas.microsoft.com/office/drawing/2014/main" id="{4778ABD3-D414-488E-9451-B3722A1DD0C1}"/>
              </a:ext>
            </a:extLst>
          </p:cNvPr>
          <p:cNvSpPr>
            <a:spLocks noGrp="1"/>
          </p:cNvSpPr>
          <p:nvPr>
            <p:ph type="ftr" sz="quarter" idx="13"/>
          </p:nvPr>
        </p:nvSpPr>
        <p:spPr/>
        <p:txBody>
          <a:bodyPr/>
          <a:lstStyle/>
          <a:p>
            <a:pPr algn="l"/>
            <a:r>
              <a:t>© The TRACOM Corporation. All Rights Reserved.</a:t>
            </a:r>
          </a:p>
        </p:txBody>
      </p:sp>
      <p:sp>
        <p:nvSpPr>
          <p:cNvPr id="11" name="Text Placeholder 7">
            <a:extLst>
              <a:ext uri="{FF2B5EF4-FFF2-40B4-BE49-F238E27FC236}">
                <a16:creationId xmlns:a16="http://schemas.microsoft.com/office/drawing/2014/main" id="{9E23AE4D-114E-4AD7-ADCC-B4A84BA224B9}"/>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518487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p>
            <a:r>
              <a:t>Type Insightful Headline in Initial Caps Max Two Lines</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E5133F70-7845-4C15-9CA3-AE9ADA1F70AC}" type="datetime1">
              <a:rPr lang="en-US" smtClean="0"/>
              <a:t>7/13/2023</a:t>
            </a:fld>
            <a:endParaRPr lang="en-US"/>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t>© The TRACOM Corporation. All Rights Reserved.</a:t>
            </a:r>
          </a:p>
        </p:txBody>
      </p:sp>
      <p:sp>
        <p:nvSpPr>
          <p:cNvPr id="7" name="Text Placeholder 7">
            <a:extLst>
              <a:ext uri="{FF2B5EF4-FFF2-40B4-BE49-F238E27FC236}">
                <a16:creationId xmlns:a16="http://schemas.microsoft.com/office/drawing/2014/main" id="{49A64109-E1F1-4A58-8BD0-E9DAD941C0A3}"/>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8" name="Text Placeholder 7">
            <a:extLst>
              <a:ext uri="{FF2B5EF4-FFF2-40B4-BE49-F238E27FC236}">
                <a16:creationId xmlns:a16="http://schemas.microsoft.com/office/drawing/2014/main" id="{63438D91-9EB1-491B-8E4E-9CF49C8E2396}"/>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6318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3D374-DEC0-4B09-AA4C-79BD56848E97}"/>
              </a:ext>
            </a:extLst>
          </p:cNvPr>
          <p:cNvSpPr>
            <a:spLocks noGrp="1"/>
          </p:cNvSpPr>
          <p:nvPr>
            <p:ph type="dt" sz="half" idx="10"/>
          </p:nvPr>
        </p:nvSpPr>
        <p:spPr/>
        <p:txBody>
          <a:bodyPr/>
          <a:lstStyle/>
          <a:p>
            <a:fld id="{4A7E8167-9D68-4679-8A05-3AED3A495F29}" type="datetime1">
              <a:rPr lang="en-US" smtClean="0"/>
              <a:t>7/13/2023</a:t>
            </a:fld>
            <a:endParaRPr lang="en-US"/>
          </a:p>
        </p:txBody>
      </p:sp>
      <p:sp>
        <p:nvSpPr>
          <p:cNvPr id="4" name="Slide Number Placeholder 3">
            <a:extLst>
              <a:ext uri="{FF2B5EF4-FFF2-40B4-BE49-F238E27FC236}">
                <a16:creationId xmlns:a16="http://schemas.microsoft.com/office/drawing/2014/main" id="{AC72F167-DED3-40D1-AAC4-BFD8A1ADF01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5" name="Footer Placeholder 4">
            <a:extLst>
              <a:ext uri="{FF2B5EF4-FFF2-40B4-BE49-F238E27FC236}">
                <a16:creationId xmlns:a16="http://schemas.microsoft.com/office/drawing/2014/main" id="{11FC1D8E-2400-4F0A-91B3-BA0B7924554A}"/>
              </a:ext>
            </a:extLst>
          </p:cNvPr>
          <p:cNvSpPr>
            <a:spLocks noGrp="1"/>
          </p:cNvSpPr>
          <p:nvPr>
            <p:ph type="ftr" sz="quarter" idx="13"/>
          </p:nvPr>
        </p:nvSpPr>
        <p:spPr/>
        <p:txBody>
          <a:bodyPr/>
          <a:lstStyle/>
          <a:p>
            <a:pPr algn="l"/>
            <a:r>
              <a:t>© The TRACOM Corporation. All Rights Reserved.</a:t>
            </a:r>
          </a:p>
        </p:txBody>
      </p:sp>
      <p:sp>
        <p:nvSpPr>
          <p:cNvPr id="6" name="Text Placeholder 7">
            <a:extLst>
              <a:ext uri="{FF2B5EF4-FFF2-40B4-BE49-F238E27FC236}">
                <a16:creationId xmlns:a16="http://schemas.microsoft.com/office/drawing/2014/main" id="{1F866A67-A47F-4ED3-BFA3-AA0F81BB15AF}"/>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791573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p:spPr>
        <p:txBody>
          <a:bodyPr/>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12977BE7-688E-4BDA-9A2F-21E586C4A620}" type="datetime1">
              <a:rPr lang="en-US" smtClean="0"/>
              <a:t>7/13/2023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7FAF71BF-5A05-49BC-BF05-BC6AFFF9C9A8}"/>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32850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BACKGROUND: Alt. 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B04ED-563E-4049-AEED-ECC79521FBDE}"/>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Content Placeholder 2">
            <a:extLst>
              <a:ext uri="{FF2B5EF4-FFF2-40B4-BE49-F238E27FC236}">
                <a16:creationId xmlns:a16="http://schemas.microsoft.com/office/drawing/2014/main" id="{FE479805-8E6A-49D2-9995-9EA4DA1AB5C3}"/>
              </a:ext>
            </a:extLst>
          </p:cNvPr>
          <p:cNvSpPr>
            <a:spLocks noGrp="1"/>
          </p:cNvSpPr>
          <p:nvPr>
            <p:ph idx="1" hasCustomPrompt="1"/>
          </p:nvPr>
        </p:nvSpPr>
        <p:spPr>
          <a:xfrm>
            <a:off x="4170363" y="228601"/>
            <a:ext cx="7793037" cy="5715000"/>
          </a:xfrm>
          <a:solidFill>
            <a:schemeClr val="bg1">
              <a:lumMod val="85000"/>
              <a:alpha val="51000"/>
            </a:schemeClr>
          </a:solidFill>
        </p:spPr>
        <p:txBody>
          <a:bodyPr lIns="91440" tIns="91440" rIns="91440" bIns="91440"/>
          <a:lstStyle>
            <a:lvl1pPr>
              <a:defRPr sz="22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Text Placeholder 3">
            <a:extLst>
              <a:ext uri="{FF2B5EF4-FFF2-40B4-BE49-F238E27FC236}">
                <a16:creationId xmlns:a16="http://schemas.microsoft.com/office/drawing/2014/main" id="{72B6DEA2-B2B4-4E81-B288-E495153B39AC}"/>
              </a:ext>
            </a:extLst>
          </p:cNvPr>
          <p:cNvSpPr>
            <a:spLocks noGrp="1"/>
          </p:cNvSpPr>
          <p:nvPr>
            <p:ph type="body" sz="half" idx="2" hasCustomPrompt="1"/>
          </p:nvPr>
        </p:nvSpPr>
        <p:spPr>
          <a:xfrm>
            <a:off x="228601" y="2352675"/>
            <a:ext cx="3849688" cy="3590926"/>
          </a:xfrm>
        </p:spPr>
        <p:txBody>
          <a:bodyPr/>
          <a:lstStyle>
            <a:lvl1pPr marL="0" indent="0">
              <a:buNone/>
              <a:defRPr sz="2400">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Type subhead in sentence case</a:t>
            </a:r>
          </a:p>
        </p:txBody>
      </p:sp>
      <p:sp>
        <p:nvSpPr>
          <p:cNvPr id="8" name="Date Placeholder 7">
            <a:extLst>
              <a:ext uri="{FF2B5EF4-FFF2-40B4-BE49-F238E27FC236}">
                <a16:creationId xmlns:a16="http://schemas.microsoft.com/office/drawing/2014/main" id="{31B0A9CE-A9F1-4285-83DA-27338B607627}"/>
              </a:ext>
            </a:extLst>
          </p:cNvPr>
          <p:cNvSpPr>
            <a:spLocks noGrp="1"/>
          </p:cNvSpPr>
          <p:nvPr>
            <p:ph type="dt" sz="half" idx="10"/>
          </p:nvPr>
        </p:nvSpPr>
        <p:spPr/>
        <p:txBody>
          <a:bodyPr/>
          <a:lstStyle/>
          <a:p>
            <a:fld id="{5F1551AA-6973-4DA7-8C3B-E9CA29EA9EAD}" type="datetime1">
              <a:rPr lang="en-US" smtClean="0"/>
              <a:t>7/13/2023</a:t>
            </a:fld>
            <a:endParaRPr lang="en-US"/>
          </a:p>
        </p:txBody>
      </p:sp>
      <p:sp>
        <p:nvSpPr>
          <p:cNvPr id="9" name="Footer Placeholder 8">
            <a:extLst>
              <a:ext uri="{FF2B5EF4-FFF2-40B4-BE49-F238E27FC236}">
                <a16:creationId xmlns:a16="http://schemas.microsoft.com/office/drawing/2014/main" id="{F506570F-7B47-47CA-BAF6-2151DF1F205B}"/>
              </a:ext>
            </a:extLst>
          </p:cNvPr>
          <p:cNvSpPr>
            <a:spLocks noGrp="1"/>
          </p:cNvSpPr>
          <p:nvPr>
            <p:ph type="ftr" sz="quarter" idx="11"/>
          </p:nvPr>
        </p:nvSpPr>
        <p:spPr/>
        <p:txBody>
          <a:bodyPr/>
          <a:lstStyle/>
          <a:p>
            <a:pPr algn="l"/>
            <a:r>
              <a:t>© The TRACOM Corporation. All Rights Reserved.</a:t>
            </a:r>
          </a:p>
        </p:txBody>
      </p:sp>
      <p:sp>
        <p:nvSpPr>
          <p:cNvPr id="10" name="Slide Number Placeholder 9">
            <a:extLst>
              <a:ext uri="{FF2B5EF4-FFF2-40B4-BE49-F238E27FC236}">
                <a16:creationId xmlns:a16="http://schemas.microsoft.com/office/drawing/2014/main" id="{75EDA484-2165-481C-969B-CA3E2D6AB6AE}"/>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11" name="Text Placeholder 7">
            <a:extLst>
              <a:ext uri="{FF2B5EF4-FFF2-40B4-BE49-F238E27FC236}">
                <a16:creationId xmlns:a16="http://schemas.microsoft.com/office/drawing/2014/main" id="{C58B8AF4-2572-4101-BC77-749A6920DD1B}"/>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302317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3849688" cy="1995488"/>
          </a:xfrm>
        </p:spPr>
        <p:txBody>
          <a:bodyPr anchor="b"/>
          <a:lstStyle>
            <a:lvl1pPr>
              <a:defRPr sz="3200"/>
            </a:lvl1pPr>
          </a:lstStyle>
          <a:p>
            <a:r>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p:nvPr>
        </p:nvSpPr>
        <p:spPr>
          <a:xfrm>
            <a:off x="4170362" y="0"/>
            <a:ext cx="8021637" cy="6858000"/>
          </a:xfrm>
          <a:gradFill>
            <a:gsLst>
              <a:gs pos="0">
                <a:schemeClr val="bg2"/>
              </a:gs>
              <a:gs pos="50000">
                <a:schemeClr val="bg1"/>
              </a:gs>
              <a:gs pos="95000">
                <a:schemeClr val="bg2">
                  <a:lumMod val="90000"/>
                </a:schemeClr>
              </a:gs>
            </a:gsLst>
            <a:lin ang="4200000" scaled="0"/>
          </a:gradFill>
        </p:spPr>
        <p:txBody>
          <a:bodyPr bIns="548640" anchor="ct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t>Click icon to add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5DB7B080-B653-41DF-96B9-6EF2F12C6D44}" type="datetime1">
              <a:rPr lang="en-US" smtClean="0"/>
              <a:t>7/13/2023</a:t>
            </a:fld>
            <a:endParaRPr lang="en-US"/>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a:xfrm>
            <a:off x="228600" y="6438900"/>
            <a:ext cx="3849688" cy="282575"/>
          </a:xfrm>
        </p:spPr>
        <p:txBody>
          <a:bodyPr/>
          <a:lstStyle/>
          <a:p>
            <a:pPr algn="l"/>
            <a:r>
              <a:t>© The TRACOM Corporation. All Rights Reserved.</a:t>
            </a:r>
          </a:p>
        </p:txBody>
      </p:sp>
      <p:sp>
        <p:nvSpPr>
          <p:cNvPr id="9" name="Text Placeholder 8">
            <a:extLst>
              <a:ext uri="{FF2B5EF4-FFF2-40B4-BE49-F238E27FC236}">
                <a16:creationId xmlns:a16="http://schemas.microsoft.com/office/drawing/2014/main" id="{61280C94-7535-40DB-9974-B4DA45ACE0A3}"/>
              </a:ext>
            </a:extLst>
          </p:cNvPr>
          <p:cNvSpPr>
            <a:spLocks noGrp="1"/>
          </p:cNvSpPr>
          <p:nvPr>
            <p:ph type="body" sz="quarter" idx="14" hasCustomPrompt="1"/>
          </p:nvPr>
        </p:nvSpPr>
        <p:spPr>
          <a:xfrm>
            <a:off x="228600" y="2316163"/>
            <a:ext cx="3849688" cy="3627437"/>
          </a:xfrm>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10" name="Text Placeholder 7">
            <a:extLst>
              <a:ext uri="{FF2B5EF4-FFF2-40B4-BE49-F238E27FC236}">
                <a16:creationId xmlns:a16="http://schemas.microsoft.com/office/drawing/2014/main" id="{8118E467-BD8A-4DBB-B768-67A2F507E06A}"/>
              </a:ext>
            </a:extLst>
          </p:cNvPr>
          <p:cNvSpPr>
            <a:spLocks noGrp="1"/>
          </p:cNvSpPr>
          <p:nvPr>
            <p:ph type="body" sz="quarter" idx="15" hasCustomPrompt="1"/>
          </p:nvPr>
        </p:nvSpPr>
        <p:spPr>
          <a:xfrm>
            <a:off x="228600" y="6019800"/>
            <a:ext cx="3849688"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16789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alf Picture, Title and Text (SPEAK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F075-35D9-4CAD-AC48-B563413C3D36}"/>
              </a:ext>
            </a:extLst>
          </p:cNvPr>
          <p:cNvSpPr>
            <a:spLocks noGrp="1"/>
          </p:cNvSpPr>
          <p:nvPr>
            <p:ph type="title" hasCustomPrompt="1"/>
          </p:nvPr>
        </p:nvSpPr>
        <p:spPr>
          <a:xfrm>
            <a:off x="228601" y="228600"/>
            <a:ext cx="5822950" cy="1995488"/>
          </a:xfrm>
        </p:spPr>
        <p:txBody>
          <a:bodyPr anchor="b"/>
          <a:lstStyle>
            <a:lvl1pPr>
              <a:defRPr sz="3200"/>
            </a:lvl1pPr>
          </a:lstStyle>
          <a:p>
            <a:r>
              <a:rPr lang="en-US" dirty="0"/>
              <a:t>Type Insightful Headline in Initial Caps Max Two Lines</a:t>
            </a:r>
          </a:p>
        </p:txBody>
      </p:sp>
      <p:sp>
        <p:nvSpPr>
          <p:cNvPr id="3" name="Picture Placeholder 2">
            <a:extLst>
              <a:ext uri="{FF2B5EF4-FFF2-40B4-BE49-F238E27FC236}">
                <a16:creationId xmlns:a16="http://schemas.microsoft.com/office/drawing/2014/main" id="{091427CE-D2EC-4E63-ADC6-270F3C0D00B2}"/>
              </a:ext>
            </a:extLst>
          </p:cNvPr>
          <p:cNvSpPr>
            <a:spLocks noGrp="1"/>
          </p:cNvSpPr>
          <p:nvPr>
            <p:ph type="pic" idx="1" hasCustomPrompt="1"/>
          </p:nvPr>
        </p:nvSpPr>
        <p:spPr>
          <a:xfrm>
            <a:off x="6140451" y="0"/>
            <a:ext cx="6051549" cy="6858000"/>
          </a:xfrm>
          <a:gradFill>
            <a:gsLst>
              <a:gs pos="0">
                <a:schemeClr val="bg2"/>
              </a:gs>
              <a:gs pos="50000">
                <a:schemeClr val="bg1"/>
              </a:gs>
              <a:gs pos="95000">
                <a:schemeClr val="bg2">
                  <a:lumMod val="90000"/>
                </a:schemeClr>
              </a:gs>
            </a:gsLst>
            <a:lin ang="4200000" scaled="0"/>
          </a:gradFill>
        </p:spPr>
        <p:txBody>
          <a:bodyPr bIns="640080"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bio picture</a:t>
            </a:r>
          </a:p>
        </p:txBody>
      </p:sp>
      <p:sp>
        <p:nvSpPr>
          <p:cNvPr id="5" name="Date Placeholder 4">
            <a:extLst>
              <a:ext uri="{FF2B5EF4-FFF2-40B4-BE49-F238E27FC236}">
                <a16:creationId xmlns:a16="http://schemas.microsoft.com/office/drawing/2014/main" id="{71AB9E7B-F44C-49F9-83CC-8ABE01120684}"/>
              </a:ext>
            </a:extLst>
          </p:cNvPr>
          <p:cNvSpPr>
            <a:spLocks noGrp="1"/>
          </p:cNvSpPr>
          <p:nvPr>
            <p:ph type="dt" sz="half" idx="10"/>
          </p:nvPr>
        </p:nvSpPr>
        <p:spPr/>
        <p:txBody>
          <a:bodyPr/>
          <a:lstStyle/>
          <a:p>
            <a:fld id="{EEF85A37-C362-48EC-AEEA-0303E71E851A}" type="datetime1">
              <a:rPr lang="en-US" smtClean="0"/>
              <a:t>7/13/2023</a:t>
            </a:fld>
            <a:endParaRPr lang="en-US" dirty="0"/>
          </a:p>
        </p:txBody>
      </p:sp>
      <p:sp>
        <p:nvSpPr>
          <p:cNvPr id="7" name="Slide Number Placeholder 6">
            <a:extLst>
              <a:ext uri="{FF2B5EF4-FFF2-40B4-BE49-F238E27FC236}">
                <a16:creationId xmlns:a16="http://schemas.microsoft.com/office/drawing/2014/main" id="{EC625824-644F-494C-B1DA-F7636545F928}"/>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8" name="Footer Placeholder 7">
            <a:extLst>
              <a:ext uri="{FF2B5EF4-FFF2-40B4-BE49-F238E27FC236}">
                <a16:creationId xmlns:a16="http://schemas.microsoft.com/office/drawing/2014/main" id="{00EA9EDC-F745-4699-AD46-FD40B2DB0E96}"/>
              </a:ext>
            </a:extLst>
          </p:cNvPr>
          <p:cNvSpPr>
            <a:spLocks noGrp="1"/>
          </p:cNvSpPr>
          <p:nvPr>
            <p:ph type="ftr" sz="quarter" idx="13"/>
          </p:nvPr>
        </p:nvSpPr>
        <p:spPr/>
        <p:txBody>
          <a:bodyPr/>
          <a:lstStyle/>
          <a:p>
            <a:pPr algn="l"/>
            <a:r>
              <a:rPr lang="en-US" dirty="0"/>
              <a:t>© The TRACOM Corporation. All Rights Reserved.</a:t>
            </a:r>
          </a:p>
        </p:txBody>
      </p:sp>
      <p:sp>
        <p:nvSpPr>
          <p:cNvPr id="9" name="Text Placeholder 8">
            <a:extLst>
              <a:ext uri="{FF2B5EF4-FFF2-40B4-BE49-F238E27FC236}">
                <a16:creationId xmlns:a16="http://schemas.microsoft.com/office/drawing/2014/main" id="{1F802E0C-3947-488C-830C-43BA4B72098D}"/>
              </a:ext>
            </a:extLst>
          </p:cNvPr>
          <p:cNvSpPr>
            <a:spLocks noGrp="1"/>
          </p:cNvSpPr>
          <p:nvPr>
            <p:ph type="body" sz="quarter" idx="14" hasCustomPrompt="1"/>
          </p:nvPr>
        </p:nvSpPr>
        <p:spPr>
          <a:xfrm>
            <a:off x="228599" y="2316163"/>
            <a:ext cx="5822949" cy="3627437"/>
          </a:xfrm>
        </p:spPr>
        <p:txBody>
          <a:bodyPr/>
          <a:lstStyle/>
          <a:p>
            <a:pPr lvl="0"/>
            <a:r>
              <a:rPr lang="en-US" dirty="0"/>
              <a:t>Start typing for paragraph formatting (no bullet point). To add bullet point, place cursor at front of sentence, then hit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6B85023D-40DA-4676-9948-F11E76E6B169}"/>
              </a:ext>
            </a:extLst>
          </p:cNvPr>
          <p:cNvSpPr>
            <a:spLocks noGrp="1"/>
          </p:cNvSpPr>
          <p:nvPr>
            <p:ph type="body" sz="quarter" idx="15" hasCustomPrompt="1"/>
          </p:nvPr>
        </p:nvSpPr>
        <p:spPr>
          <a:xfrm>
            <a:off x="228600" y="6019800"/>
            <a:ext cx="5822948"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
        <p:nvSpPr>
          <p:cNvPr id="6" name="Text Placeholder 5">
            <a:extLst>
              <a:ext uri="{FF2B5EF4-FFF2-40B4-BE49-F238E27FC236}">
                <a16:creationId xmlns:a16="http://schemas.microsoft.com/office/drawing/2014/main" id="{DC69E3A0-4445-4D1C-A5E0-0FC873898A27}"/>
              </a:ext>
            </a:extLst>
          </p:cNvPr>
          <p:cNvSpPr>
            <a:spLocks noGrp="1"/>
          </p:cNvSpPr>
          <p:nvPr>
            <p:ph type="body" sz="quarter" idx="16" hasCustomPrompt="1"/>
          </p:nvPr>
        </p:nvSpPr>
        <p:spPr>
          <a:xfrm>
            <a:off x="2108200" y="5062538"/>
            <a:ext cx="3941763" cy="881062"/>
          </a:xfrm>
        </p:spPr>
        <p:txBody>
          <a:bodyPr/>
          <a:lstStyle>
            <a:lvl1pPr algn="r">
              <a:spcBef>
                <a:spcPts val="0"/>
              </a:spcBef>
              <a:spcAft>
                <a:spcPts val="0"/>
              </a:spcAft>
              <a:defRPr>
                <a:solidFill>
                  <a:schemeClr val="accent2"/>
                </a:solidFill>
              </a:defRPr>
            </a:lvl1pPr>
            <a:lvl2pPr marL="228600" indent="-228600" algn="r">
              <a:spcBef>
                <a:spcPts val="0"/>
              </a:spcBef>
              <a:buFont typeface="Arial" panose="020B0604020202020204" pitchFamily="34" charset="0"/>
              <a:buChar char="​"/>
              <a:defRPr sz="1800"/>
            </a:lvl2pPr>
            <a:lvl3pPr algn="r">
              <a:defRPr/>
            </a:lvl3pPr>
            <a:lvl4pPr algn="r">
              <a:defRPr/>
            </a:lvl4pPr>
            <a:lvl5pPr algn="r">
              <a:defRPr/>
            </a:lvl5pPr>
          </a:lstStyle>
          <a:p>
            <a:pPr lvl="0"/>
            <a:r>
              <a:rPr lang="en-US" dirty="0"/>
              <a:t>Firstname Lastname </a:t>
            </a:r>
          </a:p>
          <a:p>
            <a:pPr lvl="1"/>
            <a:r>
              <a:rPr lang="en-US" dirty="0"/>
              <a:t>Title</a:t>
            </a:r>
          </a:p>
        </p:txBody>
      </p:sp>
      <p:sp>
        <p:nvSpPr>
          <p:cNvPr id="12" name="Text Placeholder 11">
            <a:extLst>
              <a:ext uri="{FF2B5EF4-FFF2-40B4-BE49-F238E27FC236}">
                <a16:creationId xmlns:a16="http://schemas.microsoft.com/office/drawing/2014/main" id="{E27DBBC6-881B-4055-BDAD-C92A5C9FE049}"/>
              </a:ext>
            </a:extLst>
          </p:cNvPr>
          <p:cNvSpPr>
            <a:spLocks noGrp="1"/>
          </p:cNvSpPr>
          <p:nvPr>
            <p:ph type="body" sz="quarter" idx="17" hasCustomPrompt="1"/>
          </p:nvPr>
        </p:nvSpPr>
        <p:spPr>
          <a:xfrm>
            <a:off x="6296025" y="4986338"/>
            <a:ext cx="3971925" cy="903287"/>
          </a:xfrm>
        </p:spPr>
        <p:txBody>
          <a:bodyPr anchor="ctr"/>
          <a:lstStyle>
            <a:lvl1pPr>
              <a:defRPr sz="1800">
                <a:solidFill>
                  <a:srgbClr val="B14336"/>
                </a:solidFill>
              </a:defRPr>
            </a:lvl1pPr>
          </a:lstStyle>
          <a:p>
            <a:pPr lvl="0"/>
            <a:r>
              <a:rPr lang="en-US" dirty="0"/>
              <a:t>Use the name placeholder on the left if this layout is used to introduce the speaker (delete both placeholders if not used)</a:t>
            </a:r>
          </a:p>
        </p:txBody>
      </p:sp>
    </p:spTree>
    <p:extLst>
      <p:ext uri="{BB962C8B-B14F-4D97-AF65-F5344CB8AC3E}">
        <p14:creationId xmlns:p14="http://schemas.microsoft.com/office/powerpoint/2010/main" val="23986768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eed Picture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8C5803A-17B8-4379-9100-1B6B2DC53F1B}"/>
              </a:ext>
            </a:extLst>
          </p:cNvPr>
          <p:cNvSpPr>
            <a:spLocks noGrp="1"/>
          </p:cNvSpPr>
          <p:nvPr>
            <p:ph type="pic" sz="quarter" idx="14" hasCustomPrompt="1"/>
          </p:nvPr>
        </p:nvSpPr>
        <p:spPr>
          <a:xfrm>
            <a:off x="0" y="0"/>
            <a:ext cx="12192000" cy="6858000"/>
          </a:xfrm>
          <a:gradFill>
            <a:gsLst>
              <a:gs pos="0">
                <a:schemeClr val="bg2"/>
              </a:gs>
              <a:gs pos="50000">
                <a:schemeClr val="bg1"/>
              </a:gs>
              <a:gs pos="95000">
                <a:schemeClr val="bg2">
                  <a:lumMod val="90000"/>
                </a:schemeClr>
              </a:gs>
            </a:gsLst>
            <a:lin ang="4200000" scaled="0"/>
          </a:gradFill>
        </p:spPr>
        <p:txBody>
          <a:bodyPr bIns="731520" anchor="ctr"/>
          <a:lstStyle>
            <a:lvl1pPr algn="ctr">
              <a:buNone/>
              <a:defRPr sz="2000"/>
            </a:lvl1pPr>
          </a:lstStyle>
          <a:p>
            <a:r>
              <a:rPr lang="en-US" dirty="0"/>
              <a:t>Click icon to add picture | Send picture to back if text hides</a:t>
            </a:r>
          </a:p>
        </p:txBody>
      </p:sp>
      <p:sp>
        <p:nvSpPr>
          <p:cNvPr id="2" name="Title 1">
            <a:extLst>
              <a:ext uri="{FF2B5EF4-FFF2-40B4-BE49-F238E27FC236}">
                <a16:creationId xmlns:a16="http://schemas.microsoft.com/office/drawing/2014/main" id="{A30F181B-D94D-4CEF-989D-D4540E8FFBAE}"/>
              </a:ext>
            </a:extLst>
          </p:cNvPr>
          <p:cNvSpPr>
            <a:spLocks noGrp="1"/>
          </p:cNvSpPr>
          <p:nvPr>
            <p:ph type="title" hasCustomPrompt="1"/>
          </p:nvPr>
        </p:nvSpPr>
        <p:spPr/>
        <p:txBody>
          <a:bodyPr/>
          <a:lstStyle>
            <a:lvl1pPr>
              <a:defRPr/>
            </a:lvl1pPr>
          </a:lstStyle>
          <a:p>
            <a:r>
              <a:rPr lang="en-US" dirty="0"/>
              <a:t>Type Insightful Headline in Initial Caps Max Two Lines | Move Recolor Text for Contrast Against Photo</a:t>
            </a:r>
          </a:p>
        </p:txBody>
      </p:sp>
      <p:sp>
        <p:nvSpPr>
          <p:cNvPr id="3" name="Date Placeholder 2">
            <a:extLst>
              <a:ext uri="{FF2B5EF4-FFF2-40B4-BE49-F238E27FC236}">
                <a16:creationId xmlns:a16="http://schemas.microsoft.com/office/drawing/2014/main" id="{A0DAF97B-A058-4753-864E-AC4A84F25C64}"/>
              </a:ext>
            </a:extLst>
          </p:cNvPr>
          <p:cNvSpPr>
            <a:spLocks noGrp="1"/>
          </p:cNvSpPr>
          <p:nvPr>
            <p:ph type="dt" sz="half" idx="10"/>
          </p:nvPr>
        </p:nvSpPr>
        <p:spPr/>
        <p:txBody>
          <a:bodyPr/>
          <a:lstStyle/>
          <a:p>
            <a:fld id="{0B315915-5813-46B3-A55F-BABA666E981D}" type="datetime1">
              <a:rPr lang="en-US" smtClean="0"/>
              <a:t>7/13/2023</a:t>
            </a:fld>
            <a:endParaRPr lang="en-US" dirty="0"/>
          </a:p>
        </p:txBody>
      </p:sp>
      <p:sp>
        <p:nvSpPr>
          <p:cNvPr id="5" name="Slide Number Placeholder 4">
            <a:extLst>
              <a:ext uri="{FF2B5EF4-FFF2-40B4-BE49-F238E27FC236}">
                <a16:creationId xmlns:a16="http://schemas.microsoft.com/office/drawing/2014/main" id="{DCC60CAB-DD92-41CF-A49C-2169BBC8E342}"/>
              </a:ext>
            </a:extLst>
          </p:cNvPr>
          <p:cNvSpPr>
            <a:spLocks noGrp="1"/>
          </p:cNvSpPr>
          <p:nvPr>
            <p:ph type="sldNum" sz="quarter" idx="12"/>
          </p:nvPr>
        </p:nvSpPr>
        <p:spPr/>
        <p:txBody>
          <a:bodyPr/>
          <a:lstStyle/>
          <a:p>
            <a:fld id="{1B1CF60C-C85D-47C0-8597-E3BF95F18FA3}" type="slidenum">
              <a:rPr lang="en-US" smtClean="0"/>
              <a:t>‹#›</a:t>
            </a:fld>
            <a:endParaRPr lang="en-US" dirty="0"/>
          </a:p>
        </p:txBody>
      </p:sp>
      <p:sp>
        <p:nvSpPr>
          <p:cNvPr id="6" name="Footer Placeholder 5">
            <a:extLst>
              <a:ext uri="{FF2B5EF4-FFF2-40B4-BE49-F238E27FC236}">
                <a16:creationId xmlns:a16="http://schemas.microsoft.com/office/drawing/2014/main" id="{9E16D8E5-4F7D-43C6-A355-C6C1F984F9CF}"/>
              </a:ext>
            </a:extLst>
          </p:cNvPr>
          <p:cNvSpPr>
            <a:spLocks noGrp="1"/>
          </p:cNvSpPr>
          <p:nvPr>
            <p:ph type="ftr" sz="quarter" idx="13"/>
          </p:nvPr>
        </p:nvSpPr>
        <p:spPr/>
        <p:txBody>
          <a:bodyPr/>
          <a:lstStyle/>
          <a:p>
            <a:pPr algn="l"/>
            <a:r>
              <a:rPr lang="en-US" dirty="0"/>
              <a:t>© The TRACOM Corporation. All Rights Reserved.</a:t>
            </a:r>
          </a:p>
        </p:txBody>
      </p:sp>
      <p:sp>
        <p:nvSpPr>
          <p:cNvPr id="8" name="Text Placeholder 7">
            <a:extLst>
              <a:ext uri="{FF2B5EF4-FFF2-40B4-BE49-F238E27FC236}">
                <a16:creationId xmlns:a16="http://schemas.microsoft.com/office/drawing/2014/main" id="{5F0A91A3-FF23-4E0C-947A-D687EE18262B}"/>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defRPr/>
            </a:lvl2pPr>
          </a:lstStyle>
          <a:p>
            <a:pPr lvl="0"/>
            <a:r>
              <a:rPr lang="en-US" dirty="0"/>
              <a:t>Footer / Source</a:t>
            </a:r>
          </a:p>
        </p:txBody>
      </p:sp>
    </p:spTree>
    <p:extLst>
      <p:ext uri="{BB962C8B-B14F-4D97-AF65-F5344CB8AC3E}">
        <p14:creationId xmlns:p14="http://schemas.microsoft.com/office/powerpoint/2010/main" val="846633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ASSIGN LAYOUTS AFTER THIS MARKER &gt;&g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717A470-824E-4933-B676-6A74CCC1483D}"/>
              </a:ext>
            </a:extLst>
          </p:cNvPr>
          <p:cNvSpPr/>
          <p:nvPr userDrawn="1"/>
        </p:nvSpPr>
        <p:spPr>
          <a:xfrm>
            <a:off x="0" y="0"/>
            <a:ext cx="12192000" cy="6858000"/>
          </a:xfrm>
          <a:prstGeom prst="rect">
            <a:avLst/>
          </a:prstGeom>
          <a:solidFill>
            <a:srgbClr val="B1433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a:t>DON’T USE SLIDES LAYOUTS AFTER THIS MARKER</a:t>
            </a:r>
          </a:p>
          <a:p>
            <a:pPr algn="ctr"/>
            <a:r>
              <a:rPr lang="en-US" sz="2800" dirty="0"/>
              <a:t>Instead, reassign layout to any of the Layouts found above this marker</a:t>
            </a:r>
          </a:p>
        </p:txBody>
      </p:sp>
      <p:sp>
        <p:nvSpPr>
          <p:cNvPr id="3" name="Date Placeholder 2">
            <a:extLst>
              <a:ext uri="{FF2B5EF4-FFF2-40B4-BE49-F238E27FC236}">
                <a16:creationId xmlns:a16="http://schemas.microsoft.com/office/drawing/2014/main" id="{C8F90130-2649-4AF5-B3CF-543F720D0C71}"/>
              </a:ext>
            </a:extLst>
          </p:cNvPr>
          <p:cNvSpPr>
            <a:spLocks noGrp="1"/>
          </p:cNvSpPr>
          <p:nvPr>
            <p:ph type="dt" sz="half" idx="10"/>
          </p:nvPr>
        </p:nvSpPr>
        <p:spPr/>
        <p:txBody>
          <a:bodyPr/>
          <a:lstStyle/>
          <a:p>
            <a:fld id="{12811FCF-1CE8-45FE-A06C-5707AEBB325D}" type="datetime1">
              <a:rPr lang="en-US" smtClean="0"/>
              <a:t>7/13/2023</a:t>
            </a:fld>
            <a:endParaRPr lang="en-US" dirty="0"/>
          </a:p>
        </p:txBody>
      </p:sp>
      <p:sp>
        <p:nvSpPr>
          <p:cNvPr id="4" name="Footer Placeholder 3">
            <a:extLst>
              <a:ext uri="{FF2B5EF4-FFF2-40B4-BE49-F238E27FC236}">
                <a16:creationId xmlns:a16="http://schemas.microsoft.com/office/drawing/2014/main" id="{9F0557D7-9228-4C3E-BA49-4A88DDCE15BB}"/>
              </a:ext>
            </a:extLst>
          </p:cNvPr>
          <p:cNvSpPr>
            <a:spLocks noGrp="1"/>
          </p:cNvSpPr>
          <p:nvPr>
            <p:ph type="ftr" sz="quarter" idx="11"/>
          </p:nvPr>
        </p:nvSpPr>
        <p:spPr>
          <a:xfrm>
            <a:off x="228600" y="6923087"/>
            <a:ext cx="7924800" cy="282575"/>
          </a:xfrm>
        </p:spPr>
        <p:txBody>
          <a:bodyPr/>
          <a:lstStyle/>
          <a:p>
            <a:pPr algn="l"/>
            <a:r>
              <a:rPr lang="en-US" dirty="0"/>
              <a:t>© The TRACOM Corporation. All Rights Reserved.</a:t>
            </a:r>
          </a:p>
        </p:txBody>
      </p:sp>
      <p:sp>
        <p:nvSpPr>
          <p:cNvPr id="5" name="Slide Number Placeholder 4">
            <a:extLst>
              <a:ext uri="{FF2B5EF4-FFF2-40B4-BE49-F238E27FC236}">
                <a16:creationId xmlns:a16="http://schemas.microsoft.com/office/drawing/2014/main" id="{59B08165-92A0-44D2-AC75-CB01BCEB6185}"/>
              </a:ext>
            </a:extLst>
          </p:cNvPr>
          <p:cNvSpPr>
            <a:spLocks noGrp="1"/>
          </p:cNvSpPr>
          <p:nvPr>
            <p:ph type="sldNum" sz="quarter" idx="12"/>
          </p:nvPr>
        </p:nvSpPr>
        <p:spPr>
          <a:xfrm>
            <a:off x="9220200" y="6923087"/>
            <a:ext cx="2743200"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272026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5ACF9-5760-4BF7-BF3E-4A0DB932D9E7}"/>
              </a:ext>
            </a:extLst>
          </p:cNvPr>
          <p:cNvSpPr>
            <a:spLocks noGrp="1"/>
          </p:cNvSpPr>
          <p:nvPr>
            <p:ph type="title" hasCustomPrompt="1"/>
          </p:nvPr>
        </p:nvSpPr>
        <p:spPr/>
        <p:txBody>
          <a:bodyPr/>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2F93EE5A-C2A6-4F11-AA4D-BE3C9AA4EA90}"/>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98E554AB-2E17-4A1F-A19A-D3B80FC83111}"/>
              </a:ext>
            </a:extLst>
          </p:cNvPr>
          <p:cNvSpPr>
            <a:spLocks noGrp="1"/>
          </p:cNvSpPr>
          <p:nvPr>
            <p:ph type="dt" sz="half" idx="10"/>
          </p:nvPr>
        </p:nvSpPr>
        <p:spPr/>
        <p:txBody>
          <a:bodyPr/>
          <a:lstStyle/>
          <a:p>
            <a:fld id="{BAFC9CF4-004D-4914-B7EF-3041AB7A3310}" type="datetime1">
              <a:rPr lang="en-US" smtClean="0"/>
              <a:t>7/13/2023</a:t>
            </a:fld>
            <a:endParaRPr lang="en-US" dirty="0"/>
          </a:p>
        </p:txBody>
      </p:sp>
      <p:sp>
        <p:nvSpPr>
          <p:cNvPr id="8" name="Footer Placeholder 7">
            <a:extLst>
              <a:ext uri="{FF2B5EF4-FFF2-40B4-BE49-F238E27FC236}">
                <a16:creationId xmlns:a16="http://schemas.microsoft.com/office/drawing/2014/main" id="{BE778CF3-4A1C-47A4-8F90-B2D5C6AB4B5F}"/>
              </a:ext>
            </a:extLst>
          </p:cNvPr>
          <p:cNvSpPr>
            <a:spLocks noGrp="1"/>
          </p:cNvSpPr>
          <p:nvPr>
            <p:ph type="ftr" sz="quarter" idx="11"/>
          </p:nvPr>
        </p:nvSpPr>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AC6EED15-3E93-4D93-BFAE-830BC099E63D}"/>
              </a:ext>
            </a:extLst>
          </p:cNvPr>
          <p:cNvSpPr>
            <a:spLocks noGrp="1"/>
          </p:cNvSpPr>
          <p:nvPr>
            <p:ph type="sldNum" sz="quarter" idx="12"/>
          </p:nvPr>
        </p:nvSpPr>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590058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Agenda">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1835940"/>
            <a:ext cx="6877050" cy="476187"/>
          </a:xfrm>
        </p:spPr>
        <p:txBody>
          <a:bodyPr anchor="b"/>
          <a:lstStyle>
            <a:lvl1pPr>
              <a:defRPr sz="3200">
                <a:solidFill>
                  <a:schemeClr val="accent6"/>
                </a:solidFill>
              </a:defRPr>
            </a:lvl1pPr>
          </a:lstStyle>
          <a:p>
            <a:r>
              <a:t>Type Agenda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2462644"/>
            <a:ext cx="6877050" cy="3131684"/>
          </a:xfrm>
        </p:spPr>
        <p:txBody>
          <a:bodyPr/>
          <a:lstStyle>
            <a:lvl1pPr marL="457200" indent="-457200">
              <a:spcBef>
                <a:spcPts val="500"/>
              </a:spcBef>
              <a:buFont typeface="+mj-lt"/>
              <a:buAutoNum type="arabicPeriod"/>
              <a:tabLst>
                <a:tab pos="6858000" algn="r"/>
              </a:tabLst>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Type agenda item tab to place page #	</a:t>
            </a:r>
          </a:p>
          <a:p>
            <a:pPr lvl="0"/>
            <a:r>
              <a:t>Type agenda item to match section header</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E92E821E-DD1A-4A58-83CE-8C06E9C69D1B}" type="datetime1">
              <a:rPr lang="en-US" smtClean="0"/>
              <a:t>7/13/2023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D190C6D3-ECC6-2342-9C67-5621F8025FF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937737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4305B-ECC0-41EA-A981-DEC3C730E771}"/>
              </a:ext>
            </a:extLst>
          </p:cNvPr>
          <p:cNvSpPr>
            <a:spLocks noGrp="1"/>
          </p:cNvSpPr>
          <p:nvPr>
            <p:ph type="title" orient="vert" hasCustomPrompt="1"/>
          </p:nvPr>
        </p:nvSpPr>
        <p:spPr>
          <a:xfrm>
            <a:off x="10083800" y="228600"/>
            <a:ext cx="1323975" cy="6172200"/>
          </a:xfrm>
        </p:spPr>
        <p:txBody>
          <a:bodyPr vert="eaVert"/>
          <a:lstStyle/>
          <a:p>
            <a:r>
              <a:rPr lang="en-US" dirty="0"/>
              <a:t>Type Insightful Headline in Initial Caps Max Two Lines</a:t>
            </a:r>
          </a:p>
        </p:txBody>
      </p:sp>
      <p:sp>
        <p:nvSpPr>
          <p:cNvPr id="3" name="Vertical Text Placeholder 2">
            <a:extLst>
              <a:ext uri="{FF2B5EF4-FFF2-40B4-BE49-F238E27FC236}">
                <a16:creationId xmlns:a16="http://schemas.microsoft.com/office/drawing/2014/main" id="{51CFACAD-F84B-4880-9CC3-B44172266D84}"/>
              </a:ext>
            </a:extLst>
          </p:cNvPr>
          <p:cNvSpPr>
            <a:spLocks noGrp="1"/>
          </p:cNvSpPr>
          <p:nvPr>
            <p:ph type="body" orient="vert" idx="1"/>
          </p:nvPr>
        </p:nvSpPr>
        <p:spPr>
          <a:xfrm>
            <a:off x="742949" y="228600"/>
            <a:ext cx="9248775" cy="6172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E4E5D04-4CF3-49A8-AB34-94E7BD0A1DD6}"/>
              </a:ext>
            </a:extLst>
          </p:cNvPr>
          <p:cNvSpPr>
            <a:spLocks noGrp="1"/>
          </p:cNvSpPr>
          <p:nvPr>
            <p:ph type="dt" sz="half" idx="10"/>
          </p:nvPr>
        </p:nvSpPr>
        <p:spPr/>
        <p:txBody>
          <a:bodyPr/>
          <a:lstStyle/>
          <a:p>
            <a:fld id="{1B4B2B9D-1F54-4D4F-8C25-25751E2C7959}" type="datetime1">
              <a:rPr lang="en-US" smtClean="0"/>
              <a:t>7/13/2023</a:t>
            </a:fld>
            <a:endParaRPr lang="en-US" dirty="0"/>
          </a:p>
        </p:txBody>
      </p:sp>
      <p:sp>
        <p:nvSpPr>
          <p:cNvPr id="8" name="Footer Placeholder 7">
            <a:extLst>
              <a:ext uri="{FF2B5EF4-FFF2-40B4-BE49-F238E27FC236}">
                <a16:creationId xmlns:a16="http://schemas.microsoft.com/office/drawing/2014/main" id="{ED28C4DB-8024-42A5-93CC-69B4E3CC8266}"/>
              </a:ext>
            </a:extLst>
          </p:cNvPr>
          <p:cNvSpPr>
            <a:spLocks noGrp="1"/>
          </p:cNvSpPr>
          <p:nvPr>
            <p:ph type="ftr" sz="quarter" idx="11"/>
          </p:nvPr>
        </p:nvSpPr>
        <p:spPr>
          <a:xfrm rot="5400000">
            <a:off x="-1668464" y="2125663"/>
            <a:ext cx="4076702" cy="282575"/>
          </a:xfrm>
        </p:spPr>
        <p:txBody>
          <a:bodyPr/>
          <a:lstStyle/>
          <a:p>
            <a:pPr algn="l"/>
            <a:r>
              <a:rPr lang="en-US" dirty="0"/>
              <a:t>© The TRACOM Corporation. All Rights Reserved.</a:t>
            </a:r>
          </a:p>
        </p:txBody>
      </p:sp>
      <p:sp>
        <p:nvSpPr>
          <p:cNvPr id="9" name="Slide Number Placeholder 8">
            <a:extLst>
              <a:ext uri="{FF2B5EF4-FFF2-40B4-BE49-F238E27FC236}">
                <a16:creationId xmlns:a16="http://schemas.microsoft.com/office/drawing/2014/main" id="{2AACA8A4-FDE8-402C-8CAD-61B51F20B419}"/>
              </a:ext>
            </a:extLst>
          </p:cNvPr>
          <p:cNvSpPr>
            <a:spLocks noGrp="1"/>
          </p:cNvSpPr>
          <p:nvPr>
            <p:ph type="sldNum" sz="quarter" idx="12"/>
          </p:nvPr>
        </p:nvSpPr>
        <p:spPr>
          <a:xfrm rot="5400000">
            <a:off x="-16235" y="5873391"/>
            <a:ext cx="772242" cy="282575"/>
          </a:xfrm>
        </p:spPr>
        <p:txBody>
          <a:bodyPr/>
          <a:lstStyle/>
          <a:p>
            <a:fld id="{1B1CF60C-C85D-47C0-8597-E3BF95F18FA3}" type="slidenum">
              <a:rPr lang="en-US" smtClean="0"/>
              <a:pPr/>
              <a:t>‹#›</a:t>
            </a:fld>
            <a:endParaRPr lang="en-US" dirty="0"/>
          </a:p>
        </p:txBody>
      </p:sp>
    </p:spTree>
    <p:extLst>
      <p:ext uri="{BB962C8B-B14F-4D97-AF65-F5344CB8AC3E}">
        <p14:creationId xmlns:p14="http://schemas.microsoft.com/office/powerpoint/2010/main" val="649704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717" y="2171700"/>
            <a:ext cx="9855200" cy="383381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itle 1"/>
          <p:cNvSpPr>
            <a:spLocks noGrp="1"/>
          </p:cNvSpPr>
          <p:nvPr>
            <p:ph type="title"/>
          </p:nvPr>
        </p:nvSpPr>
        <p:spPr>
          <a:xfrm>
            <a:off x="440267" y="368301"/>
            <a:ext cx="6688667" cy="1663700"/>
          </a:xfrm>
        </p:spPr>
        <p:txBody>
          <a:bodyPr anchor="t"/>
          <a:lstStyle>
            <a:lvl1pPr algn="l"/>
          </a:lstStyle>
          <a:p>
            <a:r>
              <a:t>Click to edit Master title style</a:t>
            </a:r>
          </a:p>
        </p:txBody>
      </p:sp>
    </p:spTree>
    <p:extLst>
      <p:ext uri="{BB962C8B-B14F-4D97-AF65-F5344CB8AC3E}">
        <p14:creationId xmlns:p14="http://schemas.microsoft.com/office/powerpoint/2010/main" val="163761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pic>
        <p:nvPicPr>
          <p:cNvPr id="59" name="Picture 58" descr="A group of people in a meeting  Description automatically generated">
            <a:extLst>
              <a:ext uri="{FF2B5EF4-FFF2-40B4-BE49-F238E27FC236}">
                <a16:creationId xmlns:a16="http://schemas.microsoft.com/office/drawing/2014/main" id="{A0C1E5DA-9198-47F7-86A8-105C35AB5228}"/>
              </a:ext>
            </a:extLst>
          </p:cNvPr>
          <p:cNvPicPr>
            <a:picLocks noChangeAspect="1"/>
          </p:cNvPicPr>
          <p:nvPr userDrawn="1"/>
        </p:nvPicPr>
        <p:blipFill rotWithShape="1">
          <a:blip r:embed="rId2" cstate="email">
            <a:alphaModFix amt="60000"/>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pic>
        <p:nvPicPr>
          <p:cNvPr id="58" name="Picture 57" descr="A group of people in a meeting  Description automatically generated">
            <a:extLst>
              <a:ext uri="{FF2B5EF4-FFF2-40B4-BE49-F238E27FC236}">
                <a16:creationId xmlns:a16="http://schemas.microsoft.com/office/drawing/2014/main" id="{73A58CA9-246A-4DE6-981A-802184B9E69C}"/>
              </a:ext>
            </a:extLst>
          </p:cNvPr>
          <p:cNvPicPr>
            <a:picLocks noChangeAspect="1"/>
          </p:cNvPicPr>
          <p:nvPr userDrawn="1"/>
        </p:nvPicPr>
        <p:blipFill rotWithShape="1">
          <a:blip r:embed="rId4" cstate="email">
            <a:alphaModFix amt="30000"/>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r="-351"/>
          <a:stretch/>
        </p:blipFill>
        <p:spPr>
          <a:xfrm>
            <a:off x="6430255" y="-15479"/>
            <a:ext cx="5781967" cy="6862391"/>
          </a:xfrm>
          <a:custGeom>
            <a:avLst/>
            <a:gdLst>
              <a:gd name="connsiteX0" fmla="*/ 0 w 5781967"/>
              <a:gd name="connsiteY0" fmla="*/ 0 h 6862391"/>
              <a:gd name="connsiteX1" fmla="*/ 1751627 w 5781967"/>
              <a:gd name="connsiteY1" fmla="*/ 0 h 6862391"/>
              <a:gd name="connsiteX2" fmla="*/ 1751627 w 5781967"/>
              <a:gd name="connsiteY2" fmla="*/ 2 h 6862391"/>
              <a:gd name="connsiteX3" fmla="*/ 3055095 w 5781967"/>
              <a:gd name="connsiteY3" fmla="*/ 2 h 6862391"/>
              <a:gd name="connsiteX4" fmla="*/ 3050531 w 5781967"/>
              <a:gd name="connsiteY4" fmla="*/ 4392 h 6862391"/>
              <a:gd name="connsiteX5" fmla="*/ 3809523 w 5781967"/>
              <a:gd name="connsiteY5" fmla="*/ 4393 h 6862391"/>
              <a:gd name="connsiteX6" fmla="*/ 3809523 w 5781967"/>
              <a:gd name="connsiteY6" fmla="*/ 4392 h 6862391"/>
              <a:gd name="connsiteX7" fmla="*/ 5781966 w 5781967"/>
              <a:gd name="connsiteY7" fmla="*/ 4393 h 6862391"/>
              <a:gd name="connsiteX8" fmla="*/ 5781966 w 5781967"/>
              <a:gd name="connsiteY8" fmla="*/ 1639588 h 6862391"/>
              <a:gd name="connsiteX9" fmla="*/ 5781967 w 5781967"/>
              <a:gd name="connsiteY9" fmla="*/ 1857038 h 6862391"/>
              <a:gd name="connsiteX10" fmla="*/ 5781966 w 5781967"/>
              <a:gd name="connsiteY10" fmla="*/ 1857039 h 6862391"/>
              <a:gd name="connsiteX11" fmla="*/ 5781966 w 5781967"/>
              <a:gd name="connsiteY11" fmla="*/ 1863600 h 6862391"/>
              <a:gd name="connsiteX12" fmla="*/ 5779353 w 5781967"/>
              <a:gd name="connsiteY12" fmla="*/ 1866114 h 6862391"/>
              <a:gd name="connsiteX13" fmla="*/ 5779341 w 5781967"/>
              <a:gd name="connsiteY13" fmla="*/ 2637109 h 6862391"/>
              <a:gd name="connsiteX14" fmla="*/ 5779340 w 5781967"/>
              <a:gd name="connsiteY14" fmla="*/ 2637109 h 6862391"/>
              <a:gd name="connsiteX15" fmla="*/ 5779340 w 5781967"/>
              <a:gd name="connsiteY15" fmla="*/ 6862391 h 6862391"/>
              <a:gd name="connsiteX16" fmla="*/ 5761746 w 5781967"/>
              <a:gd name="connsiteY16" fmla="*/ 6862391 h 6862391"/>
              <a:gd name="connsiteX17" fmla="*/ 5761746 w 5781967"/>
              <a:gd name="connsiteY17" fmla="*/ 11089 h 6862391"/>
              <a:gd name="connsiteX18" fmla="*/ 10746 w 5781967"/>
              <a:gd name="connsiteY18" fmla="*/ 11089 h 6862391"/>
              <a:gd name="connsiteX19" fmla="*/ 0 w 5781967"/>
              <a:gd name="connsiteY19" fmla="*/ 0 h 686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81967" h="6862391">
                <a:moveTo>
                  <a:pt x="0" y="0"/>
                </a:moveTo>
                <a:lnTo>
                  <a:pt x="1751627" y="0"/>
                </a:lnTo>
                <a:lnTo>
                  <a:pt x="1751627" y="2"/>
                </a:lnTo>
                <a:lnTo>
                  <a:pt x="3055095" y="2"/>
                </a:lnTo>
                <a:lnTo>
                  <a:pt x="3050531" y="4392"/>
                </a:lnTo>
                <a:lnTo>
                  <a:pt x="3809523" y="4393"/>
                </a:lnTo>
                <a:lnTo>
                  <a:pt x="3809523" y="4392"/>
                </a:lnTo>
                <a:lnTo>
                  <a:pt x="5781966" y="4393"/>
                </a:lnTo>
                <a:lnTo>
                  <a:pt x="5781966" y="1639588"/>
                </a:lnTo>
                <a:lnTo>
                  <a:pt x="5781967" y="1857038"/>
                </a:lnTo>
                <a:lnTo>
                  <a:pt x="5781966" y="1857039"/>
                </a:lnTo>
                <a:lnTo>
                  <a:pt x="5781966" y="1863600"/>
                </a:lnTo>
                <a:lnTo>
                  <a:pt x="5779353" y="1866114"/>
                </a:lnTo>
                <a:lnTo>
                  <a:pt x="5779341" y="2637109"/>
                </a:lnTo>
                <a:lnTo>
                  <a:pt x="5779340" y="2637109"/>
                </a:lnTo>
                <a:lnTo>
                  <a:pt x="5779340" y="6862391"/>
                </a:lnTo>
                <a:lnTo>
                  <a:pt x="5761746" y="6862391"/>
                </a:lnTo>
                <a:lnTo>
                  <a:pt x="5761746" y="11089"/>
                </a:lnTo>
                <a:lnTo>
                  <a:pt x="10746" y="11089"/>
                </a:lnTo>
                <a:lnTo>
                  <a:pt x="0" y="0"/>
                </a:lnTo>
                <a:close/>
              </a:path>
            </a:pathLst>
          </a:custGeom>
        </p:spPr>
      </p:pic>
      <p:pic>
        <p:nvPicPr>
          <p:cNvPr id="56" name="Picture 55" descr="A group of people in a meeting  Description automatically generated">
            <a:extLst>
              <a:ext uri="{FF2B5EF4-FFF2-40B4-BE49-F238E27FC236}">
                <a16:creationId xmlns:a16="http://schemas.microsoft.com/office/drawing/2014/main" id="{4DAE3B86-737F-45D2-8F5E-438A16EAAD45}"/>
              </a:ext>
            </a:extLst>
          </p:cNvPr>
          <p:cNvPicPr>
            <a:picLocks noChangeAspect="1"/>
          </p:cNvPicPr>
          <p:nvPr userDrawn="1"/>
        </p:nvPicPr>
        <p:blipFill rotWithShape="1">
          <a:blip r:embed="rId6" cstate="print">
            <a:alphaModFix amt="30000"/>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68139" t="99864"/>
          <a:stretch/>
        </p:blipFill>
        <p:spPr>
          <a:xfrm>
            <a:off x="8307520" y="6846912"/>
            <a:ext cx="3884481" cy="11088"/>
          </a:xfrm>
          <a:custGeom>
            <a:avLst/>
            <a:gdLst>
              <a:gd name="connsiteX0" fmla="*/ 0 w 3884481"/>
              <a:gd name="connsiteY0" fmla="*/ 0 h 11088"/>
              <a:gd name="connsiteX1" fmla="*/ 3884481 w 3884481"/>
              <a:gd name="connsiteY1" fmla="*/ 0 h 11088"/>
              <a:gd name="connsiteX2" fmla="*/ 3884481 w 3884481"/>
              <a:gd name="connsiteY2" fmla="*/ 11088 h 11088"/>
              <a:gd name="connsiteX3" fmla="*/ 0 w 3884481"/>
              <a:gd name="connsiteY3" fmla="*/ 11088 h 11088"/>
              <a:gd name="connsiteX4" fmla="*/ 0 w 3884481"/>
              <a:gd name="connsiteY4" fmla="*/ 0 h 1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481" h="11088">
                <a:moveTo>
                  <a:pt x="0" y="0"/>
                </a:moveTo>
                <a:lnTo>
                  <a:pt x="3884481" y="0"/>
                </a:lnTo>
                <a:lnTo>
                  <a:pt x="3884481" y="11088"/>
                </a:lnTo>
                <a:lnTo>
                  <a:pt x="0" y="11088"/>
                </a:lnTo>
                <a:lnTo>
                  <a:pt x="0" y="0"/>
                </a:lnTo>
                <a:close/>
              </a:path>
            </a:pathLst>
          </a:custGeom>
        </p:spPr>
      </p:pic>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8"/>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4800">
                <a:solidFill>
                  <a:schemeClr val="accent1">
                    <a:lumMod val="75000"/>
                  </a:schemeClr>
                </a:solidFill>
              </a:defRPr>
            </a:lvl1pPr>
          </a:lstStyle>
          <a:p>
            <a:r>
              <a:t>Type Section Header Title in Initial Caps</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65582"/>
            <a:ext cx="6877050" cy="134625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Section Header Should Match Agenda</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500B6D5-96C4-447E-83A9-4E4F0CA56CF2}" type="datetime1">
              <a:rPr lang="en-US" smtClean="0"/>
              <a:t>7/13/2023</a:t>
            </a:fld>
            <a:endParaRPr lang="en-US"/>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6952115"/>
            <a:ext cx="2743200" cy="282575"/>
          </a:xfrm>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35" name="Graphic 34">
            <a:extLst>
              <a:ext uri="{FF2B5EF4-FFF2-40B4-BE49-F238E27FC236}">
                <a16:creationId xmlns:a16="http://schemas.microsoft.com/office/drawing/2014/main" id="{F116EB70-6337-3A4D-A213-EEC717F8DCA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3677602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Closing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9F33B8A-1998-430C-8604-E8C3436296BA}"/>
              </a:ext>
            </a:extLst>
          </p:cNvPr>
          <p:cNvGrpSpPr/>
          <p:nvPr userDrawn="1"/>
        </p:nvGrpSpPr>
        <p:grpSpPr>
          <a:xfrm>
            <a:off x="6426210" y="0"/>
            <a:ext cx="5765790" cy="6859964"/>
            <a:chOff x="6426210" y="0"/>
            <a:chExt cx="5765790" cy="6859964"/>
          </a:xfrm>
        </p:grpSpPr>
        <p:pic>
          <p:nvPicPr>
            <p:cNvPr id="37" name="Picture 36" descr="Two people looking at a computer&#10;&#10;Description automatically generated with medium confidence">
              <a:extLst>
                <a:ext uri="{FF2B5EF4-FFF2-40B4-BE49-F238E27FC236}">
                  <a16:creationId xmlns:a16="http://schemas.microsoft.com/office/drawing/2014/main" id="{88323987-A719-49AC-9E83-9B278C519FA5}"/>
                </a:ext>
              </a:extLst>
            </p:cNvPr>
            <p:cNvPicPr>
              <a:picLocks noChangeAspect="1"/>
            </p:cNvPicPr>
            <p:nvPr userDrawn="1"/>
          </p:nvPicPr>
          <p:blipFill>
            <a:blip r:embed="rId2"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39" name="Picture 38" descr="A person working on a computer&#10;&#10;Description automatically generated with low confidence">
              <a:extLst>
                <a:ext uri="{FF2B5EF4-FFF2-40B4-BE49-F238E27FC236}">
                  <a16:creationId xmlns:a16="http://schemas.microsoft.com/office/drawing/2014/main" id="{961E97B1-92A6-4726-B1B4-4F8F2E0F7655}"/>
                </a:ext>
              </a:extLst>
            </p:cNvPr>
            <p:cNvPicPr>
              <a:picLocks noChangeAspect="1"/>
            </p:cNvPicPr>
            <p:nvPr userDrawn="1"/>
          </p:nvPicPr>
          <p:blipFill rotWithShape="1">
            <a:blip r:embed="rId3"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1" name="Picture 40" descr="A group of people in a meeting&#10;&#10;Description automatically generated">
              <a:extLst>
                <a:ext uri="{FF2B5EF4-FFF2-40B4-BE49-F238E27FC236}">
                  <a16:creationId xmlns:a16="http://schemas.microsoft.com/office/drawing/2014/main" id="{12856149-190A-441B-B431-D3C2E1778811}"/>
                </a:ext>
              </a:extLst>
            </p:cNvPr>
            <p:cNvPicPr>
              <a:picLocks noChangeAspect="1"/>
            </p:cNvPicPr>
            <p:nvPr userDrawn="1"/>
          </p:nvPicPr>
          <p:blipFill>
            <a:blip r:embed="rId4"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24" name="Group 23">
            <a:extLst>
              <a:ext uri="{FF2B5EF4-FFF2-40B4-BE49-F238E27FC236}">
                <a16:creationId xmlns:a16="http://schemas.microsoft.com/office/drawing/2014/main" id="{E4F35411-4E4C-4FD3-AB48-C3623E76C109}"/>
              </a:ext>
            </a:extLst>
          </p:cNvPr>
          <p:cNvGrpSpPr/>
          <p:nvPr userDrawn="1"/>
        </p:nvGrpSpPr>
        <p:grpSpPr>
          <a:xfrm>
            <a:off x="5695097" y="-855610"/>
            <a:ext cx="7667386" cy="7729121"/>
            <a:chOff x="5695097" y="-855610"/>
            <a:chExt cx="7667386" cy="7729121"/>
          </a:xfrm>
        </p:grpSpPr>
        <p:sp>
          <p:nvSpPr>
            <p:cNvPr id="25" name="Right Triangle 24">
              <a:extLst>
                <a:ext uri="{FF2B5EF4-FFF2-40B4-BE49-F238E27FC236}">
                  <a16:creationId xmlns:a16="http://schemas.microsoft.com/office/drawing/2014/main" id="{7C0DE86D-C887-4475-9F10-92F4408F2315}"/>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28" name="Freeform: Shape 27">
              <a:extLst>
                <a:ext uri="{FF2B5EF4-FFF2-40B4-BE49-F238E27FC236}">
                  <a16:creationId xmlns:a16="http://schemas.microsoft.com/office/drawing/2014/main" id="{29C8DAFB-DBF6-4892-96AC-E10280D6834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29" name="Freeform: Shape 28">
              <a:extLst>
                <a:ext uri="{FF2B5EF4-FFF2-40B4-BE49-F238E27FC236}">
                  <a16:creationId xmlns:a16="http://schemas.microsoft.com/office/drawing/2014/main" id="{FAAC71C9-1C72-4F30-B3B7-BF912702621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0" name="Right Triangle 29">
              <a:extLst>
                <a:ext uri="{FF2B5EF4-FFF2-40B4-BE49-F238E27FC236}">
                  <a16:creationId xmlns:a16="http://schemas.microsoft.com/office/drawing/2014/main" id="{742D7DE1-A45C-48B5-9597-CFC0CDBDCD2D}"/>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1" name="Right Triangle 30">
              <a:extLst>
                <a:ext uri="{FF2B5EF4-FFF2-40B4-BE49-F238E27FC236}">
                  <a16:creationId xmlns:a16="http://schemas.microsoft.com/office/drawing/2014/main" id="{FC27FF1E-856D-4690-8EC0-A1E41CCB365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2" name="Freeform: Shape 31">
              <a:extLst>
                <a:ext uri="{FF2B5EF4-FFF2-40B4-BE49-F238E27FC236}">
                  <a16:creationId xmlns:a16="http://schemas.microsoft.com/office/drawing/2014/main" id="{C88B5FB2-D27F-40AB-9DEF-282974AA74A3}"/>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3" name="Freeform: Shape 32">
              <a:extLst>
                <a:ext uri="{FF2B5EF4-FFF2-40B4-BE49-F238E27FC236}">
                  <a16:creationId xmlns:a16="http://schemas.microsoft.com/office/drawing/2014/main" id="{D852F7C0-173D-460A-A7A1-DF39F1E9E862}"/>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4" name="Freeform: Shape 33">
              <a:extLst>
                <a:ext uri="{FF2B5EF4-FFF2-40B4-BE49-F238E27FC236}">
                  <a16:creationId xmlns:a16="http://schemas.microsoft.com/office/drawing/2014/main" id="{848CDB95-4AAE-4F36-8ADC-02B64A4281FA}"/>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sp>
          <p:nvSpPr>
            <p:cNvPr id="36" name="Right Triangle 48">
              <a:extLst>
                <a:ext uri="{FF2B5EF4-FFF2-40B4-BE49-F238E27FC236}">
                  <a16:creationId xmlns:a16="http://schemas.microsoft.com/office/drawing/2014/main" id="{56018E35-0601-4177-AED3-FA9CBE151073}"/>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38" name="Right Triangle 48">
              <a:extLst>
                <a:ext uri="{FF2B5EF4-FFF2-40B4-BE49-F238E27FC236}">
                  <a16:creationId xmlns:a16="http://schemas.microsoft.com/office/drawing/2014/main" id="{6DC468AA-CC68-44A0-B4A5-780C06E1A9A1}"/>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0" name="Freeform: Shape 39">
              <a:extLst>
                <a:ext uri="{FF2B5EF4-FFF2-40B4-BE49-F238E27FC236}">
                  <a16:creationId xmlns:a16="http://schemas.microsoft.com/office/drawing/2014/main" id="{D8A8B705-9B22-4F33-B85E-849687C33E32}"/>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endParaRPr lang="en-US" dirty="0"/>
            </a:p>
          </p:txBody>
        </p:sp>
      </p:grpSp>
      <p:pic>
        <p:nvPicPr>
          <p:cNvPr id="55" name="Picture 54" descr="A group of people in a meeting&#10;&#10;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5"/>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2" name="Title 1">
            <a:extLst>
              <a:ext uri="{FF2B5EF4-FFF2-40B4-BE49-F238E27FC236}">
                <a16:creationId xmlns:a16="http://schemas.microsoft.com/office/drawing/2014/main" id="{26676400-4C3F-4519-93B2-248696080432}"/>
              </a:ext>
            </a:extLst>
          </p:cNvPr>
          <p:cNvSpPr>
            <a:spLocks noGrp="1"/>
          </p:cNvSpPr>
          <p:nvPr userDrawn="1">
            <p:ph type="title" hasCustomPrompt="1"/>
          </p:nvPr>
        </p:nvSpPr>
        <p:spPr>
          <a:xfrm>
            <a:off x="1143000" y="2316163"/>
            <a:ext cx="6877050" cy="1968499"/>
          </a:xfrm>
        </p:spPr>
        <p:txBody>
          <a:bodyPr anchor="b"/>
          <a:lstStyle>
            <a:lvl1pPr>
              <a:defRPr sz="2800" b="0">
                <a:solidFill>
                  <a:schemeClr val="accent1">
                    <a:lumMod val="75000"/>
                  </a:schemeClr>
                </a:solidFill>
              </a:defRPr>
            </a:lvl1pPr>
          </a:lstStyle>
          <a:p>
            <a:r>
              <a:rPr lang="en-US" dirty="0"/>
              <a:t>Firstname Lastname | Title</a:t>
            </a:r>
          </a:p>
        </p:txBody>
      </p:sp>
      <p:sp>
        <p:nvSpPr>
          <p:cNvPr id="3" name="Text Placeholder 2">
            <a:extLst>
              <a:ext uri="{FF2B5EF4-FFF2-40B4-BE49-F238E27FC236}">
                <a16:creationId xmlns:a16="http://schemas.microsoft.com/office/drawing/2014/main" id="{7AADEED6-F330-4FC6-9BEB-B55D1CF23ECB}"/>
              </a:ext>
            </a:extLst>
          </p:cNvPr>
          <p:cNvSpPr>
            <a:spLocks noGrp="1"/>
          </p:cNvSpPr>
          <p:nvPr userDrawn="1">
            <p:ph type="body" idx="1" hasCustomPrompt="1"/>
          </p:nvPr>
        </p:nvSpPr>
        <p:spPr>
          <a:xfrm>
            <a:off x="1143000" y="4403726"/>
            <a:ext cx="6877050" cy="1408112"/>
          </a:xfrm>
        </p:spPr>
        <p:txBody>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 name@company.com | t. 123.456.7890</a:t>
            </a:r>
          </a:p>
        </p:txBody>
      </p:sp>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A361B4B5-103A-45AF-ADAD-F8D66381BDB0}" type="datetime1">
              <a:rPr lang="en-US" smtClean="0"/>
              <a:t>7/13/2023</a:t>
            </a:fld>
            <a:endParaRPr lang="en-US" dirty="0"/>
          </a:p>
        </p:txBody>
      </p:sp>
      <p:sp>
        <p:nvSpPr>
          <p:cNvPr id="6" name="Slide Number Placeholder 5">
            <a:extLst>
              <a:ext uri="{FF2B5EF4-FFF2-40B4-BE49-F238E27FC236}">
                <a16:creationId xmlns:a16="http://schemas.microsoft.com/office/drawing/2014/main" id="{2667462C-5556-4BC4-8AE4-328551B55300}"/>
              </a:ext>
            </a:extLst>
          </p:cNvPr>
          <p:cNvSpPr>
            <a:spLocks noGrp="1"/>
          </p:cNvSpPr>
          <p:nvPr userDrawn="1">
            <p:ph type="sldNum" sz="quarter" idx="12"/>
          </p:nvPr>
        </p:nvSpPr>
        <p:spPr>
          <a:xfrm>
            <a:off x="9220200" y="7002414"/>
            <a:ext cx="2743200" cy="282575"/>
          </a:xfrm>
        </p:spPr>
        <p:txBody>
          <a:bodyPr/>
          <a:lstStyle/>
          <a:p>
            <a:r>
              <a:rPr lang="en-US" dirty="0"/>
              <a:t>‹#›</a:t>
            </a:r>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rPr lang="en-US" dirty="0"/>
              <a:t>© The TRACOM Corporation. All Rights Reserved.</a:t>
            </a:r>
          </a:p>
        </p:txBody>
      </p:sp>
      <p:pic>
        <p:nvPicPr>
          <p:cNvPr id="42" name="Graphic 41">
            <a:extLst>
              <a:ext uri="{FF2B5EF4-FFF2-40B4-BE49-F238E27FC236}">
                <a16:creationId xmlns:a16="http://schemas.microsoft.com/office/drawing/2014/main" id="{14294BB2-DC4D-8A4E-B1E2-D9D1C2092C06}"/>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3000" y="953900"/>
            <a:ext cx="2286000" cy="570116"/>
          </a:xfrm>
          <a:prstGeom prst="rect">
            <a:avLst/>
          </a:prstGeom>
        </p:spPr>
      </p:pic>
    </p:spTree>
    <p:extLst>
      <p:ext uri="{BB962C8B-B14F-4D97-AF65-F5344CB8AC3E}">
        <p14:creationId xmlns:p14="http://schemas.microsoft.com/office/powerpoint/2010/main" val="2111222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gnature Slide">
    <p:spTree>
      <p:nvGrpSpPr>
        <p:cNvPr id="1" name=""/>
        <p:cNvGrpSpPr/>
        <p:nvPr/>
      </p:nvGrpSpPr>
      <p:grpSpPr>
        <a:xfrm>
          <a:off x="0" y="0"/>
          <a:ext cx="0" cy="0"/>
          <a:chOff x="0" y="0"/>
          <a:chExt cx="0" cy="0"/>
        </a:xfrm>
      </p:grpSpPr>
      <p:pic>
        <p:nvPicPr>
          <p:cNvPr id="55" name="Picture 54" descr="A group of people in a meeting  Description automatically generated">
            <a:extLst>
              <a:ext uri="{FF2B5EF4-FFF2-40B4-BE49-F238E27FC236}">
                <a16:creationId xmlns:a16="http://schemas.microsoft.com/office/drawing/2014/main" id="{CE88CB35-8AAC-4799-BDCB-15910CE2CD8E}"/>
              </a:ext>
            </a:extLst>
          </p:cNvPr>
          <p:cNvPicPr>
            <a:picLocks noChangeAspect="1"/>
          </p:cNvPicPr>
          <p:nvPr userDrawn="1"/>
        </p:nvPicPr>
        <p:blipFill rotWithShape="1">
          <a:blip r:embed="rId2"/>
          <a:srcRect/>
          <a:stretch/>
        </p:blipFill>
        <p:spPr>
          <a:xfrm>
            <a:off x="6790142" y="8725928"/>
            <a:ext cx="1694639" cy="252362"/>
          </a:xfrm>
          <a:custGeom>
            <a:avLst/>
            <a:gdLst>
              <a:gd name="connsiteX0" fmla="*/ 86900 w 1694639"/>
              <a:gd name="connsiteY0" fmla="*/ 0 h 252362"/>
              <a:gd name="connsiteX1" fmla="*/ 1694639 w 1694639"/>
              <a:gd name="connsiteY1" fmla="*/ 0 h 252362"/>
              <a:gd name="connsiteX2" fmla="*/ 1694639 w 1694639"/>
              <a:gd name="connsiteY2" fmla="*/ 4423 h 252362"/>
              <a:gd name="connsiteX3" fmla="*/ 418073 w 1694639"/>
              <a:gd name="connsiteY3" fmla="*/ 4423 h 252362"/>
              <a:gd name="connsiteX4" fmla="*/ 163290 w 1694639"/>
              <a:gd name="connsiteY4" fmla="*/ 252362 h 252362"/>
              <a:gd name="connsiteX5" fmla="*/ 0 w 1694639"/>
              <a:gd name="connsiteY5" fmla="*/ 84565 h 252362"/>
              <a:gd name="connsiteX6" fmla="*/ 86900 w 1694639"/>
              <a:gd name="connsiteY6" fmla="*/ 0 h 25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4639" h="252362">
                <a:moveTo>
                  <a:pt x="86900" y="0"/>
                </a:moveTo>
                <a:lnTo>
                  <a:pt x="1694639" y="0"/>
                </a:lnTo>
                <a:lnTo>
                  <a:pt x="1694639" y="4423"/>
                </a:lnTo>
                <a:lnTo>
                  <a:pt x="418073" y="4423"/>
                </a:lnTo>
                <a:lnTo>
                  <a:pt x="163290" y="252362"/>
                </a:lnTo>
                <a:lnTo>
                  <a:pt x="0" y="84565"/>
                </a:lnTo>
                <a:lnTo>
                  <a:pt x="86900" y="0"/>
                </a:lnTo>
                <a:close/>
              </a:path>
            </a:pathLst>
          </a:custGeom>
        </p:spPr>
      </p:pic>
      <p:sp>
        <p:nvSpPr>
          <p:cNvPr id="4" name="Date Placeholder 3">
            <a:extLst>
              <a:ext uri="{FF2B5EF4-FFF2-40B4-BE49-F238E27FC236}">
                <a16:creationId xmlns:a16="http://schemas.microsoft.com/office/drawing/2014/main" id="{DFD0AE13-A7A6-4B9C-BE92-65AD1D5DE59E}"/>
              </a:ext>
            </a:extLst>
          </p:cNvPr>
          <p:cNvSpPr>
            <a:spLocks noGrp="1"/>
          </p:cNvSpPr>
          <p:nvPr userDrawn="1">
            <p:ph type="dt" sz="half" idx="10"/>
          </p:nvPr>
        </p:nvSpPr>
        <p:spPr/>
        <p:txBody>
          <a:bodyPr/>
          <a:lstStyle/>
          <a:p>
            <a:fld id="{125464AF-9969-4375-B4CB-2960B4041061}" type="datetime1">
              <a:rPr lang="en-US" smtClean="0"/>
              <a:t>7/13/2023</a:t>
            </a:fld>
            <a:endParaRPr lang="en-US"/>
          </a:p>
        </p:txBody>
      </p:sp>
      <p:sp>
        <p:nvSpPr>
          <p:cNvPr id="7" name="Footer Placeholder 6">
            <a:extLst>
              <a:ext uri="{FF2B5EF4-FFF2-40B4-BE49-F238E27FC236}">
                <a16:creationId xmlns:a16="http://schemas.microsoft.com/office/drawing/2014/main" id="{27CDB6AB-C008-4052-8EF8-17721D1FEDFE}"/>
              </a:ext>
            </a:extLst>
          </p:cNvPr>
          <p:cNvSpPr>
            <a:spLocks noGrp="1"/>
          </p:cNvSpPr>
          <p:nvPr userDrawn="1">
            <p:ph type="ftr" sz="quarter" idx="13"/>
          </p:nvPr>
        </p:nvSpPr>
        <p:spPr/>
        <p:txBody>
          <a:bodyPr/>
          <a:lstStyle/>
          <a:p>
            <a:pPr algn="l"/>
            <a:r>
              <a:t>© The TRACOM Corporation. All Rights Reserved.</a:t>
            </a:r>
          </a:p>
        </p:txBody>
      </p:sp>
      <p:pic>
        <p:nvPicPr>
          <p:cNvPr id="26" name="Graphic 25">
            <a:extLst>
              <a:ext uri="{FF2B5EF4-FFF2-40B4-BE49-F238E27FC236}">
                <a16:creationId xmlns:a16="http://schemas.microsoft.com/office/drawing/2014/main" id="{9885B83B-869D-4EA9-A147-5D5EE91C595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43910" y="3107711"/>
            <a:ext cx="2660796" cy="663588"/>
          </a:xfrm>
          <a:prstGeom prst="rect">
            <a:avLst/>
          </a:prstGeom>
        </p:spPr>
      </p:pic>
      <p:pic>
        <p:nvPicPr>
          <p:cNvPr id="27" name="Graphic 26">
            <a:extLst>
              <a:ext uri="{FF2B5EF4-FFF2-40B4-BE49-F238E27FC236}">
                <a16:creationId xmlns:a16="http://schemas.microsoft.com/office/drawing/2014/main" id="{68068862-A429-42B3-B41D-04DB17E453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406872" y="3193889"/>
            <a:ext cx="2501458" cy="508265"/>
          </a:xfrm>
          <a:prstGeom prst="rect">
            <a:avLst/>
          </a:prstGeom>
        </p:spPr>
      </p:pic>
      <p:cxnSp>
        <p:nvCxnSpPr>
          <p:cNvPr id="8" name="Straight Connector 7">
            <a:extLst>
              <a:ext uri="{FF2B5EF4-FFF2-40B4-BE49-F238E27FC236}">
                <a16:creationId xmlns:a16="http://schemas.microsoft.com/office/drawing/2014/main" id="{D0CD8FAE-6130-4AAB-A30F-E02ED2EDDEBA}"/>
              </a:ext>
            </a:extLst>
          </p:cNvPr>
          <p:cNvCxnSpPr/>
          <p:nvPr userDrawn="1"/>
        </p:nvCxnSpPr>
        <p:spPr>
          <a:xfrm>
            <a:off x="4170363" y="3102788"/>
            <a:ext cx="0" cy="668511"/>
          </a:xfrm>
          <a:prstGeom prst="line">
            <a:avLst/>
          </a:prstGeom>
          <a:ln w="15875" cap="rnd">
            <a:round/>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63F16326-7F7D-409C-AC6F-37EC2FBA0C3E}"/>
              </a:ext>
            </a:extLst>
          </p:cNvPr>
          <p:cNvGrpSpPr/>
          <p:nvPr userDrawn="1"/>
        </p:nvGrpSpPr>
        <p:grpSpPr>
          <a:xfrm>
            <a:off x="6426210" y="0"/>
            <a:ext cx="5765790" cy="6859964"/>
            <a:chOff x="6426210" y="0"/>
            <a:chExt cx="5765790" cy="6859964"/>
          </a:xfrm>
        </p:grpSpPr>
        <p:pic>
          <p:nvPicPr>
            <p:cNvPr id="44" name="Picture 43" descr="Two people looking at a computer  Description automatically generated with medium confidence">
              <a:extLst>
                <a:ext uri="{FF2B5EF4-FFF2-40B4-BE49-F238E27FC236}">
                  <a16:creationId xmlns:a16="http://schemas.microsoft.com/office/drawing/2014/main" id="{32903F71-96CF-49D2-B1B4-6CA690487198}"/>
                </a:ext>
              </a:extLst>
            </p:cNvPr>
            <p:cNvPicPr>
              <a:picLocks noChangeAspect="1"/>
            </p:cNvPicPr>
            <p:nvPr userDrawn="1"/>
          </p:nvPicPr>
          <p:blipFill>
            <a:blip r:embed="rId7" cstate="email">
              <a:alphaModFix amt="74000"/>
              <a:extLst>
                <a:ext uri="{28A0092B-C50C-407E-A947-70E740481C1C}">
                  <a14:useLocalDpi xmlns:a14="http://schemas.microsoft.com/office/drawing/2010/main"/>
                </a:ext>
              </a:extLst>
            </a:blip>
            <a:srcRect/>
            <a:stretch>
              <a:fillRect/>
            </a:stretch>
          </p:blipFill>
          <p:spPr>
            <a:xfrm flipH="1">
              <a:off x="6426210" y="0"/>
              <a:ext cx="5765790" cy="4011418"/>
            </a:xfrm>
            <a:custGeom>
              <a:avLst/>
              <a:gdLst>
                <a:gd name="connsiteX0" fmla="*/ 5765790 w 5765790"/>
                <a:gd name="connsiteY0" fmla="*/ 0 h 4011418"/>
                <a:gd name="connsiteX1" fmla="*/ 2728808 w 5765790"/>
                <a:gd name="connsiteY1" fmla="*/ 0 h 4011418"/>
                <a:gd name="connsiteX2" fmla="*/ 2728809 w 5765790"/>
                <a:gd name="connsiteY2" fmla="*/ 1 h 4011418"/>
                <a:gd name="connsiteX3" fmla="*/ 2200275 w 5765790"/>
                <a:gd name="connsiteY3" fmla="*/ 1 h 4011418"/>
                <a:gd name="connsiteX4" fmla="*/ 2200275 w 5765790"/>
                <a:gd name="connsiteY4" fmla="*/ 0 h 4011418"/>
                <a:gd name="connsiteX5" fmla="*/ 0 w 5765790"/>
                <a:gd name="connsiteY5" fmla="*/ 0 h 4011418"/>
                <a:gd name="connsiteX6" fmla="*/ 0 w 5765790"/>
                <a:gd name="connsiteY6" fmla="*/ 4011418 h 4011418"/>
                <a:gd name="connsiteX7" fmla="*/ 2573261 w 5765790"/>
                <a:gd name="connsiteY7" fmla="*/ 4011418 h 4011418"/>
                <a:gd name="connsiteX8" fmla="*/ 2220565 w 5765790"/>
                <a:gd name="connsiteY8" fmla="*/ 3668196 h 4011418"/>
                <a:gd name="connsiteX9" fmla="*/ 4029429 w 5765790"/>
                <a:gd name="connsiteY9" fmla="*/ 1801484 h 4011418"/>
                <a:gd name="connsiteX10" fmla="*/ 5310210 w 5765790"/>
                <a:gd name="connsiteY10" fmla="*/ 479743 h 4011418"/>
                <a:gd name="connsiteX11" fmla="*/ 5310209 w 5765790"/>
                <a:gd name="connsiteY11" fmla="*/ 479743 h 4011418"/>
                <a:gd name="connsiteX12" fmla="*/ 5765790 w 5765790"/>
                <a:gd name="connsiteY12" fmla="*/ 9592 h 40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65790" h="4011418">
                  <a:moveTo>
                    <a:pt x="5765790" y="0"/>
                  </a:moveTo>
                  <a:lnTo>
                    <a:pt x="2728808" y="0"/>
                  </a:lnTo>
                  <a:lnTo>
                    <a:pt x="2728809" y="1"/>
                  </a:lnTo>
                  <a:lnTo>
                    <a:pt x="2200275" y="1"/>
                  </a:lnTo>
                  <a:lnTo>
                    <a:pt x="2200275" y="0"/>
                  </a:lnTo>
                  <a:lnTo>
                    <a:pt x="0" y="0"/>
                  </a:lnTo>
                  <a:lnTo>
                    <a:pt x="0" y="4011418"/>
                  </a:lnTo>
                  <a:lnTo>
                    <a:pt x="2573261" y="4011418"/>
                  </a:lnTo>
                  <a:lnTo>
                    <a:pt x="2220565" y="3668196"/>
                  </a:lnTo>
                  <a:lnTo>
                    <a:pt x="4029429" y="1801484"/>
                  </a:lnTo>
                  <a:lnTo>
                    <a:pt x="5310210" y="479743"/>
                  </a:lnTo>
                  <a:lnTo>
                    <a:pt x="5310209" y="479743"/>
                  </a:lnTo>
                  <a:lnTo>
                    <a:pt x="5765790" y="9592"/>
                  </a:lnTo>
                  <a:close/>
                </a:path>
              </a:pathLst>
            </a:custGeom>
          </p:spPr>
        </p:pic>
        <p:pic>
          <p:nvPicPr>
            <p:cNvPr id="45" name="Picture 44" descr="A person working on a computer  Description automatically generated with low confidence">
              <a:extLst>
                <a:ext uri="{FF2B5EF4-FFF2-40B4-BE49-F238E27FC236}">
                  <a16:creationId xmlns:a16="http://schemas.microsoft.com/office/drawing/2014/main" id="{EF8D58C6-4016-4D91-B4A4-E0179A5C2CF9}"/>
                </a:ext>
              </a:extLst>
            </p:cNvPr>
            <p:cNvPicPr>
              <a:picLocks noChangeAspect="1"/>
            </p:cNvPicPr>
            <p:nvPr userDrawn="1"/>
          </p:nvPicPr>
          <p:blipFill rotWithShape="1">
            <a:blip r:embed="rId8" cstate="email">
              <a:alphaModFix amt="66000"/>
              <a:extLst>
                <a:ext uri="{28A0092B-C50C-407E-A947-70E740481C1C}">
                  <a14:useLocalDpi xmlns:a14="http://schemas.microsoft.com/office/drawing/2010/main"/>
                </a:ext>
              </a:extLst>
            </a:blip>
            <a:srcRect/>
            <a:stretch/>
          </p:blipFill>
          <p:spPr>
            <a:xfrm>
              <a:off x="6674948" y="4782859"/>
              <a:ext cx="5517052" cy="2077105"/>
            </a:xfrm>
            <a:custGeom>
              <a:avLst/>
              <a:gdLst>
                <a:gd name="connsiteX0" fmla="*/ 2151055 w 5517052"/>
                <a:gd name="connsiteY0" fmla="*/ 0 h 2077105"/>
                <a:gd name="connsiteX1" fmla="*/ 5517052 w 5517052"/>
                <a:gd name="connsiteY1" fmla="*/ 0 h 2077105"/>
                <a:gd name="connsiteX2" fmla="*/ 5517052 w 5517052"/>
                <a:gd name="connsiteY2" fmla="*/ 2077105 h 2077105"/>
                <a:gd name="connsiteX3" fmla="*/ 0 w 5517052"/>
                <a:gd name="connsiteY3" fmla="*/ 2077105 h 2077105"/>
                <a:gd name="connsiteX4" fmla="*/ 0 w 5517052"/>
                <a:gd name="connsiteY4" fmla="*/ 2070750 h 2077105"/>
                <a:gd name="connsiteX5" fmla="*/ 937092 w 5517052"/>
                <a:gd name="connsiteY5" fmla="*/ 2070750 h 2077105"/>
                <a:gd name="connsiteX6" fmla="*/ 937092 w 5517052"/>
                <a:gd name="connsiteY6" fmla="*/ 2069221 h 2077105"/>
                <a:gd name="connsiteX7" fmla="*/ 24715 w 5517052"/>
                <a:gd name="connsiteY7" fmla="*/ 2069221 h 207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7052" h="2077105">
                  <a:moveTo>
                    <a:pt x="2151055" y="0"/>
                  </a:moveTo>
                  <a:lnTo>
                    <a:pt x="5517052" y="0"/>
                  </a:lnTo>
                  <a:lnTo>
                    <a:pt x="5517052" y="2077105"/>
                  </a:lnTo>
                  <a:lnTo>
                    <a:pt x="0" y="2077105"/>
                  </a:lnTo>
                  <a:lnTo>
                    <a:pt x="0" y="2070750"/>
                  </a:lnTo>
                  <a:lnTo>
                    <a:pt x="937092" y="2070750"/>
                  </a:lnTo>
                  <a:lnTo>
                    <a:pt x="937092" y="2069221"/>
                  </a:lnTo>
                  <a:lnTo>
                    <a:pt x="24715" y="2069221"/>
                  </a:lnTo>
                  <a:close/>
                </a:path>
              </a:pathLst>
            </a:custGeom>
          </p:spPr>
        </p:pic>
        <p:pic>
          <p:nvPicPr>
            <p:cNvPr id="46" name="Picture 45" descr="A group of people in a meeting  Description automatically generated">
              <a:extLst>
                <a:ext uri="{FF2B5EF4-FFF2-40B4-BE49-F238E27FC236}">
                  <a16:creationId xmlns:a16="http://schemas.microsoft.com/office/drawing/2014/main" id="{7033D526-68FE-4626-AC01-5FCEF4CC4CC9}"/>
                </a:ext>
              </a:extLst>
            </p:cNvPr>
            <p:cNvPicPr>
              <a:picLocks noChangeAspect="1"/>
            </p:cNvPicPr>
            <p:nvPr userDrawn="1"/>
          </p:nvPicPr>
          <p:blipFill>
            <a:blip r:embed="rId9" cstate="email">
              <a:alphaModFix amt="59000"/>
              <a:extLst>
                <a:ext uri="{28A0092B-C50C-407E-A947-70E740481C1C}">
                  <a14:useLocalDpi xmlns:a14="http://schemas.microsoft.com/office/drawing/2010/main"/>
                </a:ext>
              </a:extLst>
            </a:blip>
            <a:srcRect/>
            <a:stretch>
              <a:fillRect/>
            </a:stretch>
          </p:blipFill>
          <p:spPr>
            <a:xfrm>
              <a:off x="8522654" y="2034525"/>
              <a:ext cx="3669346" cy="2737870"/>
            </a:xfrm>
            <a:custGeom>
              <a:avLst/>
              <a:gdLst>
                <a:gd name="connsiteX0" fmla="*/ 0 w 3669346"/>
                <a:gd name="connsiteY0" fmla="*/ 133395 h 2737870"/>
                <a:gd name="connsiteX1" fmla="*/ 1449952 w 3669346"/>
                <a:gd name="connsiteY1" fmla="*/ 1629716 h 2737870"/>
                <a:gd name="connsiteX2" fmla="*/ 1447372 w 3669346"/>
                <a:gd name="connsiteY2" fmla="*/ 1632217 h 2737870"/>
                <a:gd name="connsiteX3" fmla="*/ 0 w 3669346"/>
                <a:gd name="connsiteY3" fmla="*/ 138558 h 2737870"/>
                <a:gd name="connsiteX4" fmla="*/ 3478248 w 3669346"/>
                <a:gd name="connsiteY4" fmla="*/ 0 h 2737870"/>
                <a:gd name="connsiteX5" fmla="*/ 3669346 w 3669346"/>
                <a:gd name="connsiteY5" fmla="*/ 0 h 2737870"/>
                <a:gd name="connsiteX6" fmla="*/ 3669346 w 3669346"/>
                <a:gd name="connsiteY6" fmla="*/ 2737870 h 2737870"/>
                <a:gd name="connsiteX7" fmla="*/ 314102 w 3669346"/>
                <a:gd name="connsiteY7" fmla="*/ 2737870 h 2737870"/>
                <a:gd name="connsiteX8" fmla="*/ 1314826 w 3669346"/>
                <a:gd name="connsiteY8" fmla="*/ 1764027 h 2737870"/>
                <a:gd name="connsiteX9" fmla="*/ 1467355 w 3669346"/>
                <a:gd name="connsiteY9" fmla="*/ 1927596 h 2737870"/>
                <a:gd name="connsiteX10" fmla="*/ 2694213 w 3669346"/>
                <a:gd name="connsiteY10" fmla="*/ 751598 h 2737870"/>
                <a:gd name="connsiteX11" fmla="*/ 2695529 w 3669346"/>
                <a:gd name="connsiteY11" fmla="*/ 753009 h 2737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69346" h="2737870">
                  <a:moveTo>
                    <a:pt x="0" y="133395"/>
                  </a:moveTo>
                  <a:lnTo>
                    <a:pt x="1449952" y="1629716"/>
                  </a:lnTo>
                  <a:lnTo>
                    <a:pt x="1447372" y="1632217"/>
                  </a:lnTo>
                  <a:lnTo>
                    <a:pt x="0" y="138558"/>
                  </a:lnTo>
                  <a:close/>
                  <a:moveTo>
                    <a:pt x="3478248" y="0"/>
                  </a:moveTo>
                  <a:lnTo>
                    <a:pt x="3669346" y="0"/>
                  </a:lnTo>
                  <a:lnTo>
                    <a:pt x="3669346" y="2737870"/>
                  </a:lnTo>
                  <a:lnTo>
                    <a:pt x="314102" y="2737870"/>
                  </a:lnTo>
                  <a:lnTo>
                    <a:pt x="1314826" y="1764027"/>
                  </a:lnTo>
                  <a:lnTo>
                    <a:pt x="1467355" y="1927596"/>
                  </a:lnTo>
                  <a:lnTo>
                    <a:pt x="2694213" y="751598"/>
                  </a:lnTo>
                  <a:lnTo>
                    <a:pt x="2695529" y="753009"/>
                  </a:lnTo>
                  <a:close/>
                </a:path>
              </a:pathLst>
            </a:custGeom>
          </p:spPr>
        </p:pic>
      </p:grpSp>
      <p:grpSp>
        <p:nvGrpSpPr>
          <p:cNvPr id="47" name="Group 46">
            <a:extLst>
              <a:ext uri="{FF2B5EF4-FFF2-40B4-BE49-F238E27FC236}">
                <a16:creationId xmlns:a16="http://schemas.microsoft.com/office/drawing/2014/main" id="{CEFE37EA-8206-44AE-9921-4291904C7EB4}"/>
              </a:ext>
            </a:extLst>
          </p:cNvPr>
          <p:cNvGrpSpPr/>
          <p:nvPr userDrawn="1"/>
        </p:nvGrpSpPr>
        <p:grpSpPr>
          <a:xfrm>
            <a:off x="5695097" y="-855610"/>
            <a:ext cx="7667386" cy="7729121"/>
            <a:chOff x="5695097" y="-855610"/>
            <a:chExt cx="7667386" cy="7729121"/>
          </a:xfrm>
        </p:grpSpPr>
        <p:sp>
          <p:nvSpPr>
            <p:cNvPr id="48" name="Right Triangle 47">
              <a:extLst>
                <a:ext uri="{FF2B5EF4-FFF2-40B4-BE49-F238E27FC236}">
                  <a16:creationId xmlns:a16="http://schemas.microsoft.com/office/drawing/2014/main" id="{852F8D78-2048-4EF5-83E8-835A64D79557}"/>
                </a:ext>
              </a:extLst>
            </p:cNvPr>
            <p:cNvSpPr/>
            <p:nvPr userDrawn="1"/>
          </p:nvSpPr>
          <p:spPr>
            <a:xfrm flipH="1">
              <a:off x="6985000" y="1848640"/>
              <a:ext cx="5207000" cy="5009360"/>
            </a:xfrm>
            <a:prstGeom prst="rtTriangl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49" name="Freeform: Shape 48">
              <a:extLst>
                <a:ext uri="{FF2B5EF4-FFF2-40B4-BE49-F238E27FC236}">
                  <a16:creationId xmlns:a16="http://schemas.microsoft.com/office/drawing/2014/main" id="{A9B3D0E2-8C81-4DF0-BFB3-65CF23A36B28}"/>
                </a:ext>
              </a:extLst>
            </p:cNvPr>
            <p:cNvSpPr/>
            <p:nvPr userDrawn="1"/>
          </p:nvSpPr>
          <p:spPr>
            <a:xfrm rot="19020000">
              <a:off x="10951724" y="-855610"/>
              <a:ext cx="1442553" cy="2707658"/>
            </a:xfrm>
            <a:custGeom>
              <a:avLst/>
              <a:gdLst>
                <a:gd name="connsiteX0" fmla="*/ 0 w 1442553"/>
                <a:gd name="connsiteY0" fmla="*/ 0 h 2707658"/>
                <a:gd name="connsiteX1" fmla="*/ 1442553 w 1442553"/>
                <a:gd name="connsiteY1" fmla="*/ 1345203 h 2707658"/>
                <a:gd name="connsiteX2" fmla="*/ 174577 w 1442553"/>
                <a:gd name="connsiteY2" fmla="*/ 2704941 h 2707658"/>
                <a:gd name="connsiteX3" fmla="*/ 0 w 1442553"/>
                <a:gd name="connsiteY3" fmla="*/ 2707658 h 2707658"/>
              </a:gdLst>
              <a:ahLst/>
              <a:cxnLst>
                <a:cxn ang="0">
                  <a:pos x="connsiteX0" y="connsiteY0"/>
                </a:cxn>
                <a:cxn ang="0">
                  <a:pos x="connsiteX1" y="connsiteY1"/>
                </a:cxn>
                <a:cxn ang="0">
                  <a:pos x="connsiteX2" y="connsiteY2"/>
                </a:cxn>
                <a:cxn ang="0">
                  <a:pos x="connsiteX3" y="connsiteY3"/>
                </a:cxn>
              </a:cxnLst>
              <a:rect l="l" t="t" r="r" b="b"/>
              <a:pathLst>
                <a:path w="1442553" h="2707658">
                  <a:moveTo>
                    <a:pt x="0" y="0"/>
                  </a:moveTo>
                  <a:lnTo>
                    <a:pt x="1442553" y="1345203"/>
                  </a:lnTo>
                  <a:lnTo>
                    <a:pt x="174577" y="2704941"/>
                  </a:lnTo>
                  <a:lnTo>
                    <a:pt x="0" y="2707658"/>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0" name="Freeform: Shape 49">
              <a:extLst>
                <a:ext uri="{FF2B5EF4-FFF2-40B4-BE49-F238E27FC236}">
                  <a16:creationId xmlns:a16="http://schemas.microsoft.com/office/drawing/2014/main" id="{FEC7BF9C-66AF-4A3B-BE21-09F358FF9F45}"/>
                </a:ext>
              </a:extLst>
            </p:cNvPr>
            <p:cNvSpPr/>
            <p:nvPr userDrawn="1"/>
          </p:nvSpPr>
          <p:spPr>
            <a:xfrm rot="19020000">
              <a:off x="8651429" y="569606"/>
              <a:ext cx="1702700" cy="3253769"/>
            </a:xfrm>
            <a:custGeom>
              <a:avLst/>
              <a:gdLst>
                <a:gd name="connsiteX0" fmla="*/ 1702700 w 1702700"/>
                <a:gd name="connsiteY0" fmla="*/ 0 h 3253769"/>
                <a:gd name="connsiteX1" fmla="*/ 1702700 w 1702700"/>
                <a:gd name="connsiteY1" fmla="*/ 3230366 h 3253769"/>
                <a:gd name="connsiteX2" fmla="*/ 0 w 1702700"/>
                <a:gd name="connsiteY2" fmla="*/ 3253769 h 3253769"/>
                <a:gd name="connsiteX3" fmla="*/ 1 w 1702700"/>
                <a:gd name="connsiteY3" fmla="*/ 3027695 h 3253769"/>
                <a:gd name="connsiteX4" fmla="*/ 190426 w 1702700"/>
                <a:gd name="connsiteY4" fmla="*/ 3024044 h 3253769"/>
                <a:gd name="connsiteX5" fmla="*/ 140578 w 1702700"/>
                <a:gd name="connsiteY5" fmla="*/ 423975 h 3253769"/>
                <a:gd name="connsiteX6" fmla="*/ 520793 w 1702700"/>
                <a:gd name="connsiteY6" fmla="*/ 16244 h 3253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2700" h="3253769">
                  <a:moveTo>
                    <a:pt x="1702700" y="0"/>
                  </a:moveTo>
                  <a:lnTo>
                    <a:pt x="1702700" y="3230366"/>
                  </a:lnTo>
                  <a:lnTo>
                    <a:pt x="0" y="3253769"/>
                  </a:lnTo>
                  <a:lnTo>
                    <a:pt x="1" y="3027695"/>
                  </a:lnTo>
                  <a:lnTo>
                    <a:pt x="190426" y="3024044"/>
                  </a:lnTo>
                  <a:lnTo>
                    <a:pt x="140578" y="423975"/>
                  </a:lnTo>
                  <a:lnTo>
                    <a:pt x="520793" y="16244"/>
                  </a:lnTo>
                  <a:close/>
                </a:path>
              </a:pathLst>
            </a:cu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1" name="Right Triangle 50">
              <a:extLst>
                <a:ext uri="{FF2B5EF4-FFF2-40B4-BE49-F238E27FC236}">
                  <a16:creationId xmlns:a16="http://schemas.microsoft.com/office/drawing/2014/main" id="{2AA44CEE-B659-46DA-A301-C82C6037104E}"/>
                </a:ext>
              </a:extLst>
            </p:cNvPr>
            <p:cNvSpPr/>
            <p:nvPr userDrawn="1"/>
          </p:nvSpPr>
          <p:spPr>
            <a:xfrm flipV="1">
              <a:off x="8162830" y="-4390"/>
              <a:ext cx="1304925" cy="1255395"/>
            </a:xfrm>
            <a:prstGeom prst="rtTriangl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2" name="Right Triangle 51">
              <a:extLst>
                <a:ext uri="{FF2B5EF4-FFF2-40B4-BE49-F238E27FC236}">
                  <a16:creationId xmlns:a16="http://schemas.microsoft.com/office/drawing/2014/main" id="{4466DBCC-CF94-4DC4-8776-A1C467D75A84}"/>
                </a:ext>
              </a:extLst>
            </p:cNvPr>
            <p:cNvSpPr/>
            <p:nvPr userDrawn="1"/>
          </p:nvSpPr>
          <p:spPr>
            <a:xfrm flipH="1">
              <a:off x="6985000" y="5618116"/>
              <a:ext cx="1304925" cy="1255395"/>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53" name="Freeform: Shape 52">
              <a:extLst>
                <a:ext uri="{FF2B5EF4-FFF2-40B4-BE49-F238E27FC236}">
                  <a16:creationId xmlns:a16="http://schemas.microsoft.com/office/drawing/2014/main" id="{250FB661-0DED-4055-BACA-851623995859}"/>
                </a:ext>
              </a:extLst>
            </p:cNvPr>
            <p:cNvSpPr/>
            <p:nvPr userDrawn="1"/>
          </p:nvSpPr>
          <p:spPr>
            <a:xfrm flipH="1" flipV="1">
              <a:off x="6881790" y="479743"/>
              <a:ext cx="1282756" cy="1323779"/>
            </a:xfrm>
            <a:custGeom>
              <a:avLst/>
              <a:gdLst>
                <a:gd name="connsiteX0" fmla="*/ 1282756 w 1282756"/>
                <a:gd name="connsiteY0" fmla="*/ 1323779 h 1323779"/>
                <a:gd name="connsiteX1" fmla="*/ 0 w 1282756"/>
                <a:gd name="connsiteY1" fmla="*/ 1323779 h 1323779"/>
                <a:gd name="connsiteX2" fmla="*/ 0 w 1282756"/>
                <a:gd name="connsiteY2" fmla="*/ 0 h 1323779"/>
              </a:gdLst>
              <a:ahLst/>
              <a:cxnLst>
                <a:cxn ang="0">
                  <a:pos x="connsiteX0" y="connsiteY0"/>
                </a:cxn>
                <a:cxn ang="0">
                  <a:pos x="connsiteX1" y="connsiteY1"/>
                </a:cxn>
                <a:cxn ang="0">
                  <a:pos x="connsiteX2" y="connsiteY2"/>
                </a:cxn>
              </a:cxnLst>
              <a:rect l="l" t="t" r="r" b="b"/>
              <a:pathLst>
                <a:path w="1282756" h="1323779">
                  <a:moveTo>
                    <a:pt x="1282756" y="1323779"/>
                  </a:moveTo>
                  <a:lnTo>
                    <a:pt x="0" y="1323779"/>
                  </a:lnTo>
                  <a:lnTo>
                    <a:pt x="0" y="0"/>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4" name="Freeform: Shape 53">
              <a:extLst>
                <a:ext uri="{FF2B5EF4-FFF2-40B4-BE49-F238E27FC236}">
                  <a16:creationId xmlns:a16="http://schemas.microsoft.com/office/drawing/2014/main" id="{EB827554-5FF8-4823-BA28-0360ED9CFD14}"/>
                </a:ext>
              </a:extLst>
            </p:cNvPr>
            <p:cNvSpPr/>
            <p:nvPr userDrawn="1"/>
          </p:nvSpPr>
          <p:spPr>
            <a:xfrm rot="19020000">
              <a:off x="9910950" y="-525401"/>
              <a:ext cx="1503548" cy="3240289"/>
            </a:xfrm>
            <a:custGeom>
              <a:avLst/>
              <a:gdLst>
                <a:gd name="connsiteX0" fmla="*/ 619580 w 1503548"/>
                <a:gd name="connsiteY0" fmla="*/ 0 h 3240289"/>
                <a:gd name="connsiteX1" fmla="*/ 1503548 w 1503548"/>
                <a:gd name="connsiteY1" fmla="*/ 824314 h 3240289"/>
                <a:gd name="connsiteX2" fmla="*/ 1503548 w 1503548"/>
                <a:gd name="connsiteY2" fmla="*/ 3060162 h 3240289"/>
                <a:gd name="connsiteX3" fmla="*/ 1355248 w 1503548"/>
                <a:gd name="connsiteY3" fmla="*/ 3219195 h 3240289"/>
                <a:gd name="connsiteX4" fmla="*/ 0 w 1503548"/>
                <a:gd name="connsiteY4" fmla="*/ 3240289 h 3240289"/>
                <a:gd name="connsiteX5" fmla="*/ 0 w 1503548"/>
                <a:gd name="connsiteY5" fmla="*/ 9644 h 32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3548" h="3240289">
                  <a:moveTo>
                    <a:pt x="619580" y="0"/>
                  </a:moveTo>
                  <a:lnTo>
                    <a:pt x="1503548" y="824314"/>
                  </a:lnTo>
                  <a:lnTo>
                    <a:pt x="1503548" y="3060162"/>
                  </a:lnTo>
                  <a:lnTo>
                    <a:pt x="1355248" y="3219195"/>
                  </a:lnTo>
                  <a:lnTo>
                    <a:pt x="0" y="3240289"/>
                  </a:lnTo>
                  <a:lnTo>
                    <a:pt x="0" y="9644"/>
                  </a:lnTo>
                  <a:close/>
                </a:path>
              </a:pathLst>
            </a:custGeom>
            <a:solidFill>
              <a:schemeClr val="accent4">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57" name="Freeform: Shape 56">
              <a:extLst>
                <a:ext uri="{FF2B5EF4-FFF2-40B4-BE49-F238E27FC236}">
                  <a16:creationId xmlns:a16="http://schemas.microsoft.com/office/drawing/2014/main" id="{0F338CC7-7F76-42FD-BE32-24A37BFFEF36}"/>
                </a:ext>
              </a:extLst>
            </p:cNvPr>
            <p:cNvSpPr/>
            <p:nvPr userDrawn="1"/>
          </p:nvSpPr>
          <p:spPr>
            <a:xfrm flipH="1" flipV="1">
              <a:off x="6412660" y="-4391"/>
              <a:ext cx="1751627" cy="1807645"/>
            </a:xfrm>
            <a:custGeom>
              <a:avLst/>
              <a:gdLst>
                <a:gd name="connsiteX0" fmla="*/ 1751627 w 1751627"/>
                <a:gd name="connsiteY0" fmla="*/ 1807645 h 1807645"/>
                <a:gd name="connsiteX1" fmla="*/ 0 w 1751627"/>
                <a:gd name="connsiteY1" fmla="*/ 1807645 h 1807645"/>
                <a:gd name="connsiteX2" fmla="*/ 0 w 1751627"/>
                <a:gd name="connsiteY2" fmla="*/ 0 h 1807645"/>
                <a:gd name="connsiteX3" fmla="*/ 1040409 w 1751627"/>
                <a:gd name="connsiteY3" fmla="*/ 1073682 h 1807645"/>
              </a:gdLst>
              <a:ahLst/>
              <a:cxnLst>
                <a:cxn ang="0">
                  <a:pos x="connsiteX0" y="connsiteY0"/>
                </a:cxn>
                <a:cxn ang="0">
                  <a:pos x="connsiteX1" y="connsiteY1"/>
                </a:cxn>
                <a:cxn ang="0">
                  <a:pos x="connsiteX2" y="connsiteY2"/>
                </a:cxn>
                <a:cxn ang="0">
                  <a:pos x="connsiteX3" y="connsiteY3"/>
                </a:cxn>
              </a:cxnLst>
              <a:rect l="l" t="t" r="r" b="b"/>
              <a:pathLst>
                <a:path w="1751627" h="1807645">
                  <a:moveTo>
                    <a:pt x="1751627" y="1807645"/>
                  </a:moveTo>
                  <a:lnTo>
                    <a:pt x="0" y="1807645"/>
                  </a:lnTo>
                  <a:lnTo>
                    <a:pt x="0" y="0"/>
                  </a:lnTo>
                  <a:lnTo>
                    <a:pt x="1040409" y="1073682"/>
                  </a:lnTo>
                  <a:close/>
                </a:path>
              </a:pathLst>
            </a:custGeom>
            <a:solidFill>
              <a:schemeClr val="accent4">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sp>
          <p:nvSpPr>
            <p:cNvPr id="60" name="Right Triangle 48">
              <a:extLst>
                <a:ext uri="{FF2B5EF4-FFF2-40B4-BE49-F238E27FC236}">
                  <a16:creationId xmlns:a16="http://schemas.microsoft.com/office/drawing/2014/main" id="{9BA116C9-6FC9-4B29-B6E3-FDEC7A5B0E78}"/>
                </a:ext>
              </a:extLst>
            </p:cNvPr>
            <p:cNvSpPr/>
            <p:nvPr userDrawn="1"/>
          </p:nvSpPr>
          <p:spPr>
            <a:xfrm rot="5400000" flipH="1" flipV="1">
              <a:off x="11379263" y="1819968"/>
              <a:ext cx="79343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 name="connsiteX0" fmla="*/ 0 w 785817"/>
                <a:gd name="connsiteY0" fmla="*/ 832051 h 832063"/>
                <a:gd name="connsiteX1" fmla="*/ 0 w 785817"/>
                <a:gd name="connsiteY1" fmla="*/ 0 h 832063"/>
                <a:gd name="connsiteX2" fmla="*/ 785817 w 785817"/>
                <a:gd name="connsiteY2" fmla="*/ 832063 h 832063"/>
                <a:gd name="connsiteX3" fmla="*/ 0 w 78581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 name="connsiteX0" fmla="*/ 0 w 793437"/>
                <a:gd name="connsiteY0" fmla="*/ 832051 h 832063"/>
                <a:gd name="connsiteX1" fmla="*/ 0 w 793437"/>
                <a:gd name="connsiteY1" fmla="*/ 0 h 832063"/>
                <a:gd name="connsiteX2" fmla="*/ 793437 w 793437"/>
                <a:gd name="connsiteY2" fmla="*/ 832063 h 832063"/>
                <a:gd name="connsiteX3" fmla="*/ 0 w 79343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93437" h="832063">
                  <a:moveTo>
                    <a:pt x="0" y="832051"/>
                  </a:moveTo>
                  <a:lnTo>
                    <a:pt x="0" y="0"/>
                  </a:lnTo>
                  <a:lnTo>
                    <a:pt x="79343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1" name="Right Triangle 48">
              <a:extLst>
                <a:ext uri="{FF2B5EF4-FFF2-40B4-BE49-F238E27FC236}">
                  <a16:creationId xmlns:a16="http://schemas.microsoft.com/office/drawing/2014/main" id="{2A08C1FA-3148-4D56-8B82-FA4B9D20CCC7}"/>
                </a:ext>
              </a:extLst>
            </p:cNvPr>
            <p:cNvSpPr/>
            <p:nvPr userDrawn="1"/>
          </p:nvSpPr>
          <p:spPr>
            <a:xfrm rot="5400000" flipH="1" flipV="1">
              <a:off x="11390693" y="1831398"/>
              <a:ext cx="770577" cy="832063"/>
            </a:xfrm>
            <a:custGeom>
              <a:avLst/>
              <a:gdLst>
                <a:gd name="connsiteX0" fmla="*/ 0 w 864878"/>
                <a:gd name="connsiteY0" fmla="*/ 832051 h 832051"/>
                <a:gd name="connsiteX1" fmla="*/ 0 w 864878"/>
                <a:gd name="connsiteY1" fmla="*/ 0 h 832051"/>
                <a:gd name="connsiteX2" fmla="*/ 864878 w 864878"/>
                <a:gd name="connsiteY2" fmla="*/ 832051 h 832051"/>
                <a:gd name="connsiteX3" fmla="*/ 0 w 864878"/>
                <a:gd name="connsiteY3" fmla="*/ 832051 h 832051"/>
                <a:gd name="connsiteX0" fmla="*/ 0 w 781057"/>
                <a:gd name="connsiteY0" fmla="*/ 832051 h 839674"/>
                <a:gd name="connsiteX1" fmla="*/ 0 w 781057"/>
                <a:gd name="connsiteY1" fmla="*/ 0 h 839674"/>
                <a:gd name="connsiteX2" fmla="*/ 781057 w 781057"/>
                <a:gd name="connsiteY2" fmla="*/ 839674 h 839674"/>
                <a:gd name="connsiteX3" fmla="*/ 0 w 781057"/>
                <a:gd name="connsiteY3" fmla="*/ 832051 h 839674"/>
                <a:gd name="connsiteX0" fmla="*/ 0 w 781056"/>
                <a:gd name="connsiteY0" fmla="*/ 832051 h 832051"/>
                <a:gd name="connsiteX1" fmla="*/ 0 w 781056"/>
                <a:gd name="connsiteY1" fmla="*/ 0 h 832051"/>
                <a:gd name="connsiteX2" fmla="*/ 781056 w 781056"/>
                <a:gd name="connsiteY2" fmla="*/ 824437 h 832051"/>
                <a:gd name="connsiteX3" fmla="*/ 0 w 781056"/>
                <a:gd name="connsiteY3" fmla="*/ 832051 h 832051"/>
                <a:gd name="connsiteX0" fmla="*/ 0 w 765815"/>
                <a:gd name="connsiteY0" fmla="*/ 832051 h 832060"/>
                <a:gd name="connsiteX1" fmla="*/ 0 w 765815"/>
                <a:gd name="connsiteY1" fmla="*/ 0 h 832060"/>
                <a:gd name="connsiteX2" fmla="*/ 765815 w 765815"/>
                <a:gd name="connsiteY2" fmla="*/ 832060 h 832060"/>
                <a:gd name="connsiteX3" fmla="*/ 0 w 765815"/>
                <a:gd name="connsiteY3" fmla="*/ 832051 h 832060"/>
                <a:gd name="connsiteX0" fmla="*/ 0 w 770577"/>
                <a:gd name="connsiteY0" fmla="*/ 832051 h 832063"/>
                <a:gd name="connsiteX1" fmla="*/ 0 w 770577"/>
                <a:gd name="connsiteY1" fmla="*/ 0 h 832063"/>
                <a:gd name="connsiteX2" fmla="*/ 770577 w 770577"/>
                <a:gd name="connsiteY2" fmla="*/ 832063 h 832063"/>
                <a:gd name="connsiteX3" fmla="*/ 0 w 770577"/>
                <a:gd name="connsiteY3" fmla="*/ 832051 h 832063"/>
              </a:gdLst>
              <a:ahLst/>
              <a:cxnLst>
                <a:cxn ang="0">
                  <a:pos x="connsiteX0" y="connsiteY0"/>
                </a:cxn>
                <a:cxn ang="0">
                  <a:pos x="connsiteX1" y="connsiteY1"/>
                </a:cxn>
                <a:cxn ang="0">
                  <a:pos x="connsiteX2" y="connsiteY2"/>
                </a:cxn>
                <a:cxn ang="0">
                  <a:pos x="connsiteX3" y="connsiteY3"/>
                </a:cxn>
              </a:cxnLst>
              <a:rect l="l" t="t" r="r" b="b"/>
              <a:pathLst>
                <a:path w="770577" h="832063">
                  <a:moveTo>
                    <a:pt x="0" y="832051"/>
                  </a:moveTo>
                  <a:lnTo>
                    <a:pt x="0" y="0"/>
                  </a:lnTo>
                  <a:lnTo>
                    <a:pt x="770577" y="832063"/>
                  </a:lnTo>
                  <a:lnTo>
                    <a:pt x="0" y="832051"/>
                  </a:lnTo>
                  <a:close/>
                </a:path>
              </a:pathLst>
            </a:custGeom>
            <a:solidFill>
              <a:schemeClr val="accent6">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p>
          </p:txBody>
        </p:sp>
        <p:sp>
          <p:nvSpPr>
            <p:cNvPr id="62" name="Freeform: Shape 61">
              <a:extLst>
                <a:ext uri="{FF2B5EF4-FFF2-40B4-BE49-F238E27FC236}">
                  <a16:creationId xmlns:a16="http://schemas.microsoft.com/office/drawing/2014/main" id="{DE42F703-6FAA-487A-A221-013C47B049EA}"/>
                </a:ext>
              </a:extLst>
            </p:cNvPr>
            <p:cNvSpPr/>
            <p:nvPr userDrawn="1"/>
          </p:nvSpPr>
          <p:spPr>
            <a:xfrm rot="2746799" flipH="1">
              <a:off x="9411722" y="428608"/>
              <a:ext cx="234135" cy="7667386"/>
            </a:xfrm>
            <a:custGeom>
              <a:avLst/>
              <a:gdLst>
                <a:gd name="connsiteX0" fmla="*/ 234135 w 234135"/>
                <a:gd name="connsiteY0" fmla="*/ 0 h 7667386"/>
                <a:gd name="connsiteX1" fmla="*/ 0 w 234135"/>
                <a:gd name="connsiteY1" fmla="*/ 227845 h 7667386"/>
                <a:gd name="connsiteX2" fmla="*/ 0 w 234135"/>
                <a:gd name="connsiteY2" fmla="*/ 7426788 h 7667386"/>
                <a:gd name="connsiteX3" fmla="*/ 234135 w 234135"/>
                <a:gd name="connsiteY3" fmla="*/ 7667386 h 7667386"/>
              </a:gdLst>
              <a:ahLst/>
              <a:cxnLst>
                <a:cxn ang="0">
                  <a:pos x="connsiteX0" y="connsiteY0"/>
                </a:cxn>
                <a:cxn ang="0">
                  <a:pos x="connsiteX1" y="connsiteY1"/>
                </a:cxn>
                <a:cxn ang="0">
                  <a:pos x="connsiteX2" y="connsiteY2"/>
                </a:cxn>
                <a:cxn ang="0">
                  <a:pos x="connsiteX3" y="connsiteY3"/>
                </a:cxn>
              </a:cxnLst>
              <a:rect l="l" t="t" r="r" b="b"/>
              <a:pathLst>
                <a:path w="234135" h="7667386">
                  <a:moveTo>
                    <a:pt x="234135" y="0"/>
                  </a:moveTo>
                  <a:lnTo>
                    <a:pt x="0" y="227845"/>
                  </a:lnTo>
                  <a:lnTo>
                    <a:pt x="0" y="7426788"/>
                  </a:lnTo>
                  <a:lnTo>
                    <a:pt x="234135" y="7667386"/>
                  </a:lnTo>
                  <a:close/>
                </a:path>
              </a:pathLst>
            </a:cu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gn="ctr"/>
              <a:endParaRPr/>
            </a:p>
          </p:txBody>
        </p:sp>
      </p:grpSp>
    </p:spTree>
    <p:extLst>
      <p:ext uri="{BB962C8B-B14F-4D97-AF65-F5344CB8AC3E}">
        <p14:creationId xmlns:p14="http://schemas.microsoft.com/office/powerpoint/2010/main" val="60723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extLst>
    <p:ext uri="{DCECCB84-F9BA-43D5-87BE-67443E8EF086}">
      <p15:sldGuideLst xmlns:p15="http://schemas.microsoft.com/office/powerpoint/2012/main">
        <p15:guide id="1" pos="7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0621D500-F8BD-4EAF-B47A-AE122700FD31}" type="datetime1">
              <a:rPr lang="en-US" smtClean="0"/>
              <a:t>7/13/2023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p>
            <a:pPr algn="l"/>
            <a:r>
              <a:t>© The TRACOM Corporation. All Rights Reserved.</a:t>
            </a:r>
          </a:p>
        </p:txBody>
      </p:sp>
      <p:sp>
        <p:nvSpPr>
          <p:cNvPr id="8" name="Text Placeholder 7">
            <a:extLst>
              <a:ext uri="{FF2B5EF4-FFF2-40B4-BE49-F238E27FC236}">
                <a16:creationId xmlns:a16="http://schemas.microsoft.com/office/drawing/2014/main" id="{E0F663B7-96C8-49AD-A671-DEF76396F29D}"/>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207440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FE50-B52F-4E81-91D2-203D4FBF1D8E}"/>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DFAE2C83-E280-49D0-9707-9E3911E5A9EA}"/>
              </a:ext>
            </a:extLst>
          </p:cNvPr>
          <p:cNvSpPr>
            <a:spLocks noGrp="1"/>
          </p:cNvSpPr>
          <p:nvPr>
            <p:ph idx="1" hasCustomPrompt="1"/>
          </p:nvPr>
        </p:nvSpPr>
        <p:spPr/>
        <p:txBody>
          <a:bodyPr/>
          <a:lstStyle/>
          <a:p>
            <a:pPr lvl="0"/>
            <a:r>
              <a:t>Start typing for paragraph formatting (no bullet point). To add bullet point, place cursor at front of sentence, then hit Tab</a:t>
            </a:r>
          </a:p>
          <a:p>
            <a:pPr lvl="1"/>
            <a:r>
              <a:t>Second level</a:t>
            </a:r>
          </a:p>
          <a:p>
            <a:pPr lvl="2"/>
            <a:r>
              <a:t>Third level</a:t>
            </a:r>
          </a:p>
          <a:p>
            <a:pPr lvl="3"/>
            <a:r>
              <a:t>Fourth level</a:t>
            </a:r>
          </a:p>
          <a:p>
            <a:pPr lvl="4"/>
            <a:r>
              <a:t>Fifth level</a:t>
            </a:r>
          </a:p>
        </p:txBody>
      </p:sp>
      <p:sp>
        <p:nvSpPr>
          <p:cNvPr id="4" name="Date Placeholder 3">
            <a:extLst>
              <a:ext uri="{FF2B5EF4-FFF2-40B4-BE49-F238E27FC236}">
                <a16:creationId xmlns:a16="http://schemas.microsoft.com/office/drawing/2014/main" id="{2F009384-FCCC-4E58-812F-396124DABFD9}"/>
              </a:ext>
            </a:extLst>
          </p:cNvPr>
          <p:cNvSpPr>
            <a:spLocks noGrp="1"/>
          </p:cNvSpPr>
          <p:nvPr>
            <p:ph type="dt" sz="half" idx="10"/>
          </p:nvPr>
        </p:nvSpPr>
        <p:spPr/>
        <p:txBody>
          <a:bodyPr/>
          <a:lstStyle/>
          <a:p>
            <a:fld id="{7D0DAB1F-6912-4368-98ED-A0E5827D427E}" type="datetime1">
              <a:rPr lang="en-US" smtClean="0"/>
              <a:t>7/13/2023</a:t>
            </a:fld>
            <a:endParaRPr lang="en-US"/>
          </a:p>
        </p:txBody>
      </p:sp>
      <p:sp>
        <p:nvSpPr>
          <p:cNvPr id="6" name="Slide Number Placeholder 5">
            <a:extLst>
              <a:ext uri="{FF2B5EF4-FFF2-40B4-BE49-F238E27FC236}">
                <a16:creationId xmlns:a16="http://schemas.microsoft.com/office/drawing/2014/main" id="{B49A070A-075F-43C0-B46A-623D9D891A97}"/>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7" name="Footer Placeholder 6">
            <a:extLst>
              <a:ext uri="{FF2B5EF4-FFF2-40B4-BE49-F238E27FC236}">
                <a16:creationId xmlns:a16="http://schemas.microsoft.com/office/drawing/2014/main" id="{47DD47A9-03BC-4FCD-A4F3-97C24FEED708}"/>
              </a:ext>
            </a:extLst>
          </p:cNvPr>
          <p:cNvSpPr>
            <a:spLocks noGrp="1"/>
          </p:cNvSpPr>
          <p:nvPr>
            <p:ph type="ftr" sz="quarter" idx="13"/>
          </p:nvPr>
        </p:nvSpPr>
        <p:spPr/>
        <p:txBody>
          <a:bodyPr/>
          <a:lstStyle>
            <a:lvl1pPr algn="l"/>
          </a:lstStyle>
          <a:p>
            <a:r>
              <a:t>© The TRACOM Corporation. All Rights Reserved.</a:t>
            </a:r>
          </a:p>
        </p:txBody>
      </p:sp>
      <p:sp>
        <p:nvSpPr>
          <p:cNvPr id="8" name="Text Placeholder 7">
            <a:extLst>
              <a:ext uri="{FF2B5EF4-FFF2-40B4-BE49-F238E27FC236}">
                <a16:creationId xmlns:a16="http://schemas.microsoft.com/office/drawing/2014/main" id="{A8C88795-F4EF-46C5-B84F-80E8878D2980}"/>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A9C07605-B884-42EC-9812-4EF3643AF90C}"/>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13041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07271"/>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07270"/>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DB75215C-EC24-415F-80D5-6159F4671CA9}" type="datetime1">
              <a:rPr lang="en-US" smtClean="0"/>
              <a:t>7/13/2023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10" name="Text Placeholder 7">
            <a:extLst>
              <a:ext uri="{FF2B5EF4-FFF2-40B4-BE49-F238E27FC236}">
                <a16:creationId xmlns:a16="http://schemas.microsoft.com/office/drawing/2014/main" id="{91BE07B5-390E-45C7-AE85-798FF3F3DB6C}"/>
              </a:ext>
            </a:extLst>
          </p:cNvPr>
          <p:cNvSpPr>
            <a:spLocks noGrp="1"/>
          </p:cNvSpPr>
          <p:nvPr>
            <p:ph type="body" sz="quarter" idx="14"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2653681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hea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D038-BD45-4DED-A28C-ECF28E013C5D}"/>
              </a:ext>
            </a:extLst>
          </p:cNvPr>
          <p:cNvSpPr>
            <a:spLocks noGrp="1"/>
          </p:cNvSpPr>
          <p:nvPr>
            <p:ph type="title" hasCustomPrompt="1"/>
          </p:nvPr>
        </p:nvSpPr>
        <p:spPr/>
        <p:txBody>
          <a:bodyPr/>
          <a:lstStyle/>
          <a:p>
            <a:r>
              <a:t>Type Insightful Headline in Initial Caps Max Two Lines</a:t>
            </a:r>
          </a:p>
        </p:txBody>
      </p:sp>
      <p:sp>
        <p:nvSpPr>
          <p:cNvPr id="3" name="Content Placeholder 2">
            <a:extLst>
              <a:ext uri="{FF2B5EF4-FFF2-40B4-BE49-F238E27FC236}">
                <a16:creationId xmlns:a16="http://schemas.microsoft.com/office/drawing/2014/main" id="{26BA0680-935A-49C5-86D9-545E18D557E4}"/>
              </a:ext>
            </a:extLst>
          </p:cNvPr>
          <p:cNvSpPr>
            <a:spLocks noGrp="1"/>
          </p:cNvSpPr>
          <p:nvPr>
            <p:ph sz="half" idx="1" hasCustomPrompt="1"/>
          </p:nvPr>
        </p:nvSpPr>
        <p:spPr>
          <a:xfrm>
            <a:off x="228600" y="2316163"/>
            <a:ext cx="5821363" cy="3627439"/>
          </a:xfrm>
        </p:spPr>
        <p:txBody>
          <a:bodyPr/>
          <a:lstStyle/>
          <a:p>
            <a:pPr lvl="0"/>
            <a:r>
              <a:t>Start typing for paragraph formatting (no bullet point). To add bullet point, place cursor at front of sentence, then hit Tab. </a:t>
            </a:r>
          </a:p>
          <a:p>
            <a:pPr lvl="1"/>
            <a:r>
              <a:t>Second level</a:t>
            </a:r>
          </a:p>
          <a:p>
            <a:pPr lvl="2"/>
            <a:r>
              <a:t>Third level</a:t>
            </a:r>
          </a:p>
          <a:p>
            <a:pPr lvl="3"/>
            <a:r>
              <a:t>Fourth level</a:t>
            </a:r>
          </a:p>
          <a:p>
            <a:pPr lvl="4"/>
            <a:r>
              <a:t>Fifth level</a:t>
            </a:r>
          </a:p>
        </p:txBody>
      </p:sp>
      <p:sp>
        <p:nvSpPr>
          <p:cNvPr id="4" name="Content Placeholder 3">
            <a:extLst>
              <a:ext uri="{FF2B5EF4-FFF2-40B4-BE49-F238E27FC236}">
                <a16:creationId xmlns:a16="http://schemas.microsoft.com/office/drawing/2014/main" id="{5DDCC832-57D9-4DEE-BF87-B2CAC18ED9D6}"/>
              </a:ext>
            </a:extLst>
          </p:cNvPr>
          <p:cNvSpPr>
            <a:spLocks noGrp="1"/>
          </p:cNvSpPr>
          <p:nvPr>
            <p:ph sz="half" idx="2" hasCustomPrompt="1"/>
          </p:nvPr>
        </p:nvSpPr>
        <p:spPr>
          <a:xfrm>
            <a:off x="6138672" y="2316163"/>
            <a:ext cx="5824728" cy="3627438"/>
          </a:xfrm>
        </p:spPr>
        <p:txBody>
          <a:bodyPr/>
          <a:lstStyle/>
          <a:p>
            <a:pPr lvl="0"/>
            <a:r>
              <a:t>Start typing for paragraph formatting (no bullet point). To add bullet point, place cursor at front of sentence, then his Tab.</a:t>
            </a:r>
          </a:p>
          <a:p>
            <a:pPr lvl="1"/>
            <a:r>
              <a:t>Second level</a:t>
            </a:r>
          </a:p>
          <a:p>
            <a:pPr lvl="2"/>
            <a:r>
              <a:t>Third level</a:t>
            </a:r>
          </a:p>
          <a:p>
            <a:pPr lvl="3"/>
            <a:r>
              <a:t>Fourth level</a:t>
            </a:r>
          </a:p>
          <a:p>
            <a:pPr lvl="4"/>
            <a:r>
              <a:t>Fifth level</a:t>
            </a:r>
          </a:p>
        </p:txBody>
      </p:sp>
      <p:sp>
        <p:nvSpPr>
          <p:cNvPr id="5" name="Date Placeholder 4">
            <a:extLst>
              <a:ext uri="{FF2B5EF4-FFF2-40B4-BE49-F238E27FC236}">
                <a16:creationId xmlns:a16="http://schemas.microsoft.com/office/drawing/2014/main" id="{8CFA934A-E661-4957-AE2B-A3565BE7EDD7}"/>
              </a:ext>
            </a:extLst>
          </p:cNvPr>
          <p:cNvSpPr>
            <a:spLocks noGrp="1"/>
          </p:cNvSpPr>
          <p:nvPr>
            <p:ph type="dt" sz="half" idx="10"/>
          </p:nvPr>
        </p:nvSpPr>
        <p:spPr/>
        <p:txBody>
          <a:bodyPr/>
          <a:lstStyle/>
          <a:p>
            <a:fld id="{E47CD23E-9A54-4F4B-9C78-BBB063CC6D04}" type="datetime1">
              <a:rPr lang="en-US" smtClean="0"/>
              <a:t>7/13/2023</a:t>
            </a:fld>
            <a:endParaRPr lang="en-US"/>
          </a:p>
        </p:txBody>
      </p:sp>
      <p:sp>
        <p:nvSpPr>
          <p:cNvPr id="7" name="Slide Number Placeholder 6">
            <a:extLst>
              <a:ext uri="{FF2B5EF4-FFF2-40B4-BE49-F238E27FC236}">
                <a16:creationId xmlns:a16="http://schemas.microsoft.com/office/drawing/2014/main" id="{5BA51B5A-AAAC-4937-A3EC-AC053755586B}"/>
              </a:ext>
            </a:extLst>
          </p:cNvPr>
          <p:cNvSpPr>
            <a:spLocks noGrp="1"/>
          </p:cNvSpPr>
          <p:nvPr>
            <p:ph type="sldNum" sz="quarter" idx="12"/>
          </p:nvPr>
        </p:nvSpPr>
        <p:spPr/>
        <p:txBody>
          <a:bodyPr/>
          <a:lstStyle/>
          <a:p>
            <a:fld id="{1B1CF60C-C85D-47C0-8597-E3BF95F18FA3}" type="slidenum">
              <a:rPr lang="en-US" smtClean="0"/>
              <a:t>‹#›</a:t>
            </a:fld>
            <a:endParaRPr lang="en-US"/>
          </a:p>
        </p:txBody>
      </p:sp>
      <p:sp>
        <p:nvSpPr>
          <p:cNvPr id="8" name="Footer Placeholder 7">
            <a:extLst>
              <a:ext uri="{FF2B5EF4-FFF2-40B4-BE49-F238E27FC236}">
                <a16:creationId xmlns:a16="http://schemas.microsoft.com/office/drawing/2014/main" id="{F7E4254E-5CA5-4245-856A-57AF5F727676}"/>
              </a:ext>
            </a:extLst>
          </p:cNvPr>
          <p:cNvSpPr>
            <a:spLocks noGrp="1"/>
          </p:cNvSpPr>
          <p:nvPr>
            <p:ph type="ftr" sz="quarter" idx="13"/>
          </p:nvPr>
        </p:nvSpPr>
        <p:spPr/>
        <p:txBody>
          <a:bodyPr/>
          <a:lstStyle/>
          <a:p>
            <a:pPr algn="l"/>
            <a:r>
              <a:t>© The TRACOM Corporation. All Rights Reserved.</a:t>
            </a:r>
          </a:p>
        </p:txBody>
      </p:sp>
      <p:sp>
        <p:nvSpPr>
          <p:cNvPr id="9" name="Text Placeholder 7">
            <a:extLst>
              <a:ext uri="{FF2B5EF4-FFF2-40B4-BE49-F238E27FC236}">
                <a16:creationId xmlns:a16="http://schemas.microsoft.com/office/drawing/2014/main" id="{CC9B9968-5CD2-4549-A4A4-5365F34460E4}"/>
              </a:ext>
            </a:extLst>
          </p:cNvPr>
          <p:cNvSpPr>
            <a:spLocks noGrp="1"/>
          </p:cNvSpPr>
          <p:nvPr>
            <p:ph type="body" sz="quarter" idx="14" hasCustomPrompt="1"/>
          </p:nvPr>
        </p:nvSpPr>
        <p:spPr>
          <a:xfrm>
            <a:off x="228600" y="1320800"/>
            <a:ext cx="11734800" cy="903288"/>
          </a:xfrm>
        </p:spPr>
        <p:txBody>
          <a:bodyPr/>
          <a:lstStyle>
            <a:lvl1pPr>
              <a:defRPr sz="2400">
                <a:solidFill>
                  <a:schemeClr val="accent2"/>
                </a:solidFill>
              </a:defRPr>
            </a:lvl1pPr>
            <a:lvl2pPr marL="0" indent="0">
              <a:buNone/>
            </a:lvl2pPr>
          </a:lstStyle>
          <a:p>
            <a:pPr lvl="0"/>
            <a:r>
              <a:t>Type subhead in sentence case I Align to bottom of placeholder if desired</a:t>
            </a:r>
          </a:p>
        </p:txBody>
      </p:sp>
      <p:sp>
        <p:nvSpPr>
          <p:cNvPr id="10" name="Text Placeholder 7">
            <a:extLst>
              <a:ext uri="{FF2B5EF4-FFF2-40B4-BE49-F238E27FC236}">
                <a16:creationId xmlns:a16="http://schemas.microsoft.com/office/drawing/2014/main" id="{B015E535-C772-45C6-816B-FA3EF3E7AC82}"/>
              </a:ext>
            </a:extLst>
          </p:cNvPr>
          <p:cNvSpPr>
            <a:spLocks noGrp="1"/>
          </p:cNvSpPr>
          <p:nvPr>
            <p:ph type="body" sz="quarter" idx="15" hasCustomPrompt="1"/>
          </p:nvPr>
        </p:nvSpPr>
        <p:spPr>
          <a:xfrm>
            <a:off x="228600" y="6019800"/>
            <a:ext cx="11734800" cy="381000"/>
          </a:xfrm>
        </p:spPr>
        <p:txBody>
          <a:bodyPr anchor="b"/>
          <a:lstStyle>
            <a:lvl1pPr>
              <a:lnSpc>
                <a:spcPct val="85000"/>
              </a:lnSpc>
              <a:spcBef>
                <a:spcPts val="0"/>
              </a:spcBef>
              <a:spcAft>
                <a:spcPts val="0"/>
              </a:spcAft>
              <a:defRPr sz="1000">
                <a:solidFill>
                  <a:srgbClr val="898989"/>
                </a:solidFill>
              </a:defRPr>
            </a:lvl1pPr>
            <a:lvl2pPr marL="0" indent="0">
              <a:buNone/>
            </a:lvl2pPr>
          </a:lstStyle>
          <a:p>
            <a:pPr lvl="0"/>
            <a:r>
              <a:t>Footer / Source</a:t>
            </a:r>
          </a:p>
        </p:txBody>
      </p:sp>
    </p:spTree>
    <p:extLst>
      <p:ext uri="{BB962C8B-B14F-4D97-AF65-F5344CB8AC3E}">
        <p14:creationId xmlns:p14="http://schemas.microsoft.com/office/powerpoint/2010/main" val="4140782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2F3061-02CE-4D1A-94DF-EF8EA75D6B3F}"/>
              </a:ext>
            </a:extLst>
          </p:cNvPr>
          <p:cNvSpPr>
            <a:spLocks noGrp="1"/>
          </p:cNvSpPr>
          <p:nvPr userDrawn="1">
            <p:ph type="body" idx="1"/>
          </p:nvPr>
        </p:nvSpPr>
        <p:spPr>
          <a:xfrm>
            <a:off x="228600" y="2316163"/>
            <a:ext cx="11734800" cy="3628308"/>
          </a:xfrm>
          <a:prstGeom prst="rect">
            <a:avLst/>
          </a:prstGeom>
        </p:spPr>
        <p:txBody>
          <a:bodyPr vert="horz" lIns="0" tIns="0" rIns="0" bIns="0">
            <a:noAutofit/>
          </a:bodyPr>
          <a:lstStyle/>
          <a:p>
            <a:pPr lvl="0"/>
            <a:r>
              <a:t>Click to edit Master text styles</a:t>
            </a:r>
          </a:p>
          <a:p>
            <a:pPr lvl="1"/>
            <a:r>
              <a:t>Second level</a:t>
            </a:r>
          </a:p>
          <a:p>
            <a:pPr lvl="2"/>
            <a:r>
              <a:t>Third level</a:t>
            </a:r>
          </a:p>
          <a:p>
            <a:pPr lvl="3"/>
            <a:r>
              <a:t>Fourth level</a:t>
            </a:r>
          </a:p>
          <a:p>
            <a:pPr lvl="4"/>
            <a:r>
              <a:t>Fifth level</a:t>
            </a:r>
          </a:p>
        </p:txBody>
      </p:sp>
      <p:sp>
        <p:nvSpPr>
          <p:cNvPr id="196" name="Freeform: Shape 195">
            <a:extLst>
              <a:ext uri="{FF2B5EF4-FFF2-40B4-BE49-F238E27FC236}">
                <a16:creationId xmlns:a16="http://schemas.microsoft.com/office/drawing/2014/main" id="{FEC0259E-9B7E-40F8-B4F5-FCB2507CF1C8}"/>
              </a:ext>
            </a:extLst>
          </p:cNvPr>
          <p:cNvSpPr/>
          <p:nvPr/>
        </p:nvSpPr>
        <p:spPr>
          <a:xfrm rot="16200000" flipV="1">
            <a:off x="11503509"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D1D3D4">
              <a:alpha val="22000"/>
            </a:srgbClr>
          </a:solidFill>
          <a:ln w="14671" cap="flat">
            <a:noFill/>
            <a:prstDash val="solid"/>
            <a:miter/>
          </a:ln>
        </p:spPr>
        <p:txBody>
          <a:bodyPr wrap="square" anchor="ctr">
            <a:noAutofit/>
          </a:bodyPr>
          <a:lstStyle/>
          <a:p>
            <a:endParaRPr b="0" i="0" u="none"/>
          </a:p>
        </p:txBody>
      </p:sp>
      <p:sp>
        <p:nvSpPr>
          <p:cNvPr id="185" name="Freeform: Shape 184">
            <a:extLst>
              <a:ext uri="{FF2B5EF4-FFF2-40B4-BE49-F238E27FC236}">
                <a16:creationId xmlns:a16="http://schemas.microsoft.com/office/drawing/2014/main" id="{3682287F-C19C-4774-825E-E27BD81C98A9}"/>
              </a:ext>
            </a:extLst>
          </p:cNvPr>
          <p:cNvSpPr/>
          <p:nvPr/>
        </p:nvSpPr>
        <p:spPr>
          <a:xfrm rot="16200000" flipV="1">
            <a:off x="11776704"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E6E7E8">
              <a:alpha val="22000"/>
            </a:srgbClr>
          </a:solidFill>
          <a:ln w="14671" cap="flat">
            <a:noFill/>
            <a:prstDash val="solid"/>
            <a:miter/>
          </a:ln>
        </p:spPr>
        <p:txBody>
          <a:bodyPr wrap="square" anchor="ctr">
            <a:noAutofit/>
          </a:bodyPr>
          <a:lstStyle/>
          <a:p>
            <a:endParaRPr/>
          </a:p>
        </p:txBody>
      </p:sp>
      <p:sp>
        <p:nvSpPr>
          <p:cNvPr id="186" name="Freeform: Shape 185">
            <a:extLst>
              <a:ext uri="{FF2B5EF4-FFF2-40B4-BE49-F238E27FC236}">
                <a16:creationId xmlns:a16="http://schemas.microsoft.com/office/drawing/2014/main" id="{CBA6B417-F76F-44FD-B71C-D42A4D2DB29A}"/>
              </a:ext>
            </a:extLst>
          </p:cNvPr>
          <p:cNvSpPr/>
          <p:nvPr/>
        </p:nvSpPr>
        <p:spPr>
          <a:xfrm rot="16200000" flipV="1">
            <a:off x="10949233"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22000"/>
            </a:srgbClr>
          </a:solidFill>
          <a:ln w="14671" cap="flat">
            <a:noFill/>
            <a:prstDash val="solid"/>
            <a:miter/>
          </a:ln>
        </p:spPr>
        <p:txBody>
          <a:bodyPr wrap="square" anchor="ctr">
            <a:noAutofit/>
          </a:bodyPr>
          <a:lstStyle/>
          <a:p>
            <a:endParaRPr/>
          </a:p>
        </p:txBody>
      </p:sp>
      <p:grpSp>
        <p:nvGrpSpPr>
          <p:cNvPr id="10" name="Group 9">
            <a:extLst>
              <a:ext uri="{FF2B5EF4-FFF2-40B4-BE49-F238E27FC236}">
                <a16:creationId xmlns:a16="http://schemas.microsoft.com/office/drawing/2014/main" id="{E1A16550-665D-4B2D-BDD5-F5D4FAFF9149}"/>
              </a:ext>
            </a:extLst>
          </p:cNvPr>
          <p:cNvGrpSpPr/>
          <p:nvPr userDrawn="1"/>
        </p:nvGrpSpPr>
        <p:grpSpPr>
          <a:xfrm>
            <a:off x="8204188" y="2743197"/>
            <a:ext cx="3961299" cy="4207634"/>
            <a:chOff x="8204188" y="2743197"/>
            <a:chExt cx="3961299" cy="4207634"/>
          </a:xfrm>
        </p:grpSpPr>
        <p:grpSp>
          <p:nvGrpSpPr>
            <p:cNvPr id="9" name="Group 8">
              <a:extLst>
                <a:ext uri="{FF2B5EF4-FFF2-40B4-BE49-F238E27FC236}">
                  <a16:creationId xmlns:a16="http://schemas.microsoft.com/office/drawing/2014/main" id="{C9B8ED43-53DD-4294-85D7-4E85B1C5E707}"/>
                </a:ext>
              </a:extLst>
            </p:cNvPr>
            <p:cNvGrpSpPr/>
            <p:nvPr userDrawn="1"/>
          </p:nvGrpSpPr>
          <p:grpSpPr>
            <a:xfrm>
              <a:off x="8204188" y="2743197"/>
              <a:ext cx="3961299" cy="4207634"/>
              <a:chOff x="8204188" y="2743197"/>
              <a:chExt cx="3961299" cy="4207634"/>
            </a:xfrm>
          </p:grpSpPr>
          <p:sp>
            <p:nvSpPr>
              <p:cNvPr id="244" name="Freeform: Shape 243">
                <a:extLst>
                  <a:ext uri="{FF2B5EF4-FFF2-40B4-BE49-F238E27FC236}">
                    <a16:creationId xmlns:a16="http://schemas.microsoft.com/office/drawing/2014/main" id="{45937B76-EA83-43F1-AEFD-FE57D415AD4D}"/>
                  </a:ext>
                </a:extLst>
              </p:cNvPr>
              <p:cNvSpPr/>
              <p:nvPr/>
            </p:nvSpPr>
            <p:spPr>
              <a:xfrm rot="16200000" flipV="1">
                <a:off x="10324364"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5" name="Freeform: Shape 244">
                <a:extLst>
                  <a:ext uri="{FF2B5EF4-FFF2-40B4-BE49-F238E27FC236}">
                    <a16:creationId xmlns:a16="http://schemas.microsoft.com/office/drawing/2014/main" id="{10B7268D-60AF-4113-B8E7-8ED3585DF130}"/>
                  </a:ext>
                </a:extLst>
              </p:cNvPr>
              <p:cNvSpPr/>
              <p:nvPr/>
            </p:nvSpPr>
            <p:spPr>
              <a:xfrm rot="16200000" flipV="1">
                <a:off x="9003930" y="452431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6" name="Freeform: Shape 245">
                <a:extLst>
                  <a:ext uri="{FF2B5EF4-FFF2-40B4-BE49-F238E27FC236}">
                    <a16:creationId xmlns:a16="http://schemas.microsoft.com/office/drawing/2014/main" id="{50BF5643-3B58-4314-B684-858ABBD8BF15}"/>
                  </a:ext>
                </a:extLst>
              </p:cNvPr>
              <p:cNvSpPr/>
              <p:nvPr/>
            </p:nvSpPr>
            <p:spPr>
              <a:xfrm rot="16200000" flipV="1">
                <a:off x="9664147" y="4905481"/>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47" name="Freeform: Shape 246">
                <a:extLst>
                  <a:ext uri="{FF2B5EF4-FFF2-40B4-BE49-F238E27FC236}">
                    <a16:creationId xmlns:a16="http://schemas.microsoft.com/office/drawing/2014/main" id="{072A6F2B-5B4E-4E31-A4AE-505BAF2EAF5C}"/>
                  </a:ext>
                </a:extLst>
              </p:cNvPr>
              <p:cNvSpPr/>
              <p:nvPr/>
            </p:nvSpPr>
            <p:spPr>
              <a:xfrm rot="16200000" flipV="1">
                <a:off x="11644797" y="452417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48" name="Freeform: Shape 247">
                <a:extLst>
                  <a:ext uri="{FF2B5EF4-FFF2-40B4-BE49-F238E27FC236}">
                    <a16:creationId xmlns:a16="http://schemas.microsoft.com/office/drawing/2014/main" id="{F8113714-C9B6-443F-8702-F3968753EDFF}"/>
                  </a:ext>
                </a:extLst>
              </p:cNvPr>
              <p:cNvSpPr/>
              <p:nvPr/>
            </p:nvSpPr>
            <p:spPr>
              <a:xfrm rot="16200000" flipV="1">
                <a:off x="10324364"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49" name="Freeform: Shape 248">
                <a:extLst>
                  <a:ext uri="{FF2B5EF4-FFF2-40B4-BE49-F238E27FC236}">
                    <a16:creationId xmlns:a16="http://schemas.microsoft.com/office/drawing/2014/main" id="{A97CC913-B683-4C7F-94BE-2B6C4A518EFB}"/>
                  </a:ext>
                </a:extLst>
              </p:cNvPr>
              <p:cNvSpPr/>
              <p:nvPr/>
            </p:nvSpPr>
            <p:spPr>
              <a:xfrm rot="16200000" flipV="1">
                <a:off x="11644797"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1" name="Freeform: Shape 250">
                <a:extLst>
                  <a:ext uri="{FF2B5EF4-FFF2-40B4-BE49-F238E27FC236}">
                    <a16:creationId xmlns:a16="http://schemas.microsoft.com/office/drawing/2014/main" id="{BBF203F6-A3DE-464D-8A05-FF9E3D136DA5}"/>
                  </a:ext>
                </a:extLst>
              </p:cNvPr>
              <p:cNvSpPr/>
              <p:nvPr/>
            </p:nvSpPr>
            <p:spPr>
              <a:xfrm rot="16200000" flipV="1">
                <a:off x="8343714"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F1F2F2">
                  <a:alpha val="22000"/>
                </a:srgbClr>
              </a:solidFill>
              <a:ln w="14671" cap="flat">
                <a:noFill/>
                <a:prstDash val="solid"/>
                <a:miter/>
              </a:ln>
            </p:spPr>
            <p:txBody>
              <a:bodyPr anchor="ctr"/>
              <a:lstStyle/>
              <a:p>
                <a:endParaRPr/>
              </a:p>
            </p:txBody>
          </p:sp>
          <p:sp>
            <p:nvSpPr>
              <p:cNvPr id="252" name="Freeform: Shape 251">
                <a:extLst>
                  <a:ext uri="{FF2B5EF4-FFF2-40B4-BE49-F238E27FC236}">
                    <a16:creationId xmlns:a16="http://schemas.microsoft.com/office/drawing/2014/main" id="{C56A773A-BB05-443F-AF33-FB20A1C426DF}"/>
                  </a:ext>
                </a:extLst>
              </p:cNvPr>
              <p:cNvSpPr/>
              <p:nvPr/>
            </p:nvSpPr>
            <p:spPr>
              <a:xfrm rot="16200000" flipV="1">
                <a:off x="9664147" y="3380675"/>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53" name="Freeform: Shape 252">
                <a:extLst>
                  <a:ext uri="{FF2B5EF4-FFF2-40B4-BE49-F238E27FC236}">
                    <a16:creationId xmlns:a16="http://schemas.microsoft.com/office/drawing/2014/main" id="{041E90D1-515A-4083-8A7B-ECE1FC40A623}"/>
                  </a:ext>
                </a:extLst>
              </p:cNvPr>
              <p:cNvSpPr/>
              <p:nvPr/>
            </p:nvSpPr>
            <p:spPr>
              <a:xfrm rot="16200000" flipV="1">
                <a:off x="9003930" y="2999510"/>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BCBEC0">
                  <a:alpha val="22000"/>
                </a:srgbClr>
              </a:solidFill>
              <a:ln w="14671" cap="flat">
                <a:noFill/>
                <a:prstDash val="solid"/>
                <a:miter/>
              </a:ln>
            </p:spPr>
            <p:txBody>
              <a:bodyPr anchor="ctr"/>
              <a:lstStyle/>
              <a:p>
                <a:endParaRPr/>
              </a:p>
            </p:txBody>
          </p:sp>
          <p:sp>
            <p:nvSpPr>
              <p:cNvPr id="256" name="Freeform: Shape 255">
                <a:extLst>
                  <a:ext uri="{FF2B5EF4-FFF2-40B4-BE49-F238E27FC236}">
                    <a16:creationId xmlns:a16="http://schemas.microsoft.com/office/drawing/2014/main" id="{BAE56859-6646-4BAE-92B8-7DF42AD4A1D5}"/>
                  </a:ext>
                </a:extLst>
              </p:cNvPr>
              <p:cNvSpPr/>
              <p:nvPr/>
            </p:nvSpPr>
            <p:spPr>
              <a:xfrm rot="16200000" flipV="1">
                <a:off x="8343713"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57" name="Freeform: Shape 256">
                <a:extLst>
                  <a:ext uri="{FF2B5EF4-FFF2-40B4-BE49-F238E27FC236}">
                    <a16:creationId xmlns:a16="http://schemas.microsoft.com/office/drawing/2014/main" id="{BEF13969-49E6-4445-809B-C3303ABA060B}"/>
                  </a:ext>
                </a:extLst>
              </p:cNvPr>
              <p:cNvSpPr/>
              <p:nvPr/>
            </p:nvSpPr>
            <p:spPr>
              <a:xfrm rot="16200000" flipV="1">
                <a:off x="8343714"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259" name="Freeform: Shape 258">
                <a:extLst>
                  <a:ext uri="{FF2B5EF4-FFF2-40B4-BE49-F238E27FC236}">
                    <a16:creationId xmlns:a16="http://schemas.microsoft.com/office/drawing/2014/main" id="{99E505AC-A46E-4F9E-A2E9-69BA49CB6FE5}"/>
                  </a:ext>
                </a:extLst>
              </p:cNvPr>
              <p:cNvSpPr/>
              <p:nvPr/>
            </p:nvSpPr>
            <p:spPr>
              <a:xfrm rot="16200000" flipV="1">
                <a:off x="10984580" y="3380675"/>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1" name="Freeform: Shape 260">
                <a:extLst>
                  <a:ext uri="{FF2B5EF4-FFF2-40B4-BE49-F238E27FC236}">
                    <a16:creationId xmlns:a16="http://schemas.microsoft.com/office/drawing/2014/main" id="{58C0CA58-5B2E-4442-A526-BBCF5F823F10}"/>
                  </a:ext>
                </a:extLst>
              </p:cNvPr>
              <p:cNvSpPr/>
              <p:nvPr/>
            </p:nvSpPr>
            <p:spPr>
              <a:xfrm rot="16200000" flipV="1">
                <a:off x="9003930" y="6048977"/>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2" name="Freeform: Shape 261">
                <a:extLst>
                  <a:ext uri="{FF2B5EF4-FFF2-40B4-BE49-F238E27FC236}">
                    <a16:creationId xmlns:a16="http://schemas.microsoft.com/office/drawing/2014/main" id="{3BE8622E-4F86-4284-A31D-CFCE7635B3A6}"/>
                  </a:ext>
                </a:extLst>
              </p:cNvPr>
              <p:cNvSpPr/>
              <p:nvPr/>
            </p:nvSpPr>
            <p:spPr>
              <a:xfrm rot="16200000" flipV="1">
                <a:off x="9664146" y="6430141"/>
                <a:ext cx="381165" cy="660216"/>
              </a:xfrm>
              <a:custGeom>
                <a:avLst/>
                <a:gdLst>
                  <a:gd name="connsiteX0" fmla="*/ 0 w 381165"/>
                  <a:gd name="connsiteY0" fmla="*/ 0 h 660216"/>
                  <a:gd name="connsiteX1" fmla="*/ 381166 w 381165"/>
                  <a:gd name="connsiteY1" fmla="*/ 660217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0" y="0"/>
                    </a:moveTo>
                    <a:lnTo>
                      <a:pt x="381166" y="660217"/>
                    </a:lnTo>
                    <a:lnTo>
                      <a:pt x="381166" y="660217"/>
                    </a:lnTo>
                    <a:close/>
                  </a:path>
                </a:pathLst>
              </a:custGeom>
              <a:solidFill>
                <a:srgbClr val="BCBEC0">
                  <a:alpha val="22000"/>
                </a:srgbClr>
              </a:solidFill>
              <a:ln w="14671" cap="flat">
                <a:noFill/>
                <a:prstDash val="solid"/>
                <a:miter/>
              </a:ln>
            </p:spPr>
            <p:txBody>
              <a:bodyPr anchor="ctr"/>
              <a:lstStyle/>
              <a:p>
                <a:endParaRPr/>
              </a:p>
            </p:txBody>
          </p:sp>
          <p:sp>
            <p:nvSpPr>
              <p:cNvPr id="264" name="Freeform: Shape 263">
                <a:extLst>
                  <a:ext uri="{FF2B5EF4-FFF2-40B4-BE49-F238E27FC236}">
                    <a16:creationId xmlns:a16="http://schemas.microsoft.com/office/drawing/2014/main" id="{CC368D64-3D84-48A7-A85F-796387CB56AD}"/>
                  </a:ext>
                </a:extLst>
              </p:cNvPr>
              <p:cNvSpPr/>
              <p:nvPr/>
            </p:nvSpPr>
            <p:spPr>
              <a:xfrm rot="16200000" flipV="1">
                <a:off x="10984579" y="6430141"/>
                <a:ext cx="381165" cy="660216"/>
              </a:xfrm>
              <a:custGeom>
                <a:avLst/>
                <a:gdLst>
                  <a:gd name="connsiteX0" fmla="*/ 381166 w 381165"/>
                  <a:gd name="connsiteY0" fmla="*/ 660217 h 660216"/>
                  <a:gd name="connsiteX1" fmla="*/ 0 w 381165"/>
                  <a:gd name="connsiteY1" fmla="*/ 0 h 660216"/>
                  <a:gd name="connsiteX2" fmla="*/ 381166 w 381165"/>
                  <a:gd name="connsiteY2" fmla="*/ 660217 h 660216"/>
                </a:gdLst>
                <a:ahLst/>
                <a:cxnLst>
                  <a:cxn ang="0">
                    <a:pos x="connsiteX0" y="connsiteY0"/>
                  </a:cxn>
                  <a:cxn ang="0">
                    <a:pos x="connsiteX1" y="connsiteY1"/>
                  </a:cxn>
                  <a:cxn ang="0">
                    <a:pos x="connsiteX2" y="connsiteY2"/>
                  </a:cxn>
                </a:cxnLst>
                <a:rect l="l" t="t" r="r" b="b"/>
                <a:pathLst>
                  <a:path w="381165" h="660216">
                    <a:moveTo>
                      <a:pt x="381166" y="660217"/>
                    </a:moveTo>
                    <a:lnTo>
                      <a:pt x="0" y="0"/>
                    </a:lnTo>
                    <a:lnTo>
                      <a:pt x="381166" y="660217"/>
                    </a:lnTo>
                    <a:close/>
                  </a:path>
                </a:pathLst>
              </a:custGeom>
              <a:solidFill>
                <a:srgbClr val="D1D3D4">
                  <a:alpha val="22000"/>
                </a:srgbClr>
              </a:solidFill>
              <a:ln w="14671" cap="flat">
                <a:noFill/>
                <a:prstDash val="solid"/>
                <a:miter/>
              </a:ln>
            </p:spPr>
            <p:txBody>
              <a:bodyPr anchor="ctr"/>
              <a:lstStyle/>
              <a:p>
                <a:endParaRPr/>
              </a:p>
            </p:txBody>
          </p:sp>
          <p:sp>
            <p:nvSpPr>
              <p:cNvPr id="265" name="Freeform: Shape 264">
                <a:extLst>
                  <a:ext uri="{FF2B5EF4-FFF2-40B4-BE49-F238E27FC236}">
                    <a16:creationId xmlns:a16="http://schemas.microsoft.com/office/drawing/2014/main" id="{4E75E842-BB8C-4B5D-B705-3293226B50DF}"/>
                  </a:ext>
                </a:extLst>
              </p:cNvPr>
              <p:cNvSpPr/>
              <p:nvPr/>
            </p:nvSpPr>
            <p:spPr>
              <a:xfrm rot="16200000" flipV="1">
                <a:off x="10984580" y="4905481"/>
                <a:ext cx="381164" cy="660216"/>
              </a:xfrm>
              <a:custGeom>
                <a:avLst/>
                <a:gdLst>
                  <a:gd name="connsiteX0" fmla="*/ 0 w 381164"/>
                  <a:gd name="connsiteY0" fmla="*/ 0 h 660216"/>
                  <a:gd name="connsiteX1" fmla="*/ 381165 w 381164"/>
                  <a:gd name="connsiteY1" fmla="*/ 660217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0" y="0"/>
                    </a:moveTo>
                    <a:lnTo>
                      <a:pt x="381165" y="660217"/>
                    </a:lnTo>
                    <a:lnTo>
                      <a:pt x="381165" y="660217"/>
                    </a:lnTo>
                    <a:close/>
                  </a:path>
                </a:pathLst>
              </a:custGeom>
              <a:solidFill>
                <a:srgbClr val="A7A9AC">
                  <a:alpha val="22000"/>
                </a:srgbClr>
              </a:solidFill>
              <a:ln w="14671" cap="flat">
                <a:noFill/>
                <a:prstDash val="solid"/>
                <a:miter/>
              </a:ln>
            </p:spPr>
            <p:txBody>
              <a:bodyPr anchor="ctr"/>
              <a:lstStyle/>
              <a:p>
                <a:endParaRPr/>
              </a:p>
            </p:txBody>
          </p:sp>
          <p:sp>
            <p:nvSpPr>
              <p:cNvPr id="266" name="Freeform: Shape 265">
                <a:extLst>
                  <a:ext uri="{FF2B5EF4-FFF2-40B4-BE49-F238E27FC236}">
                    <a16:creationId xmlns:a16="http://schemas.microsoft.com/office/drawing/2014/main" id="{817EA061-E6EC-4084-8BC2-9A1A74ADACA7}"/>
                  </a:ext>
                </a:extLst>
              </p:cNvPr>
              <p:cNvSpPr/>
              <p:nvPr/>
            </p:nvSpPr>
            <p:spPr>
              <a:xfrm rot="16200000" flipV="1">
                <a:off x="11644797"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7" name="Freeform: Shape 266">
                <a:extLst>
                  <a:ext uri="{FF2B5EF4-FFF2-40B4-BE49-F238E27FC236}">
                    <a16:creationId xmlns:a16="http://schemas.microsoft.com/office/drawing/2014/main" id="{1F733C60-08E5-4BDA-A194-4C350A88172C}"/>
                  </a:ext>
                </a:extLst>
              </p:cNvPr>
              <p:cNvSpPr/>
              <p:nvPr/>
            </p:nvSpPr>
            <p:spPr>
              <a:xfrm rot="16200000" flipV="1">
                <a:off x="10324364" y="6048977"/>
                <a:ext cx="381164" cy="660216"/>
              </a:xfrm>
              <a:custGeom>
                <a:avLst/>
                <a:gdLst>
                  <a:gd name="connsiteX0" fmla="*/ 381165 w 381164"/>
                  <a:gd name="connsiteY0" fmla="*/ 660217 h 660216"/>
                  <a:gd name="connsiteX1" fmla="*/ 0 w 381164"/>
                  <a:gd name="connsiteY1" fmla="*/ 0 h 660216"/>
                  <a:gd name="connsiteX2" fmla="*/ 381165 w 381164"/>
                  <a:gd name="connsiteY2" fmla="*/ 660217 h 660216"/>
                </a:gdLst>
                <a:ahLst/>
                <a:cxnLst>
                  <a:cxn ang="0">
                    <a:pos x="connsiteX0" y="connsiteY0"/>
                  </a:cxn>
                  <a:cxn ang="0">
                    <a:pos x="connsiteX1" y="connsiteY1"/>
                  </a:cxn>
                  <a:cxn ang="0">
                    <a:pos x="connsiteX2" y="connsiteY2"/>
                  </a:cxn>
                </a:cxnLst>
                <a:rect l="l" t="t" r="r" b="b"/>
                <a:pathLst>
                  <a:path w="381164" h="660216">
                    <a:moveTo>
                      <a:pt x="381165" y="660217"/>
                    </a:moveTo>
                    <a:lnTo>
                      <a:pt x="0" y="0"/>
                    </a:lnTo>
                    <a:lnTo>
                      <a:pt x="381165" y="660217"/>
                    </a:lnTo>
                    <a:close/>
                  </a:path>
                </a:pathLst>
              </a:custGeom>
              <a:solidFill>
                <a:srgbClr val="E6E7E8">
                  <a:alpha val="22000"/>
                </a:srgbClr>
              </a:solidFill>
              <a:ln w="14671" cap="flat">
                <a:noFill/>
                <a:prstDash val="solid"/>
                <a:miter/>
              </a:ln>
            </p:spPr>
            <p:txBody>
              <a:bodyPr anchor="ctr"/>
              <a:lstStyle/>
              <a:p>
                <a:endParaRPr/>
              </a:p>
            </p:txBody>
          </p:sp>
          <p:sp>
            <p:nvSpPr>
              <p:cNvPr id="268" name="Freeform: Shape 267">
                <a:extLst>
                  <a:ext uri="{FF2B5EF4-FFF2-40B4-BE49-F238E27FC236}">
                    <a16:creationId xmlns:a16="http://schemas.microsoft.com/office/drawing/2014/main" id="{9EA53B86-934E-4EB4-B089-658F40263C13}"/>
                  </a:ext>
                </a:extLst>
              </p:cNvPr>
              <p:cNvSpPr/>
              <p:nvPr/>
            </p:nvSpPr>
            <p:spPr>
              <a:xfrm rot="16200000" flipV="1">
                <a:off x="9509949" y="2743197"/>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47" name="Freeform: Shape 346">
                <a:extLst>
                  <a:ext uri="{FF2B5EF4-FFF2-40B4-BE49-F238E27FC236}">
                    <a16:creationId xmlns:a16="http://schemas.microsoft.com/office/drawing/2014/main" id="{E26DB028-B116-4F75-9BB1-9CF1988DDC3E}"/>
                  </a:ext>
                </a:extLst>
              </p:cNvPr>
              <p:cNvSpPr/>
              <p:nvPr/>
            </p:nvSpPr>
            <p:spPr>
              <a:xfrm rot="16200000" flipV="1">
                <a:off x="11490599"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48" name="Freeform: Shape 347">
                <a:extLst>
                  <a:ext uri="{FF2B5EF4-FFF2-40B4-BE49-F238E27FC236}">
                    <a16:creationId xmlns:a16="http://schemas.microsoft.com/office/drawing/2014/main" id="{A47A54A0-FB1A-4047-87CB-00EAEB1A8D66}"/>
                  </a:ext>
                </a:extLst>
              </p:cNvPr>
              <p:cNvSpPr/>
              <p:nvPr/>
            </p:nvSpPr>
            <p:spPr>
              <a:xfrm rot="16200000" flipV="1">
                <a:off x="11454214"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E6E7E8">
                  <a:alpha val="22000"/>
                </a:srgbClr>
              </a:solidFill>
              <a:ln w="14671" cap="flat">
                <a:noFill/>
                <a:prstDash val="solid"/>
                <a:miter/>
              </a:ln>
            </p:spPr>
            <p:txBody>
              <a:bodyPr anchor="ctr"/>
              <a:lstStyle/>
              <a:p>
                <a:endParaRPr/>
              </a:p>
            </p:txBody>
          </p:sp>
          <p:sp>
            <p:nvSpPr>
              <p:cNvPr id="349" name="Freeform: Shape 348">
                <a:extLst>
                  <a:ext uri="{FF2B5EF4-FFF2-40B4-BE49-F238E27FC236}">
                    <a16:creationId xmlns:a16="http://schemas.microsoft.com/office/drawing/2014/main" id="{64FDCCB7-1659-4D5A-8BD3-9EA8062822B6}"/>
                  </a:ext>
                </a:extLst>
              </p:cNvPr>
              <p:cNvSpPr/>
              <p:nvPr/>
            </p:nvSpPr>
            <p:spPr>
              <a:xfrm rot="16200000" flipV="1">
                <a:off x="11454141" y="4714825"/>
                <a:ext cx="762476" cy="660216"/>
              </a:xfrm>
              <a:custGeom>
                <a:avLst/>
                <a:gdLst>
                  <a:gd name="connsiteX0" fmla="*/ 762476 w 762476"/>
                  <a:gd name="connsiteY0" fmla="*/ 660217 h 660216"/>
                  <a:gd name="connsiteX1" fmla="*/ 381312 w 762476"/>
                  <a:gd name="connsiteY1" fmla="*/ 0 h 660216"/>
                  <a:gd name="connsiteX2" fmla="*/ 0 w 762476"/>
                  <a:gd name="connsiteY2" fmla="*/ 660217 h 660216"/>
                </a:gdLst>
                <a:ahLst/>
                <a:cxnLst>
                  <a:cxn ang="0">
                    <a:pos x="connsiteX0" y="connsiteY0"/>
                  </a:cxn>
                  <a:cxn ang="0">
                    <a:pos x="connsiteX1" y="connsiteY1"/>
                  </a:cxn>
                  <a:cxn ang="0">
                    <a:pos x="connsiteX2" y="connsiteY2"/>
                  </a:cxn>
                </a:cxnLst>
                <a:rect l="l" t="t" r="r" b="b"/>
                <a:pathLst>
                  <a:path w="762476" h="660216">
                    <a:moveTo>
                      <a:pt x="762476" y="660217"/>
                    </a:moveTo>
                    <a:lnTo>
                      <a:pt x="381312"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50" name="Freeform: Shape 349">
                <a:extLst>
                  <a:ext uri="{FF2B5EF4-FFF2-40B4-BE49-F238E27FC236}">
                    <a16:creationId xmlns:a16="http://schemas.microsoft.com/office/drawing/2014/main" id="{58F2DF8A-9700-4A94-87D0-4EE55D506ACE}"/>
                  </a:ext>
                </a:extLst>
              </p:cNvPr>
              <p:cNvSpPr/>
              <p:nvPr/>
            </p:nvSpPr>
            <p:spPr>
              <a:xfrm rot="16200000" flipV="1">
                <a:off x="11454214" y="3952422"/>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chemeClr val="accent5">
                  <a:alpha val="22000"/>
                </a:schemeClr>
              </a:solidFill>
              <a:ln w="14671" cap="flat">
                <a:noFill/>
                <a:prstDash val="solid"/>
                <a:miter/>
              </a:ln>
            </p:spPr>
            <p:txBody>
              <a:bodyPr anchor="ctr"/>
              <a:lstStyle/>
              <a:p>
                <a:endParaRPr/>
              </a:p>
            </p:txBody>
          </p:sp>
          <p:sp>
            <p:nvSpPr>
              <p:cNvPr id="351" name="Freeform: Shape 350">
                <a:extLst>
                  <a:ext uri="{FF2B5EF4-FFF2-40B4-BE49-F238E27FC236}">
                    <a16:creationId xmlns:a16="http://schemas.microsoft.com/office/drawing/2014/main" id="{62D78300-5F30-487B-B6D1-D03C65587345}"/>
                  </a:ext>
                </a:extLst>
              </p:cNvPr>
              <p:cNvSpPr/>
              <p:nvPr/>
            </p:nvSpPr>
            <p:spPr>
              <a:xfrm rot="16200000" flipV="1">
                <a:off x="11490599" y="464902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2" name="Freeform: Shape 351">
                <a:extLst>
                  <a:ext uri="{FF2B5EF4-FFF2-40B4-BE49-F238E27FC236}">
                    <a16:creationId xmlns:a16="http://schemas.microsoft.com/office/drawing/2014/main" id="{02FCC900-08AB-4F61-811D-6D3A2F20897E}"/>
                  </a:ext>
                </a:extLst>
              </p:cNvPr>
              <p:cNvSpPr/>
              <p:nvPr/>
            </p:nvSpPr>
            <p:spPr>
              <a:xfrm rot="16200000" flipV="1">
                <a:off x="11454214" y="3190092"/>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F1F2F2">
                  <a:alpha val="25000"/>
                </a:srgbClr>
              </a:solidFill>
              <a:ln w="14671" cap="flat">
                <a:noFill/>
                <a:prstDash val="solid"/>
                <a:miter/>
              </a:ln>
            </p:spPr>
            <p:txBody>
              <a:bodyPr anchor="ctr"/>
              <a:lstStyle/>
              <a:p>
                <a:endParaRPr/>
              </a:p>
            </p:txBody>
          </p:sp>
          <p:sp>
            <p:nvSpPr>
              <p:cNvPr id="354" name="Freeform: Shape 353">
                <a:extLst>
                  <a:ext uri="{FF2B5EF4-FFF2-40B4-BE49-F238E27FC236}">
                    <a16:creationId xmlns:a16="http://schemas.microsoft.com/office/drawing/2014/main" id="{236E3A88-76B0-4F3A-92B2-65F9DAA8E1ED}"/>
                  </a:ext>
                </a:extLst>
              </p:cNvPr>
              <p:cNvSpPr/>
              <p:nvPr/>
            </p:nvSpPr>
            <p:spPr>
              <a:xfrm rot="16200000" flipV="1">
                <a:off x="11490599"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356" name="Freeform: Shape 355">
                <a:extLst>
                  <a:ext uri="{FF2B5EF4-FFF2-40B4-BE49-F238E27FC236}">
                    <a16:creationId xmlns:a16="http://schemas.microsoft.com/office/drawing/2014/main" id="{9EC33911-4910-4B8D-A60F-F363C92A79C1}"/>
                  </a:ext>
                </a:extLst>
              </p:cNvPr>
              <p:cNvSpPr/>
              <p:nvPr/>
            </p:nvSpPr>
            <p:spPr>
              <a:xfrm rot="16200000" flipV="1">
                <a:off x="11454214" y="3571257"/>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57" name="Freeform: Shape 356">
                <a:extLst>
                  <a:ext uri="{FF2B5EF4-FFF2-40B4-BE49-F238E27FC236}">
                    <a16:creationId xmlns:a16="http://schemas.microsoft.com/office/drawing/2014/main" id="{1B820B1B-73D5-4932-9529-786B94F3B336}"/>
                  </a:ext>
                </a:extLst>
              </p:cNvPr>
              <p:cNvSpPr/>
              <p:nvPr/>
            </p:nvSpPr>
            <p:spPr>
              <a:xfrm rot="16200000" flipV="1">
                <a:off x="11454214" y="4333587"/>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58" name="Freeform: Shape 357">
                <a:extLst>
                  <a:ext uri="{FF2B5EF4-FFF2-40B4-BE49-F238E27FC236}">
                    <a16:creationId xmlns:a16="http://schemas.microsoft.com/office/drawing/2014/main" id="{C5BDEF2B-DAE2-460C-A5F9-BD009BFF96DC}"/>
                  </a:ext>
                </a:extLst>
              </p:cNvPr>
              <p:cNvSpPr/>
              <p:nvPr/>
            </p:nvSpPr>
            <p:spPr>
              <a:xfrm rot="16200000" flipV="1">
                <a:off x="11454140" y="5095990"/>
                <a:ext cx="762477" cy="660216"/>
              </a:xfrm>
              <a:custGeom>
                <a:avLst/>
                <a:gdLst>
                  <a:gd name="connsiteX0" fmla="*/ 762477 w 762477"/>
                  <a:gd name="connsiteY0" fmla="*/ 0 h 660216"/>
                  <a:gd name="connsiteX1" fmla="*/ 0 w 762477"/>
                  <a:gd name="connsiteY1" fmla="*/ 0 h 660216"/>
                  <a:gd name="connsiteX2" fmla="*/ 381166 w 762477"/>
                  <a:gd name="connsiteY2" fmla="*/ 660217 h 660216"/>
                </a:gdLst>
                <a:ahLst/>
                <a:cxnLst>
                  <a:cxn ang="0">
                    <a:pos x="connsiteX0" y="connsiteY0"/>
                  </a:cxn>
                  <a:cxn ang="0">
                    <a:pos x="connsiteX1" y="connsiteY1"/>
                  </a:cxn>
                  <a:cxn ang="0">
                    <a:pos x="connsiteX2" y="connsiteY2"/>
                  </a:cxn>
                </a:cxnLst>
                <a:rect l="l" t="t" r="r" b="b"/>
                <a:pathLst>
                  <a:path w="762477" h="660216">
                    <a:moveTo>
                      <a:pt x="762477" y="0"/>
                    </a:moveTo>
                    <a:lnTo>
                      <a:pt x="0" y="0"/>
                    </a:lnTo>
                    <a:lnTo>
                      <a:pt x="381166" y="660217"/>
                    </a:lnTo>
                    <a:close/>
                  </a:path>
                </a:pathLst>
              </a:custGeom>
              <a:solidFill>
                <a:srgbClr val="F1F2F2">
                  <a:alpha val="22000"/>
                </a:srgbClr>
              </a:solidFill>
              <a:ln w="14671" cap="flat">
                <a:noFill/>
                <a:prstDash val="solid"/>
                <a:miter/>
              </a:ln>
            </p:spPr>
            <p:txBody>
              <a:bodyPr anchor="ctr"/>
              <a:lstStyle/>
              <a:p>
                <a:endParaRPr/>
              </a:p>
            </p:txBody>
          </p:sp>
          <p:sp>
            <p:nvSpPr>
              <p:cNvPr id="359" name="Freeform: Shape 358">
                <a:extLst>
                  <a:ext uri="{FF2B5EF4-FFF2-40B4-BE49-F238E27FC236}">
                    <a16:creationId xmlns:a16="http://schemas.microsoft.com/office/drawing/2014/main" id="{099095B7-79C5-44BA-B031-D47A47FFF7AD}"/>
                  </a:ext>
                </a:extLst>
              </p:cNvPr>
              <p:cNvSpPr/>
              <p:nvPr/>
            </p:nvSpPr>
            <p:spPr>
              <a:xfrm rot="16200000" flipV="1">
                <a:off x="11454214" y="5858394"/>
                <a:ext cx="762329" cy="660216"/>
              </a:xfrm>
              <a:custGeom>
                <a:avLst/>
                <a:gdLst>
                  <a:gd name="connsiteX0" fmla="*/ 381165 w 762329"/>
                  <a:gd name="connsiteY0" fmla="*/ 660217 h 660216"/>
                  <a:gd name="connsiteX1" fmla="*/ 762330 w 762329"/>
                  <a:gd name="connsiteY1" fmla="*/ 0 h 660216"/>
                  <a:gd name="connsiteX2" fmla="*/ 0 w 762329"/>
                  <a:gd name="connsiteY2" fmla="*/ 0 h 660216"/>
                  <a:gd name="connsiteX3" fmla="*/ 0 w 762329"/>
                  <a:gd name="connsiteY3" fmla="*/ 0 h 660216"/>
                  <a:gd name="connsiteX4" fmla="*/ 381165 w 762329"/>
                  <a:gd name="connsiteY4" fmla="*/ 660217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381165" y="660217"/>
                    </a:moveTo>
                    <a:lnTo>
                      <a:pt x="762330" y="0"/>
                    </a:lnTo>
                    <a:lnTo>
                      <a:pt x="0" y="0"/>
                    </a:lnTo>
                    <a:lnTo>
                      <a:pt x="0" y="0"/>
                    </a:lnTo>
                    <a:lnTo>
                      <a:pt x="381165" y="660217"/>
                    </a:lnTo>
                    <a:close/>
                  </a:path>
                </a:pathLst>
              </a:custGeom>
              <a:solidFill>
                <a:srgbClr val="D1D3D4">
                  <a:alpha val="22000"/>
                </a:srgbClr>
              </a:solidFill>
              <a:ln w="14671" cap="flat">
                <a:noFill/>
                <a:prstDash val="solid"/>
                <a:miter/>
              </a:ln>
            </p:spPr>
            <p:txBody>
              <a:bodyPr anchor="ctr"/>
              <a:lstStyle/>
              <a:p>
                <a:endParaRPr/>
              </a:p>
            </p:txBody>
          </p:sp>
          <p:sp>
            <p:nvSpPr>
              <p:cNvPr id="370" name="Freeform: Shape 369">
                <a:extLst>
                  <a:ext uri="{FF2B5EF4-FFF2-40B4-BE49-F238E27FC236}">
                    <a16:creationId xmlns:a16="http://schemas.microsoft.com/office/drawing/2014/main" id="{1AAD929D-5684-4ED7-8E1C-75AEEC93AC23}"/>
                  </a:ext>
                </a:extLst>
              </p:cNvPr>
              <p:cNvSpPr/>
              <p:nvPr/>
            </p:nvSpPr>
            <p:spPr>
              <a:xfrm rot="16200000" flipV="1">
                <a:off x="10793997" y="5858394"/>
                <a:ext cx="762329" cy="660216"/>
              </a:xfrm>
              <a:custGeom>
                <a:avLst/>
                <a:gdLst>
                  <a:gd name="connsiteX0" fmla="*/ 762330 w 762329"/>
                  <a:gd name="connsiteY0" fmla="*/ 660217 h 660216"/>
                  <a:gd name="connsiteX1" fmla="*/ 381165 w 762329"/>
                  <a:gd name="connsiteY1" fmla="*/ 0 h 660216"/>
                  <a:gd name="connsiteX2" fmla="*/ 0 w 762329"/>
                  <a:gd name="connsiteY2" fmla="*/ 660217 h 660216"/>
                </a:gdLst>
                <a:ahLst/>
                <a:cxnLst>
                  <a:cxn ang="0">
                    <a:pos x="connsiteX0" y="connsiteY0"/>
                  </a:cxn>
                  <a:cxn ang="0">
                    <a:pos x="connsiteX1" y="connsiteY1"/>
                  </a:cxn>
                  <a:cxn ang="0">
                    <a:pos x="connsiteX2" y="connsiteY2"/>
                  </a:cxn>
                </a:cxnLst>
                <a:rect l="l" t="t" r="r" b="b"/>
                <a:pathLst>
                  <a:path w="762329" h="660216">
                    <a:moveTo>
                      <a:pt x="762330" y="660217"/>
                    </a:moveTo>
                    <a:lnTo>
                      <a:pt x="381165" y="0"/>
                    </a:lnTo>
                    <a:lnTo>
                      <a:pt x="0" y="660217"/>
                    </a:lnTo>
                    <a:close/>
                  </a:path>
                </a:pathLst>
              </a:custGeom>
              <a:solidFill>
                <a:srgbClr val="BCBEC0">
                  <a:alpha val="22000"/>
                </a:srgbClr>
              </a:solidFill>
              <a:ln w="14671" cap="flat">
                <a:noFill/>
                <a:prstDash val="solid"/>
                <a:miter/>
              </a:ln>
            </p:spPr>
            <p:txBody>
              <a:bodyPr anchor="ctr"/>
              <a:lstStyle/>
              <a:p>
                <a:endParaRPr/>
              </a:p>
            </p:txBody>
          </p:sp>
          <p:sp>
            <p:nvSpPr>
              <p:cNvPr id="371" name="Freeform: Shape 370">
                <a:extLst>
                  <a:ext uri="{FF2B5EF4-FFF2-40B4-BE49-F238E27FC236}">
                    <a16:creationId xmlns:a16="http://schemas.microsoft.com/office/drawing/2014/main" id="{C88EDBFE-34C3-48B6-8BB6-95F3CFE28B76}"/>
                  </a:ext>
                </a:extLst>
              </p:cNvPr>
              <p:cNvSpPr/>
              <p:nvPr/>
            </p:nvSpPr>
            <p:spPr>
              <a:xfrm rot="16200000" flipV="1">
                <a:off x="10830383"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2" name="Freeform: Shape 371">
                <a:extLst>
                  <a:ext uri="{FF2B5EF4-FFF2-40B4-BE49-F238E27FC236}">
                    <a16:creationId xmlns:a16="http://schemas.microsoft.com/office/drawing/2014/main" id="{1603ED1D-D514-4AC4-A815-F8533F290A17}"/>
                  </a:ext>
                </a:extLst>
              </p:cNvPr>
              <p:cNvSpPr/>
              <p:nvPr/>
            </p:nvSpPr>
            <p:spPr>
              <a:xfrm rot="16200000" flipV="1">
                <a:off x="10793997" y="5096064"/>
                <a:ext cx="762330" cy="660216"/>
              </a:xfrm>
              <a:custGeom>
                <a:avLst/>
                <a:gdLst>
                  <a:gd name="connsiteX0" fmla="*/ 0 w 762330"/>
                  <a:gd name="connsiteY0" fmla="*/ 660217 h 660216"/>
                  <a:gd name="connsiteX1" fmla="*/ 762330 w 762330"/>
                  <a:gd name="connsiteY1" fmla="*/ 660217 h 660216"/>
                  <a:gd name="connsiteX2" fmla="*/ 381166 w 762330"/>
                  <a:gd name="connsiteY2" fmla="*/ 0 h 660216"/>
                </a:gdLst>
                <a:ahLst/>
                <a:cxnLst>
                  <a:cxn ang="0">
                    <a:pos x="connsiteX0" y="connsiteY0"/>
                  </a:cxn>
                  <a:cxn ang="0">
                    <a:pos x="connsiteX1" y="connsiteY1"/>
                  </a:cxn>
                  <a:cxn ang="0">
                    <a:pos x="connsiteX2" y="connsiteY2"/>
                  </a:cxn>
                </a:cxnLst>
                <a:rect l="l" t="t" r="r" b="b"/>
                <a:pathLst>
                  <a:path w="762330" h="660216">
                    <a:moveTo>
                      <a:pt x="0" y="660217"/>
                    </a:moveTo>
                    <a:lnTo>
                      <a:pt x="762330" y="660217"/>
                    </a:lnTo>
                    <a:lnTo>
                      <a:pt x="381166" y="0"/>
                    </a:lnTo>
                    <a:close/>
                  </a:path>
                </a:pathLst>
              </a:custGeom>
              <a:solidFill>
                <a:schemeClr val="accent5">
                  <a:alpha val="22000"/>
                </a:schemeClr>
              </a:solidFill>
              <a:ln w="14671" cap="flat">
                <a:noFill/>
                <a:prstDash val="solid"/>
                <a:miter/>
              </a:ln>
            </p:spPr>
            <p:txBody>
              <a:bodyPr anchor="ctr"/>
              <a:lstStyle/>
              <a:p>
                <a:pPr lvl="0"/>
                <a:endParaRPr/>
              </a:p>
            </p:txBody>
          </p:sp>
          <p:sp>
            <p:nvSpPr>
              <p:cNvPr id="373" name="Freeform: Shape 372">
                <a:extLst>
                  <a:ext uri="{FF2B5EF4-FFF2-40B4-BE49-F238E27FC236}">
                    <a16:creationId xmlns:a16="http://schemas.microsoft.com/office/drawing/2014/main" id="{10D5AB26-1EEB-477F-A433-0A56D1C8AB90}"/>
                  </a:ext>
                </a:extLst>
              </p:cNvPr>
              <p:cNvSpPr/>
              <p:nvPr/>
            </p:nvSpPr>
            <p:spPr>
              <a:xfrm rot="16200000" flipV="1">
                <a:off x="10793997" y="4333587"/>
                <a:ext cx="762329" cy="660216"/>
              </a:xfrm>
              <a:custGeom>
                <a:avLst/>
                <a:gdLst>
                  <a:gd name="connsiteX0" fmla="*/ 0 w 762329"/>
                  <a:gd name="connsiteY0" fmla="*/ 660217 h 660216"/>
                  <a:gd name="connsiteX1" fmla="*/ 762330 w 762329"/>
                  <a:gd name="connsiteY1" fmla="*/ 660217 h 660216"/>
                  <a:gd name="connsiteX2" fmla="*/ 381165 w 762329"/>
                  <a:gd name="connsiteY2" fmla="*/ 0 h 660216"/>
                </a:gdLst>
                <a:ahLst/>
                <a:cxnLst>
                  <a:cxn ang="0">
                    <a:pos x="connsiteX0" y="connsiteY0"/>
                  </a:cxn>
                  <a:cxn ang="0">
                    <a:pos x="connsiteX1" y="connsiteY1"/>
                  </a:cxn>
                  <a:cxn ang="0">
                    <a:pos x="connsiteX2" y="connsiteY2"/>
                  </a:cxn>
                </a:cxnLst>
                <a:rect l="l" t="t" r="r" b="b"/>
                <a:pathLst>
                  <a:path w="762329" h="660216">
                    <a:moveTo>
                      <a:pt x="0" y="660217"/>
                    </a:moveTo>
                    <a:lnTo>
                      <a:pt x="762330" y="660217"/>
                    </a:lnTo>
                    <a:lnTo>
                      <a:pt x="381165" y="0"/>
                    </a:lnTo>
                    <a:close/>
                  </a:path>
                </a:pathLst>
              </a:custGeom>
              <a:solidFill>
                <a:schemeClr val="accent5">
                  <a:alpha val="22000"/>
                </a:schemeClr>
              </a:solidFill>
              <a:ln w="14671" cap="flat">
                <a:noFill/>
                <a:prstDash val="solid"/>
                <a:miter/>
              </a:ln>
            </p:spPr>
            <p:txBody>
              <a:bodyPr anchor="ctr"/>
              <a:lstStyle/>
              <a:p>
                <a:pPr lvl="0"/>
                <a:endParaRPr/>
              </a:p>
            </p:txBody>
          </p:sp>
          <p:sp>
            <p:nvSpPr>
              <p:cNvPr id="374" name="Freeform: Shape 373">
                <a:extLst>
                  <a:ext uri="{FF2B5EF4-FFF2-40B4-BE49-F238E27FC236}">
                    <a16:creationId xmlns:a16="http://schemas.microsoft.com/office/drawing/2014/main" id="{83AC41A3-81FC-4451-9CA4-72767B06660F}"/>
                  </a:ext>
                </a:extLst>
              </p:cNvPr>
              <p:cNvSpPr/>
              <p:nvPr/>
            </p:nvSpPr>
            <p:spPr>
              <a:xfrm rot="16200000" flipV="1">
                <a:off x="10837645" y="5037598"/>
                <a:ext cx="146" cy="14671"/>
              </a:xfrm>
              <a:custGeom>
                <a:avLst/>
                <a:gdLst>
                  <a:gd name="connsiteX0" fmla="*/ 0 w 146"/>
                  <a:gd name="connsiteY0" fmla="*/ 0 h 14671"/>
                  <a:gd name="connsiteX1" fmla="*/ 147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0" y="0"/>
                    </a:moveTo>
                    <a:lnTo>
                      <a:pt x="147"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377" name="Freeform: Shape 376">
                <a:extLst>
                  <a:ext uri="{FF2B5EF4-FFF2-40B4-BE49-F238E27FC236}">
                    <a16:creationId xmlns:a16="http://schemas.microsoft.com/office/drawing/2014/main" id="{2C13FDB2-4FD2-4E61-80E4-7D836EF16AC2}"/>
                  </a:ext>
                </a:extLst>
              </p:cNvPr>
              <p:cNvSpPr/>
              <p:nvPr/>
            </p:nvSpPr>
            <p:spPr>
              <a:xfrm rot="16200000" flipV="1">
                <a:off x="10830383"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A7A9AC">
                  <a:alpha val="22000"/>
                </a:srgbClr>
              </a:solidFill>
              <a:ln w="14671" cap="flat">
                <a:noFill/>
                <a:prstDash val="solid"/>
                <a:miter/>
              </a:ln>
            </p:spPr>
            <p:txBody>
              <a:bodyPr anchor="ctr"/>
              <a:lstStyle/>
              <a:p>
                <a:endParaRPr/>
              </a:p>
            </p:txBody>
          </p:sp>
          <p:sp>
            <p:nvSpPr>
              <p:cNvPr id="381" name="Freeform: Shape 380">
                <a:extLst>
                  <a:ext uri="{FF2B5EF4-FFF2-40B4-BE49-F238E27FC236}">
                    <a16:creationId xmlns:a16="http://schemas.microsoft.com/office/drawing/2014/main" id="{130BCE62-0C3D-4BE5-8358-0B3DD8630798}"/>
                  </a:ext>
                </a:extLst>
              </p:cNvPr>
              <p:cNvSpPr/>
              <p:nvPr/>
            </p:nvSpPr>
            <p:spPr>
              <a:xfrm rot="16200000" flipV="1">
                <a:off x="10793924" y="4714825"/>
                <a:ext cx="762476" cy="660216"/>
              </a:xfrm>
              <a:custGeom>
                <a:avLst/>
                <a:gdLst>
                  <a:gd name="connsiteX0" fmla="*/ 381165 w 762476"/>
                  <a:gd name="connsiteY0" fmla="*/ 660217 h 660216"/>
                  <a:gd name="connsiteX1" fmla="*/ 381312 w 762476"/>
                  <a:gd name="connsiteY1" fmla="*/ 660217 h 660216"/>
                  <a:gd name="connsiteX2" fmla="*/ 762476 w 762476"/>
                  <a:gd name="connsiteY2" fmla="*/ 0 h 660216"/>
                  <a:gd name="connsiteX3" fmla="*/ 0 w 762476"/>
                  <a:gd name="connsiteY3" fmla="*/ 0 h 660216"/>
                </a:gdLst>
                <a:ahLst/>
                <a:cxnLst>
                  <a:cxn ang="0">
                    <a:pos x="connsiteX0" y="connsiteY0"/>
                  </a:cxn>
                  <a:cxn ang="0">
                    <a:pos x="connsiteX1" y="connsiteY1"/>
                  </a:cxn>
                  <a:cxn ang="0">
                    <a:pos x="connsiteX2" y="connsiteY2"/>
                  </a:cxn>
                  <a:cxn ang="0">
                    <a:pos x="connsiteX3" y="connsiteY3"/>
                  </a:cxn>
                </a:cxnLst>
                <a:rect l="l" t="t" r="r" b="b"/>
                <a:pathLst>
                  <a:path w="762476" h="660216">
                    <a:moveTo>
                      <a:pt x="381165" y="660217"/>
                    </a:moveTo>
                    <a:lnTo>
                      <a:pt x="381312" y="660217"/>
                    </a:lnTo>
                    <a:lnTo>
                      <a:pt x="762476"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382" name="Freeform: Shape 381">
                <a:extLst>
                  <a:ext uri="{FF2B5EF4-FFF2-40B4-BE49-F238E27FC236}">
                    <a16:creationId xmlns:a16="http://schemas.microsoft.com/office/drawing/2014/main" id="{28F21245-4441-4932-A63D-E2F8CF8D7220}"/>
                  </a:ext>
                </a:extLst>
              </p:cNvPr>
              <p:cNvSpPr/>
              <p:nvPr/>
            </p:nvSpPr>
            <p:spPr>
              <a:xfrm rot="16200000" flipV="1">
                <a:off x="10793997" y="5477229"/>
                <a:ext cx="762330" cy="660216"/>
              </a:xfrm>
              <a:custGeom>
                <a:avLst/>
                <a:gdLst>
                  <a:gd name="connsiteX0" fmla="*/ 762330 w 762330"/>
                  <a:gd name="connsiteY0" fmla="*/ 0 h 660216"/>
                  <a:gd name="connsiteX1" fmla="*/ 0 w 762330"/>
                  <a:gd name="connsiteY1" fmla="*/ 0 h 660216"/>
                  <a:gd name="connsiteX2" fmla="*/ 0 w 762330"/>
                  <a:gd name="connsiteY2" fmla="*/ 0 h 660216"/>
                  <a:gd name="connsiteX3" fmla="*/ 381165 w 762330"/>
                  <a:gd name="connsiteY3" fmla="*/ 660217 h 660216"/>
                </a:gdLst>
                <a:ahLst/>
                <a:cxnLst>
                  <a:cxn ang="0">
                    <a:pos x="connsiteX0" y="connsiteY0"/>
                  </a:cxn>
                  <a:cxn ang="0">
                    <a:pos x="connsiteX1" y="connsiteY1"/>
                  </a:cxn>
                  <a:cxn ang="0">
                    <a:pos x="connsiteX2" y="connsiteY2"/>
                  </a:cxn>
                  <a:cxn ang="0">
                    <a:pos x="connsiteX3" y="connsiteY3"/>
                  </a:cxn>
                </a:cxnLst>
                <a:rect l="l" t="t" r="r" b="b"/>
                <a:pathLst>
                  <a:path w="762330" h="660216">
                    <a:moveTo>
                      <a:pt x="762330" y="0"/>
                    </a:moveTo>
                    <a:lnTo>
                      <a:pt x="0" y="0"/>
                    </a:lnTo>
                    <a:lnTo>
                      <a:pt x="0" y="0"/>
                    </a:lnTo>
                    <a:lnTo>
                      <a:pt x="381165" y="660217"/>
                    </a:lnTo>
                    <a:close/>
                  </a:path>
                </a:pathLst>
              </a:custGeom>
              <a:solidFill>
                <a:schemeClr val="accent5">
                  <a:alpha val="22000"/>
                </a:schemeClr>
              </a:solidFill>
              <a:ln w="14671" cap="flat">
                <a:noFill/>
                <a:prstDash val="solid"/>
                <a:miter/>
              </a:ln>
            </p:spPr>
            <p:txBody>
              <a:bodyPr anchor="ctr"/>
              <a:lstStyle/>
              <a:p>
                <a:pPr lvl="0"/>
                <a:endParaRPr/>
              </a:p>
            </p:txBody>
          </p:sp>
          <p:sp>
            <p:nvSpPr>
              <p:cNvPr id="394" name="Freeform: Shape 393">
                <a:extLst>
                  <a:ext uri="{FF2B5EF4-FFF2-40B4-BE49-F238E27FC236}">
                    <a16:creationId xmlns:a16="http://schemas.microsoft.com/office/drawing/2014/main" id="{6565A486-D0A5-4C2C-8387-4D2BB203FBF6}"/>
                  </a:ext>
                </a:extLst>
              </p:cNvPr>
              <p:cNvSpPr/>
              <p:nvPr/>
            </p:nvSpPr>
            <p:spPr>
              <a:xfrm rot="16200000" flipV="1">
                <a:off x="10170166"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395" name="Freeform: Shape 394">
                <a:extLst>
                  <a:ext uri="{FF2B5EF4-FFF2-40B4-BE49-F238E27FC236}">
                    <a16:creationId xmlns:a16="http://schemas.microsoft.com/office/drawing/2014/main" id="{AC75F14B-F842-4B51-BC7B-0AAC22284C53}"/>
                  </a:ext>
                </a:extLst>
              </p:cNvPr>
              <p:cNvSpPr/>
              <p:nvPr/>
            </p:nvSpPr>
            <p:spPr>
              <a:xfrm rot="16200000" flipV="1">
                <a:off x="10133781" y="5477229"/>
                <a:ext cx="762330" cy="660216"/>
              </a:xfrm>
              <a:custGeom>
                <a:avLst/>
                <a:gdLst>
                  <a:gd name="connsiteX0" fmla="*/ 762330 w 762330"/>
                  <a:gd name="connsiteY0" fmla="*/ 660217 h 660216"/>
                  <a:gd name="connsiteX1" fmla="*/ 381165 w 762330"/>
                  <a:gd name="connsiteY1" fmla="*/ 0 h 660216"/>
                  <a:gd name="connsiteX2" fmla="*/ 0 w 762330"/>
                  <a:gd name="connsiteY2" fmla="*/ 660217 h 660216"/>
                </a:gdLst>
                <a:ahLst/>
                <a:cxnLst>
                  <a:cxn ang="0">
                    <a:pos x="connsiteX0" y="connsiteY0"/>
                  </a:cxn>
                  <a:cxn ang="0">
                    <a:pos x="connsiteX1" y="connsiteY1"/>
                  </a:cxn>
                  <a:cxn ang="0">
                    <a:pos x="connsiteX2" y="connsiteY2"/>
                  </a:cxn>
                </a:cxnLst>
                <a:rect l="l" t="t" r="r" b="b"/>
                <a:pathLst>
                  <a:path w="762330" h="660216">
                    <a:moveTo>
                      <a:pt x="762330" y="660217"/>
                    </a:moveTo>
                    <a:lnTo>
                      <a:pt x="381165" y="0"/>
                    </a:lnTo>
                    <a:lnTo>
                      <a:pt x="0" y="660217"/>
                    </a:lnTo>
                    <a:close/>
                  </a:path>
                </a:pathLst>
              </a:custGeom>
              <a:solidFill>
                <a:srgbClr val="D1D3D4">
                  <a:alpha val="22000"/>
                </a:srgbClr>
              </a:solidFill>
              <a:ln w="14671" cap="flat">
                <a:noFill/>
                <a:prstDash val="solid"/>
                <a:miter/>
              </a:ln>
            </p:spPr>
            <p:txBody>
              <a:bodyPr anchor="ctr"/>
              <a:lstStyle/>
              <a:p>
                <a:endParaRPr/>
              </a:p>
            </p:txBody>
          </p:sp>
          <p:sp>
            <p:nvSpPr>
              <p:cNvPr id="398" name="Freeform: Shape 397">
                <a:extLst>
                  <a:ext uri="{FF2B5EF4-FFF2-40B4-BE49-F238E27FC236}">
                    <a16:creationId xmlns:a16="http://schemas.microsoft.com/office/drawing/2014/main" id="{48444F31-4401-4931-961B-7C93B3E7BA17}"/>
                  </a:ext>
                </a:extLst>
              </p:cNvPr>
              <p:cNvSpPr/>
              <p:nvPr/>
            </p:nvSpPr>
            <p:spPr>
              <a:xfrm rot="16200000" flipV="1">
                <a:off x="10177428"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1" name="Freeform: Shape 400">
                <a:extLst>
                  <a:ext uri="{FF2B5EF4-FFF2-40B4-BE49-F238E27FC236}">
                    <a16:creationId xmlns:a16="http://schemas.microsoft.com/office/drawing/2014/main" id="{F66880EA-EA8C-4628-A926-40110E7DDE03}"/>
                  </a:ext>
                </a:extLst>
              </p:cNvPr>
              <p:cNvSpPr/>
              <p:nvPr/>
            </p:nvSpPr>
            <p:spPr>
              <a:xfrm rot="16200000" flipV="1">
                <a:off x="10170166"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sp>
            <p:nvSpPr>
              <p:cNvPr id="405" name="Freeform: Shape 404">
                <a:extLst>
                  <a:ext uri="{FF2B5EF4-FFF2-40B4-BE49-F238E27FC236}">
                    <a16:creationId xmlns:a16="http://schemas.microsoft.com/office/drawing/2014/main" id="{59D28809-7853-459E-8C39-AE9C79F8BCFF}"/>
                  </a:ext>
                </a:extLst>
              </p:cNvPr>
              <p:cNvSpPr/>
              <p:nvPr/>
            </p:nvSpPr>
            <p:spPr>
              <a:xfrm rot="16200000" flipV="1">
                <a:off x="10133781" y="5096064"/>
                <a:ext cx="762330" cy="660216"/>
              </a:xfrm>
              <a:custGeom>
                <a:avLst/>
                <a:gdLst>
                  <a:gd name="connsiteX0" fmla="*/ 381166 w 762330"/>
                  <a:gd name="connsiteY0" fmla="*/ 660217 h 660216"/>
                  <a:gd name="connsiteX1" fmla="*/ 762330 w 762330"/>
                  <a:gd name="connsiteY1" fmla="*/ 0 h 660216"/>
                  <a:gd name="connsiteX2" fmla="*/ 0 w 762330"/>
                  <a:gd name="connsiteY2" fmla="*/ 0 h 660216"/>
                </a:gdLst>
                <a:ahLst/>
                <a:cxnLst>
                  <a:cxn ang="0">
                    <a:pos x="connsiteX0" y="connsiteY0"/>
                  </a:cxn>
                  <a:cxn ang="0">
                    <a:pos x="connsiteX1" y="connsiteY1"/>
                  </a:cxn>
                  <a:cxn ang="0">
                    <a:pos x="connsiteX2" y="connsiteY2"/>
                  </a:cxn>
                </a:cxnLst>
                <a:rect l="l" t="t" r="r" b="b"/>
                <a:pathLst>
                  <a:path w="762330" h="660216">
                    <a:moveTo>
                      <a:pt x="381166" y="660217"/>
                    </a:moveTo>
                    <a:lnTo>
                      <a:pt x="762330" y="0"/>
                    </a:lnTo>
                    <a:lnTo>
                      <a:pt x="0" y="0"/>
                    </a:lnTo>
                    <a:close/>
                  </a:path>
                </a:pathLst>
              </a:custGeom>
              <a:solidFill>
                <a:srgbClr val="E6E7E8">
                  <a:alpha val="22000"/>
                </a:srgbClr>
              </a:solidFill>
              <a:ln w="14671" cap="flat">
                <a:noFill/>
                <a:prstDash val="solid"/>
                <a:miter/>
              </a:ln>
            </p:spPr>
            <p:txBody>
              <a:bodyPr anchor="ctr"/>
              <a:lstStyle/>
              <a:p>
                <a:endParaRPr/>
              </a:p>
            </p:txBody>
          </p:sp>
          <p:sp>
            <p:nvSpPr>
              <p:cNvPr id="406" name="Freeform: Shape 405">
                <a:extLst>
                  <a:ext uri="{FF2B5EF4-FFF2-40B4-BE49-F238E27FC236}">
                    <a16:creationId xmlns:a16="http://schemas.microsoft.com/office/drawing/2014/main" id="{80A78582-B707-438E-B50B-F6DB301AE716}"/>
                  </a:ext>
                </a:extLst>
              </p:cNvPr>
              <p:cNvSpPr/>
              <p:nvPr/>
            </p:nvSpPr>
            <p:spPr>
              <a:xfrm rot="16200000" flipV="1">
                <a:off x="10133781" y="5858394"/>
                <a:ext cx="762329" cy="660216"/>
              </a:xfrm>
              <a:custGeom>
                <a:avLst/>
                <a:gdLst>
                  <a:gd name="connsiteX0" fmla="*/ 0 w 762329"/>
                  <a:gd name="connsiteY0" fmla="*/ 0 h 660216"/>
                  <a:gd name="connsiteX1" fmla="*/ 381165 w 762329"/>
                  <a:gd name="connsiteY1" fmla="*/ 660217 h 660216"/>
                  <a:gd name="connsiteX2" fmla="*/ 381165 w 762329"/>
                  <a:gd name="connsiteY2" fmla="*/ 660217 h 660216"/>
                  <a:gd name="connsiteX3" fmla="*/ 762330 w 762329"/>
                  <a:gd name="connsiteY3" fmla="*/ 0 h 660216"/>
                  <a:gd name="connsiteX4" fmla="*/ 0 w 762329"/>
                  <a:gd name="connsiteY4" fmla="*/ 0 h 66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329" h="660216">
                    <a:moveTo>
                      <a:pt x="0" y="0"/>
                    </a:moveTo>
                    <a:lnTo>
                      <a:pt x="381165" y="660217"/>
                    </a:lnTo>
                    <a:lnTo>
                      <a:pt x="381165" y="660217"/>
                    </a:lnTo>
                    <a:lnTo>
                      <a:pt x="76233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18" name="Freeform: Shape 417">
                <a:extLst>
                  <a:ext uri="{FF2B5EF4-FFF2-40B4-BE49-F238E27FC236}">
                    <a16:creationId xmlns:a16="http://schemas.microsoft.com/office/drawing/2014/main" id="{40A796EF-CDFF-40AA-A8E1-0B3AA61A14F5}"/>
                  </a:ext>
                </a:extLst>
              </p:cNvPr>
              <p:cNvSpPr/>
              <p:nvPr/>
            </p:nvSpPr>
            <p:spPr>
              <a:xfrm rot="16200000" flipV="1">
                <a:off x="9509949" y="655499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1" name="Freeform: Shape 420">
                <a:extLst>
                  <a:ext uri="{FF2B5EF4-FFF2-40B4-BE49-F238E27FC236}">
                    <a16:creationId xmlns:a16="http://schemas.microsoft.com/office/drawing/2014/main" id="{CD01ECD9-48F6-4A2B-8D96-9B32A27001E4}"/>
                  </a:ext>
                </a:extLst>
              </p:cNvPr>
              <p:cNvSpPr/>
              <p:nvPr/>
            </p:nvSpPr>
            <p:spPr>
              <a:xfrm rot="16200000" flipV="1">
                <a:off x="9509949" y="5030336"/>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24" name="Freeform: Shape 423">
                <a:extLst>
                  <a:ext uri="{FF2B5EF4-FFF2-40B4-BE49-F238E27FC236}">
                    <a16:creationId xmlns:a16="http://schemas.microsoft.com/office/drawing/2014/main" id="{2C5227BC-5D19-4888-AC0B-DB5C6EC2AA42}"/>
                  </a:ext>
                </a:extLst>
              </p:cNvPr>
              <p:cNvSpPr/>
              <p:nvPr/>
            </p:nvSpPr>
            <p:spPr>
              <a:xfrm rot="16200000" flipV="1">
                <a:off x="9509949" y="3505529"/>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29" name="Freeform: Shape 428">
                <a:extLst>
                  <a:ext uri="{FF2B5EF4-FFF2-40B4-BE49-F238E27FC236}">
                    <a16:creationId xmlns:a16="http://schemas.microsoft.com/office/drawing/2014/main" id="{CD0E318E-1B1B-40EA-88C1-C2C960B4066C}"/>
                  </a:ext>
                </a:extLst>
              </p:cNvPr>
              <p:cNvSpPr/>
              <p:nvPr/>
            </p:nvSpPr>
            <p:spPr>
              <a:xfrm rot="16200000" flipV="1">
                <a:off x="9473564" y="5477229"/>
                <a:ext cx="762330" cy="660216"/>
              </a:xfrm>
              <a:custGeom>
                <a:avLst/>
                <a:gdLst>
                  <a:gd name="connsiteX0" fmla="*/ 0 w 762330"/>
                  <a:gd name="connsiteY0" fmla="*/ 0 h 660216"/>
                  <a:gd name="connsiteX1" fmla="*/ 381165 w 762330"/>
                  <a:gd name="connsiteY1" fmla="*/ 660217 h 660216"/>
                  <a:gd name="connsiteX2" fmla="*/ 762330 w 762330"/>
                  <a:gd name="connsiteY2" fmla="*/ 0 h 660216"/>
                  <a:gd name="connsiteX3" fmla="*/ 0 w 762330"/>
                  <a:gd name="connsiteY3" fmla="*/ 0 h 660216"/>
                </a:gdLst>
                <a:ahLst/>
                <a:cxnLst>
                  <a:cxn ang="0">
                    <a:pos x="connsiteX0" y="connsiteY0"/>
                  </a:cxn>
                  <a:cxn ang="0">
                    <a:pos x="connsiteX1" y="connsiteY1"/>
                  </a:cxn>
                  <a:cxn ang="0">
                    <a:pos x="connsiteX2" y="connsiteY2"/>
                  </a:cxn>
                  <a:cxn ang="0">
                    <a:pos x="connsiteX3" y="connsiteY3"/>
                  </a:cxn>
                </a:cxnLst>
                <a:rect l="l" t="t" r="r" b="b"/>
                <a:pathLst>
                  <a:path w="762330" h="660216">
                    <a:moveTo>
                      <a:pt x="0" y="0"/>
                    </a:moveTo>
                    <a:lnTo>
                      <a:pt x="381165" y="660217"/>
                    </a:lnTo>
                    <a:lnTo>
                      <a:pt x="762330" y="0"/>
                    </a:lnTo>
                    <a:lnTo>
                      <a:pt x="0" y="0"/>
                    </a:lnTo>
                    <a:close/>
                  </a:path>
                </a:pathLst>
              </a:custGeom>
              <a:solidFill>
                <a:srgbClr val="BCBEC0">
                  <a:alpha val="8000"/>
                </a:srgbClr>
              </a:solidFill>
              <a:ln w="14671" cap="flat">
                <a:noFill/>
                <a:prstDash val="solid"/>
                <a:miter/>
              </a:ln>
            </p:spPr>
            <p:txBody>
              <a:bodyPr anchor="ctr"/>
              <a:lstStyle/>
              <a:p>
                <a:pPr lvl="0"/>
                <a:endParaRPr/>
              </a:p>
            </p:txBody>
          </p:sp>
          <p:sp>
            <p:nvSpPr>
              <p:cNvPr id="440" name="Freeform: Shape 439">
                <a:extLst>
                  <a:ext uri="{FF2B5EF4-FFF2-40B4-BE49-F238E27FC236}">
                    <a16:creationId xmlns:a16="http://schemas.microsoft.com/office/drawing/2014/main" id="{31763223-BBBB-487E-B9FA-BAD4D45F4E85}"/>
                  </a:ext>
                </a:extLst>
              </p:cNvPr>
              <p:cNvSpPr/>
              <p:nvPr/>
            </p:nvSpPr>
            <p:spPr>
              <a:xfrm rot="16200000" flipV="1">
                <a:off x="8849733" y="6173831"/>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D1D3D4">
                  <a:alpha val="22000"/>
                </a:srgbClr>
              </a:solidFill>
              <a:ln w="14671" cap="flat">
                <a:noFill/>
                <a:prstDash val="solid"/>
                <a:miter/>
              </a:ln>
            </p:spPr>
            <p:txBody>
              <a:bodyPr anchor="ctr"/>
              <a:lstStyle/>
              <a:p>
                <a:endParaRPr/>
              </a:p>
            </p:txBody>
          </p:sp>
          <p:sp>
            <p:nvSpPr>
              <p:cNvPr id="443" name="Freeform: Shape 442">
                <a:extLst>
                  <a:ext uri="{FF2B5EF4-FFF2-40B4-BE49-F238E27FC236}">
                    <a16:creationId xmlns:a16="http://schemas.microsoft.com/office/drawing/2014/main" id="{E57765E6-7582-4AA0-A405-228491F379FB}"/>
                  </a:ext>
                </a:extLst>
              </p:cNvPr>
              <p:cNvSpPr/>
              <p:nvPr/>
            </p:nvSpPr>
            <p:spPr>
              <a:xfrm rot="16200000" flipV="1">
                <a:off x="8856995" y="4656433"/>
                <a:ext cx="146" cy="14671"/>
              </a:xfrm>
              <a:custGeom>
                <a:avLst/>
                <a:gdLst>
                  <a:gd name="connsiteX0" fmla="*/ 147 w 146"/>
                  <a:gd name="connsiteY0" fmla="*/ 0 h 14671"/>
                  <a:gd name="connsiteX1" fmla="*/ 0 w 146"/>
                  <a:gd name="connsiteY1" fmla="*/ 0 h 14671"/>
                  <a:gd name="connsiteX2" fmla="*/ 0 w 146"/>
                  <a:gd name="connsiteY2" fmla="*/ 0 h 14671"/>
                </a:gdLst>
                <a:ahLst/>
                <a:cxnLst>
                  <a:cxn ang="0">
                    <a:pos x="connsiteX0" y="connsiteY0"/>
                  </a:cxn>
                  <a:cxn ang="0">
                    <a:pos x="connsiteX1" y="connsiteY1"/>
                  </a:cxn>
                  <a:cxn ang="0">
                    <a:pos x="connsiteX2" y="connsiteY2"/>
                  </a:cxn>
                </a:cxnLst>
                <a:rect l="l" t="t" r="r" b="b"/>
                <a:pathLst>
                  <a:path w="146" h="14671">
                    <a:moveTo>
                      <a:pt x="147" y="0"/>
                    </a:moveTo>
                    <a:lnTo>
                      <a:pt x="0" y="0"/>
                    </a:lnTo>
                    <a:lnTo>
                      <a:pt x="0" y="0"/>
                    </a:lnTo>
                    <a:close/>
                  </a:path>
                </a:pathLst>
              </a:custGeom>
              <a:solidFill>
                <a:srgbClr val="F1F2F2">
                  <a:alpha val="22000"/>
                </a:srgbClr>
              </a:solidFill>
              <a:ln w="14671" cap="flat">
                <a:noFill/>
                <a:prstDash val="solid"/>
                <a:miter/>
              </a:ln>
            </p:spPr>
            <p:txBody>
              <a:bodyPr anchor="ctr"/>
              <a:lstStyle/>
              <a:p>
                <a:endParaRPr/>
              </a:p>
            </p:txBody>
          </p:sp>
          <p:sp>
            <p:nvSpPr>
              <p:cNvPr id="447" name="Freeform: Shape 446">
                <a:extLst>
                  <a:ext uri="{FF2B5EF4-FFF2-40B4-BE49-F238E27FC236}">
                    <a16:creationId xmlns:a16="http://schemas.microsoft.com/office/drawing/2014/main" id="{12F3EC54-796B-410C-BB6F-0D97195B84FC}"/>
                  </a:ext>
                </a:extLst>
              </p:cNvPr>
              <p:cNvSpPr/>
              <p:nvPr/>
            </p:nvSpPr>
            <p:spPr>
              <a:xfrm rot="16200000" flipV="1">
                <a:off x="8849733" y="3124364"/>
                <a:ext cx="14671" cy="14671"/>
              </a:xfrm>
              <a:custGeom>
                <a:avLst/>
                <a:gdLst>
                  <a:gd name="connsiteX0" fmla="*/ 0 w 14671"/>
                  <a:gd name="connsiteY0" fmla="*/ 0 h 14671"/>
                  <a:gd name="connsiteX1" fmla="*/ 0 w 14671"/>
                  <a:gd name="connsiteY1" fmla="*/ 0 h 14671"/>
                  <a:gd name="connsiteX2" fmla="*/ 0 w 14671"/>
                  <a:gd name="connsiteY2" fmla="*/ 0 h 14671"/>
                </a:gdLst>
                <a:ahLst/>
                <a:cxnLst>
                  <a:cxn ang="0">
                    <a:pos x="connsiteX0" y="connsiteY0"/>
                  </a:cxn>
                  <a:cxn ang="0">
                    <a:pos x="connsiteX1" y="connsiteY1"/>
                  </a:cxn>
                  <a:cxn ang="0">
                    <a:pos x="connsiteX2" y="connsiteY2"/>
                  </a:cxn>
                </a:cxnLst>
                <a:rect l="l" t="t" r="r" b="b"/>
                <a:pathLst>
                  <a:path w="14671" h="14671">
                    <a:moveTo>
                      <a:pt x="0" y="0"/>
                    </a:moveTo>
                    <a:lnTo>
                      <a:pt x="0" y="0"/>
                    </a:lnTo>
                    <a:lnTo>
                      <a:pt x="0" y="0"/>
                    </a:lnTo>
                    <a:close/>
                  </a:path>
                </a:pathLst>
              </a:custGeom>
              <a:solidFill>
                <a:srgbClr val="BCBEC0">
                  <a:alpha val="22000"/>
                </a:srgbClr>
              </a:solidFill>
              <a:ln w="14671" cap="flat">
                <a:noFill/>
                <a:prstDash val="solid"/>
                <a:miter/>
              </a:ln>
            </p:spPr>
            <p:txBody>
              <a:bodyPr anchor="ctr"/>
              <a:lstStyle/>
              <a:p>
                <a:endParaRPr/>
              </a:p>
            </p:txBody>
          </p:sp>
        </p:grpSp>
        <p:sp>
          <p:nvSpPr>
            <p:cNvPr id="195" name="Freeform: Shape 194">
              <a:extLst>
                <a:ext uri="{FF2B5EF4-FFF2-40B4-BE49-F238E27FC236}">
                  <a16:creationId xmlns:a16="http://schemas.microsoft.com/office/drawing/2014/main" id="{A00E1DF2-A7C6-48DF-9016-3E5A3C26AFC5}"/>
                </a:ext>
              </a:extLst>
            </p:cNvPr>
            <p:cNvSpPr/>
            <p:nvPr userDrawn="1"/>
          </p:nvSpPr>
          <p:spPr>
            <a:xfrm rot="16200000" flipV="1">
              <a:off x="10843292"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BCBEC0">
                <a:alpha val="8000"/>
              </a:srgbClr>
            </a:solidFill>
            <a:ln w="14671" cap="flat">
              <a:noFill/>
              <a:prstDash val="solid"/>
              <a:miter/>
            </a:ln>
          </p:spPr>
          <p:txBody>
            <a:bodyPr wrap="square" anchor="ctr">
              <a:noAutofit/>
            </a:bodyPr>
            <a:lstStyle/>
            <a:p>
              <a:pPr lvl="0"/>
              <a:endParaRPr/>
            </a:p>
          </p:txBody>
        </p:sp>
      </p:grpSp>
      <p:sp>
        <p:nvSpPr>
          <p:cNvPr id="194" name="Freeform: Shape 193">
            <a:extLst>
              <a:ext uri="{FF2B5EF4-FFF2-40B4-BE49-F238E27FC236}">
                <a16:creationId xmlns:a16="http://schemas.microsoft.com/office/drawing/2014/main" id="{678D559B-85ED-48E0-A36A-00DC709F9F94}"/>
              </a:ext>
            </a:extLst>
          </p:cNvPr>
          <p:cNvSpPr/>
          <p:nvPr/>
        </p:nvSpPr>
        <p:spPr>
          <a:xfrm rot="16200000" flipV="1">
            <a:off x="10183076" y="6190263"/>
            <a:ext cx="663739" cy="660217"/>
          </a:xfrm>
          <a:custGeom>
            <a:avLst/>
            <a:gdLst>
              <a:gd name="connsiteX0" fmla="*/ 663739 w 663739"/>
              <a:gd name="connsiteY0" fmla="*/ 660217 h 660217"/>
              <a:gd name="connsiteX1" fmla="*/ 282575 w 663739"/>
              <a:gd name="connsiteY1" fmla="*/ 0 h 660217"/>
              <a:gd name="connsiteX2" fmla="*/ 0 w 663739"/>
              <a:gd name="connsiteY2" fmla="*/ 489448 h 660217"/>
              <a:gd name="connsiteX3" fmla="*/ 0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660217"/>
                </a:moveTo>
                <a:lnTo>
                  <a:pt x="282575" y="0"/>
                </a:lnTo>
                <a:lnTo>
                  <a:pt x="0" y="489448"/>
                </a:lnTo>
                <a:lnTo>
                  <a:pt x="0" y="660217"/>
                </a:lnTo>
                <a:close/>
              </a:path>
            </a:pathLst>
          </a:custGeom>
          <a:solidFill>
            <a:srgbClr val="F1F2F2">
              <a:alpha val="22000"/>
            </a:srgbClr>
          </a:solidFill>
          <a:ln w="14671" cap="flat">
            <a:noFill/>
            <a:prstDash val="solid"/>
            <a:miter/>
          </a:ln>
        </p:spPr>
        <p:txBody>
          <a:bodyPr wrap="square" anchor="ctr">
            <a:noAutofit/>
          </a:bodyPr>
          <a:lstStyle/>
          <a:p>
            <a:endParaRPr/>
          </a:p>
        </p:txBody>
      </p:sp>
      <p:sp>
        <p:nvSpPr>
          <p:cNvPr id="187" name="Freeform: Shape 186">
            <a:extLst>
              <a:ext uri="{FF2B5EF4-FFF2-40B4-BE49-F238E27FC236}">
                <a16:creationId xmlns:a16="http://schemas.microsoft.com/office/drawing/2014/main" id="{65F6ECB5-6DEB-40B3-BE41-D04AE5AA04DB}"/>
              </a:ext>
            </a:extLst>
          </p:cNvPr>
          <p:cNvSpPr/>
          <p:nvPr/>
        </p:nvSpPr>
        <p:spPr>
          <a:xfrm rot="16200000" flipV="1">
            <a:off x="10456271" y="6465488"/>
            <a:ext cx="284604" cy="492963"/>
          </a:xfrm>
          <a:custGeom>
            <a:avLst/>
            <a:gdLst>
              <a:gd name="connsiteX0" fmla="*/ 284604 w 284604"/>
              <a:gd name="connsiteY0" fmla="*/ 0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0"/>
                </a:moveTo>
                <a:lnTo>
                  <a:pt x="0" y="0"/>
                </a:lnTo>
                <a:lnTo>
                  <a:pt x="0" y="492963"/>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188" name="Freeform: Shape 187">
            <a:extLst>
              <a:ext uri="{FF2B5EF4-FFF2-40B4-BE49-F238E27FC236}">
                <a16:creationId xmlns:a16="http://schemas.microsoft.com/office/drawing/2014/main" id="{190EA8B4-FCD4-4AF5-9890-362A9AE19BE3}"/>
              </a:ext>
            </a:extLst>
          </p:cNvPr>
          <p:cNvSpPr/>
          <p:nvPr/>
        </p:nvSpPr>
        <p:spPr>
          <a:xfrm rot="16200000" flipV="1">
            <a:off x="9628800" y="6465488"/>
            <a:ext cx="284604" cy="492963"/>
          </a:xfrm>
          <a:custGeom>
            <a:avLst/>
            <a:gdLst>
              <a:gd name="connsiteX0" fmla="*/ 284604 w 284604"/>
              <a:gd name="connsiteY0" fmla="*/ 492963 h 492963"/>
              <a:gd name="connsiteX1" fmla="*/ 0 w 284604"/>
              <a:gd name="connsiteY1" fmla="*/ 0 h 492963"/>
              <a:gd name="connsiteX2" fmla="*/ 0 w 284604"/>
              <a:gd name="connsiteY2" fmla="*/ 492963 h 492963"/>
            </a:gdLst>
            <a:ahLst/>
            <a:cxnLst>
              <a:cxn ang="0">
                <a:pos x="connsiteX0" y="connsiteY0"/>
              </a:cxn>
              <a:cxn ang="0">
                <a:pos x="connsiteX1" y="connsiteY1"/>
              </a:cxn>
              <a:cxn ang="0">
                <a:pos x="connsiteX2" y="connsiteY2"/>
              </a:cxn>
            </a:cxnLst>
            <a:rect l="l" t="t" r="r" b="b"/>
            <a:pathLst>
              <a:path w="284604" h="492963">
                <a:moveTo>
                  <a:pt x="284604" y="492963"/>
                </a:moveTo>
                <a:lnTo>
                  <a:pt x="0" y="0"/>
                </a:lnTo>
                <a:lnTo>
                  <a:pt x="0" y="492963"/>
                </a:lnTo>
                <a:close/>
              </a:path>
            </a:pathLst>
          </a:custGeom>
          <a:solidFill>
            <a:srgbClr val="BCBEC0">
              <a:alpha val="8000"/>
            </a:srgbClr>
          </a:solidFill>
          <a:ln w="14671" cap="flat">
            <a:noFill/>
            <a:prstDash val="solid"/>
            <a:miter/>
          </a:ln>
        </p:spPr>
        <p:txBody>
          <a:bodyPr wrap="square" anchor="ctr">
            <a:noAutofit/>
          </a:bodyPr>
          <a:lstStyle/>
          <a:p>
            <a:pPr lvl="0"/>
            <a:endParaRPr/>
          </a:p>
        </p:txBody>
      </p:sp>
      <p:sp>
        <p:nvSpPr>
          <p:cNvPr id="193" name="Freeform: Shape 192">
            <a:extLst>
              <a:ext uri="{FF2B5EF4-FFF2-40B4-BE49-F238E27FC236}">
                <a16:creationId xmlns:a16="http://schemas.microsoft.com/office/drawing/2014/main" id="{2831C717-1980-4B57-BB0A-B15CE8265C1E}"/>
              </a:ext>
            </a:extLst>
          </p:cNvPr>
          <p:cNvSpPr/>
          <p:nvPr/>
        </p:nvSpPr>
        <p:spPr>
          <a:xfrm rot="16200000" flipV="1">
            <a:off x="9522859" y="6190263"/>
            <a:ext cx="663739" cy="660217"/>
          </a:xfrm>
          <a:custGeom>
            <a:avLst/>
            <a:gdLst>
              <a:gd name="connsiteX0" fmla="*/ 663739 w 663739"/>
              <a:gd name="connsiteY0" fmla="*/ 0 h 660217"/>
              <a:gd name="connsiteX1" fmla="*/ 0 w 663739"/>
              <a:gd name="connsiteY1" fmla="*/ 0 h 660217"/>
              <a:gd name="connsiteX2" fmla="*/ 0 w 663739"/>
              <a:gd name="connsiteY2" fmla="*/ 170769 h 660217"/>
              <a:gd name="connsiteX3" fmla="*/ 282575 w 663739"/>
              <a:gd name="connsiteY3" fmla="*/ 660217 h 660217"/>
            </a:gdLst>
            <a:ahLst/>
            <a:cxnLst>
              <a:cxn ang="0">
                <a:pos x="connsiteX0" y="connsiteY0"/>
              </a:cxn>
              <a:cxn ang="0">
                <a:pos x="connsiteX1" y="connsiteY1"/>
              </a:cxn>
              <a:cxn ang="0">
                <a:pos x="connsiteX2" y="connsiteY2"/>
              </a:cxn>
              <a:cxn ang="0">
                <a:pos x="connsiteX3" y="connsiteY3"/>
              </a:cxn>
            </a:cxnLst>
            <a:rect l="l" t="t" r="r" b="b"/>
            <a:pathLst>
              <a:path w="663739" h="660217">
                <a:moveTo>
                  <a:pt x="663739" y="0"/>
                </a:moveTo>
                <a:lnTo>
                  <a:pt x="0" y="0"/>
                </a:lnTo>
                <a:lnTo>
                  <a:pt x="0" y="170769"/>
                </a:lnTo>
                <a:lnTo>
                  <a:pt x="282575" y="660217"/>
                </a:lnTo>
                <a:close/>
              </a:path>
            </a:pathLst>
          </a:custGeom>
          <a:solidFill>
            <a:srgbClr val="D1D3D4">
              <a:alpha val="22000"/>
            </a:srgbClr>
          </a:solidFill>
          <a:ln w="14671" cap="flat">
            <a:noFill/>
            <a:prstDash val="solid"/>
            <a:miter/>
          </a:ln>
        </p:spPr>
        <p:txBody>
          <a:bodyPr wrap="square" anchor="ctr">
            <a:noAutofit/>
          </a:bodyPr>
          <a:lstStyle/>
          <a:p>
            <a:endParaRPr/>
          </a:p>
        </p:txBody>
      </p:sp>
      <p:sp>
        <p:nvSpPr>
          <p:cNvPr id="2" name="Title Placeholder 1">
            <a:extLst>
              <a:ext uri="{FF2B5EF4-FFF2-40B4-BE49-F238E27FC236}">
                <a16:creationId xmlns:a16="http://schemas.microsoft.com/office/drawing/2014/main" id="{90EB1B26-C990-4128-BFD3-136F8A515544}"/>
              </a:ext>
            </a:extLst>
          </p:cNvPr>
          <p:cNvSpPr>
            <a:spLocks noGrp="1"/>
          </p:cNvSpPr>
          <p:nvPr userDrawn="1">
            <p:ph type="title"/>
          </p:nvPr>
        </p:nvSpPr>
        <p:spPr>
          <a:xfrm>
            <a:off x="228600" y="228600"/>
            <a:ext cx="11734800" cy="1009650"/>
          </a:xfrm>
          <a:prstGeom prst="rect">
            <a:avLst/>
          </a:prstGeom>
        </p:spPr>
        <p:txBody>
          <a:bodyPr vert="horz" lIns="0" tIns="0" rIns="0" bIns="0" anchor="b">
            <a:noAutofit/>
          </a:bodyPr>
          <a:lstStyle/>
          <a:p>
            <a:r>
              <a:t>Click to edit Master title style</a:t>
            </a:r>
          </a:p>
        </p:txBody>
      </p:sp>
      <p:sp>
        <p:nvSpPr>
          <p:cNvPr id="4" name="Date Placeholder 3">
            <a:extLst>
              <a:ext uri="{FF2B5EF4-FFF2-40B4-BE49-F238E27FC236}">
                <a16:creationId xmlns:a16="http://schemas.microsoft.com/office/drawing/2014/main" id="{A1053ABA-F604-4D92-ACC2-9AA1EB8B3966}"/>
              </a:ext>
            </a:extLst>
          </p:cNvPr>
          <p:cNvSpPr>
            <a:spLocks noGrp="1"/>
          </p:cNvSpPr>
          <p:nvPr userDrawn="1">
            <p:ph type="dt" sz="half" idx="2"/>
          </p:nvPr>
        </p:nvSpPr>
        <p:spPr>
          <a:xfrm>
            <a:off x="228600" y="7270750"/>
            <a:ext cx="2743200" cy="365125"/>
          </a:xfrm>
          <a:prstGeom prst="rect">
            <a:avLst/>
          </a:prstGeom>
        </p:spPr>
        <p:txBody>
          <a:bodyPr vert="horz" lIns="0" tIns="0" rIns="0" bIns="0" anchor="ctr"/>
          <a:lstStyle>
            <a:lvl1pPr algn="l">
              <a:defRPr sz="1200">
                <a:solidFill>
                  <a:schemeClr val="tx1">
                    <a:tint val="75000"/>
                  </a:schemeClr>
                </a:solidFill>
              </a:defRPr>
            </a:lvl1pPr>
          </a:lstStyle>
          <a:p>
            <a:fld id="{8E1A3FCC-2E9A-41AB-ABD9-EE82197F5AC1}" type="datetime1">
              <a:rPr lang="en-US" smtClean="0"/>
              <a:t>7/13/2023</a:t>
            </a:fld>
            <a:endParaRPr lang="en-US"/>
          </a:p>
        </p:txBody>
      </p:sp>
      <p:sp>
        <p:nvSpPr>
          <p:cNvPr id="5" name="Footer Placeholder 4">
            <a:extLst>
              <a:ext uri="{FF2B5EF4-FFF2-40B4-BE49-F238E27FC236}">
                <a16:creationId xmlns:a16="http://schemas.microsoft.com/office/drawing/2014/main" id="{8DF88664-BC35-487C-BAC5-427B25BB262B}"/>
              </a:ext>
            </a:extLst>
          </p:cNvPr>
          <p:cNvSpPr>
            <a:spLocks noGrp="1"/>
          </p:cNvSpPr>
          <p:nvPr userDrawn="1">
            <p:ph type="ftr" sz="quarter" idx="3"/>
          </p:nvPr>
        </p:nvSpPr>
        <p:spPr>
          <a:xfrm>
            <a:off x="228600" y="6438900"/>
            <a:ext cx="7924800" cy="282575"/>
          </a:xfrm>
          <a:prstGeom prst="rect">
            <a:avLst/>
          </a:prstGeom>
        </p:spPr>
        <p:txBody>
          <a:bodyPr vert="horz" lIns="0" tIns="0" rIns="0" bIns="0" anchor="t" anchorCtr="0"/>
          <a:lstStyle>
            <a:lvl1pPr algn="ctr">
              <a:defRPr sz="1000">
                <a:solidFill>
                  <a:schemeClr val="tx1">
                    <a:tint val="75000"/>
                  </a:schemeClr>
                </a:solidFill>
              </a:defRPr>
            </a:lvl1pPr>
          </a:lstStyle>
          <a:p>
            <a:pPr algn="l"/>
            <a:r>
              <a:t>© The TRACOM Corporation. All Rights Reserved.</a:t>
            </a:r>
          </a:p>
        </p:txBody>
      </p:sp>
      <p:sp>
        <p:nvSpPr>
          <p:cNvPr id="6" name="Slide Number Placeholder 5">
            <a:extLst>
              <a:ext uri="{FF2B5EF4-FFF2-40B4-BE49-F238E27FC236}">
                <a16:creationId xmlns:a16="http://schemas.microsoft.com/office/drawing/2014/main" id="{F1431165-9E74-4B2A-8B99-DBCFD144564B}"/>
              </a:ext>
            </a:extLst>
          </p:cNvPr>
          <p:cNvSpPr>
            <a:spLocks noGrp="1"/>
          </p:cNvSpPr>
          <p:nvPr userDrawn="1">
            <p:ph type="sldNum" sz="quarter" idx="4"/>
          </p:nvPr>
        </p:nvSpPr>
        <p:spPr>
          <a:xfrm>
            <a:off x="9220200" y="6438900"/>
            <a:ext cx="2743200" cy="282575"/>
          </a:xfrm>
          <a:prstGeom prst="rect">
            <a:avLst/>
          </a:prstGeom>
        </p:spPr>
        <p:txBody>
          <a:bodyPr vert="horz" lIns="0" tIns="0" rIns="0" bIns="0" anchor="t" anchorCtr="0"/>
          <a:lstStyle>
            <a:lvl1pPr algn="r">
              <a:defRPr sz="1000">
                <a:solidFill>
                  <a:schemeClr val="tx1">
                    <a:tint val="75000"/>
                  </a:schemeClr>
                </a:solidFill>
              </a:defRPr>
            </a:lvl1pPr>
          </a:lstStyle>
          <a:p>
            <a:fld id="{1B1CF60C-C85D-47C0-8597-E3BF95F18FA3}" type="slidenum">
              <a:rPr lang="en-US" smtClean="0"/>
              <a:t>‹#›</a:t>
            </a:fld>
            <a:endParaRPr lang="en-US"/>
          </a:p>
        </p:txBody>
      </p:sp>
      <p:pic>
        <p:nvPicPr>
          <p:cNvPr id="68" name="Graphic 67">
            <a:extLst>
              <a:ext uri="{FF2B5EF4-FFF2-40B4-BE49-F238E27FC236}">
                <a16:creationId xmlns:a16="http://schemas.microsoft.com/office/drawing/2014/main" id="{4E8E73DC-5AB4-8949-96CC-4C6A94D53963}"/>
              </a:ext>
            </a:extLst>
          </p:cNvPr>
          <p:cNvPicPr>
            <a:picLocks noChangeAspect="1"/>
          </p:cNvPicPr>
          <p:nvPr userDrawn="1"/>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9778783" y="6314625"/>
            <a:ext cx="1828800" cy="456093"/>
          </a:xfrm>
          <a:prstGeom prst="rect">
            <a:avLst/>
          </a:prstGeom>
        </p:spPr>
      </p:pic>
    </p:spTree>
    <p:extLst>
      <p:ext uri="{BB962C8B-B14F-4D97-AF65-F5344CB8AC3E}">
        <p14:creationId xmlns:p14="http://schemas.microsoft.com/office/powerpoint/2010/main" val="1643600052"/>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63" r:id="rId3"/>
    <p:sldLayoutId id="2147483687" r:id="rId4"/>
    <p:sldLayoutId id="2147483688" r:id="rId5"/>
    <p:sldLayoutId id="2147483662" r:id="rId6"/>
    <p:sldLayoutId id="2147483689" r:id="rId7"/>
    <p:sldLayoutId id="2147483664" r:id="rId8"/>
    <p:sldLayoutId id="2147483690" r:id="rId9"/>
    <p:sldLayoutId id="2147483665" r:id="rId10"/>
    <p:sldLayoutId id="2147483666" r:id="rId11"/>
    <p:sldLayoutId id="2147483667" r:id="rId12"/>
    <p:sldLayoutId id="2147483668" r:id="rId13"/>
    <p:sldLayoutId id="2147483676" r:id="rId14"/>
    <p:sldLayoutId id="2147483669" r:id="rId15"/>
    <p:sldLayoutId id="2147483682" r:id="rId16"/>
    <p:sldLayoutId id="2147483683" r:id="rId17"/>
    <p:sldLayoutId id="2147483685" r:id="rId18"/>
    <p:sldLayoutId id="2147483670" r:id="rId19"/>
    <p:sldLayoutId id="2147483671" r:id="rId20"/>
    <p:sldLayoutId id="2147483691" r:id="rId21"/>
  </p:sldLayoutIdLst>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xmlns:p15="http://schemas.microsoft.com/office/powerpoint/2012/main">
      <p:transition>
        <p:fade/>
      </p:transition>
    </mc:Fallback>
  </mc:AlternateContent>
  <p:hf hdr="0" dt="0"/>
  <p:txStyles>
    <p:titleStyle>
      <a:lvl1pPr algn="l" defTabSz="914400" rtl="0" eaLnBrk="1" latinLnBrk="0" hangingPunct="1">
        <a:lnSpc>
          <a:spcPct val="90000"/>
        </a:lnSpc>
        <a:spcBef>
          <a:spcPct val="0"/>
        </a:spcBef>
        <a:buNone/>
        <a:defRPr sz="3200" b="1" i="0" u="none" kern="1200" baseline="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144" userDrawn="1">
          <p15:clr>
            <a:srgbClr val="F26B43"/>
          </p15:clr>
        </p15:guide>
        <p15:guide id="4" pos="1328" userDrawn="1">
          <p15:clr>
            <a:srgbClr val="F26B43"/>
          </p15:clr>
        </p15:guide>
        <p15:guide id="5" pos="1385" userDrawn="1">
          <p15:clr>
            <a:srgbClr val="F26B43"/>
          </p15:clr>
        </p15:guide>
        <p15:guide id="6" pos="2569" userDrawn="1">
          <p15:clr>
            <a:srgbClr val="F26B43"/>
          </p15:clr>
        </p15:guide>
        <p15:guide id="7" pos="2627" userDrawn="1">
          <p15:clr>
            <a:srgbClr val="F26B43"/>
          </p15:clr>
        </p15:guide>
        <p15:guide id="8" pos="3811" userDrawn="1">
          <p15:clr>
            <a:srgbClr val="F26B43"/>
          </p15:clr>
        </p15:guide>
        <p15:guide id="9" pos="3868" userDrawn="1">
          <p15:clr>
            <a:srgbClr val="F26B43"/>
          </p15:clr>
        </p15:guide>
        <p15:guide id="10" pos="5052" userDrawn="1">
          <p15:clr>
            <a:srgbClr val="F26B43"/>
          </p15:clr>
        </p15:guide>
        <p15:guide id="11" pos="5110" userDrawn="1">
          <p15:clr>
            <a:srgbClr val="F26B43"/>
          </p15:clr>
        </p15:guide>
        <p15:guide id="12" pos="6294" userDrawn="1">
          <p15:clr>
            <a:srgbClr val="F26B43"/>
          </p15:clr>
        </p15:guide>
        <p15:guide id="13" pos="6352" userDrawn="1">
          <p15:clr>
            <a:srgbClr val="F26B43"/>
          </p15:clr>
        </p15:guide>
        <p15:guide id="14" pos="7536" userDrawn="1">
          <p15:clr>
            <a:srgbClr val="F26B43"/>
          </p15:clr>
        </p15:guide>
        <p15:guide id="15" orient="horz" userDrawn="1">
          <p15:clr>
            <a:srgbClr val="F26B43"/>
          </p15:clr>
        </p15:guide>
        <p15:guide id="16" orient="horz" pos="4320" userDrawn="1">
          <p15:clr>
            <a:srgbClr val="F26B43"/>
          </p15:clr>
        </p15:guide>
        <p15:guide id="17" orient="horz" pos="144" userDrawn="1">
          <p15:clr>
            <a:srgbClr val="F26B43"/>
          </p15:clr>
        </p15:guide>
        <p15:guide id="18" orient="horz" pos="1401" userDrawn="1">
          <p15:clr>
            <a:srgbClr val="F26B43"/>
          </p15:clr>
        </p15:guide>
        <p15:guide id="19" orient="horz" pos="1459" userDrawn="1">
          <p15:clr>
            <a:srgbClr val="F26B43"/>
          </p15:clr>
        </p15:guide>
        <p15:guide id="20" orient="horz" pos="2712" userDrawn="1">
          <p15:clr>
            <a:srgbClr val="F26B43"/>
          </p15:clr>
        </p15:guide>
        <p15:guide id="21" orient="horz" pos="2774" userDrawn="1">
          <p15:clr>
            <a:srgbClr val="F26B43"/>
          </p15:clr>
        </p15:guide>
        <p15:guide id="22" orient="horz" pos="4032" userDrawn="1">
          <p15:clr>
            <a:srgbClr val="F26B43"/>
          </p15:clr>
        </p15:guide>
        <p15:guide id="23" orient="horz" pos="3744" userDrawn="1">
          <p15:clr>
            <a:srgbClr val="F26B43"/>
          </p15:clr>
        </p15:guide>
        <p15:guide id="24" orient="horz" pos="37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6.wdp"/></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microsoft.com/office/2007/relationships/hdphoto" Target="../media/hdphoto4.wdp"/></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222672" cy="1557337"/>
          </a:xfrm>
        </p:spPr>
        <p:txBody>
          <a:bodyPr wrap="square">
            <a:noAutofit/>
          </a:bodyPr>
          <a:lstStyle/>
          <a:p>
            <a:pPr>
              <a:defRPr sz="4000"/>
            </a:pPr>
            <a:r>
              <a:rPr lang="de-DE" dirty="0"/>
              <a:t>Steigerung der Effektivität durch Anpassungsfähigkeit</a:t>
            </a:r>
            <a:r>
              <a:rPr lang="de-DE" sz="2800" baseline="62000" dirty="0"/>
              <a:t>TM</a:t>
            </a:r>
            <a:endParaRPr lang="de-DE" sz="2800" b="0" baseline="62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de-DE"/>
              <a:t>Version 4.0</a:t>
            </a:r>
            <a:endParaRPr lang="de-DE" dirty="0"/>
          </a:p>
        </p:txBody>
      </p:sp>
    </p:spTree>
    <p:extLst>
      <p:ext uri="{BB962C8B-B14F-4D97-AF65-F5344CB8AC3E}">
        <p14:creationId xmlns:p14="http://schemas.microsoft.com/office/powerpoint/2010/main" val="4136736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6CCC058-7160-45EF-BF6E-5B8DBE329161}"/>
              </a:ext>
            </a:extLst>
          </p:cNvPr>
          <p:cNvSpPr>
            <a:spLocks noGrp="1"/>
          </p:cNvSpPr>
          <p:nvPr>
            <p:ph type="title"/>
          </p:nvPr>
        </p:nvSpPr>
        <p:spPr>
          <a:xfrm>
            <a:off x="390526" y="228600"/>
            <a:ext cx="11572874" cy="1009650"/>
          </a:xfrm>
        </p:spPr>
        <p:txBody>
          <a:bodyPr/>
          <a:lstStyle/>
          <a:p>
            <a:r>
              <a:rPr lang="de-DE" dirty="0"/>
              <a:t>Verhaltensweisen beim Gefühlsausdruck</a:t>
            </a:r>
          </a:p>
        </p:txBody>
      </p:sp>
      <p:sp>
        <p:nvSpPr>
          <p:cNvPr id="6" name="Slide Number Placeholder 5">
            <a:extLst>
              <a:ext uri="{FF2B5EF4-FFF2-40B4-BE49-F238E27FC236}">
                <a16:creationId xmlns:a16="http://schemas.microsoft.com/office/drawing/2014/main" id="{50CD6EEE-8B11-4077-91F1-521B2CA142C5}"/>
              </a:ext>
            </a:extLst>
          </p:cNvPr>
          <p:cNvSpPr>
            <a:spLocks noGrp="1"/>
          </p:cNvSpPr>
          <p:nvPr>
            <p:ph type="sldNum" sz="quarter" idx="12"/>
          </p:nvPr>
        </p:nvSpPr>
        <p:spPr/>
        <p:txBody>
          <a:bodyPr/>
          <a:lstStyle/>
          <a:p>
            <a:fld id="{1B1CF60C-C85D-47C0-8597-E3BF95F18FA3}" type="slidenum">
              <a:rPr lang="de-DE" smtClean="0"/>
              <a:t>10</a:t>
            </a:fld>
            <a:endParaRPr lang="de-DE" dirty="0"/>
          </a:p>
        </p:txBody>
      </p:sp>
      <p:sp>
        <p:nvSpPr>
          <p:cNvPr id="5" name="Footer Placeholder 4">
            <a:extLst>
              <a:ext uri="{FF2B5EF4-FFF2-40B4-BE49-F238E27FC236}">
                <a16:creationId xmlns:a16="http://schemas.microsoft.com/office/drawing/2014/main" id="{5079EAD9-5458-4501-B006-01A107310847}"/>
              </a:ext>
            </a:extLst>
          </p:cNvPr>
          <p:cNvSpPr>
            <a:spLocks noGrp="1"/>
          </p:cNvSpPr>
          <p:nvPr>
            <p:ph type="ftr" sz="quarter" idx="13"/>
          </p:nvPr>
        </p:nvSpPr>
        <p:spPr/>
        <p:txBody>
          <a:bodyPr/>
          <a:lstStyle/>
          <a:p>
            <a:pPr algn="l"/>
            <a:r>
              <a:rPr lang="de-DE" dirty="0"/>
              <a:t>© The TRACOM Corporation. Alle Rechte vorbehalten.</a:t>
            </a:r>
          </a:p>
        </p:txBody>
      </p:sp>
      <p:graphicFrame>
        <p:nvGraphicFramePr>
          <p:cNvPr id="14" name="Table 13">
            <a:extLst>
              <a:ext uri="{FF2B5EF4-FFF2-40B4-BE49-F238E27FC236}">
                <a16:creationId xmlns:a16="http://schemas.microsoft.com/office/drawing/2014/main" id="{22941407-A2C8-4EAC-8E70-96DBDFCBB1FF}"/>
              </a:ext>
            </a:extLst>
          </p:cNvPr>
          <p:cNvGraphicFramePr>
            <a:graphicFrameLocks noGrp="1"/>
          </p:cNvGraphicFramePr>
          <p:nvPr>
            <p:extLst>
              <p:ext uri="{D42A27DB-BD31-4B8C-83A1-F6EECF244321}">
                <p14:modId xmlns:p14="http://schemas.microsoft.com/office/powerpoint/2010/main" val="781379212"/>
              </p:ext>
            </p:extLst>
          </p:nvPr>
        </p:nvGraphicFramePr>
        <p:xfrm>
          <a:off x="8776759" y="2300288"/>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a:t>TUN</a:t>
                      </a:r>
                    </a:p>
                  </a:txBody>
                  <a:tcPr marL="0" marR="0" marT="0" marB="0" anchor="ctr">
                    <a:solidFill>
                      <a:schemeClr val="accent2"/>
                    </a:solidFill>
                  </a:tcPr>
                </a:tc>
                <a:tc>
                  <a:txBody>
                    <a:bodyPr/>
                    <a:lstStyle/>
                    <a:p>
                      <a:pPr>
                        <a:defRPr>
                          <a:solidFill>
                            <a:schemeClr val="accent6"/>
                          </a:solidFill>
                        </a:defRPr>
                      </a:pPr>
                      <a:r>
                        <a:rPr sz="1400" dirty="0" err="1"/>
                        <a:t>Nonverbale</a:t>
                      </a:r>
                      <a:r>
                        <a:rPr sz="1400" dirty="0"/>
                        <a:t>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802C856E-61FA-4E3F-8494-35922313EDAD}"/>
              </a:ext>
            </a:extLst>
          </p:cNvPr>
          <p:cNvGraphicFramePr>
            <a:graphicFrameLocks noGrp="1"/>
          </p:cNvGraphicFramePr>
          <p:nvPr>
            <p:extLst>
              <p:ext uri="{D42A27DB-BD31-4B8C-83A1-F6EECF244321}">
                <p14:modId xmlns:p14="http://schemas.microsoft.com/office/powerpoint/2010/main" val="689325684"/>
              </p:ext>
            </p:extLst>
          </p:nvPr>
        </p:nvGraphicFramePr>
        <p:xfrm>
          <a:off x="390525" y="2316163"/>
          <a:ext cx="3186641" cy="429684"/>
        </p:xfrm>
        <a:graphic>
          <a:graphicData uri="http://schemas.openxmlformats.org/drawingml/2006/table">
            <a:tbl>
              <a:tblPr>
                <a:tableStyleId>{5FD0F851-EC5A-4D38-B0AD-8093EC10F338}</a:tableStyleId>
              </a:tblPr>
              <a:tblGrid>
                <a:gridCol w="815975">
                  <a:extLst>
                    <a:ext uri="{9D8B030D-6E8A-4147-A177-3AD203B41FA5}">
                      <a16:colId xmlns:a16="http://schemas.microsoft.com/office/drawing/2014/main" val="3316520189"/>
                    </a:ext>
                  </a:extLst>
                </a:gridCol>
                <a:gridCol w="237066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a:t>SAGEN</a:t>
                      </a:r>
                    </a:p>
                  </a:txBody>
                  <a:tcPr marL="0" marR="0" marT="0" marB="0" anchor="ctr">
                    <a:solidFill>
                      <a:schemeClr val="accent2"/>
                    </a:solidFill>
                  </a:tcPr>
                </a:tc>
                <a:tc>
                  <a:txBody>
                    <a:bodyPr/>
                    <a:lstStyle/>
                    <a:p>
                      <a:pPr>
                        <a:defRPr>
                          <a:solidFill>
                            <a:schemeClr val="accent6"/>
                          </a:solidFill>
                        </a:defRPr>
                      </a:pPr>
                      <a:r>
                        <a:rPr sz="1400" dirty="0"/>
                        <a:t>Verbale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sp>
        <p:nvSpPr>
          <p:cNvPr id="49" name="Freeform: Shape 48">
            <a:extLst>
              <a:ext uri="{FF2B5EF4-FFF2-40B4-BE49-F238E27FC236}">
                <a16:creationId xmlns:a16="http://schemas.microsoft.com/office/drawing/2014/main" id="{CC977A04-5180-4C48-AE50-76F8FA6A797F}"/>
              </a:ext>
            </a:extLst>
          </p:cNvPr>
          <p:cNvSpPr/>
          <p:nvPr/>
        </p:nvSpPr>
        <p:spPr bwMode="gray">
          <a:xfrm rot="16200000">
            <a:off x="4753028" y="4236757"/>
            <a:ext cx="2712588" cy="201957"/>
          </a:xfrm>
          <a:custGeom>
            <a:avLst/>
            <a:gdLst>
              <a:gd name="connsiteX0" fmla="*/ 5739656 w 6147916"/>
              <a:gd name="connsiteY0" fmla="*/ 0 h 471489"/>
              <a:gd name="connsiteX1" fmla="*/ 5943786 w 6147916"/>
              <a:gd name="connsiteY1" fmla="*/ 0 h 471489"/>
              <a:gd name="connsiteX2" fmla="*/ 6147916 w 6147916"/>
              <a:gd name="connsiteY2" fmla="*/ 235745 h 471489"/>
              <a:gd name="connsiteX3" fmla="*/ 5943786 w 6147916"/>
              <a:gd name="connsiteY3" fmla="*/ 471489 h 471489"/>
              <a:gd name="connsiteX4" fmla="*/ 5739656 w 6147916"/>
              <a:gd name="connsiteY4" fmla="*/ 471489 h 471489"/>
              <a:gd name="connsiteX5" fmla="*/ 5363528 w 6147916"/>
              <a:gd name="connsiteY5" fmla="*/ 0 h 471489"/>
              <a:gd name="connsiteX6" fmla="*/ 5674149 w 6147916"/>
              <a:gd name="connsiteY6" fmla="*/ 0 h 471489"/>
              <a:gd name="connsiteX7" fmla="*/ 5674149 w 6147916"/>
              <a:gd name="connsiteY7" fmla="*/ 471488 h 471489"/>
              <a:gd name="connsiteX8" fmla="*/ 5363528 w 6147916"/>
              <a:gd name="connsiteY8" fmla="*/ 471488 h 471489"/>
              <a:gd name="connsiteX9" fmla="*/ 4987393 w 6147916"/>
              <a:gd name="connsiteY9" fmla="*/ 0 h 471489"/>
              <a:gd name="connsiteX10" fmla="*/ 5298014 w 6147916"/>
              <a:gd name="connsiteY10" fmla="*/ 0 h 471489"/>
              <a:gd name="connsiteX11" fmla="*/ 5298014 w 6147916"/>
              <a:gd name="connsiteY11" fmla="*/ 471488 h 471489"/>
              <a:gd name="connsiteX12" fmla="*/ 4987393 w 6147916"/>
              <a:gd name="connsiteY12" fmla="*/ 471488 h 471489"/>
              <a:gd name="connsiteX13" fmla="*/ 4611258 w 6147916"/>
              <a:gd name="connsiteY13" fmla="*/ 0 h 471489"/>
              <a:gd name="connsiteX14" fmla="*/ 4921879 w 6147916"/>
              <a:gd name="connsiteY14" fmla="*/ 0 h 471489"/>
              <a:gd name="connsiteX15" fmla="*/ 4921879 w 6147916"/>
              <a:gd name="connsiteY15" fmla="*/ 471488 h 471489"/>
              <a:gd name="connsiteX16" fmla="*/ 4611258 w 6147916"/>
              <a:gd name="connsiteY16" fmla="*/ 471488 h 471489"/>
              <a:gd name="connsiteX17" fmla="*/ 4235123 w 6147916"/>
              <a:gd name="connsiteY17" fmla="*/ 0 h 471489"/>
              <a:gd name="connsiteX18" fmla="*/ 4545744 w 6147916"/>
              <a:gd name="connsiteY18" fmla="*/ 0 h 471489"/>
              <a:gd name="connsiteX19" fmla="*/ 4545744 w 6147916"/>
              <a:gd name="connsiteY19" fmla="*/ 471488 h 471489"/>
              <a:gd name="connsiteX20" fmla="*/ 4235123 w 6147916"/>
              <a:gd name="connsiteY20" fmla="*/ 471488 h 471489"/>
              <a:gd name="connsiteX21" fmla="*/ 3858988 w 6147916"/>
              <a:gd name="connsiteY21" fmla="*/ 0 h 471489"/>
              <a:gd name="connsiteX22" fmla="*/ 4169609 w 6147916"/>
              <a:gd name="connsiteY22" fmla="*/ 0 h 471489"/>
              <a:gd name="connsiteX23" fmla="*/ 4169609 w 6147916"/>
              <a:gd name="connsiteY23" fmla="*/ 471488 h 471489"/>
              <a:gd name="connsiteX24" fmla="*/ 3858988 w 6147916"/>
              <a:gd name="connsiteY24" fmla="*/ 471488 h 471489"/>
              <a:gd name="connsiteX25" fmla="*/ 3482853 w 6147916"/>
              <a:gd name="connsiteY25" fmla="*/ 0 h 471489"/>
              <a:gd name="connsiteX26" fmla="*/ 3793474 w 6147916"/>
              <a:gd name="connsiteY26" fmla="*/ 0 h 471489"/>
              <a:gd name="connsiteX27" fmla="*/ 3793474 w 6147916"/>
              <a:gd name="connsiteY27" fmla="*/ 471488 h 471489"/>
              <a:gd name="connsiteX28" fmla="*/ 3482853 w 6147916"/>
              <a:gd name="connsiteY28" fmla="*/ 471488 h 471489"/>
              <a:gd name="connsiteX29" fmla="*/ 3106718 w 6147916"/>
              <a:gd name="connsiteY29" fmla="*/ 0 h 471489"/>
              <a:gd name="connsiteX30" fmla="*/ 3417339 w 6147916"/>
              <a:gd name="connsiteY30" fmla="*/ 0 h 471489"/>
              <a:gd name="connsiteX31" fmla="*/ 3417339 w 6147916"/>
              <a:gd name="connsiteY31" fmla="*/ 471488 h 471489"/>
              <a:gd name="connsiteX32" fmla="*/ 3106718 w 6147916"/>
              <a:gd name="connsiteY32" fmla="*/ 471488 h 471489"/>
              <a:gd name="connsiteX33" fmla="*/ 2730583 w 6147916"/>
              <a:gd name="connsiteY33" fmla="*/ 0 h 471489"/>
              <a:gd name="connsiteX34" fmla="*/ 3041204 w 6147916"/>
              <a:gd name="connsiteY34" fmla="*/ 0 h 471489"/>
              <a:gd name="connsiteX35" fmla="*/ 3041204 w 6147916"/>
              <a:gd name="connsiteY35" fmla="*/ 471488 h 471489"/>
              <a:gd name="connsiteX36" fmla="*/ 2730583 w 6147916"/>
              <a:gd name="connsiteY36" fmla="*/ 471488 h 471489"/>
              <a:gd name="connsiteX37" fmla="*/ 2354448 w 6147916"/>
              <a:gd name="connsiteY37" fmla="*/ 0 h 471489"/>
              <a:gd name="connsiteX38" fmla="*/ 2665069 w 6147916"/>
              <a:gd name="connsiteY38" fmla="*/ 0 h 471489"/>
              <a:gd name="connsiteX39" fmla="*/ 2665069 w 6147916"/>
              <a:gd name="connsiteY39" fmla="*/ 471488 h 471489"/>
              <a:gd name="connsiteX40" fmla="*/ 2354448 w 6147916"/>
              <a:gd name="connsiteY40" fmla="*/ 471488 h 471489"/>
              <a:gd name="connsiteX41" fmla="*/ 1978313 w 6147916"/>
              <a:gd name="connsiteY41" fmla="*/ 0 h 471489"/>
              <a:gd name="connsiteX42" fmla="*/ 2288934 w 6147916"/>
              <a:gd name="connsiteY42" fmla="*/ 0 h 471489"/>
              <a:gd name="connsiteX43" fmla="*/ 2288934 w 6147916"/>
              <a:gd name="connsiteY43" fmla="*/ 471488 h 471489"/>
              <a:gd name="connsiteX44" fmla="*/ 1978313 w 6147916"/>
              <a:gd name="connsiteY44" fmla="*/ 471488 h 471489"/>
              <a:gd name="connsiteX45" fmla="*/ 1602179 w 6147916"/>
              <a:gd name="connsiteY45" fmla="*/ 0 h 471489"/>
              <a:gd name="connsiteX46" fmla="*/ 1912799 w 6147916"/>
              <a:gd name="connsiteY46" fmla="*/ 0 h 471489"/>
              <a:gd name="connsiteX47" fmla="*/ 1912799 w 6147916"/>
              <a:gd name="connsiteY47" fmla="*/ 471488 h 471489"/>
              <a:gd name="connsiteX48" fmla="*/ 1602179 w 6147916"/>
              <a:gd name="connsiteY48" fmla="*/ 471488 h 471489"/>
              <a:gd name="connsiteX49" fmla="*/ 1226044 w 6147916"/>
              <a:gd name="connsiteY49" fmla="*/ 0 h 471489"/>
              <a:gd name="connsiteX50" fmla="*/ 1536665 w 6147916"/>
              <a:gd name="connsiteY50" fmla="*/ 0 h 471489"/>
              <a:gd name="connsiteX51" fmla="*/ 1536665 w 6147916"/>
              <a:gd name="connsiteY51" fmla="*/ 471488 h 471489"/>
              <a:gd name="connsiteX52" fmla="*/ 1226044 w 6147916"/>
              <a:gd name="connsiteY52" fmla="*/ 471488 h 471489"/>
              <a:gd name="connsiteX53" fmla="*/ 849909 w 6147916"/>
              <a:gd name="connsiteY53" fmla="*/ 0 h 471489"/>
              <a:gd name="connsiteX54" fmla="*/ 1160530 w 6147916"/>
              <a:gd name="connsiteY54" fmla="*/ 0 h 471489"/>
              <a:gd name="connsiteX55" fmla="*/ 1160530 w 6147916"/>
              <a:gd name="connsiteY55" fmla="*/ 471488 h 471489"/>
              <a:gd name="connsiteX56" fmla="*/ 849909 w 6147916"/>
              <a:gd name="connsiteY56" fmla="*/ 471488 h 471489"/>
              <a:gd name="connsiteX57" fmla="*/ 473774 w 6147916"/>
              <a:gd name="connsiteY57" fmla="*/ 0 h 471489"/>
              <a:gd name="connsiteX58" fmla="*/ 784395 w 6147916"/>
              <a:gd name="connsiteY58" fmla="*/ 0 h 471489"/>
              <a:gd name="connsiteX59" fmla="*/ 784395 w 6147916"/>
              <a:gd name="connsiteY59" fmla="*/ 471488 h 471489"/>
              <a:gd name="connsiteX60" fmla="*/ 473774 w 6147916"/>
              <a:gd name="connsiteY60" fmla="*/ 471488 h 471489"/>
              <a:gd name="connsiteX61" fmla="*/ 204130 w 6147916"/>
              <a:gd name="connsiteY61" fmla="*/ 0 h 471489"/>
              <a:gd name="connsiteX62" fmla="*/ 408260 w 6147916"/>
              <a:gd name="connsiteY62" fmla="*/ 0 h 471489"/>
              <a:gd name="connsiteX63" fmla="*/ 408260 w 6147916"/>
              <a:gd name="connsiteY63" fmla="*/ 471489 h 471489"/>
              <a:gd name="connsiteX64" fmla="*/ 204130 w 6147916"/>
              <a:gd name="connsiteY64" fmla="*/ 471489 h 471489"/>
              <a:gd name="connsiteX65" fmla="*/ 0 w 6147916"/>
              <a:gd name="connsiteY6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47916" h="471489">
                <a:moveTo>
                  <a:pt x="5739656" y="0"/>
                </a:moveTo>
                <a:lnTo>
                  <a:pt x="5943786" y="0"/>
                </a:lnTo>
                <a:lnTo>
                  <a:pt x="6147916" y="235745"/>
                </a:lnTo>
                <a:lnTo>
                  <a:pt x="5943786" y="471489"/>
                </a:lnTo>
                <a:lnTo>
                  <a:pt x="5739656" y="471489"/>
                </a:lnTo>
                <a:close/>
                <a:moveTo>
                  <a:pt x="5363528" y="0"/>
                </a:moveTo>
                <a:lnTo>
                  <a:pt x="5674149" y="0"/>
                </a:lnTo>
                <a:lnTo>
                  <a:pt x="5674149" y="471488"/>
                </a:lnTo>
                <a:lnTo>
                  <a:pt x="5363528" y="471488"/>
                </a:lnTo>
                <a:close/>
                <a:moveTo>
                  <a:pt x="4987393" y="0"/>
                </a:moveTo>
                <a:lnTo>
                  <a:pt x="5298014" y="0"/>
                </a:lnTo>
                <a:lnTo>
                  <a:pt x="5298014" y="471488"/>
                </a:lnTo>
                <a:lnTo>
                  <a:pt x="4987393" y="471488"/>
                </a:lnTo>
                <a:close/>
                <a:moveTo>
                  <a:pt x="4611258" y="0"/>
                </a:moveTo>
                <a:lnTo>
                  <a:pt x="4921879" y="0"/>
                </a:lnTo>
                <a:lnTo>
                  <a:pt x="4921879" y="471488"/>
                </a:lnTo>
                <a:lnTo>
                  <a:pt x="4611258" y="471488"/>
                </a:lnTo>
                <a:close/>
                <a:moveTo>
                  <a:pt x="4235123" y="0"/>
                </a:moveTo>
                <a:lnTo>
                  <a:pt x="4545744" y="0"/>
                </a:lnTo>
                <a:lnTo>
                  <a:pt x="4545744" y="471488"/>
                </a:lnTo>
                <a:lnTo>
                  <a:pt x="4235123" y="471488"/>
                </a:lnTo>
                <a:close/>
                <a:moveTo>
                  <a:pt x="3858988" y="0"/>
                </a:moveTo>
                <a:lnTo>
                  <a:pt x="4169609" y="0"/>
                </a:lnTo>
                <a:lnTo>
                  <a:pt x="4169609" y="471488"/>
                </a:lnTo>
                <a:lnTo>
                  <a:pt x="3858988" y="471488"/>
                </a:lnTo>
                <a:close/>
                <a:moveTo>
                  <a:pt x="3482853" y="0"/>
                </a:moveTo>
                <a:lnTo>
                  <a:pt x="3793474" y="0"/>
                </a:lnTo>
                <a:lnTo>
                  <a:pt x="3793474" y="471488"/>
                </a:lnTo>
                <a:lnTo>
                  <a:pt x="3482853" y="471488"/>
                </a:lnTo>
                <a:close/>
                <a:moveTo>
                  <a:pt x="3106718" y="0"/>
                </a:moveTo>
                <a:lnTo>
                  <a:pt x="3417339" y="0"/>
                </a:lnTo>
                <a:lnTo>
                  <a:pt x="3417339" y="471488"/>
                </a:lnTo>
                <a:lnTo>
                  <a:pt x="3106718" y="471488"/>
                </a:lnTo>
                <a:close/>
                <a:moveTo>
                  <a:pt x="2730583" y="0"/>
                </a:moveTo>
                <a:lnTo>
                  <a:pt x="3041204" y="0"/>
                </a:lnTo>
                <a:lnTo>
                  <a:pt x="3041204" y="471488"/>
                </a:lnTo>
                <a:lnTo>
                  <a:pt x="2730583" y="471488"/>
                </a:lnTo>
                <a:close/>
                <a:moveTo>
                  <a:pt x="2354448" y="0"/>
                </a:moveTo>
                <a:lnTo>
                  <a:pt x="2665069" y="0"/>
                </a:lnTo>
                <a:lnTo>
                  <a:pt x="2665069" y="471488"/>
                </a:lnTo>
                <a:lnTo>
                  <a:pt x="2354448" y="471488"/>
                </a:lnTo>
                <a:close/>
                <a:moveTo>
                  <a:pt x="1978313" y="0"/>
                </a:moveTo>
                <a:lnTo>
                  <a:pt x="2288934" y="0"/>
                </a:lnTo>
                <a:lnTo>
                  <a:pt x="2288934" y="471488"/>
                </a:lnTo>
                <a:lnTo>
                  <a:pt x="1978313" y="471488"/>
                </a:lnTo>
                <a:close/>
                <a:moveTo>
                  <a:pt x="1602179" y="0"/>
                </a:moveTo>
                <a:lnTo>
                  <a:pt x="1912799" y="0"/>
                </a:lnTo>
                <a:lnTo>
                  <a:pt x="1912799" y="471488"/>
                </a:lnTo>
                <a:lnTo>
                  <a:pt x="1602179" y="471488"/>
                </a:lnTo>
                <a:close/>
                <a:moveTo>
                  <a:pt x="1226044" y="0"/>
                </a:moveTo>
                <a:lnTo>
                  <a:pt x="1536665" y="0"/>
                </a:lnTo>
                <a:lnTo>
                  <a:pt x="1536665" y="471488"/>
                </a:lnTo>
                <a:lnTo>
                  <a:pt x="1226044" y="471488"/>
                </a:lnTo>
                <a:close/>
                <a:moveTo>
                  <a:pt x="849909" y="0"/>
                </a:moveTo>
                <a:lnTo>
                  <a:pt x="1160530" y="0"/>
                </a:lnTo>
                <a:lnTo>
                  <a:pt x="1160530" y="471488"/>
                </a:lnTo>
                <a:lnTo>
                  <a:pt x="849909"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50" name="Rectangle 49">
            <a:extLst>
              <a:ext uri="{FF2B5EF4-FFF2-40B4-BE49-F238E27FC236}">
                <a16:creationId xmlns:a16="http://schemas.microsoft.com/office/drawing/2014/main" id="{F7FFFDE7-C28A-491D-AD88-DBCB3FCBCCAB}"/>
              </a:ext>
            </a:extLst>
          </p:cNvPr>
          <p:cNvSpPr/>
          <p:nvPr/>
        </p:nvSpPr>
        <p:spPr bwMode="gray">
          <a:xfrm>
            <a:off x="5104092" y="257519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de-DE" sz="1400" dirty="0"/>
              <a:t>Kontrolliert</a:t>
            </a:r>
          </a:p>
        </p:txBody>
      </p:sp>
      <p:sp>
        <p:nvSpPr>
          <p:cNvPr id="51" name="Rectangle 50">
            <a:extLst>
              <a:ext uri="{FF2B5EF4-FFF2-40B4-BE49-F238E27FC236}">
                <a16:creationId xmlns:a16="http://schemas.microsoft.com/office/drawing/2014/main" id="{168E48B9-C6FD-462A-97FB-1863529F74CC}"/>
              </a:ext>
            </a:extLst>
          </p:cNvPr>
          <p:cNvSpPr/>
          <p:nvPr/>
        </p:nvSpPr>
        <p:spPr bwMode="gray">
          <a:xfrm>
            <a:off x="5104092" y="5733121"/>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t"/>
          <a:lstStyle/>
          <a:p>
            <a:pPr algn="ctr">
              <a:lnSpc>
                <a:spcPct val="85000"/>
              </a:lnSpc>
              <a:defRPr b="1">
                <a:solidFill>
                  <a:schemeClr val="accent2"/>
                </a:solidFill>
                <a:latin typeface="Arial Black" panose="020B0A04020102020204" pitchFamily="34" charset="0"/>
              </a:defRPr>
            </a:pPr>
            <a:r>
              <a:rPr lang="de-DE" sz="1400"/>
              <a:t>Emotional</a:t>
            </a:r>
            <a:endParaRPr lang="de-DE" sz="1400" dirty="0"/>
          </a:p>
        </p:txBody>
      </p:sp>
      <p:grpSp>
        <p:nvGrpSpPr>
          <p:cNvPr id="62" name="Group 61">
            <a:extLst>
              <a:ext uri="{FF2B5EF4-FFF2-40B4-BE49-F238E27FC236}">
                <a16:creationId xmlns:a16="http://schemas.microsoft.com/office/drawing/2014/main" id="{7E6CAEDF-D941-4221-ABF5-72ED8F3004A0}"/>
              </a:ext>
            </a:extLst>
          </p:cNvPr>
          <p:cNvGrpSpPr/>
          <p:nvPr/>
        </p:nvGrpSpPr>
        <p:grpSpPr>
          <a:xfrm>
            <a:off x="3626805" y="3190597"/>
            <a:ext cx="2037427" cy="2229405"/>
            <a:chOff x="3464880" y="2924794"/>
            <a:chExt cx="2037427" cy="2229405"/>
          </a:xfrm>
        </p:grpSpPr>
        <p:sp>
          <p:nvSpPr>
            <p:cNvPr id="52" name="Rectangle 51">
              <a:extLst>
                <a:ext uri="{FF2B5EF4-FFF2-40B4-BE49-F238E27FC236}">
                  <a16:creationId xmlns:a16="http://schemas.microsoft.com/office/drawing/2014/main" id="{6FB1F1CE-9C96-4BDC-9B0C-73DFECAC89BF}"/>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de-DE" sz="1400" dirty="0"/>
                <a:t>Form der Beschreibungen</a:t>
              </a:r>
              <a:endParaRPr lang="de-DE" sz="1400" dirty="0">
                <a:solidFill>
                  <a:schemeClr val="accent6"/>
                </a:solidFill>
              </a:endParaRPr>
            </a:p>
          </p:txBody>
        </p:sp>
        <p:sp>
          <p:nvSpPr>
            <p:cNvPr id="53" name="Arrow: Pentagon 52">
              <a:extLst>
                <a:ext uri="{FF2B5EF4-FFF2-40B4-BE49-F238E27FC236}">
                  <a16:creationId xmlns:a16="http://schemas.microsoft.com/office/drawing/2014/main" id="{49B11150-4391-4738-A799-D3A0F9311F8F}"/>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54" name="Arrow: Pentagon 53">
              <a:extLst>
                <a:ext uri="{FF2B5EF4-FFF2-40B4-BE49-F238E27FC236}">
                  <a16:creationId xmlns:a16="http://schemas.microsoft.com/office/drawing/2014/main" id="{82A56F4B-BEFA-46F1-A944-0B9E6F44E8F1}"/>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60" name="Rectangle 59">
              <a:extLst>
                <a:ext uri="{FF2B5EF4-FFF2-40B4-BE49-F238E27FC236}">
                  <a16:creationId xmlns:a16="http://schemas.microsoft.com/office/drawing/2014/main" id="{D7AA9B37-0D70-4419-9B29-A56501585240}"/>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Fakten/Daten</a:t>
              </a:r>
              <a:endParaRPr lang="de-DE" sz="1400" dirty="0"/>
            </a:p>
          </p:txBody>
        </p:sp>
        <p:sp>
          <p:nvSpPr>
            <p:cNvPr id="61" name="Rectangle 60">
              <a:extLst>
                <a:ext uri="{FF2B5EF4-FFF2-40B4-BE49-F238E27FC236}">
                  <a16:creationId xmlns:a16="http://schemas.microsoft.com/office/drawing/2014/main" id="{586DAD5C-A683-461F-9B34-6C5B0C8CFD8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Meinungen/Geschichten</a:t>
              </a:r>
              <a:endParaRPr lang="de-DE" sz="1400" dirty="0"/>
            </a:p>
          </p:txBody>
        </p:sp>
      </p:grpSp>
      <p:grpSp>
        <p:nvGrpSpPr>
          <p:cNvPr id="63" name="Group 62">
            <a:extLst>
              <a:ext uri="{FF2B5EF4-FFF2-40B4-BE49-F238E27FC236}">
                <a16:creationId xmlns:a16="http://schemas.microsoft.com/office/drawing/2014/main" id="{04E92D4D-E3C3-412E-962A-7E33648B0EAC}"/>
              </a:ext>
            </a:extLst>
          </p:cNvPr>
          <p:cNvGrpSpPr/>
          <p:nvPr/>
        </p:nvGrpSpPr>
        <p:grpSpPr>
          <a:xfrm>
            <a:off x="1894365" y="3190597"/>
            <a:ext cx="2037427" cy="2229405"/>
            <a:chOff x="3464880" y="2924794"/>
            <a:chExt cx="2037427" cy="2229405"/>
          </a:xfrm>
        </p:grpSpPr>
        <p:sp>
          <p:nvSpPr>
            <p:cNvPr id="64" name="Rectangle 63">
              <a:extLst>
                <a:ext uri="{FF2B5EF4-FFF2-40B4-BE49-F238E27FC236}">
                  <a16:creationId xmlns:a16="http://schemas.microsoft.com/office/drawing/2014/main" id="{7B5CF78A-9DDE-4B62-B027-64EA3E863A4E}"/>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dirty="0"/>
                <a:t>Redethemen</a:t>
              </a:r>
            </a:p>
          </p:txBody>
        </p:sp>
        <p:sp>
          <p:nvSpPr>
            <p:cNvPr id="65" name="Arrow: Pentagon 64">
              <a:extLst>
                <a:ext uri="{FF2B5EF4-FFF2-40B4-BE49-F238E27FC236}">
                  <a16:creationId xmlns:a16="http://schemas.microsoft.com/office/drawing/2014/main" id="{D5E1212B-51B4-45DF-8C92-CE65CCAD854E}"/>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66" name="Arrow: Pentagon 65">
              <a:extLst>
                <a:ext uri="{FF2B5EF4-FFF2-40B4-BE49-F238E27FC236}">
                  <a16:creationId xmlns:a16="http://schemas.microsoft.com/office/drawing/2014/main" id="{35E3CB13-FF6D-4594-B221-8D0058281A9A}"/>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67" name="Rectangle 66">
              <a:extLst>
                <a:ext uri="{FF2B5EF4-FFF2-40B4-BE49-F238E27FC236}">
                  <a16:creationId xmlns:a16="http://schemas.microsoft.com/office/drawing/2014/main" id="{A079614B-F0A2-45B5-9AF0-34AF49B86EDC}"/>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Aufgabe</a:t>
              </a:r>
              <a:endParaRPr lang="de-DE" sz="1400" dirty="0"/>
            </a:p>
          </p:txBody>
        </p:sp>
        <p:sp>
          <p:nvSpPr>
            <p:cNvPr id="68" name="Rectangle 67">
              <a:extLst>
                <a:ext uri="{FF2B5EF4-FFF2-40B4-BE49-F238E27FC236}">
                  <a16:creationId xmlns:a16="http://schemas.microsoft.com/office/drawing/2014/main" id="{1CA280A8-3CC1-478C-80F6-A12FB6D6260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Menschen</a:t>
              </a:r>
              <a:endParaRPr lang="de-DE" sz="1400" dirty="0"/>
            </a:p>
          </p:txBody>
        </p:sp>
      </p:grpSp>
      <p:grpSp>
        <p:nvGrpSpPr>
          <p:cNvPr id="69" name="Group 68">
            <a:extLst>
              <a:ext uri="{FF2B5EF4-FFF2-40B4-BE49-F238E27FC236}">
                <a16:creationId xmlns:a16="http://schemas.microsoft.com/office/drawing/2014/main" id="{1D978D17-652C-45CD-9EE4-EE080380256F}"/>
              </a:ext>
            </a:extLst>
          </p:cNvPr>
          <p:cNvGrpSpPr/>
          <p:nvPr/>
        </p:nvGrpSpPr>
        <p:grpSpPr>
          <a:xfrm>
            <a:off x="161925" y="3190597"/>
            <a:ext cx="2037427" cy="2229405"/>
            <a:chOff x="3464880" y="2924794"/>
            <a:chExt cx="2037427" cy="2229405"/>
          </a:xfrm>
        </p:grpSpPr>
        <p:sp>
          <p:nvSpPr>
            <p:cNvPr id="70" name="Rectangle 69">
              <a:extLst>
                <a:ext uri="{FF2B5EF4-FFF2-40B4-BE49-F238E27FC236}">
                  <a16:creationId xmlns:a16="http://schemas.microsoft.com/office/drawing/2014/main" id="{F493110D-B44C-4B70-9642-233D6E8943F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dirty="0"/>
                <a:t>Emotionen in </a:t>
              </a:r>
              <a:br>
                <a:rPr lang="de-DE" sz="1400" dirty="0"/>
              </a:br>
              <a:r>
                <a:rPr lang="de-DE" sz="1400" dirty="0"/>
                <a:t>der Stimme</a:t>
              </a:r>
            </a:p>
          </p:txBody>
        </p:sp>
        <p:sp>
          <p:nvSpPr>
            <p:cNvPr id="71" name="Arrow: Pentagon 70">
              <a:extLst>
                <a:ext uri="{FF2B5EF4-FFF2-40B4-BE49-F238E27FC236}">
                  <a16:creationId xmlns:a16="http://schemas.microsoft.com/office/drawing/2014/main" id="{8CEF1BFD-1E21-4F83-AA72-1142F3689968}"/>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2" name="Arrow: Pentagon 71">
              <a:extLst>
                <a:ext uri="{FF2B5EF4-FFF2-40B4-BE49-F238E27FC236}">
                  <a16:creationId xmlns:a16="http://schemas.microsoft.com/office/drawing/2014/main" id="{114ED77B-8DB2-4848-843A-50680A15D3F2}"/>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3" name="Rectangle 72">
              <a:extLst>
                <a:ext uri="{FF2B5EF4-FFF2-40B4-BE49-F238E27FC236}">
                  <a16:creationId xmlns:a16="http://schemas.microsoft.com/office/drawing/2014/main" id="{8E6B8934-B411-4A24-9864-A8BF74B341F2}"/>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Weniger Modulation</a:t>
              </a:r>
              <a:endParaRPr lang="de-DE" sz="1400" dirty="0"/>
            </a:p>
          </p:txBody>
        </p:sp>
        <p:sp>
          <p:nvSpPr>
            <p:cNvPr id="74" name="Rectangle 73">
              <a:extLst>
                <a:ext uri="{FF2B5EF4-FFF2-40B4-BE49-F238E27FC236}">
                  <a16:creationId xmlns:a16="http://schemas.microsoft.com/office/drawing/2014/main" id="{08491DDB-1993-478F-8A45-CD9D95DCCF74}"/>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Mehr Modulation</a:t>
              </a:r>
              <a:endParaRPr lang="de-DE" sz="1400" dirty="0"/>
            </a:p>
          </p:txBody>
        </p:sp>
      </p:grpSp>
      <p:grpSp>
        <p:nvGrpSpPr>
          <p:cNvPr id="75" name="Group 74">
            <a:extLst>
              <a:ext uri="{FF2B5EF4-FFF2-40B4-BE49-F238E27FC236}">
                <a16:creationId xmlns:a16="http://schemas.microsoft.com/office/drawing/2014/main" id="{35ECE33A-3F68-4BAA-938B-FF9763E16DBB}"/>
              </a:ext>
            </a:extLst>
          </p:cNvPr>
          <p:cNvGrpSpPr/>
          <p:nvPr/>
        </p:nvGrpSpPr>
        <p:grpSpPr>
          <a:xfrm>
            <a:off x="10078373" y="3190597"/>
            <a:ext cx="2037427" cy="2229405"/>
            <a:chOff x="3464880" y="2924794"/>
            <a:chExt cx="2037427" cy="2229405"/>
          </a:xfrm>
        </p:grpSpPr>
        <p:sp>
          <p:nvSpPr>
            <p:cNvPr id="76" name="Rectangle 75">
              <a:extLst>
                <a:ext uri="{FF2B5EF4-FFF2-40B4-BE49-F238E27FC236}">
                  <a16:creationId xmlns:a16="http://schemas.microsoft.com/office/drawing/2014/main" id="{55826D4A-CF2B-4090-A879-61652857DDD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anchor="ctr"/>
            <a:lstStyle/>
            <a:p>
              <a:pPr algn="ctr">
                <a:lnSpc>
                  <a:spcPct val="85000"/>
                </a:lnSpc>
                <a:defRPr sz="1800">
                  <a:solidFill>
                    <a:schemeClr val="accent6"/>
                  </a:solidFill>
                </a:defRPr>
              </a:pPr>
              <a:r>
                <a:rPr lang="de-DE" sz="1400" dirty="0"/>
                <a:t>Gesichtsausdruck</a:t>
              </a:r>
            </a:p>
          </p:txBody>
        </p:sp>
        <p:sp>
          <p:nvSpPr>
            <p:cNvPr id="77" name="Arrow: Pentagon 76">
              <a:extLst>
                <a:ext uri="{FF2B5EF4-FFF2-40B4-BE49-F238E27FC236}">
                  <a16:creationId xmlns:a16="http://schemas.microsoft.com/office/drawing/2014/main" id="{50089CEA-6E42-4D1D-8D57-BA887CB5C93D}"/>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8" name="Arrow: Pentagon 77">
              <a:extLst>
                <a:ext uri="{FF2B5EF4-FFF2-40B4-BE49-F238E27FC236}">
                  <a16:creationId xmlns:a16="http://schemas.microsoft.com/office/drawing/2014/main" id="{A0FB8245-1786-4208-997B-44593ED55BD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79" name="Rectangle 78">
              <a:extLst>
                <a:ext uri="{FF2B5EF4-FFF2-40B4-BE49-F238E27FC236}">
                  <a16:creationId xmlns:a16="http://schemas.microsoft.com/office/drawing/2014/main" id="{C20B9F18-00CF-40D5-A969-48C0F1BBC827}"/>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Kontrolliert</a:t>
              </a:r>
              <a:endParaRPr lang="de-DE" sz="1400" dirty="0"/>
            </a:p>
          </p:txBody>
        </p:sp>
        <p:sp>
          <p:nvSpPr>
            <p:cNvPr id="80" name="Rectangle 79">
              <a:extLst>
                <a:ext uri="{FF2B5EF4-FFF2-40B4-BE49-F238E27FC236}">
                  <a16:creationId xmlns:a16="http://schemas.microsoft.com/office/drawing/2014/main" id="{9743F0D7-9107-4B24-8806-926EE7027EFC}"/>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Animiert</a:t>
              </a:r>
              <a:endParaRPr lang="de-DE" sz="1400" dirty="0"/>
            </a:p>
          </p:txBody>
        </p:sp>
      </p:grpSp>
      <p:grpSp>
        <p:nvGrpSpPr>
          <p:cNvPr id="81" name="Group 80">
            <a:extLst>
              <a:ext uri="{FF2B5EF4-FFF2-40B4-BE49-F238E27FC236}">
                <a16:creationId xmlns:a16="http://schemas.microsoft.com/office/drawing/2014/main" id="{1E157F04-1CCC-4990-999B-9EEA9F5B568A}"/>
              </a:ext>
            </a:extLst>
          </p:cNvPr>
          <p:cNvGrpSpPr/>
          <p:nvPr/>
        </p:nvGrpSpPr>
        <p:grpSpPr>
          <a:xfrm>
            <a:off x="8345933" y="3190597"/>
            <a:ext cx="2037427" cy="2229405"/>
            <a:chOff x="3464880" y="2924794"/>
            <a:chExt cx="2037427" cy="2229405"/>
          </a:xfrm>
        </p:grpSpPr>
        <p:sp>
          <p:nvSpPr>
            <p:cNvPr id="82" name="Rectangle 81">
              <a:extLst>
                <a:ext uri="{FF2B5EF4-FFF2-40B4-BE49-F238E27FC236}">
                  <a16:creationId xmlns:a16="http://schemas.microsoft.com/office/drawing/2014/main" id="{2B83C12A-8DD8-42D1-A886-6F6216A56FA9}"/>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a:t>Körperhaltung</a:t>
              </a:r>
              <a:endParaRPr lang="de-DE" sz="1400" dirty="0"/>
            </a:p>
          </p:txBody>
        </p:sp>
        <p:sp>
          <p:nvSpPr>
            <p:cNvPr id="83" name="Arrow: Pentagon 82">
              <a:extLst>
                <a:ext uri="{FF2B5EF4-FFF2-40B4-BE49-F238E27FC236}">
                  <a16:creationId xmlns:a16="http://schemas.microsoft.com/office/drawing/2014/main" id="{F64A4673-1EAC-423E-92A0-393B08E4A083}"/>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84" name="Arrow: Pentagon 83">
              <a:extLst>
                <a:ext uri="{FF2B5EF4-FFF2-40B4-BE49-F238E27FC236}">
                  <a16:creationId xmlns:a16="http://schemas.microsoft.com/office/drawing/2014/main" id="{32AE88B0-F3D4-472E-B09B-9649E71EFF66}"/>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85" name="Rectangle 84">
              <a:extLst>
                <a:ext uri="{FF2B5EF4-FFF2-40B4-BE49-F238E27FC236}">
                  <a16:creationId xmlns:a16="http://schemas.microsoft.com/office/drawing/2014/main" id="{EA1A6F98-49F0-4FB6-B5D6-D57A56E3CFA3}"/>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Starr</a:t>
              </a:r>
              <a:endParaRPr lang="de-DE" sz="1400" dirty="0"/>
            </a:p>
          </p:txBody>
        </p:sp>
        <p:sp>
          <p:nvSpPr>
            <p:cNvPr id="86" name="Rectangle 85">
              <a:extLst>
                <a:ext uri="{FF2B5EF4-FFF2-40B4-BE49-F238E27FC236}">
                  <a16:creationId xmlns:a16="http://schemas.microsoft.com/office/drawing/2014/main" id="{912AF99B-4501-4BA7-A87A-0DEF49861B99}"/>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Lässig</a:t>
              </a:r>
              <a:endParaRPr lang="de-DE" sz="1400" dirty="0"/>
            </a:p>
          </p:txBody>
        </p:sp>
      </p:grpSp>
      <p:grpSp>
        <p:nvGrpSpPr>
          <p:cNvPr id="87" name="Group 86">
            <a:extLst>
              <a:ext uri="{FF2B5EF4-FFF2-40B4-BE49-F238E27FC236}">
                <a16:creationId xmlns:a16="http://schemas.microsoft.com/office/drawing/2014/main" id="{DFF50DB3-C716-4647-8723-3FB16FB5ADF2}"/>
              </a:ext>
            </a:extLst>
          </p:cNvPr>
          <p:cNvGrpSpPr/>
          <p:nvPr/>
        </p:nvGrpSpPr>
        <p:grpSpPr>
          <a:xfrm>
            <a:off x="6613493" y="3190597"/>
            <a:ext cx="2037427" cy="2229405"/>
            <a:chOff x="3464880" y="2924794"/>
            <a:chExt cx="2037427" cy="2229405"/>
          </a:xfrm>
        </p:grpSpPr>
        <p:sp>
          <p:nvSpPr>
            <p:cNvPr id="88" name="Rectangle 87">
              <a:extLst>
                <a:ext uri="{FF2B5EF4-FFF2-40B4-BE49-F238E27FC236}">
                  <a16:creationId xmlns:a16="http://schemas.microsoft.com/office/drawing/2014/main" id="{B9330904-8CD7-47EA-83B6-965336E6559C}"/>
                </a:ext>
              </a:extLst>
            </p:cNvPr>
            <p:cNvSpPr/>
            <p:nvPr/>
          </p:nvSpPr>
          <p:spPr bwMode="gray">
            <a:xfrm>
              <a:off x="3762375" y="3688942"/>
              <a:ext cx="1442438" cy="701107"/>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defRPr sz="1800">
                  <a:solidFill>
                    <a:schemeClr val="accent6"/>
                  </a:solidFill>
                </a:defRPr>
              </a:pPr>
              <a:r>
                <a:rPr lang="de-DE" sz="1400" dirty="0"/>
                <a:t>Gebrauch der Hände</a:t>
              </a:r>
            </a:p>
          </p:txBody>
        </p:sp>
        <p:sp>
          <p:nvSpPr>
            <p:cNvPr id="89" name="Arrow: Pentagon 88">
              <a:extLst>
                <a:ext uri="{FF2B5EF4-FFF2-40B4-BE49-F238E27FC236}">
                  <a16:creationId xmlns:a16="http://schemas.microsoft.com/office/drawing/2014/main" id="{9653F72D-8B4E-43A1-82DD-36AEA7D0A64C}"/>
                </a:ext>
              </a:extLst>
            </p:cNvPr>
            <p:cNvSpPr/>
            <p:nvPr/>
          </p:nvSpPr>
          <p:spPr bwMode="gray">
            <a:xfrm rot="16200000" flipH="1">
              <a:off x="4302866" y="4408625"/>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90" name="Arrow: Pentagon 89">
              <a:extLst>
                <a:ext uri="{FF2B5EF4-FFF2-40B4-BE49-F238E27FC236}">
                  <a16:creationId xmlns:a16="http://schemas.microsoft.com/office/drawing/2014/main" id="{9099FAB3-F144-44EA-B1A0-B18BB29E851D}"/>
                </a:ext>
              </a:extLst>
            </p:cNvPr>
            <p:cNvSpPr/>
            <p:nvPr/>
          </p:nvSpPr>
          <p:spPr bwMode="gray">
            <a:xfrm rot="16200000">
              <a:off x="4302866" y="3252931"/>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lstStyle/>
            <a:p>
              <a:pPr algn="ctr">
                <a:lnSpc>
                  <a:spcPct val="85000"/>
                </a:lnSpc>
              </a:pPr>
              <a:endParaRPr lang="de-DE" sz="1400" dirty="0">
                <a:solidFill>
                  <a:schemeClr val="bg1"/>
                </a:solidFill>
              </a:endParaRPr>
            </a:p>
          </p:txBody>
        </p:sp>
        <p:sp>
          <p:nvSpPr>
            <p:cNvPr id="91" name="Rectangle 90">
              <a:extLst>
                <a:ext uri="{FF2B5EF4-FFF2-40B4-BE49-F238E27FC236}">
                  <a16:creationId xmlns:a16="http://schemas.microsoft.com/office/drawing/2014/main" id="{A5D4DE69-703A-4877-ADD6-7E60EAE0B85E}"/>
                </a:ext>
              </a:extLst>
            </p:cNvPr>
            <p:cNvSpPr/>
            <p:nvPr/>
          </p:nvSpPr>
          <p:spPr bwMode="gray">
            <a:xfrm>
              <a:off x="3464880" y="2924794"/>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Weniger</a:t>
              </a:r>
              <a:endParaRPr lang="de-DE" sz="1400" dirty="0"/>
            </a:p>
          </p:txBody>
        </p:sp>
        <p:sp>
          <p:nvSpPr>
            <p:cNvPr id="92" name="Rectangle 91">
              <a:extLst>
                <a:ext uri="{FF2B5EF4-FFF2-40B4-BE49-F238E27FC236}">
                  <a16:creationId xmlns:a16="http://schemas.microsoft.com/office/drawing/2014/main" id="{FD380BDB-E186-47E4-86EF-AE240D75AD70}"/>
                </a:ext>
              </a:extLst>
            </p:cNvPr>
            <p:cNvSpPr/>
            <p:nvPr/>
          </p:nvSpPr>
          <p:spPr bwMode="gray">
            <a:xfrm>
              <a:off x="3464880" y="4844637"/>
              <a:ext cx="2037427" cy="30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lstStyle/>
            <a:p>
              <a:pPr algn="ctr">
                <a:lnSpc>
                  <a:spcPct val="85000"/>
                </a:lnSpc>
                <a:defRPr>
                  <a:solidFill>
                    <a:schemeClr val="accent6"/>
                  </a:solidFill>
                </a:defRPr>
              </a:pPr>
              <a:r>
                <a:rPr lang="de-DE" sz="1400"/>
                <a:t>Mehr</a:t>
              </a:r>
              <a:endParaRPr lang="de-DE" sz="1400" dirty="0"/>
            </a:p>
          </p:txBody>
        </p:sp>
      </p:grpSp>
    </p:spTree>
    <p:extLst>
      <p:ext uri="{BB962C8B-B14F-4D97-AF65-F5344CB8AC3E}">
        <p14:creationId xmlns:p14="http://schemas.microsoft.com/office/powerpoint/2010/main" val="1656135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barn(outHorizontal)">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barn(outHorizontal)">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barn(outHorizontal)">
                                      <p:cBhvr>
                                        <p:cTn id="17" dur="500"/>
                                        <p:tgtEl>
                                          <p:spTgt spid="6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42" fill="hold" nodeType="click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barn(outHorizontal)">
                                      <p:cBhvr>
                                        <p:cTn id="22" dur="500"/>
                                        <p:tgtEl>
                                          <p:spTgt spid="8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barn(outHorizontal)">
                                      <p:cBhvr>
                                        <p:cTn id="27" dur="500"/>
                                        <p:tgtEl>
                                          <p:spTgt spid="8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42" fill="hold" nodeType="clickEffect">
                                  <p:stCondLst>
                                    <p:cond delay="0"/>
                                  </p:stCondLst>
                                  <p:childTnLst>
                                    <p:set>
                                      <p:cBhvr>
                                        <p:cTn id="31" dur="1" fill="hold">
                                          <p:stCondLst>
                                            <p:cond delay="0"/>
                                          </p:stCondLst>
                                        </p:cTn>
                                        <p:tgtEl>
                                          <p:spTgt spid="75"/>
                                        </p:tgtEl>
                                        <p:attrNameLst>
                                          <p:attrName>style.visibility</p:attrName>
                                        </p:attrNameLst>
                                      </p:cBhvr>
                                      <p:to>
                                        <p:strVal val="visible"/>
                                      </p:to>
                                    </p:set>
                                    <p:animEffect transition="in" filter="barn(outHorizontal)">
                                      <p:cBhvr>
                                        <p:cTn id="32"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1352344"/>
            <a:ext cx="3687763" cy="871744"/>
          </a:xfrm>
        </p:spPr>
        <p:txBody>
          <a:bodyPr wrap="square">
            <a:noAutofit/>
          </a:bodyPr>
          <a:lstStyle/>
          <a:p>
            <a:r>
              <a:rPr lang="de-DE"/>
              <a:t>SOCIAL STYLE-Modell</a:t>
            </a:r>
            <a:r>
              <a:rPr lang="de-DE" baseline="30000"/>
              <a:t>TM</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de-DE" sz="2000"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11</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4170362" y="378618"/>
            <a:ext cx="7793036" cy="4632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Kontrolliert</a:t>
            </a:r>
            <a:endParaRPr lang="de-DE"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4170362" y="5497122"/>
            <a:ext cx="7793036" cy="382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0361" y="2927667"/>
            <a:ext cx="139938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922641"/>
            <a:ext cx="1627983" cy="374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dirty="0"/>
              <a:t>Anordnend</a:t>
            </a:r>
          </a:p>
        </p:txBody>
      </p:sp>
      <p:grpSp>
        <p:nvGrpSpPr>
          <p:cNvPr id="20" name="Group 19">
            <a:extLst>
              <a:ext uri="{FF2B5EF4-FFF2-40B4-BE49-F238E27FC236}">
                <a16:creationId xmlns:a16="http://schemas.microsoft.com/office/drawing/2014/main" id="{BC43B3FB-F7F0-47C6-A98D-7AA9509DB934}"/>
              </a:ext>
            </a:extLst>
          </p:cNvPr>
          <p:cNvGrpSpPr/>
          <p:nvPr/>
        </p:nvGrpSpPr>
        <p:grpSpPr>
          <a:xfrm>
            <a:off x="5680857" y="1273544"/>
            <a:ext cx="2097214" cy="1151467"/>
            <a:chOff x="6133585" y="1655351"/>
            <a:chExt cx="1733536" cy="1151467"/>
          </a:xfrm>
        </p:grpSpPr>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6377808" y="1655351"/>
              <a:ext cx="1489313" cy="1151467"/>
            </a:xfrm>
            <a:prstGeom prst="callout1">
              <a:avLst>
                <a:gd name="adj1" fmla="val 59265"/>
                <a:gd name="adj2" fmla="val 0"/>
                <a:gd name="adj3" fmla="val 59927"/>
                <a:gd name="adj4" fmla="val 97863"/>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Fragende Einflussnahme</a:t>
              </a:r>
              <a:br>
                <a:rPr lang="de-DE" sz="1600" dirty="0">
                  <a:solidFill>
                    <a:schemeClr val="tx2"/>
                  </a:solidFill>
                </a:rPr>
              </a:br>
              <a:r>
                <a:rPr lang="de-DE" sz="1600" dirty="0"/>
                <a:t>Eher kontrolliert</a:t>
              </a:r>
            </a:p>
            <a:p>
              <a:pPr>
                <a:lnSpc>
                  <a:spcPct val="85000"/>
                </a:lnSpc>
              </a:pPr>
              <a:endParaRPr lang="de-DE" sz="1600" dirty="0">
                <a:solidFill>
                  <a:schemeClr val="accent6"/>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dirty="0"/>
                <a:t>Analytischer </a:t>
              </a:r>
              <a:br>
                <a:rPr lang="de-DE" sz="1600" dirty="0"/>
              </a:br>
              <a:r>
                <a:rPr lang="de-DE" sz="1600" dirty="0"/>
                <a:t>Stil</a:t>
              </a:r>
            </a:p>
          </p:txBody>
        </p:sp>
        <p:sp>
          <p:nvSpPr>
            <p:cNvPr id="19" name="Plus Sign 18">
              <a:extLst>
                <a:ext uri="{FF2B5EF4-FFF2-40B4-BE49-F238E27FC236}">
                  <a16:creationId xmlns:a16="http://schemas.microsoft.com/office/drawing/2014/main" id="{DE0FC964-8A24-4658-8E56-4B0163266D61}"/>
                </a:ext>
              </a:extLst>
            </p:cNvPr>
            <p:cNvSpPr/>
            <p:nvPr/>
          </p:nvSpPr>
          <p:spPr bwMode="gray">
            <a:xfrm>
              <a:off x="6133585" y="20032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21" name="Group 20">
            <a:extLst>
              <a:ext uri="{FF2B5EF4-FFF2-40B4-BE49-F238E27FC236}">
                <a16:creationId xmlns:a16="http://schemas.microsoft.com/office/drawing/2014/main" id="{93B0BA61-1718-4CAE-88A5-7C3E6663AAA7}"/>
              </a:ext>
            </a:extLst>
          </p:cNvPr>
          <p:cNvGrpSpPr/>
          <p:nvPr/>
        </p:nvGrpSpPr>
        <p:grpSpPr>
          <a:xfrm>
            <a:off x="8304064" y="1277354"/>
            <a:ext cx="2100019" cy="1151467"/>
            <a:chOff x="6133771" y="1754411"/>
            <a:chExt cx="1718227" cy="1151467"/>
          </a:xfrm>
        </p:grpSpPr>
        <p:sp>
          <p:nvSpPr>
            <p:cNvPr id="22" name="Callout: Line with No Border 21">
              <a:extLst>
                <a:ext uri="{FF2B5EF4-FFF2-40B4-BE49-F238E27FC236}">
                  <a16:creationId xmlns:a16="http://schemas.microsoft.com/office/drawing/2014/main" id="{8911694D-DCBD-4AD2-B156-E24E337AD23E}"/>
                </a:ext>
              </a:extLst>
            </p:cNvPr>
            <p:cNvSpPr/>
            <p:nvPr/>
          </p:nvSpPr>
          <p:spPr bwMode="gray">
            <a:xfrm>
              <a:off x="6377809" y="1754411"/>
              <a:ext cx="1474189" cy="1151467"/>
            </a:xfrm>
            <a:prstGeom prst="callout1">
              <a:avLst>
                <a:gd name="adj1" fmla="val 57446"/>
                <a:gd name="adj2" fmla="val -106"/>
                <a:gd name="adj3" fmla="val 58107"/>
                <a:gd name="adj4" fmla="val 9503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Anordnende Einflussnahme</a:t>
              </a:r>
              <a:br>
                <a:rPr lang="de-DE" sz="1600" dirty="0">
                  <a:solidFill>
                    <a:schemeClr val="tx2"/>
                  </a:solidFill>
                </a:rPr>
              </a:br>
              <a:r>
                <a:rPr lang="de-DE" sz="1600" dirty="0"/>
                <a:t>Eher kontrolliert</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dirty="0"/>
                <a:t>Treibender </a:t>
              </a:r>
              <a:br>
                <a:rPr lang="de-DE" sz="1600" dirty="0"/>
              </a:br>
              <a:r>
                <a:rPr lang="de-DE" sz="1600" dirty="0"/>
                <a:t>Stil</a:t>
              </a:r>
            </a:p>
          </p:txBody>
        </p:sp>
        <p:sp>
          <p:nvSpPr>
            <p:cNvPr id="23" name="Plus Sign 22">
              <a:extLst>
                <a:ext uri="{FF2B5EF4-FFF2-40B4-BE49-F238E27FC236}">
                  <a16:creationId xmlns:a16="http://schemas.microsoft.com/office/drawing/2014/main" id="{7A43B550-82FC-477F-A714-F3365EBB1F91}"/>
                </a:ext>
              </a:extLst>
            </p:cNvPr>
            <p:cNvSpPr/>
            <p:nvPr/>
          </p:nvSpPr>
          <p:spPr bwMode="gray">
            <a:xfrm>
              <a:off x="6133771" y="21175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25" name="Group 24">
            <a:extLst>
              <a:ext uri="{FF2B5EF4-FFF2-40B4-BE49-F238E27FC236}">
                <a16:creationId xmlns:a16="http://schemas.microsoft.com/office/drawing/2014/main" id="{D6A8A0C8-52CA-4292-80B9-FAE9A08F0C8D}"/>
              </a:ext>
            </a:extLst>
          </p:cNvPr>
          <p:cNvGrpSpPr/>
          <p:nvPr/>
        </p:nvGrpSpPr>
        <p:grpSpPr>
          <a:xfrm>
            <a:off x="5680857" y="3632775"/>
            <a:ext cx="2131369" cy="1151467"/>
            <a:chOff x="6133585" y="1655351"/>
            <a:chExt cx="1761769" cy="1151467"/>
          </a:xfrm>
        </p:grpSpPr>
        <p:sp>
          <p:nvSpPr>
            <p:cNvPr id="26" name="Callout: Line with No Border 25">
              <a:extLst>
                <a:ext uri="{FF2B5EF4-FFF2-40B4-BE49-F238E27FC236}">
                  <a16:creationId xmlns:a16="http://schemas.microsoft.com/office/drawing/2014/main" id="{E9CA0AD6-89A5-4F0A-9B14-1FC672DE3E8B}"/>
                </a:ext>
              </a:extLst>
            </p:cNvPr>
            <p:cNvSpPr/>
            <p:nvPr/>
          </p:nvSpPr>
          <p:spPr bwMode="gray">
            <a:xfrm>
              <a:off x="6377809" y="1655351"/>
              <a:ext cx="1517545" cy="1151467"/>
            </a:xfrm>
            <a:prstGeom prst="callout1">
              <a:avLst>
                <a:gd name="adj1" fmla="val 58824"/>
                <a:gd name="adj2" fmla="val 0"/>
                <a:gd name="adj3" fmla="val 58824"/>
                <a:gd name="adj4" fmla="val 97864"/>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Fragende Einflussnahme</a:t>
              </a:r>
              <a:br>
                <a:rPr lang="de-DE" sz="1600" dirty="0">
                  <a:solidFill>
                    <a:schemeClr val="tx2"/>
                  </a:solidFill>
                </a:rPr>
              </a:br>
              <a:r>
                <a:rPr lang="de-DE" sz="1600" dirty="0"/>
                <a:t>Eher emotional</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spc="-20" dirty="0"/>
                <a:t>Rücksichtsvoller </a:t>
              </a:r>
              <a:r>
                <a:rPr lang="de-DE" sz="1600" dirty="0"/>
                <a:t>Stil</a:t>
              </a:r>
            </a:p>
          </p:txBody>
        </p:sp>
        <p:sp>
          <p:nvSpPr>
            <p:cNvPr id="27" name="Plus Sign 26">
              <a:extLst>
                <a:ext uri="{FF2B5EF4-FFF2-40B4-BE49-F238E27FC236}">
                  <a16:creationId xmlns:a16="http://schemas.microsoft.com/office/drawing/2014/main" id="{A64EC799-2C47-4A61-B4D9-A87EB401528B}"/>
                </a:ext>
              </a:extLst>
            </p:cNvPr>
            <p:cNvSpPr/>
            <p:nvPr/>
          </p:nvSpPr>
          <p:spPr bwMode="gray">
            <a:xfrm>
              <a:off x="6133585" y="2015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28" name="Group 27">
            <a:extLst>
              <a:ext uri="{FF2B5EF4-FFF2-40B4-BE49-F238E27FC236}">
                <a16:creationId xmlns:a16="http://schemas.microsoft.com/office/drawing/2014/main" id="{A2FB0B92-3531-4DFB-AF16-8B655B0465CE}"/>
              </a:ext>
            </a:extLst>
          </p:cNvPr>
          <p:cNvGrpSpPr/>
          <p:nvPr/>
        </p:nvGrpSpPr>
        <p:grpSpPr>
          <a:xfrm>
            <a:off x="8304064" y="3528061"/>
            <a:ext cx="2100019" cy="1355242"/>
            <a:chOff x="6133771" y="1550637"/>
            <a:chExt cx="1718227" cy="1355242"/>
          </a:xfrm>
        </p:grpSpPr>
        <p:sp>
          <p:nvSpPr>
            <p:cNvPr id="29" name="Callout: Line with No Border 28">
              <a:extLst>
                <a:ext uri="{FF2B5EF4-FFF2-40B4-BE49-F238E27FC236}">
                  <a16:creationId xmlns:a16="http://schemas.microsoft.com/office/drawing/2014/main" id="{C90A0EA5-7390-45C2-B14A-7DFD0B7C0FB9}"/>
                </a:ext>
              </a:extLst>
            </p:cNvPr>
            <p:cNvSpPr/>
            <p:nvPr/>
          </p:nvSpPr>
          <p:spPr bwMode="gray">
            <a:xfrm>
              <a:off x="6377809" y="1550637"/>
              <a:ext cx="1474189" cy="1355242"/>
            </a:xfrm>
            <a:prstGeom prst="callout1">
              <a:avLst>
                <a:gd name="adj1" fmla="val 56866"/>
                <a:gd name="adj2" fmla="val 212"/>
                <a:gd name="adj3" fmla="val 56434"/>
                <a:gd name="adj4" fmla="val 9665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noAutofit/>
            </a:bodyPr>
            <a:lstStyle/>
            <a:p>
              <a:pPr>
                <a:lnSpc>
                  <a:spcPct val="85000"/>
                </a:lnSpc>
                <a:defRPr>
                  <a:solidFill>
                    <a:schemeClr val="tx2"/>
                  </a:solidFill>
                </a:defRPr>
              </a:pPr>
              <a:r>
                <a:rPr lang="de-DE" sz="1600" dirty="0"/>
                <a:t>Anordnende Einflussnahme</a:t>
              </a:r>
              <a:br>
                <a:rPr lang="de-DE" sz="1600" dirty="0">
                  <a:solidFill>
                    <a:schemeClr val="tx2"/>
                  </a:solidFill>
                </a:rPr>
              </a:br>
              <a:r>
                <a:rPr lang="de-DE" sz="1600" dirty="0"/>
                <a:t>Eher emotional</a:t>
              </a:r>
            </a:p>
            <a:p>
              <a:pPr>
                <a:lnSpc>
                  <a:spcPct val="85000"/>
                </a:lnSpc>
              </a:pPr>
              <a:endParaRPr lang="de-DE" sz="1600" dirty="0">
                <a:solidFill>
                  <a:schemeClr val="tx2"/>
                </a:solidFill>
                <a:latin typeface="Arial Black" panose="020B0A04020102020204" pitchFamily="34" charset="0"/>
              </a:endParaRPr>
            </a:p>
            <a:p>
              <a:pPr>
                <a:lnSpc>
                  <a:spcPct val="85000"/>
                </a:lnSpc>
                <a:defRPr>
                  <a:solidFill>
                    <a:schemeClr val="tx2"/>
                  </a:solidFill>
                  <a:latin typeface="Arial Black" panose="020B0A04020102020204" pitchFamily="34" charset="0"/>
                </a:defRPr>
              </a:pPr>
              <a:r>
                <a:rPr lang="de-DE" sz="1600" dirty="0"/>
                <a:t>Expressiver </a:t>
              </a:r>
              <a:br>
                <a:rPr lang="de-DE" sz="1600" dirty="0"/>
              </a:br>
              <a:r>
                <a:rPr lang="de-DE" sz="1600" dirty="0"/>
                <a:t>Stil</a:t>
              </a:r>
            </a:p>
          </p:txBody>
        </p:sp>
        <p:sp>
          <p:nvSpPr>
            <p:cNvPr id="30" name="Plus Sign 29">
              <a:extLst>
                <a:ext uri="{FF2B5EF4-FFF2-40B4-BE49-F238E27FC236}">
                  <a16:creationId xmlns:a16="http://schemas.microsoft.com/office/drawing/2014/main" id="{A87CD71C-C071-4389-B2A3-4E7CA2F36020}"/>
                </a:ext>
              </a:extLst>
            </p:cNvPr>
            <p:cNvSpPr/>
            <p:nvPr/>
          </p:nvSpPr>
          <p:spPr bwMode="gray">
            <a:xfrm>
              <a:off x="6133771" y="2015933"/>
              <a:ext cx="201901" cy="201901"/>
            </a:xfrm>
            <a:prstGeom prst="mathPlus">
              <a:avLst>
                <a:gd name="adj1" fmla="val 1128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grpSp>
      <p:grpSp>
        <p:nvGrpSpPr>
          <p:cNvPr id="39" name="Group 38">
            <a:extLst>
              <a:ext uri="{FF2B5EF4-FFF2-40B4-BE49-F238E27FC236}">
                <a16:creationId xmlns:a16="http://schemas.microsoft.com/office/drawing/2014/main" id="{DCED099E-50C5-4250-BBA9-4CDCEF78F1E3}"/>
              </a:ext>
            </a:extLst>
          </p:cNvPr>
          <p:cNvGrpSpPr/>
          <p:nvPr/>
        </p:nvGrpSpPr>
        <p:grpSpPr>
          <a:xfrm>
            <a:off x="5661818" y="730886"/>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Tree>
    <p:extLst>
      <p:ext uri="{BB962C8B-B14F-4D97-AF65-F5344CB8AC3E}">
        <p14:creationId xmlns:p14="http://schemas.microsoft.com/office/powerpoint/2010/main" val="2328082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3A2DC-4FAD-4DDA-B2EC-E791E469AAD5}"/>
              </a:ext>
            </a:extLst>
          </p:cNvPr>
          <p:cNvSpPr>
            <a:spLocks noGrp="1"/>
          </p:cNvSpPr>
          <p:nvPr>
            <p:ph type="title"/>
          </p:nvPr>
        </p:nvSpPr>
        <p:spPr>
          <a:xfrm>
            <a:off x="300038" y="228600"/>
            <a:ext cx="11663362" cy="1009650"/>
          </a:xfrm>
        </p:spPr>
        <p:txBody>
          <a:bodyPr wrap="square">
            <a:noAutofit/>
          </a:bodyPr>
          <a:lstStyle/>
          <a:p>
            <a:r>
              <a:rPr lang="de-DE"/>
              <a:t>Bedarf, Orientierung und Wachstumsmaßnahme</a:t>
            </a:r>
            <a:endParaRPr lang="de-DE" dirty="0"/>
          </a:p>
        </p:txBody>
      </p:sp>
      <p:sp>
        <p:nvSpPr>
          <p:cNvPr id="4" name="Slide Number Placeholder 3">
            <a:extLst>
              <a:ext uri="{FF2B5EF4-FFF2-40B4-BE49-F238E27FC236}">
                <a16:creationId xmlns:a16="http://schemas.microsoft.com/office/drawing/2014/main" id="{09931028-95FC-40F4-B086-0E139AE93ADB}"/>
              </a:ext>
            </a:extLst>
          </p:cNvPr>
          <p:cNvSpPr>
            <a:spLocks noGrp="1"/>
          </p:cNvSpPr>
          <p:nvPr>
            <p:ph type="sldNum" sz="quarter" idx="12"/>
          </p:nvPr>
        </p:nvSpPr>
        <p:spPr/>
        <p:txBody>
          <a:bodyPr wrap="square">
            <a:noAutofit/>
          </a:bodyPr>
          <a:lstStyle/>
          <a:p>
            <a:fld id="{1B1CF60C-C85D-47C0-8597-E3BF95F18FA3}" type="slidenum">
              <a:rPr lang="de-DE" smtClean="0"/>
              <a:t>12</a:t>
            </a:fld>
            <a:endParaRPr lang="de-DE" dirty="0"/>
          </a:p>
        </p:txBody>
      </p:sp>
      <p:sp>
        <p:nvSpPr>
          <p:cNvPr id="5" name="Footer Placeholder 4">
            <a:extLst>
              <a:ext uri="{FF2B5EF4-FFF2-40B4-BE49-F238E27FC236}">
                <a16:creationId xmlns:a16="http://schemas.microsoft.com/office/drawing/2014/main" id="{C8D926F6-9516-4ED2-947F-2F165321F0BC}"/>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grpSp>
        <p:nvGrpSpPr>
          <p:cNvPr id="9" name="Group 8">
            <a:extLst>
              <a:ext uri="{FF2B5EF4-FFF2-40B4-BE49-F238E27FC236}">
                <a16:creationId xmlns:a16="http://schemas.microsoft.com/office/drawing/2014/main" id="{36C7EA4D-94C0-4EDF-930E-8C07DB2765F5}"/>
              </a:ext>
            </a:extLst>
          </p:cNvPr>
          <p:cNvGrpSpPr/>
          <p:nvPr/>
        </p:nvGrpSpPr>
        <p:grpSpPr>
          <a:xfrm>
            <a:off x="466724" y="2241550"/>
            <a:ext cx="11496675" cy="3194050"/>
            <a:chOff x="228600" y="2306638"/>
            <a:chExt cx="8647747" cy="3194050"/>
          </a:xfrm>
        </p:grpSpPr>
        <p:sp>
          <p:nvSpPr>
            <p:cNvPr id="10" name="Rectangle 9">
              <a:extLst>
                <a:ext uri="{FF2B5EF4-FFF2-40B4-BE49-F238E27FC236}">
                  <a16:creationId xmlns:a16="http://schemas.microsoft.com/office/drawing/2014/main" id="{C26694F7-CA44-4B77-B16B-9BE645D4CC05}"/>
                </a:ext>
              </a:extLst>
            </p:cNvPr>
            <p:cNvSpPr/>
            <p:nvPr/>
          </p:nvSpPr>
          <p:spPr bwMode="gray">
            <a:xfrm>
              <a:off x="228600" y="39544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dirty="0"/>
                <a:t>Wachstumsmaßnahme</a:t>
              </a:r>
            </a:p>
            <a:p>
              <a:pPr>
                <a:lnSpc>
                  <a:spcPct val="85000"/>
                </a:lnSpc>
                <a:defRPr sz="1600">
                  <a:solidFill>
                    <a:schemeClr val="tx2"/>
                  </a:solidFill>
                </a:defRPr>
              </a:pPr>
              <a:r>
                <a:rPr lang="de-DE" dirty="0"/>
                <a:t>Verhalten, das nur selten von den einzelnen Stilen verwendet wird. Eine häufigere Anwendung dieses Verhaltens würde die Wirksamkeit dieses Stils erhöhen</a:t>
              </a:r>
            </a:p>
          </p:txBody>
        </p:sp>
        <p:sp>
          <p:nvSpPr>
            <p:cNvPr id="11" name="Rectangle 10">
              <a:extLst>
                <a:ext uri="{FF2B5EF4-FFF2-40B4-BE49-F238E27FC236}">
                  <a16:creationId xmlns:a16="http://schemas.microsoft.com/office/drawing/2014/main" id="{C0AC5FBD-BB51-445A-B1BC-72857BDA7CB6}"/>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dirty="0"/>
                <a:t>Bedarf</a:t>
              </a:r>
            </a:p>
            <a:p>
              <a:pPr>
                <a:lnSpc>
                  <a:spcPct val="85000"/>
                </a:lnSpc>
                <a:defRPr sz="1600">
                  <a:solidFill>
                    <a:schemeClr val="tx2"/>
                  </a:solidFill>
                </a:defRPr>
              </a:pPr>
              <a:r>
                <a:rPr lang="de-DE" dirty="0"/>
                <a:t>Das Ziel eines jeden Stils</a:t>
              </a:r>
            </a:p>
          </p:txBody>
        </p:sp>
        <p:sp>
          <p:nvSpPr>
            <p:cNvPr id="12" name="Rectangle 11">
              <a:extLst>
                <a:ext uri="{FF2B5EF4-FFF2-40B4-BE49-F238E27FC236}">
                  <a16:creationId xmlns:a16="http://schemas.microsoft.com/office/drawing/2014/main" id="{ED650A53-552E-44C8-B950-23CBB872AACD}"/>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de-DE" sz="2000"/>
                <a:t>Orientierung</a:t>
              </a:r>
              <a:br>
                <a:rPr lang="de-DE" sz="2000">
                  <a:solidFill>
                    <a:schemeClr val="tx2"/>
                  </a:solidFill>
                </a:rPr>
              </a:br>
              <a:r>
                <a:rPr lang="de-DE" sz="1600"/>
                <a:t>Das übliche Verhalten zur Erreichung des Ziels</a:t>
              </a:r>
              <a:endParaRPr lang="de-DE" sz="1600" dirty="0"/>
            </a:p>
          </p:txBody>
        </p:sp>
      </p:grpSp>
      <p:sp>
        <p:nvSpPr>
          <p:cNvPr id="17" name="Oval 16">
            <a:extLst>
              <a:ext uri="{FF2B5EF4-FFF2-40B4-BE49-F238E27FC236}">
                <a16:creationId xmlns:a16="http://schemas.microsoft.com/office/drawing/2014/main" id="{B83785F0-1EEC-408A-BD77-B3C132010890}"/>
              </a:ext>
            </a:extLst>
          </p:cNvPr>
          <p:cNvSpPr/>
          <p:nvPr/>
        </p:nvSpPr>
        <p:spPr bwMode="gray">
          <a:xfrm>
            <a:off x="551768" y="2680398"/>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18" name="Oval 17">
            <a:extLst>
              <a:ext uri="{FF2B5EF4-FFF2-40B4-BE49-F238E27FC236}">
                <a16:creationId xmlns:a16="http://schemas.microsoft.com/office/drawing/2014/main" id="{8303CC9F-09F2-431D-A0D8-8AA585253AF0}"/>
              </a:ext>
            </a:extLst>
          </p:cNvPr>
          <p:cNvSpPr/>
          <p:nvPr/>
        </p:nvSpPr>
        <p:spPr bwMode="gray">
          <a:xfrm>
            <a:off x="551768" y="4326390"/>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19" name="Oval 18">
            <a:extLst>
              <a:ext uri="{FF2B5EF4-FFF2-40B4-BE49-F238E27FC236}">
                <a16:creationId xmlns:a16="http://schemas.microsoft.com/office/drawing/2014/main" id="{5CB54A0A-5BB3-4CD6-A501-EAF79105EAC7}"/>
              </a:ext>
            </a:extLst>
          </p:cNvPr>
          <p:cNvSpPr/>
          <p:nvPr/>
        </p:nvSpPr>
        <p:spPr bwMode="gray">
          <a:xfrm>
            <a:off x="6431868" y="2678565"/>
            <a:ext cx="672194" cy="672194"/>
          </a:xfrm>
          <a:prstGeom prst="ellipse">
            <a:avLst/>
          </a:prstGeom>
          <a:solidFill>
            <a:schemeClr val="accent1"/>
          </a:solid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pic>
        <p:nvPicPr>
          <p:cNvPr id="6" name="Picture 5" descr="Icon  Description automatically generated">
            <a:extLst>
              <a:ext uri="{FF2B5EF4-FFF2-40B4-BE49-F238E27FC236}">
                <a16:creationId xmlns:a16="http://schemas.microsoft.com/office/drawing/2014/main" id="{266AF39A-097F-D04C-B325-8114F43751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495" y="2778155"/>
            <a:ext cx="314825" cy="419767"/>
          </a:xfrm>
          <a:prstGeom prst="rect">
            <a:avLst/>
          </a:prstGeom>
        </p:spPr>
      </p:pic>
      <p:pic>
        <p:nvPicPr>
          <p:cNvPr id="8" name="Picture 7" descr="Icon  Description automatically generated">
            <a:extLst>
              <a:ext uri="{FF2B5EF4-FFF2-40B4-BE49-F238E27FC236}">
                <a16:creationId xmlns:a16="http://schemas.microsoft.com/office/drawing/2014/main" id="{F916E8B8-F798-A948-B456-E24AE9F5C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8417" y="2765242"/>
            <a:ext cx="399095" cy="470842"/>
          </a:xfrm>
          <a:prstGeom prst="rect">
            <a:avLst/>
          </a:prstGeom>
        </p:spPr>
      </p:pic>
      <p:pic>
        <p:nvPicPr>
          <p:cNvPr id="15" name="Picture 14" descr="Icon  Description automatically generated">
            <a:extLst>
              <a:ext uri="{FF2B5EF4-FFF2-40B4-BE49-F238E27FC236}">
                <a16:creationId xmlns:a16="http://schemas.microsoft.com/office/drawing/2014/main" id="{04B0E857-EA29-DB44-8BB0-339E9D3B2A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335" y="4448626"/>
            <a:ext cx="416425" cy="416425"/>
          </a:xfrm>
          <a:prstGeom prst="rect">
            <a:avLst/>
          </a:prstGeom>
        </p:spPr>
      </p:pic>
    </p:spTree>
    <p:extLst>
      <p:ext uri="{BB962C8B-B14F-4D97-AF65-F5344CB8AC3E}">
        <p14:creationId xmlns:p14="http://schemas.microsoft.com/office/powerpoint/2010/main" val="553305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390525" y="228600"/>
            <a:ext cx="3687763" cy="1995488"/>
          </a:xfrm>
        </p:spPr>
        <p:txBody>
          <a:bodyPr wrap="square">
            <a:noAutofit/>
          </a:bodyPr>
          <a:lstStyle/>
          <a:p>
            <a:r>
              <a:rPr lang="de-DE"/>
              <a:t>SOCIAL STYLE </a:t>
            </a:r>
            <a:br>
              <a:rPr lang="de-DE"/>
            </a:br>
            <a:r>
              <a:rPr lang="de-DE"/>
              <a:t>Hauptmerkmale</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de-DE" sz="2000" dirty="0"/>
              <a:t> </a:t>
            </a:r>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13</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500" dirty="0"/>
              <a:t>Kontrolliert</a:t>
            </a:r>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641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500"/>
              <a:t>Emotional</a:t>
            </a:r>
            <a:endParaRPr lang="de-DE" sz="15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445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500"/>
              <a:t>Fragend</a:t>
            </a:r>
            <a:endParaRPr lang="de-DE" sz="1500" dirty="0"/>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395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500" dirty="0"/>
              <a:t>Anordnend</a:t>
            </a:r>
          </a:p>
        </p:txBody>
      </p:sp>
      <p:sp>
        <p:nvSpPr>
          <p:cNvPr id="18" name="Callout: Line with No Border 17">
            <a:extLst>
              <a:ext uri="{FF2B5EF4-FFF2-40B4-BE49-F238E27FC236}">
                <a16:creationId xmlns:a16="http://schemas.microsoft.com/office/drawing/2014/main" id="{4DDAAFAE-F16E-4FCF-A79E-5551FF31677F}"/>
              </a:ext>
            </a:extLst>
          </p:cNvPr>
          <p:cNvSpPr/>
          <p:nvPr/>
        </p:nvSpPr>
        <p:spPr bwMode="gray">
          <a:xfrm>
            <a:off x="4465222" y="1352344"/>
            <a:ext cx="31537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500" dirty="0"/>
              <a:t>Analytisch</a:t>
            </a:r>
            <a:br>
              <a:rPr lang="de-DE" sz="1500" dirty="0">
                <a:solidFill>
                  <a:schemeClr val="tx2"/>
                </a:solidFill>
                <a:latin typeface="Arial Black" panose="020B0A04020102020204" pitchFamily="34" charset="0"/>
              </a:rPr>
            </a:br>
            <a:endParaRPr lang="de-DE" sz="1500" dirty="0">
              <a:solidFill>
                <a:schemeClr val="tx2"/>
              </a:solidFill>
              <a:latin typeface="Arial Black" panose="020B0A04020102020204" pitchFamily="34" charset="0"/>
            </a:endParaRPr>
          </a:p>
          <a:p>
            <a:pPr algn="r">
              <a:lnSpc>
                <a:spcPct val="85000"/>
              </a:lnSpc>
            </a:pPr>
            <a:r>
              <a:rPr lang="de-DE" sz="1500" b="1" dirty="0">
                <a:solidFill>
                  <a:schemeClr val="accent6"/>
                </a:solidFill>
              </a:rPr>
              <a:t>Bedarf: </a:t>
            </a:r>
            <a:r>
              <a:rPr lang="de-DE" sz="1500" dirty="0">
                <a:solidFill>
                  <a:schemeClr val="tx2"/>
                </a:solidFill>
              </a:rPr>
              <a:t>Recht haben</a:t>
            </a:r>
            <a:endParaRPr lang="de-DE" sz="1500" b="1" dirty="0">
              <a:solidFill>
                <a:schemeClr val="tx2"/>
              </a:solidFill>
            </a:endParaRPr>
          </a:p>
          <a:p>
            <a:pPr algn="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Überlegen</a:t>
            </a:r>
          </a:p>
          <a:p>
            <a:pPr algn="r">
              <a:lnSpc>
                <a:spcPct val="85000"/>
              </a:lnSpc>
            </a:pPr>
            <a:r>
              <a:rPr lang="de-DE" sz="1500" b="1" spc="-10" dirty="0">
                <a:solidFill>
                  <a:schemeClr val="accent6"/>
                </a:solidFill>
              </a:rPr>
              <a:t>Wachstumsmaßnahme:</a:t>
            </a:r>
            <a:r>
              <a:rPr lang="de-DE" sz="1500" spc="-10" dirty="0">
                <a:solidFill>
                  <a:schemeClr val="accent6"/>
                </a:solidFill>
              </a:rPr>
              <a:t> </a:t>
            </a:r>
            <a:r>
              <a:rPr lang="de-DE" sz="1500" spc="-10" dirty="0">
                <a:solidFill>
                  <a:schemeClr val="tx2"/>
                </a:solidFill>
              </a:rPr>
              <a:t>Deklarieren</a:t>
            </a:r>
          </a:p>
          <a:p>
            <a:pPr algn="r">
              <a:lnSpc>
                <a:spcPct val="85000"/>
              </a:lnSpc>
              <a:defRPr sz="1600">
                <a:solidFill>
                  <a:schemeClr val="tx2"/>
                </a:solidFill>
              </a:defRPr>
            </a:pPr>
            <a:r>
              <a:rPr lang="de-DE" sz="1500" dirty="0"/>
              <a:t> </a:t>
            </a:r>
          </a:p>
          <a:p>
            <a:pPr>
              <a:lnSpc>
                <a:spcPct val="85000"/>
              </a:lnSpc>
            </a:pPr>
            <a:endParaRPr lang="de-DE" sz="1500" dirty="0">
              <a:solidFill>
                <a:schemeClr val="tx2"/>
              </a:solidFill>
              <a:latin typeface="Arial Black" panose="020B0A04020102020204" pitchFamily="34" charset="0"/>
            </a:endParaRPr>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5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5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5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5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500" dirty="0"/>
            </a:p>
          </p:txBody>
        </p:sp>
      </p:grpSp>
      <p:sp>
        <p:nvSpPr>
          <p:cNvPr id="31" name="Callout: Line with No Border 30">
            <a:extLst>
              <a:ext uri="{FF2B5EF4-FFF2-40B4-BE49-F238E27FC236}">
                <a16:creationId xmlns:a16="http://schemas.microsoft.com/office/drawing/2014/main" id="{33844E66-9574-4D59-93BB-EE549F9FA5FD}"/>
              </a:ext>
            </a:extLst>
          </p:cNvPr>
          <p:cNvSpPr/>
          <p:nvPr/>
        </p:nvSpPr>
        <p:spPr bwMode="gray">
          <a:xfrm>
            <a:off x="4465223" y="3598822"/>
            <a:ext cx="3153732"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gn="r">
              <a:lnSpc>
                <a:spcPct val="85000"/>
              </a:lnSpc>
              <a:defRPr>
                <a:solidFill>
                  <a:schemeClr val="tx2"/>
                </a:solidFill>
                <a:latin typeface="Arial Black" panose="020B0A04020102020204" pitchFamily="34" charset="0"/>
              </a:defRPr>
            </a:pPr>
            <a:r>
              <a:rPr lang="de-DE" sz="1500" dirty="0"/>
              <a:t>Rücksichtsvoll</a:t>
            </a:r>
          </a:p>
          <a:p>
            <a:pPr algn="r">
              <a:lnSpc>
                <a:spcPct val="85000"/>
              </a:lnSpc>
            </a:pPr>
            <a:endParaRPr lang="de-DE" sz="1500" dirty="0">
              <a:solidFill>
                <a:schemeClr val="tx2"/>
              </a:solidFill>
              <a:latin typeface="Arial Black" panose="020B0A04020102020204" pitchFamily="34" charset="0"/>
            </a:endParaRPr>
          </a:p>
          <a:p>
            <a:pPr algn="r">
              <a:lnSpc>
                <a:spcPct val="85000"/>
              </a:lnSpc>
            </a:pPr>
            <a:r>
              <a:rPr lang="de-DE" sz="1500" b="1" dirty="0">
                <a:solidFill>
                  <a:schemeClr val="accent6"/>
                </a:solidFill>
              </a:rPr>
              <a:t>Bedarf:</a:t>
            </a:r>
            <a:r>
              <a:rPr lang="de-DE" sz="1500" dirty="0">
                <a:solidFill>
                  <a:schemeClr val="accent6"/>
                </a:solidFill>
              </a:rPr>
              <a:t> </a:t>
            </a:r>
            <a:r>
              <a:rPr lang="de-DE" sz="1500" dirty="0">
                <a:solidFill>
                  <a:schemeClr val="tx2"/>
                </a:solidFill>
              </a:rPr>
              <a:t>Persönliche Sicherheit</a:t>
            </a:r>
          </a:p>
          <a:p>
            <a:pPr algn="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Beziehungen</a:t>
            </a:r>
          </a:p>
          <a:p>
            <a:pPr algn="r">
              <a:lnSpc>
                <a:spcPct val="85000"/>
              </a:lnSpc>
            </a:pPr>
            <a:r>
              <a:rPr lang="de-DE" sz="1500" b="1" dirty="0">
                <a:solidFill>
                  <a:schemeClr val="accent6"/>
                </a:solidFill>
              </a:rPr>
              <a:t>Wachstumsmaßnahme:</a:t>
            </a:r>
            <a:r>
              <a:rPr lang="de-DE" sz="1500" dirty="0">
                <a:solidFill>
                  <a:schemeClr val="accent6"/>
                </a:solidFill>
              </a:rPr>
              <a:t> </a:t>
            </a:r>
            <a:r>
              <a:rPr lang="de-DE" sz="1500" dirty="0">
                <a:solidFill>
                  <a:schemeClr val="tx2"/>
                </a:solidFill>
              </a:rPr>
              <a:t>Einleiten</a:t>
            </a:r>
          </a:p>
          <a:p>
            <a:pPr>
              <a:lnSpc>
                <a:spcPct val="85000"/>
              </a:lnSpc>
            </a:pPr>
            <a:endParaRPr lang="de-DE" sz="1500" dirty="0">
              <a:solidFill>
                <a:schemeClr val="tx2"/>
              </a:solidFill>
              <a:latin typeface="Arial Black" panose="020B0A04020102020204" pitchFamily="34" charset="0"/>
            </a:endParaRPr>
          </a:p>
        </p:txBody>
      </p:sp>
      <p:sp>
        <p:nvSpPr>
          <p:cNvPr id="32" name="Callout: Line with No Border 31">
            <a:extLst>
              <a:ext uri="{FF2B5EF4-FFF2-40B4-BE49-F238E27FC236}">
                <a16:creationId xmlns:a16="http://schemas.microsoft.com/office/drawing/2014/main" id="{F6A29D5A-D2F4-478A-9120-940F9430DD14}"/>
              </a:ext>
            </a:extLst>
          </p:cNvPr>
          <p:cNvSpPr/>
          <p:nvPr/>
        </p:nvSpPr>
        <p:spPr bwMode="gray">
          <a:xfrm>
            <a:off x="8506293" y="1352344"/>
            <a:ext cx="3154680"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500" dirty="0"/>
              <a:t>Treibend</a:t>
            </a:r>
          </a:p>
          <a:p>
            <a:pPr>
              <a:lnSpc>
                <a:spcPct val="85000"/>
              </a:lnSpc>
            </a:pPr>
            <a:endParaRPr lang="de-DE" sz="1500" dirty="0">
              <a:solidFill>
                <a:schemeClr val="tx2"/>
              </a:solidFill>
              <a:latin typeface="Arial Black" panose="020B0A04020102020204" pitchFamily="34" charset="0"/>
            </a:endParaRPr>
          </a:p>
          <a:p>
            <a:pPr>
              <a:lnSpc>
                <a:spcPct val="85000"/>
              </a:lnSpc>
            </a:pPr>
            <a:r>
              <a:rPr lang="de-DE" sz="1500" b="1" dirty="0">
                <a:solidFill>
                  <a:schemeClr val="accent6"/>
                </a:solidFill>
              </a:rPr>
              <a:t>Bedarf:</a:t>
            </a:r>
            <a:r>
              <a:rPr lang="de-DE" sz="1500" dirty="0">
                <a:solidFill>
                  <a:schemeClr val="accent6"/>
                </a:solidFill>
              </a:rPr>
              <a:t> </a:t>
            </a:r>
            <a:r>
              <a:rPr lang="de-DE" sz="1500" dirty="0">
                <a:solidFill>
                  <a:schemeClr val="tx2"/>
                </a:solidFill>
              </a:rPr>
              <a:t>Resultate</a:t>
            </a:r>
          </a:p>
          <a:p>
            <a:pP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Maßnahmen</a:t>
            </a:r>
            <a:endParaRPr lang="de-DE" sz="1500" b="1" dirty="0">
              <a:solidFill>
                <a:schemeClr val="tx2"/>
              </a:solidFill>
            </a:endParaRPr>
          </a:p>
          <a:p>
            <a:pPr>
              <a:lnSpc>
                <a:spcPct val="85000"/>
              </a:lnSpc>
            </a:pPr>
            <a:r>
              <a:rPr lang="de-DE" sz="1500" b="1" dirty="0">
                <a:solidFill>
                  <a:schemeClr val="accent6"/>
                </a:solidFill>
              </a:rPr>
              <a:t>Wachstumsmaßnahme:</a:t>
            </a:r>
            <a:r>
              <a:rPr lang="de-DE" sz="1500" dirty="0">
                <a:solidFill>
                  <a:schemeClr val="accent6"/>
                </a:solidFill>
              </a:rPr>
              <a:t> </a:t>
            </a:r>
            <a:r>
              <a:rPr lang="de-DE" sz="1500" dirty="0">
                <a:solidFill>
                  <a:schemeClr val="tx2"/>
                </a:solidFill>
              </a:rPr>
              <a:t>Zuhören</a:t>
            </a:r>
          </a:p>
        </p:txBody>
      </p:sp>
      <p:sp>
        <p:nvSpPr>
          <p:cNvPr id="33" name="Callout: Line with No Border 32">
            <a:extLst>
              <a:ext uri="{FF2B5EF4-FFF2-40B4-BE49-F238E27FC236}">
                <a16:creationId xmlns:a16="http://schemas.microsoft.com/office/drawing/2014/main" id="{73DBDBC6-BDEE-424A-9ECE-40DFB9604729}"/>
              </a:ext>
            </a:extLst>
          </p:cNvPr>
          <p:cNvSpPr/>
          <p:nvPr/>
        </p:nvSpPr>
        <p:spPr bwMode="gray">
          <a:xfrm>
            <a:off x="8506293" y="3598822"/>
            <a:ext cx="3162246" cy="1151467"/>
          </a:xfrm>
          <a:prstGeom prst="callout1">
            <a:avLst>
              <a:gd name="adj1" fmla="val 25000"/>
              <a:gd name="adj2" fmla="val 0"/>
              <a:gd name="adj3" fmla="val 25000"/>
              <a:gd name="adj4" fmla="val 100000"/>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t">
            <a:noAutofit/>
          </a:bodyPr>
          <a:lstStyle/>
          <a:p>
            <a:pPr>
              <a:lnSpc>
                <a:spcPct val="85000"/>
              </a:lnSpc>
              <a:defRPr>
                <a:solidFill>
                  <a:schemeClr val="tx2"/>
                </a:solidFill>
                <a:latin typeface="Arial Black" panose="020B0A04020102020204" pitchFamily="34" charset="0"/>
              </a:defRPr>
            </a:pPr>
            <a:r>
              <a:rPr lang="de-DE" sz="1500" dirty="0"/>
              <a:t>Expressiv</a:t>
            </a:r>
          </a:p>
          <a:p>
            <a:pPr>
              <a:lnSpc>
                <a:spcPct val="85000"/>
              </a:lnSpc>
            </a:pPr>
            <a:endParaRPr lang="de-DE" sz="1500" dirty="0">
              <a:solidFill>
                <a:schemeClr val="tx2"/>
              </a:solidFill>
              <a:latin typeface="Arial Black" panose="020B0A04020102020204" pitchFamily="34" charset="0"/>
            </a:endParaRPr>
          </a:p>
          <a:p>
            <a:pPr>
              <a:lnSpc>
                <a:spcPct val="85000"/>
              </a:lnSpc>
            </a:pPr>
            <a:r>
              <a:rPr lang="de-DE" sz="1500" b="1" dirty="0">
                <a:solidFill>
                  <a:schemeClr val="accent6"/>
                </a:solidFill>
              </a:rPr>
              <a:t>Bedarf:</a:t>
            </a:r>
            <a:r>
              <a:rPr lang="de-DE" sz="1500" dirty="0">
                <a:solidFill>
                  <a:schemeClr val="accent6"/>
                </a:solidFill>
              </a:rPr>
              <a:t> </a:t>
            </a:r>
            <a:r>
              <a:rPr lang="de-DE" sz="1500" dirty="0">
                <a:solidFill>
                  <a:schemeClr val="tx2"/>
                </a:solidFill>
              </a:rPr>
              <a:t>Persönliche Anerkennung</a:t>
            </a:r>
          </a:p>
          <a:p>
            <a:pPr>
              <a:lnSpc>
                <a:spcPct val="85000"/>
              </a:lnSpc>
            </a:pPr>
            <a:r>
              <a:rPr lang="de-DE" sz="1500" b="1" dirty="0">
                <a:solidFill>
                  <a:schemeClr val="accent6"/>
                </a:solidFill>
              </a:rPr>
              <a:t>Orientierung:</a:t>
            </a:r>
            <a:r>
              <a:rPr lang="de-DE" sz="1500" dirty="0">
                <a:solidFill>
                  <a:schemeClr val="accent6"/>
                </a:solidFill>
              </a:rPr>
              <a:t> </a:t>
            </a:r>
            <a:r>
              <a:rPr lang="de-DE" sz="1500" dirty="0">
                <a:solidFill>
                  <a:schemeClr val="tx2"/>
                </a:solidFill>
              </a:rPr>
              <a:t>Spontanität</a:t>
            </a:r>
          </a:p>
          <a:p>
            <a:pPr>
              <a:lnSpc>
                <a:spcPct val="85000"/>
              </a:lnSpc>
            </a:pPr>
            <a:r>
              <a:rPr lang="de-DE" sz="1500" b="1" dirty="0">
                <a:solidFill>
                  <a:schemeClr val="accent6"/>
                </a:solidFill>
              </a:rPr>
              <a:t>Wachstumsmaßnahme:</a:t>
            </a:r>
            <a:r>
              <a:rPr lang="de-DE" sz="1500" dirty="0">
                <a:solidFill>
                  <a:schemeClr val="accent6"/>
                </a:solidFill>
              </a:rPr>
              <a:t> </a:t>
            </a:r>
            <a:r>
              <a:rPr lang="de-DE" sz="1500" dirty="0">
                <a:solidFill>
                  <a:schemeClr val="tx2"/>
                </a:solidFill>
              </a:rPr>
              <a:t>Überprüfen</a:t>
            </a:r>
          </a:p>
        </p:txBody>
      </p:sp>
    </p:spTree>
    <p:extLst>
      <p:ext uri="{BB962C8B-B14F-4D97-AF65-F5344CB8AC3E}">
        <p14:creationId xmlns:p14="http://schemas.microsoft.com/office/powerpoint/2010/main" val="3083087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2">
                                            <p:txEl>
                                              <p:pRg st="2" end="2"/>
                                            </p:txEl>
                                          </p:spTgt>
                                        </p:tgtEl>
                                        <p:attrNameLst>
                                          <p:attrName>style.opacity</p:attrName>
                                        </p:attrNameLst>
                                      </p:cBhvr>
                                      <p:to>
                                        <p:strVal val="0.25"/>
                                      </p:to>
                                    </p:set>
                                    <p:animEffect filter="image" prLst="opacity: 0.25">
                                      <p:cBhvr rctx="IE">
                                        <p:cTn id="7" dur="indefinite"/>
                                        <p:tgtEl>
                                          <p:spTgt spid="32">
                                            <p:txEl>
                                              <p:pRg st="2" end="2"/>
                                            </p:txEl>
                                          </p:spTgt>
                                        </p:tgtEl>
                                      </p:cBhvr>
                                    </p:animEffect>
                                  </p:childTnLst>
                                </p:cTn>
                              </p:par>
                              <p:par>
                                <p:cTn id="8" presetID="9" presetClass="emph" presetSubtype="0" nodeType="withEffect">
                                  <p:stCondLst>
                                    <p:cond delay="0"/>
                                  </p:stCondLst>
                                  <p:childTnLst>
                                    <p:set>
                                      <p:cBhvr>
                                        <p:cTn id="9" dur="indefinite"/>
                                        <p:tgtEl>
                                          <p:spTgt spid="32">
                                            <p:txEl>
                                              <p:pRg st="3" end="3"/>
                                            </p:txEl>
                                          </p:spTgt>
                                        </p:tgtEl>
                                        <p:attrNameLst>
                                          <p:attrName>style.opacity</p:attrName>
                                        </p:attrNameLst>
                                      </p:cBhvr>
                                      <p:to>
                                        <p:strVal val="0.25"/>
                                      </p:to>
                                    </p:set>
                                    <p:animEffect filter="image" prLst="opacity: 0.25">
                                      <p:cBhvr rctx="IE">
                                        <p:cTn id="10" dur="indefinite"/>
                                        <p:tgtEl>
                                          <p:spTgt spid="32">
                                            <p:txEl>
                                              <p:pRg st="3" end="3"/>
                                            </p:txEl>
                                          </p:spTgt>
                                        </p:tgtEl>
                                      </p:cBhvr>
                                    </p:animEffect>
                                  </p:childTnLst>
                                </p:cTn>
                              </p:par>
                              <p:par>
                                <p:cTn id="11" presetID="9" presetClass="emph" presetSubtype="0" nodeType="withEffect">
                                  <p:stCondLst>
                                    <p:cond delay="0"/>
                                  </p:stCondLst>
                                  <p:childTnLst>
                                    <p:set>
                                      <p:cBhvr>
                                        <p:cTn id="12" dur="indefinite"/>
                                        <p:tgtEl>
                                          <p:spTgt spid="32">
                                            <p:txEl>
                                              <p:pRg st="4" end="4"/>
                                            </p:txEl>
                                          </p:spTgt>
                                        </p:tgtEl>
                                        <p:attrNameLst>
                                          <p:attrName>style.opacity</p:attrName>
                                        </p:attrNameLst>
                                      </p:cBhvr>
                                      <p:to>
                                        <p:strVal val="0.25"/>
                                      </p:to>
                                    </p:set>
                                    <p:animEffect filter="image" prLst="opacity: 0.25">
                                      <p:cBhvr rctx="IE">
                                        <p:cTn id="13" dur="indefinite"/>
                                        <p:tgtEl>
                                          <p:spTgt spid="32">
                                            <p:txEl>
                                              <p:pRg st="4" end="4"/>
                                            </p:txEl>
                                          </p:spTgt>
                                        </p:tgtEl>
                                      </p:cBhvr>
                                    </p:animEffect>
                                  </p:childTnLst>
                                </p:cTn>
                              </p:par>
                              <p:par>
                                <p:cTn id="14" presetID="9" presetClass="emph" presetSubtype="0" nodeType="withEffect">
                                  <p:stCondLst>
                                    <p:cond delay="0"/>
                                  </p:stCondLst>
                                  <p:childTnLst>
                                    <p:set>
                                      <p:cBhvr>
                                        <p:cTn id="15" dur="indefinite"/>
                                        <p:tgtEl>
                                          <p:spTgt spid="33">
                                            <p:txEl>
                                              <p:pRg st="2" end="2"/>
                                            </p:txEl>
                                          </p:spTgt>
                                        </p:tgtEl>
                                        <p:attrNameLst>
                                          <p:attrName>style.opacity</p:attrName>
                                        </p:attrNameLst>
                                      </p:cBhvr>
                                      <p:to>
                                        <p:strVal val="0.25"/>
                                      </p:to>
                                    </p:set>
                                    <p:animEffect filter="image" prLst="opacity: 0.25">
                                      <p:cBhvr rctx="IE">
                                        <p:cTn id="16" dur="indefinite"/>
                                        <p:tgtEl>
                                          <p:spTgt spid="33">
                                            <p:txEl>
                                              <p:pRg st="2" end="2"/>
                                            </p:txEl>
                                          </p:spTgt>
                                        </p:tgtEl>
                                      </p:cBhvr>
                                    </p:animEffect>
                                  </p:childTnLst>
                                </p:cTn>
                              </p:par>
                              <p:par>
                                <p:cTn id="17" presetID="9" presetClass="emph" presetSubtype="0" nodeType="withEffect">
                                  <p:stCondLst>
                                    <p:cond delay="0"/>
                                  </p:stCondLst>
                                  <p:childTnLst>
                                    <p:set>
                                      <p:cBhvr>
                                        <p:cTn id="18" dur="indefinite"/>
                                        <p:tgtEl>
                                          <p:spTgt spid="33">
                                            <p:txEl>
                                              <p:pRg st="3" end="3"/>
                                            </p:txEl>
                                          </p:spTgt>
                                        </p:tgtEl>
                                        <p:attrNameLst>
                                          <p:attrName>style.opacity</p:attrName>
                                        </p:attrNameLst>
                                      </p:cBhvr>
                                      <p:to>
                                        <p:strVal val="0.25"/>
                                      </p:to>
                                    </p:set>
                                    <p:animEffect filter="image" prLst="opacity: 0.25">
                                      <p:cBhvr rctx="IE">
                                        <p:cTn id="19" dur="indefinite"/>
                                        <p:tgtEl>
                                          <p:spTgt spid="33">
                                            <p:txEl>
                                              <p:pRg st="3" end="3"/>
                                            </p:txEl>
                                          </p:spTgt>
                                        </p:tgtEl>
                                      </p:cBhvr>
                                    </p:animEffect>
                                  </p:childTnLst>
                                </p:cTn>
                              </p:par>
                              <p:par>
                                <p:cTn id="20" presetID="9" presetClass="emph" presetSubtype="0" nodeType="withEffect">
                                  <p:stCondLst>
                                    <p:cond delay="0"/>
                                  </p:stCondLst>
                                  <p:childTnLst>
                                    <p:set>
                                      <p:cBhvr>
                                        <p:cTn id="21" dur="indefinite"/>
                                        <p:tgtEl>
                                          <p:spTgt spid="33">
                                            <p:txEl>
                                              <p:pRg st="4" end="4"/>
                                            </p:txEl>
                                          </p:spTgt>
                                        </p:tgtEl>
                                        <p:attrNameLst>
                                          <p:attrName>style.opacity</p:attrName>
                                        </p:attrNameLst>
                                      </p:cBhvr>
                                      <p:to>
                                        <p:strVal val="0.25"/>
                                      </p:to>
                                    </p:set>
                                    <p:animEffect filter="image" prLst="opacity: 0.25">
                                      <p:cBhvr rctx="IE">
                                        <p:cTn id="22" dur="indefinite"/>
                                        <p:tgtEl>
                                          <p:spTgt spid="33">
                                            <p:txEl>
                                              <p:pRg st="4" end="4"/>
                                            </p:txEl>
                                          </p:spTgt>
                                        </p:tgtEl>
                                      </p:cBhvr>
                                    </p:animEffect>
                                  </p:childTnLst>
                                </p:cTn>
                              </p:par>
                              <p:par>
                                <p:cTn id="23" presetID="9" presetClass="emph" presetSubtype="0" nodeType="withEffect">
                                  <p:stCondLst>
                                    <p:cond delay="0"/>
                                  </p:stCondLst>
                                  <p:childTnLst>
                                    <p:set>
                                      <p:cBhvr>
                                        <p:cTn id="24" dur="indefinite"/>
                                        <p:tgtEl>
                                          <p:spTgt spid="31">
                                            <p:txEl>
                                              <p:pRg st="2" end="2"/>
                                            </p:txEl>
                                          </p:spTgt>
                                        </p:tgtEl>
                                        <p:attrNameLst>
                                          <p:attrName>style.opacity</p:attrName>
                                        </p:attrNameLst>
                                      </p:cBhvr>
                                      <p:to>
                                        <p:strVal val="0.25"/>
                                      </p:to>
                                    </p:set>
                                    <p:animEffect filter="image" prLst="opacity: 0.25">
                                      <p:cBhvr rctx="IE">
                                        <p:cTn id="25" dur="indefinite"/>
                                        <p:tgtEl>
                                          <p:spTgt spid="31">
                                            <p:txEl>
                                              <p:pRg st="2" end="2"/>
                                            </p:txEl>
                                          </p:spTgt>
                                        </p:tgtEl>
                                      </p:cBhvr>
                                    </p:animEffect>
                                  </p:childTnLst>
                                </p:cTn>
                              </p:par>
                              <p:par>
                                <p:cTn id="26" presetID="9" presetClass="emph" presetSubtype="0" nodeType="withEffect">
                                  <p:stCondLst>
                                    <p:cond delay="0"/>
                                  </p:stCondLst>
                                  <p:childTnLst>
                                    <p:set>
                                      <p:cBhvr>
                                        <p:cTn id="27" dur="indefinite"/>
                                        <p:tgtEl>
                                          <p:spTgt spid="31">
                                            <p:txEl>
                                              <p:pRg st="3" end="3"/>
                                            </p:txEl>
                                          </p:spTgt>
                                        </p:tgtEl>
                                        <p:attrNameLst>
                                          <p:attrName>style.opacity</p:attrName>
                                        </p:attrNameLst>
                                      </p:cBhvr>
                                      <p:to>
                                        <p:strVal val="0.25"/>
                                      </p:to>
                                    </p:set>
                                    <p:animEffect filter="image" prLst="opacity: 0.25">
                                      <p:cBhvr rctx="IE">
                                        <p:cTn id="28" dur="indefinite"/>
                                        <p:tgtEl>
                                          <p:spTgt spid="31">
                                            <p:txEl>
                                              <p:pRg st="3" end="3"/>
                                            </p:txEl>
                                          </p:spTgt>
                                        </p:tgtEl>
                                      </p:cBhvr>
                                    </p:animEffect>
                                  </p:childTnLst>
                                </p:cTn>
                              </p:par>
                              <p:par>
                                <p:cTn id="29" presetID="9" presetClass="emph" presetSubtype="0" nodeType="withEffect">
                                  <p:stCondLst>
                                    <p:cond delay="0"/>
                                  </p:stCondLst>
                                  <p:childTnLst>
                                    <p:set>
                                      <p:cBhvr>
                                        <p:cTn id="30" dur="indefinite"/>
                                        <p:tgtEl>
                                          <p:spTgt spid="31">
                                            <p:txEl>
                                              <p:pRg st="4" end="4"/>
                                            </p:txEl>
                                          </p:spTgt>
                                        </p:tgtEl>
                                        <p:attrNameLst>
                                          <p:attrName>style.opacity</p:attrName>
                                        </p:attrNameLst>
                                      </p:cBhvr>
                                      <p:to>
                                        <p:strVal val="0.25"/>
                                      </p:to>
                                    </p:set>
                                    <p:animEffect filter="image" prLst="opacity: 0.25">
                                      <p:cBhvr rctx="IE">
                                        <p:cTn id="31" dur="indefinite"/>
                                        <p:tgtEl>
                                          <p:spTgt spid="31">
                                            <p:txEl>
                                              <p:pRg st="4" end="4"/>
                                            </p:txEl>
                                          </p:spTgt>
                                        </p:tgtEl>
                                      </p:cBhvr>
                                    </p:animEffect>
                                  </p:childTnLst>
                                </p:cTn>
                              </p:par>
                              <p:par>
                                <p:cTn id="32" presetID="9" presetClass="emph" presetSubtype="0" nodeType="withEffect">
                                  <p:stCondLst>
                                    <p:cond delay="0"/>
                                  </p:stCondLst>
                                  <p:childTnLst>
                                    <p:set>
                                      <p:cBhvr>
                                        <p:cTn id="33" dur="indefinite"/>
                                        <p:tgtEl>
                                          <p:spTgt spid="18">
                                            <p:txEl>
                                              <p:pRg st="1" end="1"/>
                                            </p:txEl>
                                          </p:spTgt>
                                        </p:tgtEl>
                                        <p:attrNameLst>
                                          <p:attrName>style.opacity</p:attrName>
                                        </p:attrNameLst>
                                      </p:cBhvr>
                                      <p:to>
                                        <p:strVal val="0.25"/>
                                      </p:to>
                                    </p:set>
                                    <p:animEffect filter="image" prLst="opacity: 0.25">
                                      <p:cBhvr rctx="IE">
                                        <p:cTn id="34" dur="indefinite"/>
                                        <p:tgtEl>
                                          <p:spTgt spid="18">
                                            <p:txEl>
                                              <p:pRg st="1" end="1"/>
                                            </p:txEl>
                                          </p:spTgt>
                                        </p:tgtEl>
                                      </p:cBhvr>
                                    </p:animEffect>
                                  </p:childTnLst>
                                </p:cTn>
                              </p:par>
                              <p:par>
                                <p:cTn id="35" presetID="9" presetClass="emph" presetSubtype="0" nodeType="withEffect">
                                  <p:stCondLst>
                                    <p:cond delay="0"/>
                                  </p:stCondLst>
                                  <p:childTnLst>
                                    <p:set>
                                      <p:cBhvr>
                                        <p:cTn id="36" dur="indefinite"/>
                                        <p:tgtEl>
                                          <p:spTgt spid="18">
                                            <p:txEl>
                                              <p:pRg st="2" end="2"/>
                                            </p:txEl>
                                          </p:spTgt>
                                        </p:tgtEl>
                                        <p:attrNameLst>
                                          <p:attrName>style.opacity</p:attrName>
                                        </p:attrNameLst>
                                      </p:cBhvr>
                                      <p:to>
                                        <p:strVal val="0.25"/>
                                      </p:to>
                                    </p:set>
                                    <p:animEffect filter="image" prLst="opacity: 0.25">
                                      <p:cBhvr rctx="IE">
                                        <p:cTn id="37" dur="indefinite"/>
                                        <p:tgtEl>
                                          <p:spTgt spid="18">
                                            <p:txEl>
                                              <p:pRg st="2" end="2"/>
                                            </p:txEl>
                                          </p:spTgt>
                                        </p:tgtEl>
                                      </p:cBhvr>
                                    </p:animEffect>
                                  </p:childTnLst>
                                </p:cTn>
                              </p:par>
                              <p:par>
                                <p:cTn id="38" presetID="9" presetClass="emph" presetSubtype="0" nodeType="withEffect">
                                  <p:stCondLst>
                                    <p:cond delay="0"/>
                                  </p:stCondLst>
                                  <p:childTnLst>
                                    <p:set>
                                      <p:cBhvr>
                                        <p:cTn id="39" dur="indefinite"/>
                                        <p:tgtEl>
                                          <p:spTgt spid="18">
                                            <p:txEl>
                                              <p:pRg st="3" end="3"/>
                                            </p:txEl>
                                          </p:spTgt>
                                        </p:tgtEl>
                                        <p:attrNameLst>
                                          <p:attrName>style.opacity</p:attrName>
                                        </p:attrNameLst>
                                      </p:cBhvr>
                                      <p:to>
                                        <p:strVal val="0.25"/>
                                      </p:to>
                                    </p:set>
                                    <p:animEffect filter="image" prLst="opacity: 0.25">
                                      <p:cBhvr rctx="IE">
                                        <p:cTn id="40" dur="indefinite"/>
                                        <p:tgtEl>
                                          <p:spTgt spid="18">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grpId="0" nodeType="clickEffect">
                                  <p:stCondLst>
                                    <p:cond delay="0"/>
                                  </p:stCondLst>
                                  <p:childTnLst>
                                    <p:set>
                                      <p:cBhvr>
                                        <p:cTn id="44" dur="indefinite"/>
                                        <p:tgtEl>
                                          <p:spTgt spid="32">
                                            <p:bg/>
                                          </p:spTgt>
                                        </p:tgtEl>
                                        <p:attrNameLst>
                                          <p:attrName>style.opacity</p:attrName>
                                        </p:attrNameLst>
                                      </p:cBhvr>
                                      <p:to>
                                        <p:strVal val="1"/>
                                      </p:to>
                                    </p:set>
                                    <p:animEffect filter="image" prLst="opacity: 1">
                                      <p:cBhvr rctx="IE">
                                        <p:cTn id="45" dur="indefinite"/>
                                        <p:tgtEl>
                                          <p:spTgt spid="32">
                                            <p:bg/>
                                          </p:spTgt>
                                        </p:tgtEl>
                                      </p:cBhvr>
                                    </p:animEffect>
                                  </p:childTnLst>
                                </p:cTn>
                              </p:par>
                              <p:par>
                                <p:cTn id="46" presetID="9" presetClass="emph" presetSubtype="0" grpId="0" nodeType="withEffect">
                                  <p:stCondLst>
                                    <p:cond delay="0"/>
                                  </p:stCondLst>
                                  <p:childTnLst>
                                    <p:set>
                                      <p:cBhvr>
                                        <p:cTn id="47" dur="indefinite"/>
                                        <p:tgtEl>
                                          <p:spTgt spid="32">
                                            <p:txEl>
                                              <p:pRg st="0" end="0"/>
                                            </p:txEl>
                                          </p:spTgt>
                                        </p:tgtEl>
                                        <p:attrNameLst>
                                          <p:attrName>style.opacity</p:attrName>
                                        </p:attrNameLst>
                                      </p:cBhvr>
                                      <p:to>
                                        <p:strVal val="1"/>
                                      </p:to>
                                    </p:set>
                                    <p:animEffect filter="image" prLst="opacity: 1">
                                      <p:cBhvr rctx="IE">
                                        <p:cTn id="48" dur="indefinite"/>
                                        <p:tgtEl>
                                          <p:spTgt spid="32">
                                            <p:txEl>
                                              <p:pRg st="0" end="0"/>
                                            </p:txEl>
                                          </p:spTgt>
                                        </p:tgtEl>
                                      </p:cBhvr>
                                    </p:animEffect>
                                  </p:childTnLst>
                                </p:cTn>
                              </p:par>
                              <p:par>
                                <p:cTn id="49" presetID="9" presetClass="emph" presetSubtype="0" grpId="0" nodeType="withEffect">
                                  <p:stCondLst>
                                    <p:cond delay="0"/>
                                  </p:stCondLst>
                                  <p:childTnLst>
                                    <p:set>
                                      <p:cBhvr>
                                        <p:cTn id="50" dur="indefinite"/>
                                        <p:tgtEl>
                                          <p:spTgt spid="32">
                                            <p:txEl>
                                              <p:pRg st="2" end="2"/>
                                            </p:txEl>
                                          </p:spTgt>
                                        </p:tgtEl>
                                        <p:attrNameLst>
                                          <p:attrName>style.opacity</p:attrName>
                                        </p:attrNameLst>
                                      </p:cBhvr>
                                      <p:to>
                                        <p:strVal val="1"/>
                                      </p:to>
                                    </p:set>
                                    <p:animEffect filter="image" prLst="opacity: 1">
                                      <p:cBhvr rctx="IE">
                                        <p:cTn id="51" dur="indefinite"/>
                                        <p:tgtEl>
                                          <p:spTgt spid="32">
                                            <p:txEl>
                                              <p:pRg st="2" end="2"/>
                                            </p:txEl>
                                          </p:spTgt>
                                        </p:tgtEl>
                                      </p:cBhvr>
                                    </p:animEffect>
                                  </p:childTnLst>
                                </p:cTn>
                              </p:par>
                              <p:par>
                                <p:cTn id="52" presetID="9" presetClass="emph" presetSubtype="0" grpId="0" nodeType="withEffect">
                                  <p:stCondLst>
                                    <p:cond delay="0"/>
                                  </p:stCondLst>
                                  <p:childTnLst>
                                    <p:set>
                                      <p:cBhvr>
                                        <p:cTn id="53" dur="indefinite"/>
                                        <p:tgtEl>
                                          <p:spTgt spid="32">
                                            <p:txEl>
                                              <p:pRg st="3" end="3"/>
                                            </p:txEl>
                                          </p:spTgt>
                                        </p:tgtEl>
                                        <p:attrNameLst>
                                          <p:attrName>style.opacity</p:attrName>
                                        </p:attrNameLst>
                                      </p:cBhvr>
                                      <p:to>
                                        <p:strVal val="1"/>
                                      </p:to>
                                    </p:set>
                                    <p:animEffect filter="image" prLst="opacity: 1">
                                      <p:cBhvr rctx="IE">
                                        <p:cTn id="54" dur="indefinite"/>
                                        <p:tgtEl>
                                          <p:spTgt spid="32">
                                            <p:txEl>
                                              <p:pRg st="3" end="3"/>
                                            </p:txEl>
                                          </p:spTgt>
                                        </p:tgtEl>
                                      </p:cBhvr>
                                    </p:animEffect>
                                  </p:childTnLst>
                                </p:cTn>
                              </p:par>
                              <p:par>
                                <p:cTn id="55" presetID="9" presetClass="emph" presetSubtype="0" grpId="0" nodeType="withEffect">
                                  <p:stCondLst>
                                    <p:cond delay="0"/>
                                  </p:stCondLst>
                                  <p:childTnLst>
                                    <p:set>
                                      <p:cBhvr>
                                        <p:cTn id="56" dur="indefinite"/>
                                        <p:tgtEl>
                                          <p:spTgt spid="32">
                                            <p:txEl>
                                              <p:pRg st="4" end="4"/>
                                            </p:txEl>
                                          </p:spTgt>
                                        </p:tgtEl>
                                        <p:attrNameLst>
                                          <p:attrName>style.opacity</p:attrName>
                                        </p:attrNameLst>
                                      </p:cBhvr>
                                      <p:to>
                                        <p:strVal val="1"/>
                                      </p:to>
                                    </p:set>
                                    <p:animEffect filter="image" prLst="opacity: 1">
                                      <p:cBhvr rctx="IE">
                                        <p:cTn id="57" dur="indefinite"/>
                                        <p:tgtEl>
                                          <p:spTgt spid="32">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p:cTn id="61" dur="indefinite"/>
                                        <p:tgtEl>
                                          <p:spTgt spid="33">
                                            <p:txEl>
                                              <p:pRg st="2" end="2"/>
                                            </p:txEl>
                                          </p:spTgt>
                                        </p:tgtEl>
                                        <p:attrNameLst>
                                          <p:attrName>style.opacity</p:attrName>
                                        </p:attrNameLst>
                                      </p:cBhvr>
                                      <p:to>
                                        <p:strVal val="1"/>
                                      </p:to>
                                    </p:set>
                                    <p:animEffect filter="image" prLst="opacity: 1">
                                      <p:cBhvr rctx="IE">
                                        <p:cTn id="62" dur="indefinite"/>
                                        <p:tgtEl>
                                          <p:spTgt spid="33">
                                            <p:txEl>
                                              <p:pRg st="2" end="2"/>
                                            </p:txEl>
                                          </p:spTgt>
                                        </p:tgtEl>
                                      </p:cBhvr>
                                    </p:animEffect>
                                  </p:childTnLst>
                                </p:cTn>
                              </p:par>
                              <p:par>
                                <p:cTn id="63" presetID="9" presetClass="emph" presetSubtype="0" nodeType="withEffect">
                                  <p:stCondLst>
                                    <p:cond delay="0"/>
                                  </p:stCondLst>
                                  <p:childTnLst>
                                    <p:set>
                                      <p:cBhvr>
                                        <p:cTn id="64" dur="indefinite"/>
                                        <p:tgtEl>
                                          <p:spTgt spid="33">
                                            <p:txEl>
                                              <p:pRg st="3" end="3"/>
                                            </p:txEl>
                                          </p:spTgt>
                                        </p:tgtEl>
                                        <p:attrNameLst>
                                          <p:attrName>style.opacity</p:attrName>
                                        </p:attrNameLst>
                                      </p:cBhvr>
                                      <p:to>
                                        <p:strVal val="1"/>
                                      </p:to>
                                    </p:set>
                                    <p:animEffect filter="image" prLst="opacity: 1">
                                      <p:cBhvr rctx="IE">
                                        <p:cTn id="65" dur="indefinite"/>
                                        <p:tgtEl>
                                          <p:spTgt spid="33">
                                            <p:txEl>
                                              <p:pRg st="3" end="3"/>
                                            </p:txEl>
                                          </p:spTgt>
                                        </p:tgtEl>
                                      </p:cBhvr>
                                    </p:animEffect>
                                  </p:childTnLst>
                                </p:cTn>
                              </p:par>
                              <p:par>
                                <p:cTn id="66" presetID="9" presetClass="emph" presetSubtype="0" nodeType="withEffect">
                                  <p:stCondLst>
                                    <p:cond delay="0"/>
                                  </p:stCondLst>
                                  <p:childTnLst>
                                    <p:set>
                                      <p:cBhvr>
                                        <p:cTn id="67" dur="indefinite"/>
                                        <p:tgtEl>
                                          <p:spTgt spid="33">
                                            <p:txEl>
                                              <p:pRg st="4" end="4"/>
                                            </p:txEl>
                                          </p:spTgt>
                                        </p:tgtEl>
                                        <p:attrNameLst>
                                          <p:attrName>style.opacity</p:attrName>
                                        </p:attrNameLst>
                                      </p:cBhvr>
                                      <p:to>
                                        <p:strVal val="1"/>
                                      </p:to>
                                    </p:set>
                                    <p:animEffect filter="image" prLst="opacity: 1">
                                      <p:cBhvr rctx="IE">
                                        <p:cTn id="68" dur="indefinite"/>
                                        <p:tgtEl>
                                          <p:spTgt spid="33">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mph" presetSubtype="0" nodeType="clickEffect">
                                  <p:stCondLst>
                                    <p:cond delay="0"/>
                                  </p:stCondLst>
                                  <p:childTnLst>
                                    <p:set>
                                      <p:cBhvr>
                                        <p:cTn id="72" dur="indefinite"/>
                                        <p:tgtEl>
                                          <p:spTgt spid="31">
                                            <p:txEl>
                                              <p:pRg st="2" end="2"/>
                                            </p:txEl>
                                          </p:spTgt>
                                        </p:tgtEl>
                                        <p:attrNameLst>
                                          <p:attrName>style.opacity</p:attrName>
                                        </p:attrNameLst>
                                      </p:cBhvr>
                                      <p:to>
                                        <p:strVal val="1"/>
                                      </p:to>
                                    </p:set>
                                    <p:animEffect filter="image" prLst="opacity: 1">
                                      <p:cBhvr rctx="IE">
                                        <p:cTn id="73" dur="indefinite"/>
                                        <p:tgtEl>
                                          <p:spTgt spid="31">
                                            <p:txEl>
                                              <p:pRg st="2" end="2"/>
                                            </p:txEl>
                                          </p:spTgt>
                                        </p:tgtEl>
                                      </p:cBhvr>
                                    </p:animEffect>
                                  </p:childTnLst>
                                </p:cTn>
                              </p:par>
                              <p:par>
                                <p:cTn id="74" presetID="9" presetClass="emph" presetSubtype="0" nodeType="withEffect">
                                  <p:stCondLst>
                                    <p:cond delay="0"/>
                                  </p:stCondLst>
                                  <p:childTnLst>
                                    <p:set>
                                      <p:cBhvr>
                                        <p:cTn id="75" dur="indefinite"/>
                                        <p:tgtEl>
                                          <p:spTgt spid="31">
                                            <p:txEl>
                                              <p:pRg st="3" end="3"/>
                                            </p:txEl>
                                          </p:spTgt>
                                        </p:tgtEl>
                                        <p:attrNameLst>
                                          <p:attrName>style.opacity</p:attrName>
                                        </p:attrNameLst>
                                      </p:cBhvr>
                                      <p:to>
                                        <p:strVal val="1"/>
                                      </p:to>
                                    </p:set>
                                    <p:animEffect filter="image" prLst="opacity: 1">
                                      <p:cBhvr rctx="IE">
                                        <p:cTn id="76" dur="indefinite"/>
                                        <p:tgtEl>
                                          <p:spTgt spid="31">
                                            <p:txEl>
                                              <p:pRg st="3" end="3"/>
                                            </p:txEl>
                                          </p:spTgt>
                                        </p:tgtEl>
                                      </p:cBhvr>
                                    </p:animEffect>
                                  </p:childTnLst>
                                </p:cTn>
                              </p:par>
                              <p:par>
                                <p:cTn id="77" presetID="9" presetClass="emph" presetSubtype="0" nodeType="withEffect">
                                  <p:stCondLst>
                                    <p:cond delay="0"/>
                                  </p:stCondLst>
                                  <p:childTnLst>
                                    <p:set>
                                      <p:cBhvr>
                                        <p:cTn id="78" dur="indefinite"/>
                                        <p:tgtEl>
                                          <p:spTgt spid="31">
                                            <p:txEl>
                                              <p:pRg st="4" end="4"/>
                                            </p:txEl>
                                          </p:spTgt>
                                        </p:tgtEl>
                                        <p:attrNameLst>
                                          <p:attrName>style.opacity</p:attrName>
                                        </p:attrNameLst>
                                      </p:cBhvr>
                                      <p:to>
                                        <p:strVal val="1"/>
                                      </p:to>
                                    </p:set>
                                    <p:animEffect filter="image" prLst="opacity: 1">
                                      <p:cBhvr rctx="IE">
                                        <p:cTn id="79" dur="indefinite"/>
                                        <p:tgtEl>
                                          <p:spTgt spid="31">
                                            <p:txEl>
                                              <p:pRg st="4" end="4"/>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18">
                                            <p:txEl>
                                              <p:pRg st="0" end="0"/>
                                            </p:txEl>
                                          </p:spTgt>
                                        </p:tgtEl>
                                        <p:attrNameLst>
                                          <p:attrName>style.opacity</p:attrName>
                                        </p:attrNameLst>
                                      </p:cBhvr>
                                      <p:to>
                                        <p:strVal val="1"/>
                                      </p:to>
                                    </p:set>
                                    <p:animEffect filter="image" prLst="opacity: 1">
                                      <p:cBhvr rctx="IE">
                                        <p:cTn id="84" dur="indefinite"/>
                                        <p:tgtEl>
                                          <p:spTgt spid="18">
                                            <p:txEl>
                                              <p:pRg st="0" end="0"/>
                                            </p:txEl>
                                          </p:spTgt>
                                        </p:tgtEl>
                                      </p:cBhvr>
                                    </p:animEffect>
                                  </p:childTnLst>
                                </p:cTn>
                              </p:par>
                              <p:par>
                                <p:cTn id="85" presetID="9" presetClass="emph" presetSubtype="0" nodeType="withEffect">
                                  <p:stCondLst>
                                    <p:cond delay="0"/>
                                  </p:stCondLst>
                                  <p:childTnLst>
                                    <p:set>
                                      <p:cBhvr>
                                        <p:cTn id="86" dur="indefinite"/>
                                        <p:tgtEl>
                                          <p:spTgt spid="18">
                                            <p:txEl>
                                              <p:pRg st="1" end="1"/>
                                            </p:txEl>
                                          </p:spTgt>
                                        </p:tgtEl>
                                        <p:attrNameLst>
                                          <p:attrName>style.opacity</p:attrName>
                                        </p:attrNameLst>
                                      </p:cBhvr>
                                      <p:to>
                                        <p:strVal val="1"/>
                                      </p:to>
                                    </p:set>
                                    <p:animEffect filter="image" prLst="opacity: 1">
                                      <p:cBhvr rctx="IE">
                                        <p:cTn id="87" dur="indefinite"/>
                                        <p:tgtEl>
                                          <p:spTgt spid="18">
                                            <p:txEl>
                                              <p:pRg st="1" end="1"/>
                                            </p:txEl>
                                          </p:spTgt>
                                        </p:tgtEl>
                                      </p:cBhvr>
                                    </p:animEffect>
                                  </p:childTnLst>
                                </p:cTn>
                              </p:par>
                              <p:par>
                                <p:cTn id="88" presetID="9" presetClass="emph" presetSubtype="0" nodeType="withEffect">
                                  <p:stCondLst>
                                    <p:cond delay="0"/>
                                  </p:stCondLst>
                                  <p:childTnLst>
                                    <p:set>
                                      <p:cBhvr>
                                        <p:cTn id="89" dur="indefinite"/>
                                        <p:tgtEl>
                                          <p:spTgt spid="18">
                                            <p:txEl>
                                              <p:pRg st="2" end="2"/>
                                            </p:txEl>
                                          </p:spTgt>
                                        </p:tgtEl>
                                        <p:attrNameLst>
                                          <p:attrName>style.opacity</p:attrName>
                                        </p:attrNameLst>
                                      </p:cBhvr>
                                      <p:to>
                                        <p:strVal val="1"/>
                                      </p:to>
                                    </p:set>
                                    <p:animEffect filter="image" prLst="opacity: 1">
                                      <p:cBhvr rctx="IE">
                                        <p:cTn id="90" dur="indefinite"/>
                                        <p:tgtEl>
                                          <p:spTgt spid="18">
                                            <p:txEl>
                                              <p:pRg st="2" end="2"/>
                                            </p:txEl>
                                          </p:spTgt>
                                        </p:tgtEl>
                                      </p:cBhvr>
                                    </p:animEffect>
                                  </p:childTnLst>
                                </p:cTn>
                              </p:par>
                              <p:par>
                                <p:cTn id="91" presetID="9" presetClass="emph" presetSubtype="0" nodeType="withEffect">
                                  <p:stCondLst>
                                    <p:cond delay="0"/>
                                  </p:stCondLst>
                                  <p:childTnLst>
                                    <p:set>
                                      <p:cBhvr>
                                        <p:cTn id="92" dur="indefinite"/>
                                        <p:tgtEl>
                                          <p:spTgt spid="18">
                                            <p:txEl>
                                              <p:pRg st="3" end="3"/>
                                            </p:txEl>
                                          </p:spTgt>
                                        </p:tgtEl>
                                        <p:attrNameLst>
                                          <p:attrName>style.opacity</p:attrName>
                                        </p:attrNameLst>
                                      </p:cBhvr>
                                      <p:to>
                                        <p:strVal val="1"/>
                                      </p:to>
                                    </p:set>
                                    <p:animEffect filter="image" prLst="opacity: 1">
                                      <p:cBhvr rctx="IE">
                                        <p:cTn id="93" dur="indefinite"/>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de-DE" dirty="0"/>
              <a:t>Online-Profil zur SOCIAL STYLE-Selbstwahrnehmung</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de-DE" smtClean="0">
                <a:solidFill>
                  <a:srgbClr val="898989"/>
                </a:solidFill>
              </a:rPr>
              <a:t>14</a:t>
            </a:fld>
            <a:endParaRPr lang="de-DE" dirty="0">
              <a:solidFill>
                <a:srgbClr val="898989"/>
              </a:solidFill>
            </a:endParaRPr>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3965281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CA48CE18-3A6A-2B4E-9709-C3F83B6B72F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9" name="Slide Number Placeholder 3">
            <a:extLst>
              <a:ext uri="{FF2B5EF4-FFF2-40B4-BE49-F238E27FC236}">
                <a16:creationId xmlns:a16="http://schemas.microsoft.com/office/drawing/2014/main" id="{7EA11225-A451-4C0E-9C4A-BE3344EE69A1}"/>
              </a:ext>
            </a:extLst>
          </p:cNvPr>
          <p:cNvSpPr txBox="1">
            <a:spLocks/>
          </p:cNvSpPr>
          <p:nvPr/>
        </p:nvSpPr>
        <p:spPr>
          <a:xfrm>
            <a:off x="9220200" y="6449786"/>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15</a:t>
            </a:fld>
            <a:endParaRPr lang="de-DE" sz="1000" dirty="0">
              <a:solidFill>
                <a:srgbClr val="898989"/>
              </a:solidFill>
            </a:endParaRPr>
          </a:p>
        </p:txBody>
      </p:sp>
      <p:pic>
        <p:nvPicPr>
          <p:cNvPr id="3" name="Picture 2" descr="Graphical user interface, website&#10;&#10;Description automatically generated">
            <a:extLst>
              <a:ext uri="{FF2B5EF4-FFF2-40B4-BE49-F238E27FC236}">
                <a16:creationId xmlns:a16="http://schemas.microsoft.com/office/drawing/2014/main" id="{864828FB-FFB3-0D8D-BB6C-791863F8E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956" y="442393"/>
            <a:ext cx="4239491" cy="5486400"/>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F2E67B61-6276-3CF8-C6DD-544670528B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442393"/>
            <a:ext cx="4239491" cy="5486400"/>
          </a:xfrm>
          <a:prstGeom prst="rect">
            <a:avLst/>
          </a:prstGeom>
          <a:ln>
            <a:solidFill>
              <a:schemeClr val="tx1"/>
            </a:solidFill>
          </a:ln>
        </p:spPr>
      </p:pic>
    </p:spTree>
    <p:extLst>
      <p:ext uri="{BB962C8B-B14F-4D97-AF65-F5344CB8AC3E}">
        <p14:creationId xmlns:p14="http://schemas.microsoft.com/office/powerpoint/2010/main" val="421097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1C49B6-14A8-41A9-B128-46ED5AB25AD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16</a:t>
            </a:fld>
            <a:endParaRPr lang="de-DE" sz="1000" dirty="0">
              <a:solidFill>
                <a:srgbClr val="898989"/>
              </a:solidFill>
            </a:endParaRPr>
          </a:p>
        </p:txBody>
      </p:sp>
      <p:sp>
        <p:nvSpPr>
          <p:cNvPr id="8" name="Footer Placeholder 1">
            <a:extLst>
              <a:ext uri="{FF2B5EF4-FFF2-40B4-BE49-F238E27FC236}">
                <a16:creationId xmlns:a16="http://schemas.microsoft.com/office/drawing/2014/main" id="{BA40424D-1613-45E4-96CE-96093614EF7C}"/>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pic>
        <p:nvPicPr>
          <p:cNvPr id="3" name="Picture 2" descr="Diagram, text&#10;&#10;Description automatically generated with medium confidence">
            <a:extLst>
              <a:ext uri="{FF2B5EF4-FFF2-40B4-BE49-F238E27FC236}">
                <a16:creationId xmlns:a16="http://schemas.microsoft.com/office/drawing/2014/main" id="{0D065E65-5A57-02C0-4FF5-F7C438B6E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46" y="557792"/>
            <a:ext cx="4240070" cy="5486400"/>
          </a:xfrm>
          <a:prstGeom prst="rect">
            <a:avLst/>
          </a:prstGeom>
          <a:ln>
            <a:solidFill>
              <a:schemeClr val="tx1"/>
            </a:solidFill>
          </a:ln>
        </p:spPr>
      </p:pic>
      <p:pic>
        <p:nvPicPr>
          <p:cNvPr id="5" name="Picture 4" descr="Diagram&#10;&#10;Description automatically generated">
            <a:extLst>
              <a:ext uri="{FF2B5EF4-FFF2-40B4-BE49-F238E27FC236}">
                <a16:creationId xmlns:a16="http://schemas.microsoft.com/office/drawing/2014/main" id="{EBD46D20-A05F-37F9-48AA-906F995DA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1883" y="557792"/>
            <a:ext cx="4240071" cy="5486527"/>
          </a:xfrm>
          <a:prstGeom prst="rect">
            <a:avLst/>
          </a:prstGeom>
          <a:ln>
            <a:solidFill>
              <a:schemeClr val="tx1"/>
            </a:solidFill>
          </a:ln>
        </p:spPr>
      </p:pic>
    </p:spTree>
    <p:extLst>
      <p:ext uri="{BB962C8B-B14F-4D97-AF65-F5344CB8AC3E}">
        <p14:creationId xmlns:p14="http://schemas.microsoft.com/office/powerpoint/2010/main" val="3605685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7E2DF8-4354-4F49-9631-BCD299ABC0FB}"/>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17</a:t>
            </a:fld>
            <a:endParaRPr lang="de-DE" sz="1000" dirty="0">
              <a:solidFill>
                <a:srgbClr val="898989"/>
              </a:solidFill>
            </a:endParaRPr>
          </a:p>
        </p:txBody>
      </p:sp>
      <p:sp>
        <p:nvSpPr>
          <p:cNvPr id="6" name="Footer Placeholder 1">
            <a:extLst>
              <a:ext uri="{FF2B5EF4-FFF2-40B4-BE49-F238E27FC236}">
                <a16:creationId xmlns:a16="http://schemas.microsoft.com/office/drawing/2014/main" id="{D6698023-A4A2-4A5E-9978-7C7AB3CE21D9}"/>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pic>
        <p:nvPicPr>
          <p:cNvPr id="3" name="Picture 2" descr="Timeline&#10;&#10;Description automatically generated">
            <a:extLst>
              <a:ext uri="{FF2B5EF4-FFF2-40B4-BE49-F238E27FC236}">
                <a16:creationId xmlns:a16="http://schemas.microsoft.com/office/drawing/2014/main" id="{18AE891D-0A4F-0A76-8813-47B752067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930" y="407677"/>
            <a:ext cx="4402337" cy="5696071"/>
          </a:xfrm>
          <a:prstGeom prst="rect">
            <a:avLst/>
          </a:prstGeom>
          <a:ln>
            <a:solidFill>
              <a:schemeClr val="tx1"/>
            </a:solidFill>
          </a:ln>
        </p:spPr>
      </p:pic>
      <p:pic>
        <p:nvPicPr>
          <p:cNvPr id="9" name="Picture 8" descr="Timeline&#10;&#10;Description automatically generated">
            <a:extLst>
              <a:ext uri="{FF2B5EF4-FFF2-40B4-BE49-F238E27FC236}">
                <a16:creationId xmlns:a16="http://schemas.microsoft.com/office/drawing/2014/main" id="{43AF1C4E-9736-7277-5CFE-DC3CAF8CCE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733" y="406051"/>
            <a:ext cx="4402337" cy="5697697"/>
          </a:xfrm>
          <a:prstGeom prst="rect">
            <a:avLst/>
          </a:prstGeom>
          <a:ln>
            <a:solidFill>
              <a:schemeClr val="tx1"/>
            </a:solidFill>
          </a:ln>
        </p:spPr>
      </p:pic>
    </p:spTree>
    <p:extLst>
      <p:ext uri="{BB962C8B-B14F-4D97-AF65-F5344CB8AC3E}">
        <p14:creationId xmlns:p14="http://schemas.microsoft.com/office/powerpoint/2010/main" val="808831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531B80-FE54-4EAD-AC61-5391A1CC2A8D}"/>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18</a:t>
            </a:fld>
            <a:endParaRPr lang="de-DE" sz="1000" dirty="0">
              <a:solidFill>
                <a:srgbClr val="898989"/>
              </a:solidFill>
            </a:endParaRPr>
          </a:p>
        </p:txBody>
      </p:sp>
      <p:sp>
        <p:nvSpPr>
          <p:cNvPr id="6" name="Footer Placeholder 1">
            <a:extLst>
              <a:ext uri="{FF2B5EF4-FFF2-40B4-BE49-F238E27FC236}">
                <a16:creationId xmlns:a16="http://schemas.microsoft.com/office/drawing/2014/main" id="{E539196E-6456-491E-A22F-01F31C773C2F}"/>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pic>
        <p:nvPicPr>
          <p:cNvPr id="3" name="Picture 2" descr="Table&#10;&#10;Description automatically generated with medium confidence">
            <a:extLst>
              <a:ext uri="{FF2B5EF4-FFF2-40B4-BE49-F238E27FC236}">
                <a16:creationId xmlns:a16="http://schemas.microsoft.com/office/drawing/2014/main" id="{90C92C96-9C42-E62B-57DA-96BCD98A9E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064" y="371595"/>
            <a:ext cx="4343834" cy="5621432"/>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26E2A5E7-D660-237A-FF3C-1DD4748732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7102" y="371595"/>
            <a:ext cx="4343834" cy="5621432"/>
          </a:xfrm>
          <a:prstGeom prst="rect">
            <a:avLst/>
          </a:prstGeom>
          <a:ln>
            <a:solidFill>
              <a:schemeClr val="tx1"/>
            </a:solidFill>
          </a:ln>
        </p:spPr>
      </p:pic>
    </p:spTree>
    <p:extLst>
      <p:ext uri="{BB962C8B-B14F-4D97-AF65-F5344CB8AC3E}">
        <p14:creationId xmlns:p14="http://schemas.microsoft.com/office/powerpoint/2010/main" val="234627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CF5076DF-159F-4973-B1B6-650D66B3DD2B}"/>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6" name="Slide Number Placeholder 3">
            <a:extLst>
              <a:ext uri="{FF2B5EF4-FFF2-40B4-BE49-F238E27FC236}">
                <a16:creationId xmlns:a16="http://schemas.microsoft.com/office/drawing/2014/main" id="{81A71082-35C7-42ED-8D0B-77A2073B4E82}"/>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19</a:t>
            </a:fld>
            <a:endParaRPr lang="de-DE" sz="1000" dirty="0">
              <a:solidFill>
                <a:srgbClr val="898989"/>
              </a:solidFill>
            </a:endParaRPr>
          </a:p>
        </p:txBody>
      </p:sp>
      <p:pic>
        <p:nvPicPr>
          <p:cNvPr id="3" name="Picture 2" descr="Table&#10;&#10;Description automatically generated with medium confidence">
            <a:extLst>
              <a:ext uri="{FF2B5EF4-FFF2-40B4-BE49-F238E27FC236}">
                <a16:creationId xmlns:a16="http://schemas.microsoft.com/office/drawing/2014/main" id="{88C70AA1-726E-81F2-F6D5-5739D5B68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301" y="276053"/>
            <a:ext cx="4454778" cy="5765007"/>
          </a:xfrm>
          <a:prstGeom prst="rect">
            <a:avLst/>
          </a:prstGeom>
          <a:ln>
            <a:solidFill>
              <a:schemeClr val="tx1"/>
            </a:solidFill>
          </a:ln>
        </p:spPr>
      </p:pic>
      <p:pic>
        <p:nvPicPr>
          <p:cNvPr id="9" name="Picture 8" descr="Graphical user interface, text, application, email&#10;&#10;Description automatically generated">
            <a:extLst>
              <a:ext uri="{FF2B5EF4-FFF2-40B4-BE49-F238E27FC236}">
                <a16:creationId xmlns:a16="http://schemas.microsoft.com/office/drawing/2014/main" id="{3DB5FA9F-5932-F029-CCC3-BCF55AFF04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921" y="276054"/>
            <a:ext cx="4454778" cy="5765007"/>
          </a:xfrm>
          <a:prstGeom prst="rect">
            <a:avLst/>
          </a:prstGeom>
          <a:ln>
            <a:solidFill>
              <a:schemeClr val="tx1"/>
            </a:solidFill>
          </a:ln>
        </p:spPr>
      </p:pic>
    </p:spTree>
    <p:extLst>
      <p:ext uri="{BB962C8B-B14F-4D97-AF65-F5344CB8AC3E}">
        <p14:creationId xmlns:p14="http://schemas.microsoft.com/office/powerpoint/2010/main" val="320739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de-DE" dirty="0">
                <a:solidFill>
                  <a:schemeClr val="accent2"/>
                </a:solidFill>
              </a:rPr>
              <a:t>Lernziele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de-DE" dirty="0"/>
              <a:t>Verständnis des SOCIAL STYLE-Modells™ gewinnen.</a:t>
            </a:r>
          </a:p>
          <a:p>
            <a:pPr eaLnBrk="1" hangingPunct="1">
              <a:spcAft>
                <a:spcPts val="600"/>
              </a:spcAft>
              <a:defRPr sz="2400">
                <a:ea typeface="ヒラギノ角ゴ Pro W3" pitchFamily="4" charset="-128"/>
                <a:cs typeface="ヒラギノ角ゴ Pro W3" pitchFamily="4" charset="-128"/>
              </a:defRPr>
            </a:pPr>
            <a:r>
              <a:rPr lang="de-DE" dirty="0"/>
              <a:t>Bestimmen Ihres SOCIAL STYLE mithilfe eines Fragebogens zur Selbsteinschätzung.</a:t>
            </a:r>
          </a:p>
          <a:p>
            <a:pPr eaLnBrk="1" hangingPunct="1">
              <a:spcAft>
                <a:spcPts val="600"/>
              </a:spcAft>
              <a:defRPr sz="2400">
                <a:ea typeface="ヒラギノ角ゴ Pro W3" pitchFamily="4" charset="-128"/>
                <a:cs typeface="ヒラギノ角ゴ Pro W3" pitchFamily="4" charset="-128"/>
              </a:defRPr>
            </a:pPr>
            <a:r>
              <a:rPr lang="de-DE" dirty="0"/>
              <a:t>Besseres Verständnis Ihres Verhaltens und darüber, wie andere Personen Ihren Stil wahrnehmen.</a:t>
            </a:r>
          </a:p>
          <a:p>
            <a:pPr eaLnBrk="1" hangingPunct="1">
              <a:spcAft>
                <a:spcPts val="600"/>
              </a:spcAft>
              <a:defRPr sz="2400">
                <a:ea typeface="ヒラギノ角ゴ Pro W3" pitchFamily="4" charset="-128"/>
                <a:cs typeface="ヒラギノ角ゴ Pro W3" pitchFamily="4" charset="-128"/>
              </a:defRPr>
            </a:pPr>
            <a:r>
              <a:rPr lang="de-DE" dirty="0"/>
              <a:t>Erhöhen Ihrer Anpassungsfähigkeit, um effektiver mit anderen zu arbeiten.</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p:txBody>
          <a:bodyPr wrap="square">
            <a:noAutofit/>
          </a:bodyPr>
          <a:lstStyle/>
          <a:p>
            <a:fld id="{1B1CF60C-C85D-47C0-8597-E3BF95F18FA3}" type="slidenum">
              <a:rPr lang="de-DE" smtClean="0"/>
              <a:t>2</a:t>
            </a:fld>
            <a:endParaRPr lang="de-DE"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1864856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524001" y="2058366"/>
            <a:ext cx="8931964" cy="2302565"/>
          </a:xfrm>
        </p:spPr>
        <p:txBody>
          <a:bodyPr wrap="square" anchor="ctr"/>
          <a:lstStyle/>
          <a:p>
            <a:pPr algn="ctr">
              <a:defRPr sz="5400"/>
            </a:pPr>
            <a:r>
              <a:rPr lang="de-DE" dirty="0"/>
              <a:t>SOCIAL STYLE-Selbstwahrnehmungsprofil in Papierform</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de-DE" smtClean="0"/>
              <a:t>20</a:t>
            </a:fld>
            <a:endParaRPr lang="de-DE"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239389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586854" y="228600"/>
            <a:ext cx="11376546" cy="1009650"/>
          </a:xfrm>
        </p:spPr>
        <p:txBody>
          <a:bodyPr wrap="square">
            <a:noAutofit/>
          </a:bodyPr>
          <a:lstStyle/>
          <a:p>
            <a:pPr>
              <a:defRPr>
                <a:ea typeface="ヒラギノ角ゴ Pro W3" pitchFamily="4" charset="-128"/>
                <a:cs typeface="ヒラギノ角ゴ Pro W3" pitchFamily="4" charset="-128"/>
              </a:defRPr>
            </a:pPr>
            <a:r>
              <a:rPr lang="de-DE"/>
              <a:t>Ihre SOCIAL STYLE-Selbstwahrnehmung</a:t>
            </a:r>
            <a:endParaRPr lang="de-DE" dirty="0"/>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09684" y="2316163"/>
            <a:ext cx="6355002"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de-DE" dirty="0"/>
              <a:t>Perforation aufreißen</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de-DE" dirty="0"/>
              <a:t>Übertragen Sie die Antwort auf jede Frage</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de-DE" dirty="0"/>
              <a:t>Addieren Sie die Summen der Spalten </a:t>
            </a:r>
          </a:p>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de-DE" dirty="0"/>
              <a:t>Planen Sie Ihren SOCIAL STYLE</a:t>
            </a:r>
          </a:p>
          <a:p>
            <a:endParaRPr lang="de-DE"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wrap="square">
            <a:noAutofit/>
          </a:bodyPr>
          <a:lstStyle/>
          <a:p>
            <a:fld id="{1B1CF60C-C85D-47C0-8597-E3BF95F18FA3}" type="slidenum">
              <a:rPr lang="de-DE" smtClean="0"/>
              <a:t>21</a:t>
            </a:fld>
            <a:endParaRPr lang="de-DE" dirty="0"/>
          </a:p>
        </p:txBody>
      </p:sp>
      <p:sp>
        <p:nvSpPr>
          <p:cNvPr id="5" name="Footer Placeholder 4">
            <a:extLst>
              <a:ext uri="{FF2B5EF4-FFF2-40B4-BE49-F238E27FC236}">
                <a16:creationId xmlns:a16="http://schemas.microsoft.com/office/drawing/2014/main" id="{DC672316-9553-48E7-A801-EF3E14EC3773}"/>
              </a:ext>
            </a:extLst>
          </p:cNvPr>
          <p:cNvSpPr>
            <a:spLocks noGrp="1"/>
          </p:cNvSpPr>
          <p:nvPr>
            <p:ph type="ftr" sz="quarter" idx="13"/>
          </p:nvPr>
        </p:nvSpPr>
        <p:spPr/>
        <p:txBody>
          <a:bodyPr wrap="square">
            <a:noAutofit/>
          </a:bodyPr>
          <a:lstStyle/>
          <a:p>
            <a:pPr algn="l"/>
            <a:r>
              <a:rPr lang="de-DE" dirty="0"/>
              <a:t>© The TRACOM Corporation. Alle Rechte vorbehalten.</a:t>
            </a:r>
          </a:p>
        </p:txBody>
      </p:sp>
      <p:sp>
        <p:nvSpPr>
          <p:cNvPr id="9" name="Rectangle 21">
            <a:extLst>
              <a:ext uri="{FF2B5EF4-FFF2-40B4-BE49-F238E27FC236}">
                <a16:creationId xmlns:a16="http://schemas.microsoft.com/office/drawing/2014/main" id="{BFF94834-1B31-45E2-9DE0-3CC32AEAB43C}"/>
              </a:ext>
            </a:extLst>
          </p:cNvPr>
          <p:cNvSpPr>
            <a:spLocks noChangeArrowheads="1"/>
          </p:cNvSpPr>
          <p:nvPr/>
        </p:nvSpPr>
        <p:spPr bwMode="auto">
          <a:xfrm>
            <a:off x="7812398" y="2543990"/>
            <a:ext cx="2284413" cy="2282825"/>
          </a:xfrm>
          <a:prstGeom prst="rect">
            <a:avLst/>
          </a:prstGeom>
          <a:solidFill>
            <a:schemeClr val="bg1"/>
          </a:solidFill>
          <a:ln w="38100">
            <a:solidFill>
              <a:schemeClr val="tx1"/>
            </a:solidFill>
            <a:round/>
            <a:headEnd/>
            <a:tailEnd/>
          </a:ln>
        </p:spPr>
        <p:txBody>
          <a:bodyPr wrap="square">
            <a:prstTxWarp prst="textNoShape">
              <a:avLst/>
            </a:prstTxWarp>
            <a:noAutofit/>
          </a:bodyPr>
          <a:lstStyle/>
          <a:p>
            <a:pPr algn="ctr">
              <a:spcBef>
                <a:spcPct val="0"/>
              </a:spcBef>
              <a:buFontTx/>
              <a:buNone/>
            </a:pPr>
            <a:endParaRPr lang="de-DE" sz="2400" dirty="0">
              <a:solidFill>
                <a:schemeClr val="tx1"/>
              </a:solidFill>
              <a:latin typeface="Arial" pitchFamily="4" charset="0"/>
            </a:endParaRPr>
          </a:p>
        </p:txBody>
      </p:sp>
      <p:sp>
        <p:nvSpPr>
          <p:cNvPr id="10" name="Text Box 8">
            <a:extLst>
              <a:ext uri="{FF2B5EF4-FFF2-40B4-BE49-F238E27FC236}">
                <a16:creationId xmlns:a16="http://schemas.microsoft.com/office/drawing/2014/main" id="{979D0A15-48A9-4353-A134-FEB723A5AFDA}"/>
              </a:ext>
            </a:extLst>
          </p:cNvPr>
          <p:cNvSpPr txBox="1">
            <a:spLocks noChangeArrowheads="1"/>
          </p:cNvSpPr>
          <p:nvPr/>
        </p:nvSpPr>
        <p:spPr bwMode="auto">
          <a:xfrm>
            <a:off x="7801217" y="2986903"/>
            <a:ext cx="1163638"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de-DE" sz="850" dirty="0"/>
              <a:t>Analytisch</a:t>
            </a:r>
          </a:p>
        </p:txBody>
      </p:sp>
      <p:sp>
        <p:nvSpPr>
          <p:cNvPr id="11" name="Text Box 9">
            <a:extLst>
              <a:ext uri="{FF2B5EF4-FFF2-40B4-BE49-F238E27FC236}">
                <a16:creationId xmlns:a16="http://schemas.microsoft.com/office/drawing/2014/main" id="{D70A25F9-0C18-4BB6-A0F7-EFCD9AB34DFF}"/>
              </a:ext>
            </a:extLst>
          </p:cNvPr>
          <p:cNvSpPr txBox="1">
            <a:spLocks noChangeArrowheads="1"/>
          </p:cNvSpPr>
          <p:nvPr/>
        </p:nvSpPr>
        <p:spPr bwMode="auto">
          <a:xfrm>
            <a:off x="8940008" y="2986903"/>
            <a:ext cx="1098515"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de-DE" sz="850" dirty="0"/>
              <a:t>Treibend</a:t>
            </a:r>
          </a:p>
        </p:txBody>
      </p:sp>
      <p:sp>
        <p:nvSpPr>
          <p:cNvPr id="12" name="Text Box 10">
            <a:extLst>
              <a:ext uri="{FF2B5EF4-FFF2-40B4-BE49-F238E27FC236}">
                <a16:creationId xmlns:a16="http://schemas.microsoft.com/office/drawing/2014/main" id="{AB090C10-0B28-412F-A49C-A865ED3845FC}"/>
              </a:ext>
            </a:extLst>
          </p:cNvPr>
          <p:cNvSpPr txBox="1">
            <a:spLocks noChangeArrowheads="1"/>
          </p:cNvSpPr>
          <p:nvPr/>
        </p:nvSpPr>
        <p:spPr bwMode="auto">
          <a:xfrm>
            <a:off x="8931517" y="4131490"/>
            <a:ext cx="1160463" cy="276225"/>
          </a:xfrm>
          <a:prstGeom prst="rect">
            <a:avLst/>
          </a:prstGeom>
          <a:noFill/>
          <a:ln w="9525">
            <a:noFill/>
            <a:miter lim="800000"/>
            <a:headEnd/>
            <a:tailEnd/>
          </a:ln>
        </p:spPr>
        <p:txBody>
          <a:bodyPr wrap="square">
            <a:prstTxWarp prst="textNoShape">
              <a:avLst/>
            </a:prstTxWarp>
            <a:noAutofit/>
          </a:bodyPr>
          <a:lstStyle/>
          <a:p>
            <a:pPr algn="ctr">
              <a:buFontTx/>
              <a:buNone/>
              <a:defRPr sz="1200" b="1" cap="all">
                <a:solidFill>
                  <a:srgbClr val="0C4176"/>
                </a:solidFill>
                <a:latin typeface="Arial"/>
                <a:cs typeface="Arial"/>
              </a:defRPr>
            </a:pPr>
            <a:r>
              <a:rPr lang="de-DE" sz="850" dirty="0"/>
              <a:t>Expressiv</a:t>
            </a:r>
          </a:p>
        </p:txBody>
      </p:sp>
      <p:sp>
        <p:nvSpPr>
          <p:cNvPr id="13" name="Text Box 11">
            <a:extLst>
              <a:ext uri="{FF2B5EF4-FFF2-40B4-BE49-F238E27FC236}">
                <a16:creationId xmlns:a16="http://schemas.microsoft.com/office/drawing/2014/main" id="{A6648209-0CC6-493F-BE18-99A50FB78F3C}"/>
              </a:ext>
            </a:extLst>
          </p:cNvPr>
          <p:cNvSpPr txBox="1">
            <a:spLocks noChangeArrowheads="1"/>
          </p:cNvSpPr>
          <p:nvPr/>
        </p:nvSpPr>
        <p:spPr bwMode="auto">
          <a:xfrm>
            <a:off x="7803475" y="4127394"/>
            <a:ext cx="1244498" cy="276225"/>
          </a:xfrm>
          <a:prstGeom prst="rect">
            <a:avLst/>
          </a:prstGeom>
          <a:noFill/>
          <a:ln w="9525">
            <a:noFill/>
            <a:miter lim="800000"/>
            <a:headEnd/>
            <a:tailEnd/>
          </a:ln>
        </p:spPr>
        <p:txBody>
          <a:bodyPr wrap="square">
            <a:prstTxWarp prst="textNoShape">
              <a:avLst/>
            </a:prstTxWarp>
            <a:noAutofit/>
          </a:bodyPr>
          <a:lstStyle/>
          <a:p>
            <a:pPr>
              <a:buFontTx/>
              <a:buNone/>
              <a:defRPr sz="1200" b="1" cap="all">
                <a:solidFill>
                  <a:srgbClr val="0C4176"/>
                </a:solidFill>
                <a:latin typeface="Arial"/>
                <a:cs typeface="Arial"/>
              </a:defRPr>
            </a:pPr>
            <a:r>
              <a:rPr lang="de-DE" sz="850" dirty="0"/>
              <a:t>Rücksichtsvoll</a:t>
            </a:r>
          </a:p>
        </p:txBody>
      </p:sp>
      <p:sp>
        <p:nvSpPr>
          <p:cNvPr id="14" name="Text Box 13">
            <a:extLst>
              <a:ext uri="{FF2B5EF4-FFF2-40B4-BE49-F238E27FC236}">
                <a16:creationId xmlns:a16="http://schemas.microsoft.com/office/drawing/2014/main" id="{C01244DC-5488-4B0B-9DB2-EFF2A3684A24}"/>
              </a:ext>
            </a:extLst>
          </p:cNvPr>
          <p:cNvSpPr txBox="1">
            <a:spLocks noChangeArrowheads="1"/>
          </p:cNvSpPr>
          <p:nvPr/>
        </p:nvSpPr>
        <p:spPr bwMode="auto">
          <a:xfrm>
            <a:off x="10346048" y="3510778"/>
            <a:ext cx="454025"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de-DE" dirty="0"/>
              <a:t>A</a:t>
            </a:r>
          </a:p>
        </p:txBody>
      </p:sp>
      <p:sp>
        <p:nvSpPr>
          <p:cNvPr id="15" name="Text Box 14">
            <a:extLst>
              <a:ext uri="{FF2B5EF4-FFF2-40B4-BE49-F238E27FC236}">
                <a16:creationId xmlns:a16="http://schemas.microsoft.com/office/drawing/2014/main" id="{74AACB88-1DAA-49D6-A738-4A81977A846A}"/>
              </a:ext>
            </a:extLst>
          </p:cNvPr>
          <p:cNvSpPr txBox="1">
            <a:spLocks noChangeArrowheads="1"/>
          </p:cNvSpPr>
          <p:nvPr/>
        </p:nvSpPr>
        <p:spPr bwMode="auto">
          <a:xfrm>
            <a:off x="8802998" y="4806178"/>
            <a:ext cx="336550" cy="366712"/>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de-DE"/>
              <a:t>E</a:t>
            </a:r>
            <a:endParaRPr lang="de-DE" dirty="0"/>
          </a:p>
        </p:txBody>
      </p:sp>
      <p:sp>
        <p:nvSpPr>
          <p:cNvPr id="16" name="Text Box 15">
            <a:extLst>
              <a:ext uri="{FF2B5EF4-FFF2-40B4-BE49-F238E27FC236}">
                <a16:creationId xmlns:a16="http://schemas.microsoft.com/office/drawing/2014/main" id="{9B0A48C8-0336-45CE-B18B-FE1DACDADF03}"/>
              </a:ext>
            </a:extLst>
          </p:cNvPr>
          <p:cNvSpPr txBox="1">
            <a:spLocks noChangeArrowheads="1"/>
          </p:cNvSpPr>
          <p:nvPr/>
        </p:nvSpPr>
        <p:spPr bwMode="auto">
          <a:xfrm>
            <a:off x="7321861" y="3512365"/>
            <a:ext cx="350837" cy="368300"/>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de-DE" dirty="0"/>
              <a:t>F</a:t>
            </a:r>
          </a:p>
        </p:txBody>
      </p:sp>
      <p:sp>
        <p:nvSpPr>
          <p:cNvPr id="17" name="Line 18">
            <a:extLst>
              <a:ext uri="{FF2B5EF4-FFF2-40B4-BE49-F238E27FC236}">
                <a16:creationId xmlns:a16="http://schemas.microsoft.com/office/drawing/2014/main" id="{48A49F35-CEE9-4FE2-B256-2011D51E5B1E}"/>
              </a:ext>
            </a:extLst>
          </p:cNvPr>
          <p:cNvSpPr>
            <a:spLocks noChangeShapeType="1"/>
          </p:cNvSpPr>
          <p:nvPr/>
        </p:nvSpPr>
        <p:spPr bwMode="auto">
          <a:xfrm>
            <a:off x="9134026" y="2382411"/>
            <a:ext cx="1301750" cy="1185862"/>
          </a:xfrm>
          <a:prstGeom prst="line">
            <a:avLst/>
          </a:prstGeom>
          <a:noFill/>
          <a:ln w="9525">
            <a:solidFill>
              <a:schemeClr val="tx2"/>
            </a:solidFill>
            <a:round/>
            <a:headEnd/>
            <a:tailEnd/>
          </a:ln>
        </p:spPr>
        <p:txBody>
          <a:bodyPr wrap="square">
            <a:prstTxWarp prst="textNoShape">
              <a:avLst/>
            </a:prstTxWarp>
            <a:noAutofit/>
          </a:bodyPr>
          <a:lstStyle/>
          <a:p>
            <a:endParaRPr lang="de-DE"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1762305"/>
            <a:ext cx="1666875" cy="6223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buFontTx/>
              <a:buNone/>
              <a:defRPr sz="1800">
                <a:solidFill>
                  <a:schemeClr val="tx1"/>
                </a:solidFill>
                <a:latin typeface="Arial" pitchFamily="4" charset="0"/>
              </a:defRPr>
            </a:pPr>
            <a:r>
              <a:rPr lang="de-DE" b="1"/>
              <a:t>BEISPIEL</a:t>
            </a:r>
            <a:r>
              <a:rPr lang="de-DE"/>
              <a:t>:</a:t>
            </a:r>
          </a:p>
          <a:p>
            <a:pPr marL="342900" indent="-342900">
              <a:lnSpc>
                <a:spcPct val="80000"/>
              </a:lnSpc>
            </a:pPr>
            <a:endParaRPr lang="de-DE" sz="2800" dirty="0">
              <a:solidFill>
                <a:schemeClr val="tx1"/>
              </a:solidFill>
              <a:latin typeface="Arial" pitchFamily="4" charset="0"/>
            </a:endParaRPr>
          </a:p>
        </p:txBody>
      </p:sp>
      <p:sp>
        <p:nvSpPr>
          <p:cNvPr id="19" name="Oval 16">
            <a:extLst>
              <a:ext uri="{FF2B5EF4-FFF2-40B4-BE49-F238E27FC236}">
                <a16:creationId xmlns:a16="http://schemas.microsoft.com/office/drawing/2014/main" id="{CD454758-D77A-4AD0-9184-CDAC5CFB77BD}"/>
              </a:ext>
            </a:extLst>
          </p:cNvPr>
          <p:cNvSpPr>
            <a:spLocks noChangeArrowheads="1"/>
          </p:cNvSpPr>
          <p:nvPr/>
        </p:nvSpPr>
        <p:spPr bwMode="auto">
          <a:xfrm>
            <a:off x="8802998" y="2162460"/>
            <a:ext cx="301625" cy="301625"/>
          </a:xfrm>
          <a:prstGeom prst="ellipse">
            <a:avLst/>
          </a:prstGeom>
          <a:noFill/>
          <a:ln w="9525">
            <a:solidFill>
              <a:schemeClr val="tx2"/>
            </a:solidFill>
            <a:round/>
            <a:headEnd/>
            <a:tailEnd/>
          </a:ln>
        </p:spPr>
        <p:txBody>
          <a:bodyPr wrap="square" anchor="ctr">
            <a:prstTxWarp prst="textNoShape">
              <a:avLst/>
            </a:prstTxWarp>
            <a:noAutofit/>
          </a:bodyPr>
          <a:lstStyle/>
          <a:p>
            <a:endParaRPr lang="de-DE" b="1" dirty="0">
              <a:solidFill>
                <a:schemeClr val="tx1"/>
              </a:solidFill>
            </a:endParaRPr>
          </a:p>
        </p:txBody>
      </p:sp>
      <p:sp>
        <p:nvSpPr>
          <p:cNvPr id="21" name="Text Box 13">
            <a:extLst>
              <a:ext uri="{FF2B5EF4-FFF2-40B4-BE49-F238E27FC236}">
                <a16:creationId xmlns:a16="http://schemas.microsoft.com/office/drawing/2014/main" id="{2707E0CC-2290-4D0F-A72C-F435A25A3AA2}"/>
              </a:ext>
            </a:extLst>
          </p:cNvPr>
          <p:cNvSpPr txBox="1">
            <a:spLocks noChangeArrowheads="1"/>
          </p:cNvSpPr>
          <p:nvPr/>
        </p:nvSpPr>
        <p:spPr bwMode="auto">
          <a:xfrm>
            <a:off x="8662991" y="2124340"/>
            <a:ext cx="683239" cy="369887"/>
          </a:xfrm>
          <a:prstGeom prst="rect">
            <a:avLst/>
          </a:prstGeom>
          <a:noFill/>
          <a:ln w="9525">
            <a:noFill/>
            <a:miter lim="800000"/>
            <a:headEnd/>
            <a:tailEnd/>
          </a:ln>
        </p:spPr>
        <p:txBody>
          <a:bodyPr wrap="square">
            <a:prstTxWarp prst="textNoShape">
              <a:avLst/>
            </a:prstTxWarp>
            <a:noAutofit/>
          </a:bodyPr>
          <a:lstStyle/>
          <a:p>
            <a:pPr>
              <a:buFontTx/>
              <a:buNone/>
              <a:defRPr sz="1800" b="1">
                <a:solidFill>
                  <a:schemeClr val="tx1"/>
                </a:solidFill>
                <a:latin typeface="Arial" pitchFamily="4" charset="0"/>
                <a:ea typeface="Arial" pitchFamily="4" charset="0"/>
                <a:cs typeface="Arial" pitchFamily="4" charset="0"/>
              </a:defRPr>
            </a:pPr>
            <a:r>
              <a:rPr lang="de-DE" dirty="0"/>
              <a:t>  K</a:t>
            </a:r>
          </a:p>
        </p:txBody>
      </p:sp>
      <p:sp>
        <p:nvSpPr>
          <p:cNvPr id="22" name="Line 6">
            <a:extLst>
              <a:ext uri="{FF2B5EF4-FFF2-40B4-BE49-F238E27FC236}">
                <a16:creationId xmlns:a16="http://schemas.microsoft.com/office/drawing/2014/main" id="{6304429F-8A2A-4415-B58F-ECCD9D4C4017}"/>
              </a:ext>
            </a:extLst>
          </p:cNvPr>
          <p:cNvSpPr>
            <a:spLocks noChangeShapeType="1"/>
          </p:cNvSpPr>
          <p:nvPr/>
        </p:nvSpPr>
        <p:spPr bwMode="auto">
          <a:xfrm rot="16200000">
            <a:off x="8939855" y="2531295"/>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de-DE" dirty="0"/>
          </a:p>
        </p:txBody>
      </p:sp>
      <p:sp>
        <p:nvSpPr>
          <p:cNvPr id="23" name="Line 7">
            <a:extLst>
              <a:ext uri="{FF2B5EF4-FFF2-40B4-BE49-F238E27FC236}">
                <a16:creationId xmlns:a16="http://schemas.microsoft.com/office/drawing/2014/main" id="{AA3C7343-A9E2-4556-8DD8-8F5699C3F7C4}"/>
              </a:ext>
            </a:extLst>
          </p:cNvPr>
          <p:cNvSpPr>
            <a:spLocks noChangeShapeType="1"/>
          </p:cNvSpPr>
          <p:nvPr/>
        </p:nvSpPr>
        <p:spPr bwMode="auto">
          <a:xfrm rot="10800000">
            <a:off x="8926207" y="2532563"/>
            <a:ext cx="0" cy="2286000"/>
          </a:xfrm>
          <a:prstGeom prst="line">
            <a:avLst/>
          </a:prstGeom>
          <a:noFill/>
          <a:ln w="9525">
            <a:solidFill>
              <a:schemeClr val="tx1"/>
            </a:solidFill>
            <a:round/>
            <a:headEnd type="arrow" w="med" len="med"/>
            <a:tailEnd type="arrow" w="med" len="med"/>
          </a:ln>
        </p:spPr>
        <p:txBody>
          <a:bodyPr wrap="square">
            <a:prstTxWarp prst="textNoShape">
              <a:avLst/>
            </a:prstTxWarp>
            <a:noAutofit/>
          </a:bodyPr>
          <a:lstStyle/>
          <a:p>
            <a:endParaRPr lang="de-DE" dirty="0"/>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0" y="5289550"/>
            <a:ext cx="11327225" cy="787400"/>
          </a:xfrm>
          <a:prstGeom prst="rect">
            <a:avLst/>
          </a:prstGeom>
          <a:noFill/>
          <a:ln w="9525">
            <a:noFill/>
            <a:miter lim="800000"/>
            <a:headEnd/>
            <a:tailEnd/>
          </a:ln>
        </p:spPr>
        <p:txBody>
          <a:bodyPr wrap="square">
            <a:prstTxWarp prst="textNoShape">
              <a:avLst/>
            </a:prstTxWarp>
            <a:noAutofit/>
          </a:bodyPr>
          <a:lstStyle/>
          <a:p>
            <a:pPr marL="342900" indent="-342900" algn="ctr">
              <a:lnSpc>
                <a:spcPct val="80000"/>
              </a:lnSpc>
              <a:spcAft>
                <a:spcPts val="2400"/>
              </a:spcAft>
              <a:buFontTx/>
              <a:buNone/>
              <a:defRPr sz="2000" b="1">
                <a:solidFill>
                  <a:srgbClr val="010000"/>
                </a:solidFill>
                <a:latin typeface="Arial" pitchFamily="4" charset="0"/>
              </a:defRPr>
            </a:pPr>
            <a:r>
              <a:rPr lang="de-DE" dirty="0"/>
              <a:t>Ihre Selbstwahrnehmung kann sich von der Wahrnehmung anderer unterscheiden!</a:t>
            </a:r>
          </a:p>
        </p:txBody>
      </p:sp>
      <p:sp>
        <p:nvSpPr>
          <p:cNvPr id="26" name="Oval 17">
            <a:extLst>
              <a:ext uri="{FF2B5EF4-FFF2-40B4-BE49-F238E27FC236}">
                <a16:creationId xmlns:a16="http://schemas.microsoft.com/office/drawing/2014/main" id="{71993E35-31B7-4B5F-B7C5-946EDA9AC443}"/>
              </a:ext>
            </a:extLst>
          </p:cNvPr>
          <p:cNvSpPr>
            <a:spLocks noChangeArrowheads="1"/>
          </p:cNvSpPr>
          <p:nvPr/>
        </p:nvSpPr>
        <p:spPr bwMode="auto">
          <a:xfrm>
            <a:off x="10362875" y="3540107"/>
            <a:ext cx="301625" cy="300038"/>
          </a:xfrm>
          <a:prstGeom prst="ellipse">
            <a:avLst/>
          </a:prstGeom>
          <a:noFill/>
          <a:ln w="9525">
            <a:solidFill>
              <a:schemeClr val="tx2"/>
            </a:solidFill>
            <a:round/>
            <a:headEnd/>
            <a:tailEnd/>
          </a:ln>
        </p:spPr>
        <p:txBody>
          <a:bodyPr wrap="square" anchor="ctr">
            <a:prstTxWarp prst="textNoShape">
              <a:avLst/>
            </a:prstTxWarp>
            <a:noAutofit/>
          </a:bodyPr>
          <a:lstStyle/>
          <a:p>
            <a:endParaRPr lang="de-DE" b="1" dirty="0">
              <a:solidFill>
                <a:schemeClr val="tx1"/>
              </a:solidFill>
            </a:endParaRPr>
          </a:p>
        </p:txBody>
      </p:sp>
    </p:spTree>
    <p:extLst>
      <p:ext uri="{BB962C8B-B14F-4D97-AF65-F5344CB8AC3E}">
        <p14:creationId xmlns:p14="http://schemas.microsoft.com/office/powerpoint/2010/main" val="82657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4A9DCC-85B8-4039-AB44-D010029151B9}"/>
              </a:ext>
            </a:extLst>
          </p:cNvPr>
          <p:cNvSpPr>
            <a:spLocks noGrp="1"/>
          </p:cNvSpPr>
          <p:nvPr>
            <p:ph type="title"/>
          </p:nvPr>
        </p:nvSpPr>
        <p:spPr>
          <a:xfrm>
            <a:off x="440267" y="228600"/>
            <a:ext cx="3638022" cy="1995488"/>
          </a:xfrm>
        </p:spPr>
        <p:txBody>
          <a:bodyPr wrap="square">
            <a:noAutofit/>
          </a:bodyPr>
          <a:lstStyle/>
          <a:p>
            <a:r>
              <a:rPr lang="de-DE" dirty="0"/>
              <a:t>Lesen Sie mehr über Ihren Stil</a:t>
            </a:r>
            <a:endParaRPr lang="de-DE" baseline="30000" dirty="0"/>
          </a:p>
        </p:txBody>
      </p:sp>
      <p:sp>
        <p:nvSpPr>
          <p:cNvPr id="8" name="Content Placeholder 7">
            <a:extLst>
              <a:ext uri="{FF2B5EF4-FFF2-40B4-BE49-F238E27FC236}">
                <a16:creationId xmlns:a16="http://schemas.microsoft.com/office/drawing/2014/main" id="{F6D96189-FBF3-4E83-A198-E41EC5A15A87}"/>
              </a:ext>
            </a:extLst>
          </p:cNvPr>
          <p:cNvSpPr>
            <a:spLocks noGrp="1"/>
          </p:cNvSpPr>
          <p:nvPr>
            <p:ph idx="1"/>
          </p:nvPr>
        </p:nvSpPr>
        <p:spPr/>
        <p:txBody>
          <a:bodyPr wrap="square">
            <a:noAutofit/>
          </a:bodyPr>
          <a:lstStyle/>
          <a:p>
            <a:r>
              <a:rPr lang="de-DE" sz="2000"/>
              <a:t> </a:t>
            </a:r>
            <a:endParaRPr lang="de-DE" sz="2000" dirty="0"/>
          </a:p>
        </p:txBody>
      </p:sp>
      <p:sp>
        <p:nvSpPr>
          <p:cNvPr id="4" name="Footer Placeholder 3">
            <a:extLst>
              <a:ext uri="{FF2B5EF4-FFF2-40B4-BE49-F238E27FC236}">
                <a16:creationId xmlns:a16="http://schemas.microsoft.com/office/drawing/2014/main" id="{E423F4CB-2C03-4CBC-AE33-A4783E8A2AC4}"/>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77B66093-E442-4624-879F-FA255AFCC41E}"/>
              </a:ext>
            </a:extLst>
          </p:cNvPr>
          <p:cNvSpPr>
            <a:spLocks noGrp="1"/>
          </p:cNvSpPr>
          <p:nvPr>
            <p:ph type="sldNum" sz="quarter" idx="12"/>
          </p:nvPr>
        </p:nvSpPr>
        <p:spPr/>
        <p:txBody>
          <a:bodyPr wrap="square">
            <a:noAutofit/>
          </a:bodyPr>
          <a:lstStyle/>
          <a:p>
            <a:fld id="{1B1CF60C-C85D-47C0-8597-E3BF95F18FA3}" type="slidenum">
              <a:rPr lang="de-DE" smtClean="0"/>
              <a:t>22</a:t>
            </a:fld>
            <a:endParaRPr lang="de-DE" dirty="0"/>
          </a:p>
        </p:txBody>
      </p:sp>
      <p:sp>
        <p:nvSpPr>
          <p:cNvPr id="14" name="Rectangle 13">
            <a:extLst>
              <a:ext uri="{FF2B5EF4-FFF2-40B4-BE49-F238E27FC236}">
                <a16:creationId xmlns:a16="http://schemas.microsoft.com/office/drawing/2014/main" id="{B818513F-9428-4B64-89AD-970CF89C1EE6}"/>
              </a:ext>
            </a:extLst>
          </p:cNvPr>
          <p:cNvSpPr/>
          <p:nvPr/>
        </p:nvSpPr>
        <p:spPr bwMode="gray">
          <a:xfrm>
            <a:off x="6868949" y="345369"/>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Kontrolliert</a:t>
            </a:r>
            <a:endParaRPr lang="de-DE" sz="1600" dirty="0"/>
          </a:p>
        </p:txBody>
      </p:sp>
      <p:sp>
        <p:nvSpPr>
          <p:cNvPr id="15" name="Rectangle 14">
            <a:extLst>
              <a:ext uri="{FF2B5EF4-FFF2-40B4-BE49-F238E27FC236}">
                <a16:creationId xmlns:a16="http://schemas.microsoft.com/office/drawing/2014/main" id="{243288EC-A664-442F-9B5C-4168DA73519F}"/>
              </a:ext>
            </a:extLst>
          </p:cNvPr>
          <p:cNvSpPr/>
          <p:nvPr/>
        </p:nvSpPr>
        <p:spPr bwMode="gray">
          <a:xfrm>
            <a:off x="6868949" y="5389522"/>
            <a:ext cx="2434732"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ctr">
              <a:lnSpc>
                <a:spcPct val="85000"/>
              </a:lnSpc>
              <a:defRPr b="1">
                <a:solidFill>
                  <a:schemeClr val="accent6"/>
                </a:solidFill>
              </a:defRPr>
            </a:pPr>
            <a:r>
              <a:rPr lang="de-DE" sz="1600"/>
              <a:t>Emotional</a:t>
            </a:r>
            <a:endParaRPr lang="de-DE" sz="1600" dirty="0"/>
          </a:p>
        </p:txBody>
      </p:sp>
      <p:sp>
        <p:nvSpPr>
          <p:cNvPr id="16" name="Rectangle 15">
            <a:extLst>
              <a:ext uri="{FF2B5EF4-FFF2-40B4-BE49-F238E27FC236}">
                <a16:creationId xmlns:a16="http://schemas.microsoft.com/office/drawing/2014/main" id="{8409E058-2F0E-4976-9FA6-18C348CCA294}"/>
              </a:ext>
            </a:extLst>
          </p:cNvPr>
          <p:cNvSpPr/>
          <p:nvPr/>
        </p:nvSpPr>
        <p:spPr bwMode="gray">
          <a:xfrm>
            <a:off x="4174051" y="2869942"/>
            <a:ext cx="1395693"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sz="1600" dirty="0"/>
              <a:t>Fragend</a:t>
            </a:r>
          </a:p>
        </p:txBody>
      </p:sp>
      <p:sp>
        <p:nvSpPr>
          <p:cNvPr id="17" name="Rectangle 16">
            <a:extLst>
              <a:ext uri="{FF2B5EF4-FFF2-40B4-BE49-F238E27FC236}">
                <a16:creationId xmlns:a16="http://schemas.microsoft.com/office/drawing/2014/main" id="{AEDD6BF9-1001-4E8A-A370-2495CC61B12B}"/>
              </a:ext>
            </a:extLst>
          </p:cNvPr>
          <p:cNvSpPr/>
          <p:nvPr/>
        </p:nvSpPr>
        <p:spPr bwMode="gray">
          <a:xfrm>
            <a:off x="10564016" y="2864916"/>
            <a:ext cx="1399381"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sz="1600"/>
              <a:t>Anordnend</a:t>
            </a:r>
            <a:endParaRPr lang="de-DE" sz="1600" dirty="0"/>
          </a:p>
        </p:txBody>
      </p:sp>
      <p:grpSp>
        <p:nvGrpSpPr>
          <p:cNvPr id="39" name="Group 38">
            <a:extLst>
              <a:ext uri="{FF2B5EF4-FFF2-40B4-BE49-F238E27FC236}">
                <a16:creationId xmlns:a16="http://schemas.microsoft.com/office/drawing/2014/main" id="{DCED099E-50C5-4250-BBA9-4CDCEF78F1E3}"/>
              </a:ext>
            </a:extLst>
          </p:cNvPr>
          <p:cNvGrpSpPr/>
          <p:nvPr/>
        </p:nvGrpSpPr>
        <p:grpSpPr>
          <a:xfrm>
            <a:off x="5661818" y="647761"/>
            <a:ext cx="4810125" cy="4752148"/>
            <a:chOff x="5521325" y="584200"/>
            <a:chExt cx="5180542" cy="5118100"/>
          </a:xfrm>
        </p:grpSpPr>
        <p:sp>
          <p:nvSpPr>
            <p:cNvPr id="40" name="Callout: Quad Arrow 39">
              <a:extLst>
                <a:ext uri="{FF2B5EF4-FFF2-40B4-BE49-F238E27FC236}">
                  <a16:creationId xmlns:a16="http://schemas.microsoft.com/office/drawing/2014/main" id="{44F973D8-22BE-4995-84D9-86D2664F7693}"/>
                </a:ext>
              </a:extLst>
            </p:cNvPr>
            <p:cNvSpPr/>
            <p:nvPr/>
          </p:nvSpPr>
          <p:spPr bwMode="gray">
            <a:xfrm>
              <a:off x="5521325" y="584200"/>
              <a:ext cx="5180542" cy="5118100"/>
            </a:xfrm>
            <a:prstGeom prst="quadArrowCallout">
              <a:avLst>
                <a:gd name="adj1" fmla="val 6260"/>
                <a:gd name="adj2" fmla="val 3130"/>
                <a:gd name="adj3" fmla="val 3130"/>
                <a:gd name="adj4" fmla="val 6260"/>
              </a:avLst>
            </a:prstGeom>
            <a:solidFill>
              <a:srgbClr val="005B9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600" dirty="0">
                <a:solidFill>
                  <a:schemeClr val="bg1"/>
                </a:solidFill>
              </a:endParaRPr>
            </a:p>
          </p:txBody>
        </p:sp>
        <p:sp>
          <p:nvSpPr>
            <p:cNvPr id="41" name="Freeform: Shape 40">
              <a:extLst>
                <a:ext uri="{FF2B5EF4-FFF2-40B4-BE49-F238E27FC236}">
                  <a16:creationId xmlns:a16="http://schemas.microsoft.com/office/drawing/2014/main" id="{73F81193-7F51-465B-AB5B-2EC0E9D356CA}"/>
                </a:ext>
              </a:extLst>
            </p:cNvPr>
            <p:cNvSpPr/>
            <p:nvPr/>
          </p:nvSpPr>
          <p:spPr>
            <a:xfrm>
              <a:off x="7680379" y="2717231"/>
              <a:ext cx="862433"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sz="1600" dirty="0"/>
            </a:p>
          </p:txBody>
        </p:sp>
        <p:sp>
          <p:nvSpPr>
            <p:cNvPr id="42" name="Freeform: Shape 41">
              <a:extLst>
                <a:ext uri="{FF2B5EF4-FFF2-40B4-BE49-F238E27FC236}">
                  <a16:creationId xmlns:a16="http://schemas.microsoft.com/office/drawing/2014/main" id="{B76B935F-486E-4045-B152-9017C8DE71D6}"/>
                </a:ext>
              </a:extLst>
            </p:cNvPr>
            <p:cNvSpPr/>
            <p:nvPr/>
          </p:nvSpPr>
          <p:spPr>
            <a:xfrm>
              <a:off x="7599931" y="2637754"/>
              <a:ext cx="1023327"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sz="1600" dirty="0"/>
            </a:p>
          </p:txBody>
        </p:sp>
        <p:sp>
          <p:nvSpPr>
            <p:cNvPr id="43" name="Freeform: Shape 42">
              <a:extLst>
                <a:ext uri="{FF2B5EF4-FFF2-40B4-BE49-F238E27FC236}">
                  <a16:creationId xmlns:a16="http://schemas.microsoft.com/office/drawing/2014/main" id="{A88EAC6A-02F9-4D96-8542-9053E9E7D9F7}"/>
                </a:ext>
              </a:extLst>
            </p:cNvPr>
            <p:cNvSpPr/>
            <p:nvPr/>
          </p:nvSpPr>
          <p:spPr>
            <a:xfrm>
              <a:off x="7562639" y="2600910"/>
              <a:ext cx="1097913"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sz="1600" dirty="0"/>
            </a:p>
          </p:txBody>
        </p:sp>
        <p:sp>
          <p:nvSpPr>
            <p:cNvPr id="44" name="Freeform: Shape 43">
              <a:extLst>
                <a:ext uri="{FF2B5EF4-FFF2-40B4-BE49-F238E27FC236}">
                  <a16:creationId xmlns:a16="http://schemas.microsoft.com/office/drawing/2014/main" id="{C92F5C4A-C966-4287-BB84-A34E9299113D}"/>
                </a:ext>
              </a:extLst>
            </p:cNvPr>
            <p:cNvSpPr/>
            <p:nvPr/>
          </p:nvSpPr>
          <p:spPr>
            <a:xfrm>
              <a:off x="7837330" y="2859554"/>
              <a:ext cx="548743"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sz="1600" dirty="0"/>
            </a:p>
          </p:txBody>
        </p:sp>
      </p:grpSp>
      <p:sp>
        <p:nvSpPr>
          <p:cNvPr id="2" name="TextBox 1">
            <a:extLst>
              <a:ext uri="{FF2B5EF4-FFF2-40B4-BE49-F238E27FC236}">
                <a16:creationId xmlns:a16="http://schemas.microsoft.com/office/drawing/2014/main" id="{74F98B0E-2590-4847-AB71-E41C8A5FD5CE}"/>
              </a:ext>
            </a:extLst>
          </p:cNvPr>
          <p:cNvSpPr txBox="1"/>
          <p:nvPr/>
        </p:nvSpPr>
        <p:spPr>
          <a:xfrm>
            <a:off x="5661818"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de-DE" sz="1600" dirty="0"/>
              <a:t>Analytischer </a:t>
            </a:r>
            <a:br>
              <a:rPr lang="de-DE" sz="1600" dirty="0"/>
            </a:br>
            <a:r>
              <a:rPr lang="de-DE" sz="1600" dirty="0"/>
              <a:t>Stil</a:t>
            </a:r>
          </a:p>
          <a:p>
            <a:pPr>
              <a:lnSpc>
                <a:spcPct val="85000"/>
              </a:lnSpc>
            </a:pPr>
            <a:endParaRPr lang="de-DE" sz="1600"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de-DE" sz="1600" dirty="0"/>
              <a:t>Seiten 14–15</a:t>
            </a:r>
          </a:p>
        </p:txBody>
      </p:sp>
      <p:sp>
        <p:nvSpPr>
          <p:cNvPr id="31" name="TextBox 30">
            <a:extLst>
              <a:ext uri="{FF2B5EF4-FFF2-40B4-BE49-F238E27FC236}">
                <a16:creationId xmlns:a16="http://schemas.microsoft.com/office/drawing/2014/main" id="{7EE60C37-235F-46F9-8DDE-B53940AA9B8E}"/>
              </a:ext>
            </a:extLst>
          </p:cNvPr>
          <p:cNvSpPr txBox="1"/>
          <p:nvPr/>
        </p:nvSpPr>
        <p:spPr>
          <a:xfrm>
            <a:off x="8707543" y="1352344"/>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de-DE" sz="1600" dirty="0"/>
              <a:t>Treibender </a:t>
            </a:r>
            <a:br>
              <a:rPr lang="de-DE" sz="1600" dirty="0"/>
            </a:br>
            <a:r>
              <a:rPr lang="de-DE" sz="1600" dirty="0"/>
              <a:t>Stil</a:t>
            </a:r>
          </a:p>
          <a:p>
            <a:pPr>
              <a:lnSpc>
                <a:spcPct val="85000"/>
              </a:lnSpc>
            </a:pPr>
            <a:endParaRPr lang="de-DE" sz="1600"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de-DE" sz="1600" dirty="0"/>
              <a:t>Seiten 8–9</a:t>
            </a:r>
          </a:p>
        </p:txBody>
      </p:sp>
      <p:sp>
        <p:nvSpPr>
          <p:cNvPr id="32" name="TextBox 31">
            <a:extLst>
              <a:ext uri="{FF2B5EF4-FFF2-40B4-BE49-F238E27FC236}">
                <a16:creationId xmlns:a16="http://schemas.microsoft.com/office/drawing/2014/main" id="{DFE99EF1-4A98-4CBA-9669-063998F70DB3}"/>
              </a:ext>
            </a:extLst>
          </p:cNvPr>
          <p:cNvSpPr txBox="1"/>
          <p:nvPr/>
        </p:nvSpPr>
        <p:spPr>
          <a:xfrm>
            <a:off x="5807547" y="3897340"/>
            <a:ext cx="2004678"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de-DE" sz="1600" dirty="0"/>
              <a:t>Rücksichtsvoller Stil</a:t>
            </a:r>
          </a:p>
          <a:p>
            <a:pPr>
              <a:lnSpc>
                <a:spcPct val="85000"/>
              </a:lnSpc>
            </a:pPr>
            <a:endParaRPr lang="de-DE" sz="1600"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de-DE" sz="1600" dirty="0"/>
              <a:t>Seiten 12–13</a:t>
            </a:r>
          </a:p>
        </p:txBody>
      </p:sp>
      <p:sp>
        <p:nvSpPr>
          <p:cNvPr id="33" name="TextBox 32">
            <a:extLst>
              <a:ext uri="{FF2B5EF4-FFF2-40B4-BE49-F238E27FC236}">
                <a16:creationId xmlns:a16="http://schemas.microsoft.com/office/drawing/2014/main" id="{2DC4EFBA-BF35-4387-90F8-5AEAAE420FE6}"/>
              </a:ext>
            </a:extLst>
          </p:cNvPr>
          <p:cNvSpPr txBox="1"/>
          <p:nvPr/>
        </p:nvSpPr>
        <p:spPr>
          <a:xfrm>
            <a:off x="8596549" y="3905933"/>
            <a:ext cx="2434732" cy="708271"/>
          </a:xfrm>
          <a:prstGeom prst="rect">
            <a:avLst/>
          </a:prstGeom>
          <a:noFill/>
        </p:spPr>
        <p:txBody>
          <a:bodyPr wrap="square" lIns="0" tIns="0" rIns="0" bIns="0">
            <a:noAutofit/>
          </a:bodyPr>
          <a:lstStyle/>
          <a:p>
            <a:pPr>
              <a:lnSpc>
                <a:spcPct val="85000"/>
              </a:lnSpc>
              <a:defRPr>
                <a:solidFill>
                  <a:schemeClr val="accent6"/>
                </a:solidFill>
                <a:latin typeface="Arial Black" panose="020B0A04020102020204" pitchFamily="34" charset="0"/>
              </a:defRPr>
            </a:pPr>
            <a:r>
              <a:rPr lang="de-DE" sz="1600" dirty="0"/>
              <a:t>Expressiver </a:t>
            </a:r>
            <a:br>
              <a:rPr lang="de-DE" sz="1600" dirty="0"/>
            </a:br>
            <a:r>
              <a:rPr lang="de-DE" sz="1600" dirty="0"/>
              <a:t>Stil</a:t>
            </a:r>
          </a:p>
          <a:p>
            <a:pPr>
              <a:lnSpc>
                <a:spcPct val="85000"/>
              </a:lnSpc>
            </a:pPr>
            <a:endParaRPr lang="de-DE" sz="1600" dirty="0">
              <a:solidFill>
                <a:schemeClr val="accent6"/>
              </a:solidFill>
              <a:latin typeface="Arial Black" panose="020B0A04020102020204" pitchFamily="34" charset="0"/>
            </a:endParaRPr>
          </a:p>
          <a:p>
            <a:pPr>
              <a:lnSpc>
                <a:spcPct val="85000"/>
              </a:lnSpc>
              <a:defRPr>
                <a:latin typeface="Arial Black" panose="020B0A04020102020204" pitchFamily="34" charset="0"/>
              </a:defRPr>
            </a:pPr>
            <a:r>
              <a:rPr lang="de-DE" sz="1600" dirty="0"/>
              <a:t>Seiten 10–11</a:t>
            </a:r>
          </a:p>
        </p:txBody>
      </p:sp>
    </p:spTree>
    <p:extLst>
      <p:ext uri="{BB962C8B-B14F-4D97-AF65-F5344CB8AC3E}">
        <p14:creationId xmlns:p14="http://schemas.microsoft.com/office/powerpoint/2010/main" val="2767502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p:txBody>
          <a:bodyPr wrap="square">
            <a:noAutofit/>
          </a:bodyPr>
          <a:lstStyle/>
          <a:p>
            <a:r>
              <a:rPr lang="de-DE" dirty="0">
                <a:solidFill>
                  <a:schemeClr val="accent2"/>
                </a:solidFill>
              </a:rPr>
              <a:t>Wichtige Erinnerung</a:t>
            </a:r>
          </a:p>
        </p:txBody>
      </p:sp>
      <p:sp>
        <p:nvSpPr>
          <p:cNvPr id="3" name="Text Placeholder 2">
            <a:extLst>
              <a:ext uri="{FF2B5EF4-FFF2-40B4-BE49-F238E27FC236}">
                <a16:creationId xmlns:a16="http://schemas.microsoft.com/office/drawing/2014/main" id="{DE49DD5D-78D3-440D-8B64-1F0D79A9B86A}"/>
              </a:ext>
            </a:extLst>
          </p:cNvPr>
          <p:cNvSpPr>
            <a:spLocks noGrp="1"/>
          </p:cNvSpPr>
          <p:nvPr>
            <p:ph type="body" idx="1"/>
          </p:nvPr>
        </p:nvSpPr>
        <p:spPr>
          <a:xfrm>
            <a:off x="1143000" y="2462644"/>
            <a:ext cx="6731000" cy="3131684"/>
          </a:xfrm>
        </p:spPr>
        <p:txBody>
          <a:bodyPr wrap="square">
            <a:noAutofit/>
          </a:bodyPr>
          <a:lstStyle/>
          <a:p>
            <a:pPr>
              <a:spcBef>
                <a:spcPct val="0"/>
              </a:spcBef>
              <a:spcAft>
                <a:spcPts val="1200"/>
              </a:spcAft>
            </a:pPr>
            <a:endParaRPr lang="de-DE" sz="2400" dirty="0">
              <a:ea typeface="ヒラギノ角ゴ Pro W3" panose="020B0300000000000000" pitchFamily="6" charset="-128"/>
            </a:endParaRP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de-DE" dirty="0"/>
              <a:t>Es gibt keinen „besten“ Stil.</a:t>
            </a:r>
          </a:p>
          <a:p>
            <a:pPr>
              <a:spcBef>
                <a:spcPct val="0"/>
              </a:spcBef>
              <a:spcAft>
                <a:spcPts val="1200"/>
              </a:spcAft>
              <a:defRPr sz="2400">
                <a:ea typeface="ヒラギノ角ゴ Pro W3" panose="020B0300000000000000" pitchFamily="6" charset="-128"/>
              </a:defRPr>
            </a:pPr>
            <a:r>
              <a:rPr lang="de-DE" dirty="0"/>
              <a:t>Stil </a:t>
            </a:r>
            <a:r>
              <a:rPr lang="de-DE" dirty="0">
                <a:cs typeface="Times New Roman" panose="02020603050405020304" pitchFamily="18" charset="0"/>
              </a:rPr>
              <a:t>ist nicht gleich Persönlichkeit.</a:t>
            </a:r>
          </a:p>
          <a:p>
            <a:pPr>
              <a:spcBef>
                <a:spcPct val="0"/>
              </a:spcBef>
              <a:spcAft>
                <a:spcPts val="1200"/>
              </a:spcAft>
              <a:defRPr sz="2400">
                <a:ea typeface="ヒラギノ角ゴ Pro W3" pitchFamily="4" charset="-128"/>
                <a:cs typeface="ヒラギノ角ゴ Pro W3" pitchFamily="4" charset="-128"/>
              </a:defRPr>
            </a:pPr>
            <a:r>
              <a:rPr lang="de-DE" dirty="0"/>
              <a:t>Ihr Stil ist ein Motiv in Ihrem Verhalten.</a:t>
            </a:r>
          </a:p>
          <a:p>
            <a:pPr>
              <a:spcBef>
                <a:spcPct val="0"/>
              </a:spcBef>
              <a:spcAft>
                <a:spcPts val="1200"/>
              </a:spcAft>
              <a:defRPr sz="2400">
                <a:ea typeface="ヒラギノ角ゴ Pro W3" panose="020B0300000000000000" pitchFamily="6" charset="-128"/>
                <a:cs typeface="Times New Roman" panose="02020603050405020304" pitchFamily="18" charset="0"/>
              </a:defRPr>
            </a:pPr>
            <a:r>
              <a:rPr lang="de-DE" dirty="0"/>
              <a:t>Für Ihren Stil gibt es Wachstumsmaßnahmen. </a:t>
            </a:r>
          </a:p>
          <a:p>
            <a:pPr>
              <a:spcBef>
                <a:spcPct val="0"/>
              </a:spcBef>
              <a:spcAft>
                <a:spcPts val="1200"/>
              </a:spcAft>
              <a:defRPr sz="2400">
                <a:ea typeface="ヒラギノ角ゴ Pro W3" pitchFamily="4" charset="-128"/>
                <a:cs typeface="ヒラギノ角ゴ Pro W3" pitchFamily="4" charset="-128"/>
              </a:defRPr>
            </a:pPr>
            <a:r>
              <a:rPr lang="de-DE" dirty="0"/>
              <a:t>Ihre Herausforderung: Ergreifen Sie die Initiative, um effektive Beziehungen zu anderen aufzubauen.</a:t>
            </a:r>
          </a:p>
          <a:p>
            <a:pPr>
              <a:spcBef>
                <a:spcPct val="0"/>
              </a:spcBef>
              <a:spcAft>
                <a:spcPts val="1200"/>
              </a:spcAft>
            </a:pPr>
            <a:endParaRPr lang="de-DE" sz="2400" dirty="0">
              <a:ea typeface="ヒラギノ角ゴ Pro W3" panose="020B0300000000000000" pitchFamily="6"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wrap="square">
            <a:noAutofit/>
          </a:bodyPr>
          <a:lstStyle/>
          <a:p>
            <a:fld id="{1B1CF60C-C85D-47C0-8597-E3BF95F18FA3}" type="slidenum">
              <a:rPr lang="de-DE" smtClean="0"/>
              <a:t>23</a:t>
            </a:fld>
            <a:endParaRPr lang="de-DE"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591864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6F14-F301-C248-AC2B-0EE085E4D2E0}"/>
              </a:ext>
            </a:extLst>
          </p:cNvPr>
          <p:cNvSpPr>
            <a:spLocks noGrp="1"/>
          </p:cNvSpPr>
          <p:nvPr>
            <p:ph type="title"/>
          </p:nvPr>
        </p:nvSpPr>
        <p:spPr/>
        <p:txBody>
          <a:bodyPr/>
          <a:lstStyle/>
          <a:p>
            <a:r>
              <a:rPr lang="de-DE" dirty="0">
                <a:solidFill>
                  <a:schemeClr val="accent2"/>
                </a:solidFill>
              </a:rPr>
              <a:t>Anpassungsfähigkeit</a:t>
            </a:r>
          </a:p>
        </p:txBody>
      </p:sp>
      <p:sp>
        <p:nvSpPr>
          <p:cNvPr id="4" name="Slide Number Placeholder 3">
            <a:extLst>
              <a:ext uri="{FF2B5EF4-FFF2-40B4-BE49-F238E27FC236}">
                <a16:creationId xmlns:a16="http://schemas.microsoft.com/office/drawing/2014/main" id="{2371B874-54F7-C344-8D2A-6154BE436B42}"/>
              </a:ext>
            </a:extLst>
          </p:cNvPr>
          <p:cNvSpPr>
            <a:spLocks noGrp="1"/>
          </p:cNvSpPr>
          <p:nvPr>
            <p:ph type="sldNum" sz="quarter" idx="12"/>
          </p:nvPr>
        </p:nvSpPr>
        <p:spPr>
          <a:xfrm>
            <a:off x="9205910" y="6380615"/>
            <a:ext cx="2743200" cy="282575"/>
          </a:xfrm>
        </p:spPr>
        <p:txBody>
          <a:bodyPr/>
          <a:lstStyle/>
          <a:p>
            <a:fld id="{1B1CF60C-C85D-47C0-8597-E3BF95F18FA3}" type="slidenum">
              <a:rPr lang="de-DE" smtClean="0"/>
              <a:t>24</a:t>
            </a:fld>
            <a:endParaRPr lang="de-DE" dirty="0"/>
          </a:p>
        </p:txBody>
      </p:sp>
      <p:sp>
        <p:nvSpPr>
          <p:cNvPr id="5" name="Footer Placeholder 4">
            <a:extLst>
              <a:ext uri="{FF2B5EF4-FFF2-40B4-BE49-F238E27FC236}">
                <a16:creationId xmlns:a16="http://schemas.microsoft.com/office/drawing/2014/main" id="{E48E1CAC-D9D8-1348-9E6B-B8D394CFF0B9}"/>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2010258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A92D-BDAC-4A5A-A314-C016FEA0C142}"/>
              </a:ext>
            </a:extLst>
          </p:cNvPr>
          <p:cNvSpPr>
            <a:spLocks noGrp="1"/>
          </p:cNvSpPr>
          <p:nvPr>
            <p:ph type="title"/>
          </p:nvPr>
        </p:nvSpPr>
        <p:spPr>
          <a:xfrm>
            <a:off x="881728" y="2684227"/>
            <a:ext cx="7487019" cy="1588707"/>
          </a:xfrm>
        </p:spPr>
        <p:txBody>
          <a:bodyPr wrap="square"/>
          <a:lstStyle/>
          <a:p>
            <a:r>
              <a:rPr lang="de-DE" dirty="0">
                <a:solidFill>
                  <a:schemeClr val="accent2"/>
                </a:solidFill>
              </a:rPr>
              <a:t>Anpassungsfähigkeit bedeutet, wie gut Sie sich an die Stil-Bedürfnisse anderer anpassen</a:t>
            </a:r>
          </a:p>
        </p:txBody>
      </p:sp>
      <p:sp>
        <p:nvSpPr>
          <p:cNvPr id="4" name="Slide Number Placeholder 3">
            <a:extLst>
              <a:ext uri="{FF2B5EF4-FFF2-40B4-BE49-F238E27FC236}">
                <a16:creationId xmlns:a16="http://schemas.microsoft.com/office/drawing/2014/main" id="{1164AEC5-F3A9-4DFA-A753-40671E92709F}"/>
              </a:ext>
            </a:extLst>
          </p:cNvPr>
          <p:cNvSpPr>
            <a:spLocks noGrp="1"/>
          </p:cNvSpPr>
          <p:nvPr>
            <p:ph type="sldNum" sz="quarter" idx="12"/>
          </p:nvPr>
        </p:nvSpPr>
        <p:spPr/>
        <p:txBody>
          <a:bodyPr/>
          <a:lstStyle/>
          <a:p>
            <a:fld id="{1B1CF60C-C85D-47C0-8597-E3BF95F18FA3}" type="slidenum">
              <a:rPr lang="de-DE" smtClean="0"/>
              <a:t>25</a:t>
            </a:fld>
            <a:endParaRPr lang="de-DE" dirty="0"/>
          </a:p>
        </p:txBody>
      </p:sp>
      <p:sp>
        <p:nvSpPr>
          <p:cNvPr id="5" name="Footer Placeholder 4">
            <a:extLst>
              <a:ext uri="{FF2B5EF4-FFF2-40B4-BE49-F238E27FC236}">
                <a16:creationId xmlns:a16="http://schemas.microsoft.com/office/drawing/2014/main" id="{4F87CF83-352A-4921-8FAF-8814EDAA2081}"/>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292267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11CEA-D5B8-44EC-8C7A-D1E2364820DF}"/>
              </a:ext>
            </a:extLst>
          </p:cNvPr>
          <p:cNvSpPr>
            <a:spLocks noGrp="1"/>
          </p:cNvSpPr>
          <p:nvPr>
            <p:ph type="title"/>
          </p:nvPr>
        </p:nvSpPr>
        <p:spPr>
          <a:xfrm>
            <a:off x="101203" y="1780349"/>
            <a:ext cx="4056062" cy="1008891"/>
          </a:xfrm>
        </p:spPr>
        <p:txBody>
          <a:bodyPr wrap="square" anchor="t" anchorCtr="0"/>
          <a:lstStyle/>
          <a:p>
            <a:r>
              <a:rPr lang="de-DE" sz="2900" dirty="0"/>
              <a:t>Vier Quellen der Anpassungsfähigkeit</a:t>
            </a:r>
          </a:p>
        </p:txBody>
      </p:sp>
      <p:sp>
        <p:nvSpPr>
          <p:cNvPr id="8" name="Content Placeholder 7">
            <a:extLst>
              <a:ext uri="{FF2B5EF4-FFF2-40B4-BE49-F238E27FC236}">
                <a16:creationId xmlns:a16="http://schemas.microsoft.com/office/drawing/2014/main" id="{C89BD0C3-9A19-4A7E-A87A-1733DBCA65F7}"/>
              </a:ext>
            </a:extLst>
          </p:cNvPr>
          <p:cNvSpPr>
            <a:spLocks noGrp="1"/>
          </p:cNvSpPr>
          <p:nvPr>
            <p:ph idx="1"/>
          </p:nvPr>
        </p:nvSpPr>
        <p:spPr/>
        <p:txBody>
          <a:bodyPr/>
          <a:lstStyle/>
          <a:p>
            <a:r>
              <a:rPr lang="de-DE" dirty="0"/>
              <a:t> </a:t>
            </a:r>
          </a:p>
        </p:txBody>
      </p:sp>
      <p:sp>
        <p:nvSpPr>
          <p:cNvPr id="3" name="Footer Placeholder 2">
            <a:extLst>
              <a:ext uri="{FF2B5EF4-FFF2-40B4-BE49-F238E27FC236}">
                <a16:creationId xmlns:a16="http://schemas.microsoft.com/office/drawing/2014/main" id="{8B65E27F-C03D-448F-849F-E1169353553C}"/>
              </a:ext>
            </a:extLst>
          </p:cNvPr>
          <p:cNvSpPr>
            <a:spLocks noGrp="1"/>
          </p:cNvSpPr>
          <p:nvPr>
            <p:ph type="ftr" sz="quarter" idx="11"/>
          </p:nvPr>
        </p:nvSpPr>
        <p:spPr/>
        <p:txBody>
          <a:bodyPr/>
          <a:lstStyle/>
          <a:p>
            <a:pPr algn="l"/>
            <a:r>
              <a:rPr lang="de-DE"/>
              <a:t>© The TRACOM Corporation. Alle Rechte vorbehalten.</a:t>
            </a:r>
            <a:endParaRPr lang="de-DE" dirty="0"/>
          </a:p>
        </p:txBody>
      </p:sp>
      <p:sp>
        <p:nvSpPr>
          <p:cNvPr id="4" name="Slide Number Placeholder 3">
            <a:extLst>
              <a:ext uri="{FF2B5EF4-FFF2-40B4-BE49-F238E27FC236}">
                <a16:creationId xmlns:a16="http://schemas.microsoft.com/office/drawing/2014/main" id="{0FADF2EB-FAB8-452C-8CB5-7A221A644708}"/>
              </a:ext>
            </a:extLst>
          </p:cNvPr>
          <p:cNvSpPr>
            <a:spLocks noGrp="1"/>
          </p:cNvSpPr>
          <p:nvPr>
            <p:ph type="sldNum" sz="quarter" idx="12"/>
          </p:nvPr>
        </p:nvSpPr>
        <p:spPr/>
        <p:txBody>
          <a:bodyPr/>
          <a:lstStyle/>
          <a:p>
            <a:fld id="{1B1CF60C-C85D-47C0-8597-E3BF95F18FA3}" type="slidenum">
              <a:rPr lang="de-DE" smtClean="0"/>
              <a:t>26</a:t>
            </a:fld>
            <a:endParaRPr lang="de-DE" dirty="0"/>
          </a:p>
        </p:txBody>
      </p:sp>
      <p:grpSp>
        <p:nvGrpSpPr>
          <p:cNvPr id="51" name="Group 50">
            <a:extLst>
              <a:ext uri="{FF2B5EF4-FFF2-40B4-BE49-F238E27FC236}">
                <a16:creationId xmlns:a16="http://schemas.microsoft.com/office/drawing/2014/main" id="{27431CB6-63DC-4166-AF27-DEC3A7B95D5B}"/>
              </a:ext>
            </a:extLst>
          </p:cNvPr>
          <p:cNvGrpSpPr/>
          <p:nvPr/>
        </p:nvGrpSpPr>
        <p:grpSpPr>
          <a:xfrm>
            <a:off x="4495800" y="1108076"/>
            <a:ext cx="7167561" cy="3756024"/>
            <a:chOff x="4495800" y="549276"/>
            <a:chExt cx="7167561" cy="3756024"/>
          </a:xfrm>
        </p:grpSpPr>
        <p:sp>
          <p:nvSpPr>
            <p:cNvPr id="11" name="Rectangle 10">
              <a:extLst>
                <a:ext uri="{FF2B5EF4-FFF2-40B4-BE49-F238E27FC236}">
                  <a16:creationId xmlns:a16="http://schemas.microsoft.com/office/drawing/2014/main" id="{36312140-242E-40DC-BA89-6E0FEA57B288}"/>
                </a:ext>
              </a:extLst>
            </p:cNvPr>
            <p:cNvSpPr/>
            <p:nvPr/>
          </p:nvSpPr>
          <p:spPr bwMode="gray">
            <a:xfrm>
              <a:off x="4495800"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a:t>Image</a:t>
              </a:r>
              <a:endParaRPr lang="de-DE" dirty="0"/>
            </a:p>
          </p:txBody>
        </p:sp>
        <p:sp>
          <p:nvSpPr>
            <p:cNvPr id="12" name="Rectangle 11">
              <a:extLst>
                <a:ext uri="{FF2B5EF4-FFF2-40B4-BE49-F238E27FC236}">
                  <a16:creationId xmlns:a16="http://schemas.microsoft.com/office/drawing/2014/main" id="{F4BFB7ED-2967-4425-93BF-8B67B0CC0487}"/>
                </a:ext>
              </a:extLst>
            </p:cNvPr>
            <p:cNvSpPr/>
            <p:nvPr/>
          </p:nvSpPr>
          <p:spPr bwMode="gray">
            <a:xfrm>
              <a:off x="6313487"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dirty="0"/>
                <a:t>Präsentation</a:t>
              </a:r>
            </a:p>
          </p:txBody>
        </p:sp>
        <p:sp>
          <p:nvSpPr>
            <p:cNvPr id="13" name="Rectangle 12">
              <a:extLst>
                <a:ext uri="{FF2B5EF4-FFF2-40B4-BE49-F238E27FC236}">
                  <a16:creationId xmlns:a16="http://schemas.microsoft.com/office/drawing/2014/main" id="{2E435E16-95A5-43D4-A2C1-6B882FFF3327}"/>
                </a:ext>
              </a:extLst>
            </p:cNvPr>
            <p:cNvSpPr/>
            <p:nvPr/>
          </p:nvSpPr>
          <p:spPr bwMode="gray">
            <a:xfrm>
              <a:off x="8131174"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a:t>Kompetenz</a:t>
              </a:r>
              <a:endParaRPr lang="de-DE" dirty="0"/>
            </a:p>
          </p:txBody>
        </p:sp>
        <p:sp>
          <p:nvSpPr>
            <p:cNvPr id="14" name="Rectangle 13">
              <a:extLst>
                <a:ext uri="{FF2B5EF4-FFF2-40B4-BE49-F238E27FC236}">
                  <a16:creationId xmlns:a16="http://schemas.microsoft.com/office/drawing/2014/main" id="{B70A7DBF-7980-4408-B627-9B9270F4A1CB}"/>
                </a:ext>
              </a:extLst>
            </p:cNvPr>
            <p:cNvSpPr/>
            <p:nvPr/>
          </p:nvSpPr>
          <p:spPr bwMode="gray">
            <a:xfrm>
              <a:off x="9948861" y="1657350"/>
              <a:ext cx="1714500" cy="566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a:t>Feedback</a:t>
              </a:r>
              <a:endParaRPr lang="de-DE" dirty="0"/>
            </a:p>
          </p:txBody>
        </p:sp>
        <p:sp>
          <p:nvSpPr>
            <p:cNvPr id="15" name="Rectangle 14">
              <a:extLst>
                <a:ext uri="{FF2B5EF4-FFF2-40B4-BE49-F238E27FC236}">
                  <a16:creationId xmlns:a16="http://schemas.microsoft.com/office/drawing/2014/main" id="{0E9E46CC-E468-4BE0-BF14-B59B7C2DD70E}"/>
                </a:ext>
              </a:extLst>
            </p:cNvPr>
            <p:cNvSpPr/>
            <p:nvPr/>
          </p:nvSpPr>
          <p:spPr bwMode="gray">
            <a:xfrm>
              <a:off x="6820296" y="549276"/>
              <a:ext cx="2518569" cy="5667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de-DE" dirty="0"/>
                <a:t>Die angemessene Verwendung von</a:t>
              </a:r>
            </a:p>
          </p:txBody>
        </p:sp>
        <p:sp>
          <p:nvSpPr>
            <p:cNvPr id="16" name="Rectangle 15">
              <a:extLst>
                <a:ext uri="{FF2B5EF4-FFF2-40B4-BE49-F238E27FC236}">
                  <a16:creationId xmlns:a16="http://schemas.microsoft.com/office/drawing/2014/main" id="{C1142650-58D9-40DA-9CCB-AEC8D2DE66FC}"/>
                </a:ext>
              </a:extLst>
            </p:cNvPr>
            <p:cNvSpPr/>
            <p:nvPr/>
          </p:nvSpPr>
          <p:spPr bwMode="gray">
            <a:xfrm>
              <a:off x="6807596" y="2847977"/>
              <a:ext cx="2518569" cy="528638"/>
            </a:xfrm>
            <a:prstGeom prst="rect">
              <a:avLst/>
            </a:prstGeom>
            <a:noFill/>
            <a:ln w="95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tx2"/>
                  </a:solidFill>
                </a:defRPr>
              </a:pPr>
              <a:r>
                <a:rPr lang="de-DE" dirty="0"/>
                <a:t>Führt zu</a:t>
              </a:r>
            </a:p>
          </p:txBody>
        </p:sp>
        <p:sp>
          <p:nvSpPr>
            <p:cNvPr id="17" name="Rectangle 16">
              <a:extLst>
                <a:ext uri="{FF2B5EF4-FFF2-40B4-BE49-F238E27FC236}">
                  <a16:creationId xmlns:a16="http://schemas.microsoft.com/office/drawing/2014/main" id="{EAD3DCAD-4AF2-4D48-8954-DD4AA7715CFE}"/>
                </a:ext>
              </a:extLst>
            </p:cNvPr>
            <p:cNvSpPr/>
            <p:nvPr/>
          </p:nvSpPr>
          <p:spPr bwMode="gray">
            <a:xfrm>
              <a:off x="4495801" y="3738562"/>
              <a:ext cx="7137399" cy="5667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bg1"/>
                  </a:solidFill>
                </a:defRPr>
              </a:pPr>
              <a:r>
                <a:rPr lang="de-DE" dirty="0"/>
                <a:t>Höhere Anpassungsfähigkeit</a:t>
              </a:r>
            </a:p>
          </p:txBody>
        </p:sp>
        <p:grpSp>
          <p:nvGrpSpPr>
            <p:cNvPr id="41" name="Group 40">
              <a:extLst>
                <a:ext uri="{FF2B5EF4-FFF2-40B4-BE49-F238E27FC236}">
                  <a16:creationId xmlns:a16="http://schemas.microsoft.com/office/drawing/2014/main" id="{8F7A69A0-BC1F-4394-B45B-F6DF82AAA982}"/>
                </a:ext>
              </a:extLst>
            </p:cNvPr>
            <p:cNvGrpSpPr/>
            <p:nvPr/>
          </p:nvGrpSpPr>
          <p:grpSpPr>
            <a:xfrm>
              <a:off x="5353049" y="1116015"/>
              <a:ext cx="5453062" cy="541336"/>
              <a:chOff x="5353049" y="1116015"/>
              <a:chExt cx="5453062" cy="541336"/>
            </a:xfrm>
          </p:grpSpPr>
          <p:cxnSp>
            <p:nvCxnSpPr>
              <p:cNvPr id="19" name="Connector: Elbow 18">
                <a:extLst>
                  <a:ext uri="{FF2B5EF4-FFF2-40B4-BE49-F238E27FC236}">
                    <a16:creationId xmlns:a16="http://schemas.microsoft.com/office/drawing/2014/main" id="{272F7A31-223A-4088-885C-6DF65730EB9D}"/>
                  </a:ext>
                </a:extLst>
              </p:cNvPr>
              <p:cNvCxnSpPr>
                <a:cxnSpLocks/>
                <a:stCxn id="11" idx="0"/>
                <a:endCxn id="15" idx="2"/>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B217B4-5C9C-4942-A1B4-F4011ACB0017}"/>
                  </a:ext>
                </a:extLst>
              </p:cNvPr>
              <p:cNvCxnSpPr>
                <a:cxnSpLocks/>
                <a:stCxn id="14" idx="0"/>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488A5197-DA0C-4278-840B-4F57BB92F563}"/>
                  </a:ext>
                </a:extLst>
              </p:cNvPr>
              <p:cNvCxnSpPr>
                <a:cxnSpLocks/>
                <a:endCxn id="12" idx="0"/>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DFD246BD-9273-46DE-A7FF-27B582DFF93F}"/>
                  </a:ext>
                </a:extLst>
              </p:cNvPr>
              <p:cNvCxnSpPr>
                <a:cxnSpLocks/>
                <a:endCxn id="13" idx="0"/>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2760B87-5057-4206-9225-8A6451786645}"/>
                </a:ext>
              </a:extLst>
            </p:cNvPr>
            <p:cNvGrpSpPr/>
            <p:nvPr/>
          </p:nvGrpSpPr>
          <p:grpSpPr>
            <a:xfrm flipV="1">
              <a:off x="5353049" y="2230440"/>
              <a:ext cx="5453062" cy="541336"/>
              <a:chOff x="5353049" y="1116015"/>
              <a:chExt cx="5453062" cy="541336"/>
            </a:xfrm>
          </p:grpSpPr>
          <p:cxnSp>
            <p:nvCxnSpPr>
              <p:cNvPr id="43" name="Connector: Elbow 42">
                <a:extLst>
                  <a:ext uri="{FF2B5EF4-FFF2-40B4-BE49-F238E27FC236}">
                    <a16:creationId xmlns:a16="http://schemas.microsoft.com/office/drawing/2014/main" id="{1BC3AE6F-6E62-43C2-BBC2-CEAD09B9C4E6}"/>
                  </a:ext>
                </a:extLst>
              </p:cNvPr>
              <p:cNvCxnSpPr/>
              <p:nvPr/>
            </p:nvCxnSpPr>
            <p:spPr>
              <a:xfrm rot="5400000" flipH="1" flipV="1">
                <a:off x="6445647" y="23417"/>
                <a:ext cx="541336" cy="2726531"/>
              </a:xfrm>
              <a:prstGeom prst="bentConnector3">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A2D7F392-D568-46A2-A710-5102348BFF03}"/>
                  </a:ext>
                </a:extLst>
              </p:cNvPr>
              <p:cNvCxnSpPr>
                <a:cxnSpLocks/>
              </p:cNvCxnSpPr>
              <p:nvPr/>
            </p:nvCxnSpPr>
            <p:spPr>
              <a:xfrm rot="16200000" flipV="1">
                <a:off x="9307512" y="158750"/>
                <a:ext cx="270668" cy="2726531"/>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5" name="Connector: Elbow 44">
                <a:extLst>
                  <a:ext uri="{FF2B5EF4-FFF2-40B4-BE49-F238E27FC236}">
                    <a16:creationId xmlns:a16="http://schemas.microsoft.com/office/drawing/2014/main" id="{DCD5CBC5-095B-4FCA-B787-81E4AE0E4731}"/>
                  </a:ext>
                </a:extLst>
              </p:cNvPr>
              <p:cNvCxnSpPr>
                <a:cxnSpLocks/>
              </p:cNvCxnSpPr>
              <p:nvPr/>
            </p:nvCxnSpPr>
            <p:spPr>
              <a:xfrm rot="10800000" flipV="1">
                <a:off x="7170737" y="1386680"/>
                <a:ext cx="908842" cy="270669"/>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4E640A2C-9072-4BD8-B092-7910E34115F4}"/>
                  </a:ext>
                </a:extLst>
              </p:cNvPr>
              <p:cNvCxnSpPr>
                <a:cxnSpLocks/>
              </p:cNvCxnSpPr>
              <p:nvPr/>
            </p:nvCxnSpPr>
            <p:spPr>
              <a:xfrm>
                <a:off x="8112125" y="1386680"/>
                <a:ext cx="876299" cy="270670"/>
              </a:xfrm>
              <a:prstGeom prst="bentConnector2">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51548C56-E5EB-4EFB-8549-7FDBD8D002EA}"/>
                </a:ext>
              </a:extLst>
            </p:cNvPr>
            <p:cNvCxnSpPr>
              <a:cxnSpLocks/>
              <a:stCxn id="17" idx="0"/>
              <a:endCxn id="16" idx="2"/>
            </p:cNvCxnSpPr>
            <p:nvPr/>
          </p:nvCxnSpPr>
          <p:spPr>
            <a:xfrm flipV="1">
              <a:off x="8064501" y="3376615"/>
              <a:ext cx="2380" cy="361947"/>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37752C4-340B-4D7A-8918-C09451FB59E9}"/>
                </a:ext>
              </a:extLst>
            </p:cNvPr>
            <p:cNvCxnSpPr>
              <a:cxnSpLocks/>
            </p:cNvCxnSpPr>
            <p:nvPr/>
          </p:nvCxnSpPr>
          <p:spPr>
            <a:xfrm flipV="1">
              <a:off x="8080636" y="2504550"/>
              <a:ext cx="0" cy="328344"/>
            </a:xfrm>
            <a:prstGeom prst="line">
              <a:avLst/>
            </a:prstGeom>
            <a:ln w="952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30138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lstStyle/>
          <a:p>
            <a:pPr algn="ctr">
              <a:defRPr sz="5400"/>
            </a:pPr>
            <a:r>
              <a:rPr lang="de-DE" dirty="0"/>
              <a:t>Online-Profil zur Selbstwahrnehmung der Anpassungsfähigkeit</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de-DE" smtClean="0"/>
              <a:t>27</a:t>
            </a:fld>
            <a:endParaRPr lang="de-DE"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1238169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75FDB-24B9-4E7A-BDAD-E7F36E2A5580}"/>
              </a:ext>
            </a:extLst>
          </p:cNvPr>
          <p:cNvSpPr>
            <a:spLocks noGrp="1"/>
          </p:cNvSpPr>
          <p:nvPr>
            <p:ph type="title"/>
          </p:nvPr>
        </p:nvSpPr>
        <p:spPr>
          <a:xfrm>
            <a:off x="390524" y="228600"/>
            <a:ext cx="11572875" cy="1009650"/>
          </a:xfrm>
        </p:spPr>
        <p:txBody>
          <a:bodyPr/>
          <a:lstStyle/>
          <a:p>
            <a:r>
              <a:rPr lang="de-DE" dirty="0"/>
              <a:t>Allgemeine Anpassungsfähigkeit</a:t>
            </a:r>
          </a:p>
        </p:txBody>
      </p:sp>
      <p:graphicFrame>
        <p:nvGraphicFramePr>
          <p:cNvPr id="8" name="Table 8">
            <a:extLst>
              <a:ext uri="{FF2B5EF4-FFF2-40B4-BE49-F238E27FC236}">
                <a16:creationId xmlns:a16="http://schemas.microsoft.com/office/drawing/2014/main" id="{D7232C93-AC36-4648-A54E-DCAB76123C79}"/>
              </a:ext>
            </a:extLst>
          </p:cNvPr>
          <p:cNvGraphicFramePr>
            <a:graphicFrameLocks noGrp="1"/>
          </p:cNvGraphicFramePr>
          <p:nvPr>
            <p:ph idx="1"/>
            <p:extLst>
              <p:ext uri="{D42A27DB-BD31-4B8C-83A1-F6EECF244321}">
                <p14:modId xmlns:p14="http://schemas.microsoft.com/office/powerpoint/2010/main" val="405956713"/>
              </p:ext>
            </p:extLst>
          </p:nvPr>
        </p:nvGraphicFramePr>
        <p:xfrm>
          <a:off x="390524" y="2316162"/>
          <a:ext cx="11572876" cy="1989138"/>
        </p:xfrm>
        <a:graphic>
          <a:graphicData uri="http://schemas.openxmlformats.org/drawingml/2006/table">
            <a:tbl>
              <a:tblPr>
                <a:tableStyleId>{5940675A-B579-460E-94D1-54222C63F5DA}</a:tableStyleId>
              </a:tblPr>
              <a:tblGrid>
                <a:gridCol w="882995">
                  <a:extLst>
                    <a:ext uri="{9D8B030D-6E8A-4147-A177-3AD203B41FA5}">
                      <a16:colId xmlns:a16="http://schemas.microsoft.com/office/drawing/2014/main" val="3131789450"/>
                    </a:ext>
                  </a:extLst>
                </a:gridCol>
                <a:gridCol w="2010224">
                  <a:extLst>
                    <a:ext uri="{9D8B030D-6E8A-4147-A177-3AD203B41FA5}">
                      <a16:colId xmlns:a16="http://schemas.microsoft.com/office/drawing/2014/main" val="1166947200"/>
                    </a:ext>
                  </a:extLst>
                </a:gridCol>
                <a:gridCol w="895520">
                  <a:extLst>
                    <a:ext uri="{9D8B030D-6E8A-4147-A177-3AD203B41FA5}">
                      <a16:colId xmlns:a16="http://schemas.microsoft.com/office/drawing/2014/main" val="2679774921"/>
                    </a:ext>
                  </a:extLst>
                </a:gridCol>
                <a:gridCol w="1997699">
                  <a:extLst>
                    <a:ext uri="{9D8B030D-6E8A-4147-A177-3AD203B41FA5}">
                      <a16:colId xmlns:a16="http://schemas.microsoft.com/office/drawing/2014/main" val="2831005349"/>
                    </a:ext>
                  </a:extLst>
                </a:gridCol>
                <a:gridCol w="933094">
                  <a:extLst>
                    <a:ext uri="{9D8B030D-6E8A-4147-A177-3AD203B41FA5}">
                      <a16:colId xmlns:a16="http://schemas.microsoft.com/office/drawing/2014/main" val="3231134171"/>
                    </a:ext>
                  </a:extLst>
                </a:gridCol>
                <a:gridCol w="1960125">
                  <a:extLst>
                    <a:ext uri="{9D8B030D-6E8A-4147-A177-3AD203B41FA5}">
                      <a16:colId xmlns:a16="http://schemas.microsoft.com/office/drawing/2014/main" val="163525089"/>
                    </a:ext>
                  </a:extLst>
                </a:gridCol>
                <a:gridCol w="870471">
                  <a:extLst>
                    <a:ext uri="{9D8B030D-6E8A-4147-A177-3AD203B41FA5}">
                      <a16:colId xmlns:a16="http://schemas.microsoft.com/office/drawing/2014/main" val="3840005315"/>
                    </a:ext>
                  </a:extLst>
                </a:gridCol>
                <a:gridCol w="2022748">
                  <a:extLst>
                    <a:ext uri="{9D8B030D-6E8A-4147-A177-3AD203B41FA5}">
                      <a16:colId xmlns:a16="http://schemas.microsoft.com/office/drawing/2014/main" val="2257131370"/>
                    </a:ext>
                  </a:extLst>
                </a:gridCol>
              </a:tblGrid>
              <a:tr h="994569">
                <a:tc>
                  <a:txBody>
                    <a:bodyPr/>
                    <a:lstStyle/>
                    <a:p>
                      <a:pPr algn="ctr">
                        <a:defRPr sz="2800">
                          <a:solidFill>
                            <a:schemeClr val="accent6"/>
                          </a:solidFill>
                        </a:defRPr>
                      </a:pPr>
                      <a:r>
                        <a:t>W</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Nicht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X</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rPr dirty="0" err="1"/>
                        <a:t>Einigermaßen</a:t>
                      </a:r>
                      <a:r>
                        <a:rPr dirty="0"/>
                        <a:t> </a:t>
                      </a:r>
                      <a:r>
                        <a:rPr dirty="0" err="1"/>
                        <a:t>konsistent</a:t>
                      </a:r>
                      <a:endParaRPr dirty="0"/>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Y</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In der Regel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tc>
                  <a:txBody>
                    <a:bodyPr/>
                    <a:lstStyle/>
                    <a:p>
                      <a:pPr marL="0" algn="ctr" defTabSz="914400" rtl="0" eaLnBrk="1" latinLnBrk="0" hangingPunct="1">
                        <a:defRPr sz="2800">
                          <a:solidFill>
                            <a:schemeClr val="accent6"/>
                          </a:solidFill>
                        </a:defRPr>
                      </a:pPr>
                      <a:r>
                        <a:t>Z</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bg2">
                        <a:lumMod val="75000"/>
                      </a:schemeClr>
                    </a:solidFill>
                  </a:tcPr>
                </a:tc>
                <a:tc>
                  <a:txBody>
                    <a:bodyPr/>
                    <a:lstStyle/>
                    <a:p>
                      <a:pPr algn="ctr">
                        <a:defRPr>
                          <a:solidFill>
                            <a:schemeClr val="bg1"/>
                          </a:solidFill>
                        </a:defRPr>
                      </a:pPr>
                      <a:r>
                        <a:t>Sehr konsistent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accent6"/>
                    </a:solidFill>
                  </a:tcPr>
                </a:tc>
                <a:extLst>
                  <a:ext uri="{0D108BD9-81ED-4DB2-BD59-A6C34878D82A}">
                    <a16:rowId xmlns:a16="http://schemas.microsoft.com/office/drawing/2014/main" val="2157695854"/>
                  </a:ext>
                </a:extLst>
              </a:tr>
              <a:tr h="994569">
                <a:tc gridSpan="2">
                  <a:txBody>
                    <a:bodyPr/>
                    <a:lstStyle/>
                    <a:p>
                      <a:pPr marL="0" algn="ctr" defTabSz="914400" rtl="0" eaLnBrk="1" latinLnBrk="0" hangingPunct="1"/>
                      <a:endParaRPr sz="1800" b="1" kern="1200" cap="all" baseline="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b="1" cap="all">
                          <a:solidFill>
                            <a:schemeClr val="accent6"/>
                          </a:solidFill>
                        </a:defRPr>
                      </a:pPr>
                      <a:r>
                        <a:rPr dirty="0"/>
                        <a:t>ANDERE</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defRPr b="1" cap="all">
                          <a:solidFill>
                            <a:schemeClr val="accent6"/>
                          </a:solidFill>
                        </a:defRPr>
                      </a:pPr>
                      <a:r>
                        <a:t>SELBST</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tc gridSpan="2">
                  <a:txBody>
                    <a:bodyPr/>
                    <a:lstStyle/>
                    <a:p>
                      <a:pPr marL="0" algn="ctr" defTabSz="914400" rtl="0" eaLnBrk="1" latinLnBrk="0" hangingPunct="1"/>
                      <a:endParaRPr sz="1800" b="1" kern="1200" cap="all" baseline="0" dirty="0">
                        <a:solidFill>
                          <a:schemeClr val="accent6"/>
                        </a:solidFill>
                        <a:latin typeface="+mn-lt"/>
                        <a:ea typeface="+mn-ea"/>
                        <a:cs typeface="+mn-cs"/>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tc hMerge="1">
                  <a:txBody>
                    <a:bodyPr/>
                    <a:lstStyle/>
                    <a:p>
                      <a:endParaRPr/>
                    </a:p>
                  </a:txBody>
                  <a:tcPr/>
                </a:tc>
                <a:extLst>
                  <a:ext uri="{0D108BD9-81ED-4DB2-BD59-A6C34878D82A}">
                    <a16:rowId xmlns:a16="http://schemas.microsoft.com/office/drawing/2014/main" val="1532305547"/>
                  </a:ext>
                </a:extLst>
              </a:tr>
            </a:tbl>
          </a:graphicData>
        </a:graphic>
      </p:graphicFrame>
      <p:sp>
        <p:nvSpPr>
          <p:cNvPr id="4" name="Slide Number Placeholder 3">
            <a:extLst>
              <a:ext uri="{FF2B5EF4-FFF2-40B4-BE49-F238E27FC236}">
                <a16:creationId xmlns:a16="http://schemas.microsoft.com/office/drawing/2014/main" id="{364F4D90-64FF-4EF8-9618-538165867FF6}"/>
              </a:ext>
            </a:extLst>
          </p:cNvPr>
          <p:cNvSpPr>
            <a:spLocks noGrp="1"/>
          </p:cNvSpPr>
          <p:nvPr>
            <p:ph type="sldNum" sz="quarter" idx="12"/>
          </p:nvPr>
        </p:nvSpPr>
        <p:spPr/>
        <p:txBody>
          <a:bodyPr/>
          <a:lstStyle/>
          <a:p>
            <a:fld id="{1B1CF60C-C85D-47C0-8597-E3BF95F18FA3}" type="slidenum">
              <a:rPr lang="de-DE" smtClean="0"/>
              <a:t>28</a:t>
            </a:fld>
            <a:endParaRPr lang="de-DE" dirty="0"/>
          </a:p>
        </p:txBody>
      </p:sp>
      <p:sp>
        <p:nvSpPr>
          <p:cNvPr id="5" name="Footer Placeholder 4">
            <a:extLst>
              <a:ext uri="{FF2B5EF4-FFF2-40B4-BE49-F238E27FC236}">
                <a16:creationId xmlns:a16="http://schemas.microsoft.com/office/drawing/2014/main" id="{CAFF7884-A19F-43EC-A402-58E30A9FC0EF}"/>
              </a:ext>
            </a:extLst>
          </p:cNvPr>
          <p:cNvSpPr>
            <a:spLocks noGrp="1"/>
          </p:cNvSpPr>
          <p:nvPr>
            <p:ph type="ftr" sz="quarter" idx="13"/>
          </p:nvPr>
        </p:nvSpPr>
        <p:spPr/>
        <p:txBody>
          <a:bodyPr/>
          <a:lstStyle/>
          <a:p>
            <a:r>
              <a:rPr lang="de-DE"/>
              <a:t>© The TRACOM Corporation. Alle Rechte vorbehalten.</a:t>
            </a:r>
            <a:endParaRPr lang="de-DE" dirty="0"/>
          </a:p>
        </p:txBody>
      </p:sp>
      <p:sp>
        <p:nvSpPr>
          <p:cNvPr id="6" name="Text Placeholder 5">
            <a:extLst>
              <a:ext uri="{FF2B5EF4-FFF2-40B4-BE49-F238E27FC236}">
                <a16:creationId xmlns:a16="http://schemas.microsoft.com/office/drawing/2014/main" id="{D279B478-1AEE-447C-BE78-5E6AD979FDEA}"/>
              </a:ext>
            </a:extLst>
          </p:cNvPr>
          <p:cNvSpPr>
            <a:spLocks noGrp="1"/>
          </p:cNvSpPr>
          <p:nvPr>
            <p:ph type="body" sz="quarter" idx="14"/>
          </p:nvPr>
        </p:nvSpPr>
        <p:spPr>
          <a:xfrm>
            <a:off x="390526" y="1320800"/>
            <a:ext cx="11572874" cy="903288"/>
          </a:xfrm>
        </p:spPr>
        <p:txBody>
          <a:bodyPr/>
          <a:lstStyle/>
          <a:p>
            <a:r>
              <a:rPr lang="de-DE" dirty="0"/>
              <a:t>Ihre Konsistenz beim Zeigen von Anpassungsfähigkeit</a:t>
            </a:r>
          </a:p>
        </p:txBody>
      </p:sp>
      <p:sp>
        <p:nvSpPr>
          <p:cNvPr id="3" name="TextBox 2">
            <a:extLst>
              <a:ext uri="{FF2B5EF4-FFF2-40B4-BE49-F238E27FC236}">
                <a16:creationId xmlns:a16="http://schemas.microsoft.com/office/drawing/2014/main" id="{A044E723-E949-43D1-A202-B7CADD1E9E02}"/>
              </a:ext>
            </a:extLst>
          </p:cNvPr>
          <p:cNvSpPr txBox="1"/>
          <p:nvPr/>
        </p:nvSpPr>
        <p:spPr>
          <a:xfrm>
            <a:off x="3969125" y="3680198"/>
            <a:ext cx="1446663" cy="276999"/>
          </a:xfrm>
          <a:prstGeom prst="rect">
            <a:avLst/>
          </a:prstGeom>
          <a:solidFill>
            <a:schemeClr val="bg1"/>
          </a:solidFill>
        </p:spPr>
        <p:txBody>
          <a:bodyPr wrap="square" lIns="0" tIns="0" rIns="0" bIns="0">
            <a:spAutoFit/>
          </a:bodyPr>
          <a:lstStyle/>
          <a:p>
            <a:pPr algn="l"/>
            <a:endParaRPr lang="de-DE" dirty="0"/>
          </a:p>
        </p:txBody>
      </p:sp>
    </p:spTree>
    <p:extLst>
      <p:ext uri="{BB962C8B-B14F-4D97-AF65-F5344CB8AC3E}">
        <p14:creationId xmlns:p14="http://schemas.microsoft.com/office/powerpoint/2010/main" val="12755561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58864A-E3EB-4C2F-9F5A-E0C6DBA04DAB}"/>
              </a:ext>
            </a:extLst>
          </p:cNvPr>
          <p:cNvSpPr>
            <a:spLocks noGrp="1"/>
          </p:cNvSpPr>
          <p:nvPr>
            <p:ph type="title"/>
          </p:nvPr>
        </p:nvSpPr>
        <p:spPr>
          <a:xfrm>
            <a:off x="390526" y="228600"/>
            <a:ext cx="11572874" cy="1009650"/>
          </a:xfrm>
        </p:spPr>
        <p:txBody>
          <a:bodyPr/>
          <a:lstStyle/>
          <a:p>
            <a:r>
              <a:rPr lang="de-DE" dirty="0"/>
              <a:t>Die Bedeutung der Anpassungsfähigkeitspositionen</a:t>
            </a:r>
          </a:p>
        </p:txBody>
      </p:sp>
      <p:graphicFrame>
        <p:nvGraphicFramePr>
          <p:cNvPr id="10" name="Table 10">
            <a:extLst>
              <a:ext uri="{FF2B5EF4-FFF2-40B4-BE49-F238E27FC236}">
                <a16:creationId xmlns:a16="http://schemas.microsoft.com/office/drawing/2014/main" id="{D3634634-5CA6-437B-A05A-52E13005BC76}"/>
              </a:ext>
            </a:extLst>
          </p:cNvPr>
          <p:cNvGraphicFramePr>
            <a:graphicFrameLocks noGrp="1"/>
          </p:cNvGraphicFramePr>
          <p:nvPr>
            <p:ph idx="1"/>
            <p:extLst>
              <p:ext uri="{D42A27DB-BD31-4B8C-83A1-F6EECF244321}">
                <p14:modId xmlns:p14="http://schemas.microsoft.com/office/powerpoint/2010/main" val="3625617511"/>
              </p:ext>
            </p:extLst>
          </p:nvPr>
        </p:nvGraphicFramePr>
        <p:xfrm>
          <a:off x="390524" y="2316163"/>
          <a:ext cx="11572877" cy="2641925"/>
        </p:xfrm>
        <a:graphic>
          <a:graphicData uri="http://schemas.openxmlformats.org/drawingml/2006/table">
            <a:tbl>
              <a:tblPr firstRow="1" bandRow="1">
                <a:tableStyleId>{5940675A-B579-460E-94D1-54222C63F5DA}</a:tableStyleId>
              </a:tblPr>
              <a:tblGrid>
                <a:gridCol w="4574667">
                  <a:extLst>
                    <a:ext uri="{9D8B030D-6E8A-4147-A177-3AD203B41FA5}">
                      <a16:colId xmlns:a16="http://schemas.microsoft.com/office/drawing/2014/main" val="1415867602"/>
                    </a:ext>
                  </a:extLst>
                </a:gridCol>
                <a:gridCol w="1399642">
                  <a:extLst>
                    <a:ext uri="{9D8B030D-6E8A-4147-A177-3AD203B41FA5}">
                      <a16:colId xmlns:a16="http://schemas.microsoft.com/office/drawing/2014/main" val="2660913467"/>
                    </a:ext>
                  </a:extLst>
                </a:gridCol>
                <a:gridCol w="1399642">
                  <a:extLst>
                    <a:ext uri="{9D8B030D-6E8A-4147-A177-3AD203B41FA5}">
                      <a16:colId xmlns:a16="http://schemas.microsoft.com/office/drawing/2014/main" val="2938964314"/>
                    </a:ext>
                  </a:extLst>
                </a:gridCol>
                <a:gridCol w="1399642">
                  <a:extLst>
                    <a:ext uri="{9D8B030D-6E8A-4147-A177-3AD203B41FA5}">
                      <a16:colId xmlns:a16="http://schemas.microsoft.com/office/drawing/2014/main" val="3464690936"/>
                    </a:ext>
                  </a:extLst>
                </a:gridCol>
                <a:gridCol w="1399642">
                  <a:extLst>
                    <a:ext uri="{9D8B030D-6E8A-4147-A177-3AD203B41FA5}">
                      <a16:colId xmlns:a16="http://schemas.microsoft.com/office/drawing/2014/main" val="2686975815"/>
                    </a:ext>
                  </a:extLst>
                </a:gridCol>
                <a:gridCol w="1399642">
                  <a:extLst>
                    <a:ext uri="{9D8B030D-6E8A-4147-A177-3AD203B41FA5}">
                      <a16:colId xmlns:a16="http://schemas.microsoft.com/office/drawing/2014/main" val="4076717982"/>
                    </a:ext>
                  </a:extLst>
                </a:gridCol>
              </a:tblGrid>
              <a:tr h="359455">
                <a:tc>
                  <a:txBody>
                    <a:bodyPr/>
                    <a:lstStyle/>
                    <a:p>
                      <a:endParaRPr sz="1400" baseline="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3</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defRPr sz="1400" b="1"/>
                      </a:pPr>
                      <a:r>
                        <a:t>5</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0426415"/>
                  </a:ext>
                </a:extLst>
              </a:tr>
              <a:tr h="525728">
                <a:tc>
                  <a:txBody>
                    <a:bodyPr/>
                    <a:lstStyle/>
                    <a:p>
                      <a:endParaRPr sz="1400" baseline="0"/>
                    </a:p>
                  </a:txBody>
                  <a:tcPr>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Stimme</a:t>
                      </a:r>
                      <a:r>
                        <a:rPr dirty="0"/>
                        <a:t> </a:t>
                      </a:r>
                      <a:r>
                        <a:rPr dirty="0" err="1"/>
                        <a:t>überhaupt</a:t>
                      </a:r>
                      <a:r>
                        <a:rPr dirty="0"/>
                        <a:t> </a:t>
                      </a:r>
                      <a:r>
                        <a:rPr dirty="0" err="1"/>
                        <a:t>nicht</a:t>
                      </a:r>
                      <a:r>
                        <a:rPr dirty="0"/>
                        <a:t> </a:t>
                      </a:r>
                      <a:r>
                        <a:rPr dirty="0" err="1"/>
                        <a:t>zu</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Stimme</a:t>
                      </a:r>
                      <a:r>
                        <a:rPr dirty="0"/>
                        <a:t> </a:t>
                      </a:r>
                      <a:r>
                        <a:rPr dirty="0" err="1"/>
                        <a:t>nicht</a:t>
                      </a:r>
                      <a:r>
                        <a:rPr lang="en-US" dirty="0"/>
                        <a:t> </a:t>
                      </a:r>
                      <a:r>
                        <a:rPr dirty="0" err="1"/>
                        <a:t>zu</a:t>
                      </a:r>
                      <a:endParaRPr dirty="0"/>
                    </a:p>
                  </a:txBody>
                  <a:tcPr anchor="b">
                    <a:lnL w="12700" cmpd="sng">
                      <a:noFill/>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rPr dirty="0" err="1"/>
                        <a:t>Stimme</a:t>
                      </a:r>
                      <a:r>
                        <a:rPr dirty="0"/>
                        <a:t> </a:t>
                      </a:r>
                      <a:r>
                        <a:rPr dirty="0" err="1"/>
                        <a:t>teilweise</a:t>
                      </a:r>
                      <a:r>
                        <a:rPr dirty="0"/>
                        <a:t> </a:t>
                      </a:r>
                      <a:r>
                        <a:rPr dirty="0" err="1"/>
                        <a:t>zu</a:t>
                      </a:r>
                      <a:br>
                        <a:rPr lang="en-US" sz="1400" baseline="0" dirty="0"/>
                      </a:br>
                      <a:r>
                        <a:rPr dirty="0" err="1"/>
                        <a:t>teilweise</a:t>
                      </a:r>
                      <a:r>
                        <a:rPr dirty="0"/>
                        <a:t> </a:t>
                      </a:r>
                      <a:r>
                        <a:rPr dirty="0" err="1"/>
                        <a:t>nicht</a:t>
                      </a:r>
                      <a:r>
                        <a:rPr lang="en-US" dirty="0"/>
                        <a:t> </a:t>
                      </a:r>
                      <a:r>
                        <a:rPr dirty="0" err="1"/>
                        <a:t>zu</a:t>
                      </a:r>
                      <a:endParaRPr dirty="0"/>
                    </a:p>
                  </a:txBody>
                  <a:tcPr anchor="b">
                    <a:lnL w="12700" cmpd="sng">
                      <a:noFill/>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Stimme zu</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85000"/>
                        </a:lnSpc>
                        <a:defRPr sz="1400"/>
                      </a:pPr>
                      <a:r>
                        <a:t>Stimme voll und ganz zu</a:t>
                      </a:r>
                    </a:p>
                  </a:txBody>
                  <a:tcPr anchor="b">
                    <a:lnL w="12700" cap="flat" cmpd="sng" algn="ctr">
                      <a:noFill/>
                      <a:prstDash val="solid"/>
                      <a:round/>
                      <a:headEnd type="none" w="med" len="med"/>
                      <a:tailEnd type="none" w="med" len="med"/>
                    </a:lnL>
                    <a:lnR w="12700" cmpd="sng">
                      <a:noFill/>
                    </a:lnR>
                    <a:lnT w="12700" cmpd="sng">
                      <a:noFill/>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24730287"/>
                  </a:ext>
                </a:extLst>
              </a:tr>
              <a:tr h="429286">
                <a:tc>
                  <a:txBody>
                    <a:bodyPr/>
                    <a:lstStyle/>
                    <a:p>
                      <a:pPr marL="192088" indent="-192088">
                        <a:defRPr sz="1400"/>
                      </a:pPr>
                      <a:r>
                        <a:rPr dirty="0"/>
                        <a:t>1. </a:t>
                      </a:r>
                      <a:r>
                        <a:rPr dirty="0" err="1"/>
                        <a:t>Geht</a:t>
                      </a:r>
                      <a:r>
                        <a:rPr dirty="0"/>
                        <a:t> </a:t>
                      </a:r>
                      <a:r>
                        <a:rPr dirty="0" err="1"/>
                        <a:t>mit</a:t>
                      </a:r>
                      <a:r>
                        <a:rPr dirty="0"/>
                        <a:t> </a:t>
                      </a:r>
                      <a:r>
                        <a:rPr dirty="0" err="1"/>
                        <a:t>einer</a:t>
                      </a:r>
                      <a:r>
                        <a:rPr dirty="0"/>
                        <a:t> </a:t>
                      </a:r>
                      <a:r>
                        <a:rPr dirty="0" err="1"/>
                        <a:t>positiven</a:t>
                      </a:r>
                      <a:r>
                        <a:rPr dirty="0"/>
                        <a:t> </a:t>
                      </a:r>
                      <a:r>
                        <a:rPr dirty="0" err="1"/>
                        <a:t>Einstellung</a:t>
                      </a:r>
                      <a:r>
                        <a:rPr dirty="0"/>
                        <a:t> an </a:t>
                      </a:r>
                      <a:r>
                        <a:rPr dirty="0" err="1"/>
                        <a:t>neue</a:t>
                      </a:r>
                      <a:r>
                        <a:rPr dirty="0"/>
                        <a:t> </a:t>
                      </a:r>
                      <a:r>
                        <a:rPr dirty="0" err="1"/>
                        <a:t>Situationen</a:t>
                      </a:r>
                      <a:r>
                        <a:rPr dirty="0"/>
                        <a:t> </a:t>
                      </a:r>
                      <a:r>
                        <a:rPr dirty="0" err="1"/>
                        <a:t>heran</a:t>
                      </a:r>
                      <a:r>
                        <a:rPr dirty="0"/>
                        <a:t>.</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defRPr sz="1400" b="1">
                          <a:solidFill>
                            <a:schemeClr val="bg2">
                              <a:lumMod val="75000"/>
                            </a:schemeClr>
                          </a:solidFill>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5162692"/>
                  </a:ext>
                </a:extLst>
              </a:tr>
              <a:tr h="429286">
                <a:tc>
                  <a:txBody>
                    <a:bodyPr/>
                    <a:lstStyle/>
                    <a:p>
                      <a:pPr marL="192088" indent="-192088">
                        <a:defRPr sz="1400"/>
                      </a:pPr>
                      <a:r>
                        <a:rPr dirty="0"/>
                        <a:t>2. </a:t>
                      </a:r>
                      <a:r>
                        <a:rPr dirty="0" err="1"/>
                        <a:t>Baut</a:t>
                      </a:r>
                      <a:r>
                        <a:rPr dirty="0"/>
                        <a:t> </a:t>
                      </a:r>
                      <a:r>
                        <a:rPr dirty="0" err="1"/>
                        <a:t>gute</a:t>
                      </a:r>
                      <a:r>
                        <a:rPr dirty="0"/>
                        <a:t> </a:t>
                      </a:r>
                      <a:r>
                        <a:rPr dirty="0" err="1"/>
                        <a:t>Beziehungen</a:t>
                      </a:r>
                      <a:r>
                        <a:rPr dirty="0"/>
                        <a:t> </a:t>
                      </a:r>
                      <a:r>
                        <a:rPr dirty="0" err="1"/>
                        <a:t>zu</a:t>
                      </a:r>
                      <a:r>
                        <a:rPr dirty="0"/>
                        <a:t> </a:t>
                      </a:r>
                      <a:r>
                        <a:rPr dirty="0" err="1"/>
                        <a:t>seinen</a:t>
                      </a:r>
                      <a:r>
                        <a:rPr dirty="0"/>
                        <a:t> </a:t>
                      </a:r>
                      <a:r>
                        <a:rPr dirty="0" err="1"/>
                        <a:t>Kolleginnen</a:t>
                      </a:r>
                      <a:r>
                        <a:rPr dirty="0"/>
                        <a:t> und </a:t>
                      </a:r>
                      <a:r>
                        <a:rPr dirty="0" err="1"/>
                        <a:t>Kollegen</a:t>
                      </a:r>
                      <a:r>
                        <a:rPr dirty="0"/>
                        <a:t> auf.</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14345246"/>
                  </a:ext>
                </a:extLst>
              </a:tr>
              <a:tr h="429286">
                <a:tc>
                  <a:txBody>
                    <a:bodyPr/>
                    <a:lstStyle/>
                    <a:p>
                      <a:pPr>
                        <a:defRPr sz="1400"/>
                      </a:pPr>
                      <a:r>
                        <a:rPr dirty="0"/>
                        <a:t>3. </a:t>
                      </a:r>
                      <a:r>
                        <a:rPr dirty="0" err="1"/>
                        <a:t>Präsentiert</a:t>
                      </a:r>
                      <a:r>
                        <a:rPr dirty="0"/>
                        <a:t> seine Ideen </a:t>
                      </a:r>
                      <a:r>
                        <a:rPr dirty="0" err="1"/>
                        <a:t>wirkungsvoll</a:t>
                      </a:r>
                      <a:r>
                        <a:rPr dirty="0"/>
                        <a:t> </a:t>
                      </a:r>
                      <a:r>
                        <a:rPr dirty="0" err="1"/>
                        <a:t>vor</a:t>
                      </a:r>
                      <a:r>
                        <a:rPr dirty="0"/>
                        <a:t> Gruppen.</a:t>
                      </a:r>
                    </a:p>
                  </a:txBody>
                  <a:tcP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mpd="sng">
                      <a:noFill/>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400" b="1">
                          <a:ln>
                            <a:noFill/>
                          </a:ln>
                          <a:solidFill>
                            <a:schemeClr val="bg2">
                              <a:lumMod val="75000"/>
                            </a:schemeClr>
                          </a:solidFill>
                          <a:effectLst/>
                          <a:uLnTx/>
                          <a:uFillTx/>
                          <a:latin typeface="Arial" panose="020B0604020202020204"/>
                        </a:defRPr>
                      </a:pPr>
                      <a:r>
                        <a:rPr dirty="0"/>
                        <a:t>◯</a:t>
                      </a:r>
                    </a:p>
                  </a:txBody>
                  <a:tcPr marL="0" marR="0" marT="0" marB="0" anchor="ctr">
                    <a:lnL w="12700" cap="flat" cmpd="sng" algn="ctr">
                      <a:noFill/>
                      <a:prstDash val="solid"/>
                      <a:round/>
                      <a:headEnd type="none" w="med" len="med"/>
                      <a:tailEnd type="none" w="med" len="med"/>
                    </a:lnL>
                    <a:lnR w="12700" cmpd="sng">
                      <a:noFill/>
                    </a:lnR>
                    <a:lnT w="12700" cap="flat" cmpd="sng" algn="ctr">
                      <a:solidFill>
                        <a:schemeClr val="bg1">
                          <a:lumMod val="95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47844641"/>
                  </a:ext>
                </a:extLst>
              </a:tr>
            </a:tbl>
          </a:graphicData>
        </a:graphic>
      </p:graphicFrame>
      <p:sp>
        <p:nvSpPr>
          <p:cNvPr id="3" name="Slide Number Placeholder 2">
            <a:extLst>
              <a:ext uri="{FF2B5EF4-FFF2-40B4-BE49-F238E27FC236}">
                <a16:creationId xmlns:a16="http://schemas.microsoft.com/office/drawing/2014/main" id="{E4B0E2FA-5265-492B-A391-458B163EB1A3}"/>
              </a:ext>
            </a:extLst>
          </p:cNvPr>
          <p:cNvSpPr>
            <a:spLocks noGrp="1"/>
          </p:cNvSpPr>
          <p:nvPr>
            <p:ph type="sldNum" sz="quarter" idx="12"/>
          </p:nvPr>
        </p:nvSpPr>
        <p:spPr/>
        <p:txBody>
          <a:bodyPr/>
          <a:lstStyle/>
          <a:p>
            <a:fld id="{1B1CF60C-C85D-47C0-8597-E3BF95F18FA3}" type="slidenum">
              <a:rPr lang="de-DE" smtClean="0"/>
              <a:t>29</a:t>
            </a:fld>
            <a:endParaRPr lang="de-DE" dirty="0"/>
          </a:p>
        </p:txBody>
      </p:sp>
      <p:sp>
        <p:nvSpPr>
          <p:cNvPr id="6" name="Footer Placeholder 5">
            <a:extLst>
              <a:ext uri="{FF2B5EF4-FFF2-40B4-BE49-F238E27FC236}">
                <a16:creationId xmlns:a16="http://schemas.microsoft.com/office/drawing/2014/main" id="{588B400F-E47A-480A-BD0D-2060336E1E28}"/>
              </a:ext>
            </a:extLst>
          </p:cNvPr>
          <p:cNvSpPr>
            <a:spLocks noGrp="1"/>
          </p:cNvSpPr>
          <p:nvPr>
            <p:ph type="ftr" sz="quarter" idx="13"/>
          </p:nvPr>
        </p:nvSpPr>
        <p:spPr bwMode="gray">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 The TRACOM Corporation. Alle Rechte vorbehalten.</a:t>
            </a:r>
            <a:endParaRPr lang="de-DE" dirty="0"/>
          </a:p>
        </p:txBody>
      </p:sp>
      <p:grpSp>
        <p:nvGrpSpPr>
          <p:cNvPr id="24" name="Group 23">
            <a:extLst>
              <a:ext uri="{FF2B5EF4-FFF2-40B4-BE49-F238E27FC236}">
                <a16:creationId xmlns:a16="http://schemas.microsoft.com/office/drawing/2014/main" id="{EBDB9A1D-FA40-4E00-9CF0-99700D77D960}"/>
              </a:ext>
            </a:extLst>
          </p:cNvPr>
          <p:cNvGrpSpPr/>
          <p:nvPr/>
        </p:nvGrpSpPr>
        <p:grpSpPr>
          <a:xfrm>
            <a:off x="7659008" y="4953328"/>
            <a:ext cx="4304392" cy="940395"/>
            <a:chOff x="7753349" y="4764645"/>
            <a:chExt cx="4304392" cy="940395"/>
          </a:xfrm>
        </p:grpSpPr>
        <p:sp>
          <p:nvSpPr>
            <p:cNvPr id="11" name="Freeform: Shape 10">
              <a:extLst>
                <a:ext uri="{FF2B5EF4-FFF2-40B4-BE49-F238E27FC236}">
                  <a16:creationId xmlns:a16="http://schemas.microsoft.com/office/drawing/2014/main" id="{C883786B-C3A2-453E-A5F0-3651E83F5BC9}"/>
                </a:ext>
              </a:extLst>
            </p:cNvPr>
            <p:cNvSpPr/>
            <p:nvPr/>
          </p:nvSpPr>
          <p:spPr bwMode="gray">
            <a:xfrm flipV="1">
              <a:off x="7753349" y="5104574"/>
              <a:ext cx="4210051" cy="276997"/>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dirty="0">
                <a:solidFill>
                  <a:schemeClr val="bg1"/>
                </a:solidFill>
              </a:endParaRPr>
            </a:p>
          </p:txBody>
        </p:sp>
        <p:sp>
          <p:nvSpPr>
            <p:cNvPr id="12" name="TextBox 11">
              <a:extLst>
                <a:ext uri="{FF2B5EF4-FFF2-40B4-BE49-F238E27FC236}">
                  <a16:creationId xmlns:a16="http://schemas.microsoft.com/office/drawing/2014/main" id="{1982608C-CA63-4299-B25C-304237875808}"/>
                </a:ext>
              </a:extLst>
            </p:cNvPr>
            <p:cNvSpPr txBox="1"/>
            <p:nvPr/>
          </p:nvSpPr>
          <p:spPr>
            <a:xfrm>
              <a:off x="8234362" y="5428041"/>
              <a:ext cx="3248026" cy="276999"/>
            </a:xfrm>
            <a:prstGeom prst="rect">
              <a:avLst/>
            </a:prstGeom>
            <a:noFill/>
          </p:spPr>
          <p:txBody>
            <a:bodyPr wrap="square" lIns="0" tIns="0" rIns="0" bIns="0">
              <a:spAutoFit/>
            </a:bodyPr>
            <a:lstStyle/>
            <a:p>
              <a:pPr algn="ctr">
                <a:defRPr>
                  <a:solidFill>
                    <a:schemeClr val="tx2"/>
                  </a:solidFill>
                </a:defRPr>
              </a:pPr>
              <a:r>
                <a:rPr lang="de-DE"/>
                <a:t>Konsistenz</a:t>
              </a:r>
              <a:endParaRPr lang="de-DE" dirty="0"/>
            </a:p>
          </p:txBody>
        </p:sp>
        <p:graphicFrame>
          <p:nvGraphicFramePr>
            <p:cNvPr id="21" name="Table 20">
              <a:extLst>
                <a:ext uri="{FF2B5EF4-FFF2-40B4-BE49-F238E27FC236}">
                  <a16:creationId xmlns:a16="http://schemas.microsoft.com/office/drawing/2014/main" id="{2CAABD90-586A-431C-A47D-3B8285A705A5}"/>
                </a:ext>
              </a:extLst>
            </p:cNvPr>
            <p:cNvGraphicFramePr/>
            <p:nvPr/>
          </p:nvGraphicFramePr>
          <p:xfrm>
            <a:off x="7803240" y="4764645"/>
            <a:ext cx="4254501" cy="429260"/>
          </p:xfrm>
          <a:graphic>
            <a:graphicData uri="http://schemas.openxmlformats.org/drawingml/2006/table">
              <a:tbl>
                <a:tblPr firstRow="1" bandRow="1">
                  <a:tableStyleId>{5FD0F851-EC5A-4D38-B0AD-8093EC10F338}</a:tableStyleId>
                </a:tblPr>
                <a:tblGrid>
                  <a:gridCol w="1418167">
                    <a:extLst>
                      <a:ext uri="{9D8B030D-6E8A-4147-A177-3AD203B41FA5}">
                        <a16:colId xmlns:a16="http://schemas.microsoft.com/office/drawing/2014/main" val="1939598725"/>
                      </a:ext>
                    </a:extLst>
                  </a:gridCol>
                  <a:gridCol w="1418167">
                    <a:extLst>
                      <a:ext uri="{9D8B030D-6E8A-4147-A177-3AD203B41FA5}">
                        <a16:colId xmlns:a16="http://schemas.microsoft.com/office/drawing/2014/main" val="629770571"/>
                      </a:ext>
                    </a:extLst>
                  </a:gridCol>
                  <a:gridCol w="1418167">
                    <a:extLst>
                      <a:ext uri="{9D8B030D-6E8A-4147-A177-3AD203B41FA5}">
                        <a16:colId xmlns:a16="http://schemas.microsoft.com/office/drawing/2014/main" val="2330105028"/>
                      </a:ext>
                    </a:extLst>
                  </a:gridCol>
                </a:tblGrid>
                <a:tr h="429260">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W</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rPr dirty="0"/>
                          <a:t>X             Y</a:t>
                        </a:r>
                        <a:endParaRPr sz="1800" b="0" i="0" u="none" strike="noStrike" dirty="0">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tc>
                    <a:txBody>
                      <a:bodyPr/>
                      <a:lstStyle/>
                      <a:p>
                        <a:pPr algn="ctr" fontAlgn="ctr">
                          <a:spcBef>
                            <a:spcPts val="0"/>
                          </a:spcBef>
                          <a:spcAft>
                            <a:spcPts val="0"/>
                          </a:spcAft>
                          <a:defRPr sz="1400">
                            <a:solidFill>
                              <a:schemeClr val="accent6"/>
                            </a:solidFill>
                            <a:effectLst/>
                            <a:latin typeface="Arial Black" panose="020B0A04020102020204" pitchFamily="34" charset="0"/>
                          </a:defRPr>
                        </a:pPr>
                        <a:r>
                          <a:t>Z</a:t>
                        </a:r>
                        <a:endParaRPr sz="1800" b="0" i="0" u="none" strike="noStrike">
                          <a:solidFill>
                            <a:schemeClr val="accent6"/>
                          </a:solidFill>
                          <a:effectLst/>
                          <a:latin typeface="Arial Black" panose="020B0A04020102020204" pitchFamily="34" charset="0"/>
                        </a:endParaRPr>
                      </a:p>
                    </a:txBody>
                    <a:tcPr marL="4763" marR="4763" marT="4763" marB="0" anchor="ctr">
                      <a:lnL>
                        <a:noFill/>
                      </a:lnL>
                      <a:lnR>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937353"/>
                    </a:ext>
                  </a:extLst>
                </a:tr>
              </a:tbl>
            </a:graphicData>
          </a:graphic>
        </p:graphicFrame>
      </p:grpSp>
      <p:grpSp>
        <p:nvGrpSpPr>
          <p:cNvPr id="43" name="Group 42">
            <a:extLst>
              <a:ext uri="{FF2B5EF4-FFF2-40B4-BE49-F238E27FC236}">
                <a16:creationId xmlns:a16="http://schemas.microsoft.com/office/drawing/2014/main" id="{62524581-FCBE-4EAC-879A-81BA8A25A9BE}"/>
              </a:ext>
            </a:extLst>
          </p:cNvPr>
          <p:cNvGrpSpPr/>
          <p:nvPr/>
        </p:nvGrpSpPr>
        <p:grpSpPr>
          <a:xfrm>
            <a:off x="9245600" y="2316163"/>
            <a:ext cx="1270000" cy="2173041"/>
            <a:chOff x="9245600" y="2316163"/>
            <a:chExt cx="1270000" cy="2367497"/>
          </a:xfrm>
        </p:grpSpPr>
        <p:cxnSp>
          <p:nvCxnSpPr>
            <p:cNvPr id="33" name="Straight Connector 32">
              <a:extLst>
                <a:ext uri="{FF2B5EF4-FFF2-40B4-BE49-F238E27FC236}">
                  <a16:creationId xmlns:a16="http://schemas.microsoft.com/office/drawing/2014/main" id="{AA864716-A36F-46D2-AC2E-56D0A745E1A6}"/>
                </a:ext>
              </a:extLst>
            </p:cNvPr>
            <p:cNvCxnSpPr/>
            <p:nvPr/>
          </p:nvCxnSpPr>
          <p:spPr>
            <a:xfrm>
              <a:off x="924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39A4FB2-E660-45EB-8E1D-56F3E5AF1EAA}"/>
                </a:ext>
              </a:extLst>
            </p:cNvPr>
            <p:cNvCxnSpPr/>
            <p:nvPr/>
          </p:nvCxnSpPr>
          <p:spPr>
            <a:xfrm>
              <a:off x="10515600" y="2316163"/>
              <a:ext cx="0" cy="2367497"/>
            </a:xfrm>
            <a:prstGeom prst="line">
              <a:avLst/>
            </a:prstGeom>
            <a:ln w="15875" cap="rnd">
              <a:solidFill>
                <a:schemeClr val="accent3"/>
              </a:solidFill>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174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22BC9B-6A82-4E4F-8076-7D6D414473F2}"/>
              </a:ext>
            </a:extLst>
          </p:cNvPr>
          <p:cNvSpPr>
            <a:spLocks noGrp="1"/>
          </p:cNvSpPr>
          <p:nvPr>
            <p:ph type="sldNum" sz="quarter" idx="12"/>
          </p:nvPr>
        </p:nvSpPr>
        <p:spPr/>
        <p:txBody>
          <a:bodyPr wrap="square">
            <a:noAutofit/>
          </a:bodyPr>
          <a:lstStyle/>
          <a:p>
            <a:fld id="{1B1CF60C-C85D-47C0-8597-E3BF95F18FA3}" type="slidenum">
              <a:rPr lang="de-DE" smtClean="0"/>
              <a:t>3</a:t>
            </a:fld>
            <a:endParaRPr lang="de-DE" dirty="0"/>
          </a:p>
        </p:txBody>
      </p:sp>
      <p:sp>
        <p:nvSpPr>
          <p:cNvPr id="5" name="Footer Placeholder 4">
            <a:extLst>
              <a:ext uri="{FF2B5EF4-FFF2-40B4-BE49-F238E27FC236}">
                <a16:creationId xmlns:a16="http://schemas.microsoft.com/office/drawing/2014/main" id="{94E6A5E7-B1FF-8E48-928A-6595B75E8B07}"/>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
        <p:nvSpPr>
          <p:cNvPr id="6" name="Rectangle 5">
            <a:extLst>
              <a:ext uri="{FF2B5EF4-FFF2-40B4-BE49-F238E27FC236}">
                <a16:creationId xmlns:a16="http://schemas.microsoft.com/office/drawing/2014/main" id="{D8FC4009-CE4F-5140-A996-D8129642FE8E}"/>
              </a:ext>
            </a:extLst>
          </p:cNvPr>
          <p:cNvSpPr/>
          <p:nvPr/>
        </p:nvSpPr>
        <p:spPr bwMode="gray">
          <a:xfrm>
            <a:off x="634608" y="3204429"/>
            <a:ext cx="6849925" cy="218661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7" name="TextBox 6">
            <a:extLst>
              <a:ext uri="{FF2B5EF4-FFF2-40B4-BE49-F238E27FC236}">
                <a16:creationId xmlns:a16="http://schemas.microsoft.com/office/drawing/2014/main" id="{9C9461D2-232D-8142-A3F7-84E6B3D8ADA0}"/>
              </a:ext>
            </a:extLst>
          </p:cNvPr>
          <p:cNvSpPr txBox="1"/>
          <p:nvPr/>
        </p:nvSpPr>
        <p:spPr>
          <a:xfrm>
            <a:off x="186886" y="1991382"/>
            <a:ext cx="7860332" cy="430887"/>
          </a:xfrm>
          <a:prstGeom prst="rect">
            <a:avLst/>
          </a:prstGeom>
          <a:noFill/>
        </p:spPr>
        <p:txBody>
          <a:bodyPr wrap="square" lIns="0" tIns="0" rIns="0" bIns="0">
            <a:noAutofit/>
          </a:bodyPr>
          <a:lstStyle/>
          <a:p>
            <a:pPr algn="ctr">
              <a:defRPr sz="2800" b="1">
                <a:solidFill>
                  <a:schemeClr val="accent2">
                    <a:lumMod val="60000"/>
                    <a:lumOff val="4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de-DE" dirty="0"/>
              <a:t>SOCIAL STYLE &amp; ANPASSUNGSFÄHIGKEIT</a:t>
            </a:r>
          </a:p>
        </p:txBody>
      </p:sp>
      <p:sp>
        <p:nvSpPr>
          <p:cNvPr id="8" name="TextBox 7">
            <a:extLst>
              <a:ext uri="{FF2B5EF4-FFF2-40B4-BE49-F238E27FC236}">
                <a16:creationId xmlns:a16="http://schemas.microsoft.com/office/drawing/2014/main" id="{AC9DC170-4BCE-DD40-8FBC-A39A3F32A9DC}"/>
              </a:ext>
            </a:extLst>
          </p:cNvPr>
          <p:cNvSpPr txBox="1"/>
          <p:nvPr/>
        </p:nvSpPr>
        <p:spPr>
          <a:xfrm>
            <a:off x="1436262" y="2472452"/>
            <a:ext cx="5361581" cy="307777"/>
          </a:xfrm>
          <a:prstGeom prst="rect">
            <a:avLst/>
          </a:prstGeom>
          <a:noFill/>
        </p:spPr>
        <p:txBody>
          <a:bodyPr wrap="square" lIns="0" tIns="0" rIns="0" bIns="0">
            <a:noAutofit/>
          </a:bodyPr>
          <a:lstStyle/>
          <a:p>
            <a:pPr algn="ctr">
              <a:defRPr sz="2000" b="1">
                <a:solidFill>
                  <a:schemeClr val="tx1">
                    <a:lumMod val="50000"/>
                    <a:lumOff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defRPr>
            </a:pPr>
            <a:r>
              <a:rPr lang="de-DE"/>
              <a:t>EIN SCHLÜSSELELEMENT DES ERFOLGS</a:t>
            </a:r>
            <a:endParaRPr lang="de-DE" dirty="0"/>
          </a:p>
        </p:txBody>
      </p:sp>
      <p:sp>
        <p:nvSpPr>
          <p:cNvPr id="9" name="TextBox 8">
            <a:extLst>
              <a:ext uri="{FF2B5EF4-FFF2-40B4-BE49-F238E27FC236}">
                <a16:creationId xmlns:a16="http://schemas.microsoft.com/office/drawing/2014/main" id="{4EC9C782-973C-B740-9407-F8C4115FC6DB}"/>
              </a:ext>
            </a:extLst>
          </p:cNvPr>
          <p:cNvSpPr txBox="1"/>
          <p:nvPr/>
        </p:nvSpPr>
        <p:spPr>
          <a:xfrm>
            <a:off x="186886" y="2880845"/>
            <a:ext cx="7860332" cy="172508"/>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Als Ergebnis des SOCIAL STYLE- und des Anpassungsfähigkeitstrainings berichten die Teilnehmer Folgendes:</a:t>
            </a:r>
            <a:endPar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B590B0D1-AD8A-A449-967B-975B0DBC315B}"/>
              </a:ext>
            </a:extLst>
          </p:cNvPr>
          <p:cNvSpPr txBox="1"/>
          <p:nvPr/>
        </p:nvSpPr>
        <p:spPr>
          <a:xfrm>
            <a:off x="1233321" y="348339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88 %</a:t>
            </a:r>
            <a:endParaRPr lang="de-DE"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B5C3C9E-227D-9B4F-A20C-4E4795D4580B}"/>
              </a:ext>
            </a:extLst>
          </p:cNvPr>
          <p:cNvSpPr txBox="1"/>
          <p:nvPr/>
        </p:nvSpPr>
        <p:spPr>
          <a:xfrm>
            <a:off x="3368610" y="3488770"/>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74 %</a:t>
            </a:r>
            <a:endParaRPr lang="de-DE"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EA3583B2-1C7C-8246-B5D1-1B04360C30B2}"/>
              </a:ext>
            </a:extLst>
          </p:cNvPr>
          <p:cNvSpPr txBox="1"/>
          <p:nvPr/>
        </p:nvSpPr>
        <p:spPr>
          <a:xfrm>
            <a:off x="5592424" y="3477553"/>
            <a:ext cx="1188351" cy="615553"/>
          </a:xfrm>
          <a:prstGeom prst="rect">
            <a:avLst/>
          </a:prstGeom>
          <a:noFill/>
        </p:spPr>
        <p:txBody>
          <a:bodyPr wrap="square" lIns="0" tIns="0" rIns="0" bIns="0">
            <a:noAutofit/>
          </a:bodyPr>
          <a:lstStyle/>
          <a:p>
            <a:pPr>
              <a:defRPr sz="4000"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71 %</a:t>
            </a:r>
            <a:endParaRPr lang="de-DE" sz="4400" b="1" dirty="0">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6CA56525-44FE-0544-B1D9-C4ACB49AEDD9}"/>
              </a:ext>
            </a:extLst>
          </p:cNvPr>
          <p:cNvSpPr txBox="1"/>
          <p:nvPr/>
        </p:nvSpPr>
        <p:spPr>
          <a:xfrm>
            <a:off x="869864" y="4398710"/>
            <a:ext cx="1915264"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EFFIZIENTERE ZUSAMMENARBEIT MIT ANDEREN</a:t>
            </a:r>
          </a:p>
        </p:txBody>
      </p:sp>
      <p:sp>
        <p:nvSpPr>
          <p:cNvPr id="14" name="TextBox 13">
            <a:extLst>
              <a:ext uri="{FF2B5EF4-FFF2-40B4-BE49-F238E27FC236}">
                <a16:creationId xmlns:a16="http://schemas.microsoft.com/office/drawing/2014/main" id="{93FBE97B-62F9-9345-8837-7208B76D40BA}"/>
              </a:ext>
            </a:extLst>
          </p:cNvPr>
          <p:cNvSpPr txBox="1"/>
          <p:nvPr/>
        </p:nvSpPr>
        <p:spPr>
          <a:xfrm>
            <a:off x="2895814" y="4409858"/>
            <a:ext cx="2133943" cy="430887"/>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VERBESSERUNG BEI KONFLIKTSITUATIONEN</a:t>
            </a:r>
          </a:p>
        </p:txBody>
      </p:sp>
      <p:sp>
        <p:nvSpPr>
          <p:cNvPr id="15" name="TextBox 14">
            <a:extLst>
              <a:ext uri="{FF2B5EF4-FFF2-40B4-BE49-F238E27FC236}">
                <a16:creationId xmlns:a16="http://schemas.microsoft.com/office/drawing/2014/main" id="{F8C9DC3D-4F51-D94E-9C5C-DA44C3C8C28B}"/>
              </a:ext>
            </a:extLst>
          </p:cNvPr>
          <p:cNvSpPr txBox="1"/>
          <p:nvPr/>
        </p:nvSpPr>
        <p:spPr>
          <a:xfrm>
            <a:off x="5128625" y="4409166"/>
            <a:ext cx="2115948" cy="646331"/>
          </a:xfrm>
          <a:prstGeom prst="rect">
            <a:avLst/>
          </a:prstGeom>
          <a:noFill/>
        </p:spPr>
        <p:txBody>
          <a:bodyPr wrap="square" lIns="0" tIns="0" rIns="0" bIns="0">
            <a:noAutofit/>
          </a:bodyPr>
          <a:lstStyle/>
          <a:p>
            <a:pPr algn="ctr">
              <a:defRPr sz="1400" b="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VERBESSERUNG BEI SCHWIERIGEN ARBEITSBEZIEHUNGEN</a:t>
            </a:r>
          </a:p>
        </p:txBody>
      </p:sp>
      <p:sp>
        <p:nvSpPr>
          <p:cNvPr id="16" name="TextBox 15">
            <a:extLst>
              <a:ext uri="{FF2B5EF4-FFF2-40B4-BE49-F238E27FC236}">
                <a16:creationId xmlns:a16="http://schemas.microsoft.com/office/drawing/2014/main" id="{618CF056-B922-7D4E-8065-190477C21094}"/>
              </a:ext>
            </a:extLst>
          </p:cNvPr>
          <p:cNvSpPr txBox="1"/>
          <p:nvPr/>
        </p:nvSpPr>
        <p:spPr>
          <a:xfrm>
            <a:off x="1260309" y="5542118"/>
            <a:ext cx="5489286" cy="191299"/>
          </a:xfrm>
          <a:prstGeom prst="rect">
            <a:avLst/>
          </a:prstGeom>
          <a:noFill/>
        </p:spPr>
        <p:txBody>
          <a:bodyPr wrap="square" lIns="0" tIns="0" rIns="0" bIns="0">
            <a:noAutofit/>
          </a:bodyPr>
          <a:lstStyle/>
          <a:p>
            <a:pPr algn="ctr">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Mit zunehmender Anpassungsfähigkeit steigt auch die Arbeitsleistung.</a:t>
            </a:r>
            <a:endParaRPr lang="de-DE"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0B17BDEE-868E-1A44-9464-9DFA50CBDC51}"/>
              </a:ext>
            </a:extLst>
          </p:cNvPr>
          <p:cNvSpPr txBox="1"/>
          <p:nvPr/>
        </p:nvSpPr>
        <p:spPr>
          <a:xfrm>
            <a:off x="1047019" y="4093106"/>
            <a:ext cx="1560954"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berichteten eine</a:t>
            </a:r>
            <a:endParaRPr lang="de-DE"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AA00A6E1-0623-C648-80D6-BB65F66352A8}"/>
              </a:ext>
            </a:extLst>
          </p:cNvPr>
          <p:cNvSpPr txBox="1"/>
          <p:nvPr/>
        </p:nvSpPr>
        <p:spPr>
          <a:xfrm>
            <a:off x="3082463" y="4093106"/>
            <a:ext cx="1760645"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berichteten von einer</a:t>
            </a:r>
            <a:endParaRPr lang="de-DE"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C7979600-F506-1748-BE77-E55512847129}"/>
              </a:ext>
            </a:extLst>
          </p:cNvPr>
          <p:cNvSpPr txBox="1"/>
          <p:nvPr/>
        </p:nvSpPr>
        <p:spPr>
          <a:xfrm>
            <a:off x="5119350" y="4093106"/>
            <a:ext cx="2134498" cy="215444"/>
          </a:xfrm>
          <a:prstGeom prst="rect">
            <a:avLst/>
          </a:prstGeom>
          <a:noFill/>
        </p:spPr>
        <p:txBody>
          <a:bodyPr wrap="square" lIns="0" tIns="0" rIns="0" bIns="0">
            <a:noAutofit/>
          </a:bodyPr>
          <a:lstStyle/>
          <a:p>
            <a:pPr algn="ctr">
              <a:defRPr sz="1400" i="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pPr>
            <a:r>
              <a:rPr lang="de-DE" dirty="0"/>
              <a:t>berichteten von einer</a:t>
            </a:r>
            <a:endParaRPr lang="de-DE" sz="16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42277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p15="http://schemas.microsoft.com/office/powerpoint/2012/main" xmlns:asvg="http://schemas.microsoft.com/office/drawing/2016/SVG/main" xmlns:a14="http://schemas.microsoft.com/office/drawing/2010/main" xmlns:a16="http://schemas.microsoft.com/office/drawing/2014/main"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a:extLst>
              <a:ext uri="{FF2B5EF4-FFF2-40B4-BE49-F238E27FC236}">
                <a16:creationId xmlns:a16="http://schemas.microsoft.com/office/drawing/2014/main" id="{688C213F-54B1-D94B-85CF-B734F379DB35}"/>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6" name="Slide Number Placeholder 2">
            <a:extLst>
              <a:ext uri="{FF2B5EF4-FFF2-40B4-BE49-F238E27FC236}">
                <a16:creationId xmlns:a16="http://schemas.microsoft.com/office/drawing/2014/main" id="{BD7EBCD6-DA1A-4507-8D94-22131A74F097}"/>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30</a:t>
            </a:fld>
            <a:endParaRPr lang="de-DE" sz="1000" dirty="0">
              <a:solidFill>
                <a:srgbClr val="898989"/>
              </a:solidFill>
            </a:endParaRPr>
          </a:p>
        </p:txBody>
      </p:sp>
      <p:pic>
        <p:nvPicPr>
          <p:cNvPr id="4" name="Picture 3" descr="Graphical user interface, website&#10;&#10;Description automatically generated">
            <a:extLst>
              <a:ext uri="{FF2B5EF4-FFF2-40B4-BE49-F238E27FC236}">
                <a16:creationId xmlns:a16="http://schemas.microsoft.com/office/drawing/2014/main" id="{9298CA2E-3400-F522-B234-516878EEC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744" y="377070"/>
            <a:ext cx="4455484" cy="5765370"/>
          </a:xfrm>
          <a:prstGeom prst="rect">
            <a:avLst/>
          </a:prstGeom>
          <a:ln>
            <a:solidFill>
              <a:schemeClr val="tx1"/>
            </a:solidFill>
          </a:ln>
        </p:spPr>
      </p:pic>
      <p:pic>
        <p:nvPicPr>
          <p:cNvPr id="8" name="Picture 7" descr="Graphical user interface&#10;&#10;Description automatically generated">
            <a:extLst>
              <a:ext uri="{FF2B5EF4-FFF2-40B4-BE49-F238E27FC236}">
                <a16:creationId xmlns:a16="http://schemas.microsoft.com/office/drawing/2014/main" id="{1FBDA1BB-5517-AF45-FBE6-00BC7CADD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197" y="377070"/>
            <a:ext cx="4455059" cy="5765370"/>
          </a:xfrm>
          <a:prstGeom prst="rect">
            <a:avLst/>
          </a:prstGeom>
          <a:ln>
            <a:solidFill>
              <a:schemeClr val="tx1"/>
            </a:solidFill>
          </a:ln>
        </p:spPr>
      </p:pic>
    </p:spTree>
    <p:extLst>
      <p:ext uri="{BB962C8B-B14F-4D97-AF65-F5344CB8AC3E}">
        <p14:creationId xmlns:p14="http://schemas.microsoft.com/office/powerpoint/2010/main" val="2075503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a:extLst>
              <a:ext uri="{FF2B5EF4-FFF2-40B4-BE49-F238E27FC236}">
                <a16:creationId xmlns:a16="http://schemas.microsoft.com/office/drawing/2014/main" id="{C694B7E0-0ABE-4E40-827E-6B52044119E9}"/>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8" name="Slide Number Placeholder 2">
            <a:extLst>
              <a:ext uri="{FF2B5EF4-FFF2-40B4-BE49-F238E27FC236}">
                <a16:creationId xmlns:a16="http://schemas.microsoft.com/office/drawing/2014/main" id="{6B63E0C5-D53B-459F-AF73-25E34E7AD801}"/>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31</a:t>
            </a:fld>
            <a:endParaRPr lang="de-DE" sz="1000" dirty="0">
              <a:solidFill>
                <a:srgbClr val="898989"/>
              </a:solidFill>
            </a:endParaRPr>
          </a:p>
        </p:txBody>
      </p:sp>
      <p:pic>
        <p:nvPicPr>
          <p:cNvPr id="4" name="Picture 3" descr="Text&#10;&#10;Description automatically generated">
            <a:extLst>
              <a:ext uri="{FF2B5EF4-FFF2-40B4-BE49-F238E27FC236}">
                <a16:creationId xmlns:a16="http://schemas.microsoft.com/office/drawing/2014/main" id="{C5FC103C-12F5-F832-0D62-C19C60725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954" y="387865"/>
            <a:ext cx="4411035" cy="5707618"/>
          </a:xfrm>
          <a:prstGeom prst="rect">
            <a:avLst/>
          </a:prstGeom>
          <a:ln>
            <a:solidFill>
              <a:schemeClr val="tx1"/>
            </a:solidFill>
          </a:ln>
        </p:spPr>
      </p:pic>
      <p:pic>
        <p:nvPicPr>
          <p:cNvPr id="9" name="Picture 8" descr="Graphical user interface, text, application, Word&#10;&#10;Description automatically generated">
            <a:extLst>
              <a:ext uri="{FF2B5EF4-FFF2-40B4-BE49-F238E27FC236}">
                <a16:creationId xmlns:a16="http://schemas.microsoft.com/office/drawing/2014/main" id="{957E7CB0-0EA6-5E64-D926-853820F43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011" y="387086"/>
            <a:ext cx="4411035" cy="5708397"/>
          </a:xfrm>
          <a:prstGeom prst="rect">
            <a:avLst/>
          </a:prstGeom>
          <a:ln>
            <a:solidFill>
              <a:schemeClr val="tx1"/>
            </a:solidFill>
          </a:ln>
        </p:spPr>
      </p:pic>
    </p:spTree>
    <p:extLst>
      <p:ext uri="{BB962C8B-B14F-4D97-AF65-F5344CB8AC3E}">
        <p14:creationId xmlns:p14="http://schemas.microsoft.com/office/powerpoint/2010/main" val="2784855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E9F4091A-21BF-43F9-AC98-7232C969F46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9" name="Slide Number Placeholder 2">
            <a:extLst>
              <a:ext uri="{FF2B5EF4-FFF2-40B4-BE49-F238E27FC236}">
                <a16:creationId xmlns:a16="http://schemas.microsoft.com/office/drawing/2014/main" id="{834AE13C-214E-4C25-8BC5-CAF313B7D61F}"/>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32</a:t>
            </a:fld>
            <a:endParaRPr lang="de-DE" sz="1000" dirty="0">
              <a:solidFill>
                <a:srgbClr val="898989"/>
              </a:solidFill>
            </a:endParaRPr>
          </a:p>
        </p:txBody>
      </p:sp>
      <p:pic>
        <p:nvPicPr>
          <p:cNvPr id="3" name="Picture 2" descr="Graphical user interface, text, application, Word&#10;&#10;Description automatically generated">
            <a:extLst>
              <a:ext uri="{FF2B5EF4-FFF2-40B4-BE49-F238E27FC236}">
                <a16:creationId xmlns:a16="http://schemas.microsoft.com/office/drawing/2014/main" id="{998E0537-E957-E270-A6E0-2A6ECAEB0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5" y="306139"/>
            <a:ext cx="4523974" cy="5854554"/>
          </a:xfrm>
          <a:prstGeom prst="rect">
            <a:avLst/>
          </a:prstGeom>
          <a:ln>
            <a:solidFill>
              <a:schemeClr val="tx1"/>
            </a:solidFill>
          </a:ln>
        </p:spPr>
      </p:pic>
      <p:pic>
        <p:nvPicPr>
          <p:cNvPr id="6" name="Picture 5" descr="Graphical user interface, text, application, Word&#10;&#10;Description automatically generated">
            <a:extLst>
              <a:ext uri="{FF2B5EF4-FFF2-40B4-BE49-F238E27FC236}">
                <a16:creationId xmlns:a16="http://schemas.microsoft.com/office/drawing/2014/main" id="{1E284E21-2D74-7532-6CD6-47C4EF399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741" y="306139"/>
            <a:ext cx="4524764" cy="5854554"/>
          </a:xfrm>
          <a:prstGeom prst="rect">
            <a:avLst/>
          </a:prstGeom>
          <a:ln>
            <a:solidFill>
              <a:schemeClr val="tx1"/>
            </a:solidFill>
          </a:ln>
        </p:spPr>
      </p:pic>
    </p:spTree>
    <p:extLst>
      <p:ext uri="{BB962C8B-B14F-4D97-AF65-F5344CB8AC3E}">
        <p14:creationId xmlns:p14="http://schemas.microsoft.com/office/powerpoint/2010/main" val="27337073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51C7820-4202-47FA-B547-8C61FDA5AA83}"/>
              </a:ext>
            </a:extLst>
          </p:cNvPr>
          <p:cNvSpPr txBox="1">
            <a:spLocks/>
          </p:cNvSpPr>
          <p:nvPr/>
        </p:nvSpPr>
        <p:spPr>
          <a:xfrm>
            <a:off x="144376" y="6390772"/>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6" name="Slide Number Placeholder 2">
            <a:extLst>
              <a:ext uri="{FF2B5EF4-FFF2-40B4-BE49-F238E27FC236}">
                <a16:creationId xmlns:a16="http://schemas.microsoft.com/office/drawing/2014/main" id="{71AF6059-C33B-40F7-B088-040799C6EB69}"/>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33</a:t>
            </a:fld>
            <a:endParaRPr lang="de-DE" sz="1000" dirty="0">
              <a:solidFill>
                <a:srgbClr val="898989"/>
              </a:solidFill>
            </a:endParaRPr>
          </a:p>
        </p:txBody>
      </p:sp>
      <p:pic>
        <p:nvPicPr>
          <p:cNvPr id="3" name="Picture 2" descr="Text&#10;&#10;Description automatically generated">
            <a:extLst>
              <a:ext uri="{FF2B5EF4-FFF2-40B4-BE49-F238E27FC236}">
                <a16:creationId xmlns:a16="http://schemas.microsoft.com/office/drawing/2014/main" id="{ACF8AE42-CFCC-1CAF-8A95-73AF60F21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31" y="455561"/>
            <a:ext cx="4308832" cy="5575162"/>
          </a:xfrm>
          <a:prstGeom prst="rect">
            <a:avLst/>
          </a:prstGeom>
          <a:ln>
            <a:solidFill>
              <a:schemeClr val="tx1"/>
            </a:solidFill>
          </a:ln>
        </p:spPr>
      </p:pic>
      <p:pic>
        <p:nvPicPr>
          <p:cNvPr id="9" name="Picture 8" descr="Text&#10;&#10;Description automatically generated">
            <a:extLst>
              <a:ext uri="{FF2B5EF4-FFF2-40B4-BE49-F238E27FC236}">
                <a16:creationId xmlns:a16="http://schemas.microsoft.com/office/drawing/2014/main" id="{E6C865CE-5BFC-8BBC-358F-886959813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9237" y="455561"/>
            <a:ext cx="4308832" cy="5575162"/>
          </a:xfrm>
          <a:prstGeom prst="rect">
            <a:avLst/>
          </a:prstGeom>
          <a:ln>
            <a:solidFill>
              <a:schemeClr val="tx1"/>
            </a:solidFill>
          </a:ln>
        </p:spPr>
      </p:pic>
    </p:spTree>
    <p:extLst>
      <p:ext uri="{BB962C8B-B14F-4D97-AF65-F5344CB8AC3E}">
        <p14:creationId xmlns:p14="http://schemas.microsoft.com/office/powerpoint/2010/main" val="3622892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1">
            <a:extLst>
              <a:ext uri="{FF2B5EF4-FFF2-40B4-BE49-F238E27FC236}">
                <a16:creationId xmlns:a16="http://schemas.microsoft.com/office/drawing/2014/main" id="{0F7D0FCD-DC0E-4D8D-ACC0-D2B89B33574A}"/>
              </a:ext>
            </a:extLst>
          </p:cNvPr>
          <p:cNvSpPr txBox="1">
            <a:spLocks/>
          </p:cNvSpPr>
          <p:nvPr/>
        </p:nvSpPr>
        <p:spPr>
          <a:xfrm>
            <a:off x="228600" y="6438900"/>
            <a:ext cx="79248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000">
                <a:solidFill>
                  <a:srgbClr val="898989"/>
                </a:solidFill>
              </a:defRPr>
            </a:pPr>
            <a:r>
              <a:rPr lang="de-DE"/>
              <a:t>© The TRACOM Corporation. Alle Rechte vorbehalten.</a:t>
            </a:r>
            <a:endParaRPr lang="de-DE" dirty="0"/>
          </a:p>
        </p:txBody>
      </p:sp>
      <p:sp>
        <p:nvSpPr>
          <p:cNvPr id="6" name="Slide Number Placeholder 2">
            <a:extLst>
              <a:ext uri="{FF2B5EF4-FFF2-40B4-BE49-F238E27FC236}">
                <a16:creationId xmlns:a16="http://schemas.microsoft.com/office/drawing/2014/main" id="{E086AF5D-9CFE-45AD-81D8-2834ED151F85}"/>
              </a:ext>
            </a:extLst>
          </p:cNvPr>
          <p:cNvSpPr txBox="1">
            <a:spLocks/>
          </p:cNvSpPr>
          <p:nvPr/>
        </p:nvSpPr>
        <p:spPr>
          <a:xfrm>
            <a:off x="9220200" y="6438900"/>
            <a:ext cx="2743200" cy="282575"/>
          </a:xfrm>
          <a:prstGeom prst="rect">
            <a:avLst/>
          </a:prstGeom>
        </p:spPr>
        <p:txBody>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34</a:t>
            </a:fld>
            <a:endParaRPr lang="de-DE" sz="1000" dirty="0">
              <a:solidFill>
                <a:srgbClr val="898989"/>
              </a:solidFill>
            </a:endParaRPr>
          </a:p>
        </p:txBody>
      </p:sp>
      <p:pic>
        <p:nvPicPr>
          <p:cNvPr id="3" name="Picture 2" descr="Graphical user interface, text, application, email&#10;&#10;Description automatically generated">
            <a:extLst>
              <a:ext uri="{FF2B5EF4-FFF2-40B4-BE49-F238E27FC236}">
                <a16:creationId xmlns:a16="http://schemas.microsoft.com/office/drawing/2014/main" id="{EF52AAD1-69EC-6563-4574-8DC2F847D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661" y="277802"/>
            <a:ext cx="4412830" cy="5710720"/>
          </a:xfrm>
          <a:prstGeom prst="rect">
            <a:avLst/>
          </a:prstGeom>
          <a:ln>
            <a:solidFill>
              <a:schemeClr val="tx1"/>
            </a:solidFill>
          </a:ln>
        </p:spPr>
      </p:pic>
      <p:pic>
        <p:nvPicPr>
          <p:cNvPr id="9" name="Picture 8" descr="Graphical user interface, application&#10;&#10;Description automatically generated">
            <a:extLst>
              <a:ext uri="{FF2B5EF4-FFF2-40B4-BE49-F238E27FC236}">
                <a16:creationId xmlns:a16="http://schemas.microsoft.com/office/drawing/2014/main" id="{D6ACB805-8265-F168-2F61-072E7266F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5511" y="277801"/>
            <a:ext cx="4413692" cy="5710721"/>
          </a:xfrm>
          <a:prstGeom prst="rect">
            <a:avLst/>
          </a:prstGeom>
          <a:ln>
            <a:solidFill>
              <a:schemeClr val="tx1"/>
            </a:solidFill>
          </a:ln>
        </p:spPr>
      </p:pic>
    </p:spTree>
    <p:extLst>
      <p:ext uri="{BB962C8B-B14F-4D97-AF65-F5344CB8AC3E}">
        <p14:creationId xmlns:p14="http://schemas.microsoft.com/office/powerpoint/2010/main" val="127078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1277413" y="2058366"/>
            <a:ext cx="9637175" cy="2302565"/>
          </a:xfrm>
        </p:spPr>
        <p:txBody>
          <a:bodyPr anchor="ctr"/>
          <a:lstStyle/>
          <a:p>
            <a:pPr algn="ctr">
              <a:defRPr sz="5400"/>
            </a:pPr>
            <a:r>
              <a:rPr lang="de-DE" dirty="0"/>
              <a:t>Anpassungsfähigkeitsprofil in Papierform</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a:lstStyle/>
          <a:p>
            <a:fld id="{1B1CF60C-C85D-47C0-8597-E3BF95F18FA3}" type="slidenum">
              <a:rPr lang="de-DE" smtClean="0"/>
              <a:t>35</a:t>
            </a:fld>
            <a:endParaRPr lang="de-DE"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a:lstStyle/>
          <a:p>
            <a:pPr algn="l"/>
            <a:r>
              <a:rPr lang="de-DE"/>
              <a:t>© The TRACOM Corporation. Alle Rechte vorbehalten.</a:t>
            </a:r>
            <a:endParaRPr lang="de-DE" dirty="0"/>
          </a:p>
        </p:txBody>
      </p:sp>
    </p:spTree>
    <p:extLst>
      <p:ext uri="{BB962C8B-B14F-4D97-AF65-F5344CB8AC3E}">
        <p14:creationId xmlns:p14="http://schemas.microsoft.com/office/powerpoint/2010/main" val="649421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9ED8E5-20B7-4C1E-9C3F-E53C25A74A9C}"/>
              </a:ext>
            </a:extLst>
          </p:cNvPr>
          <p:cNvSpPr>
            <a:spLocks noGrp="1"/>
          </p:cNvSpPr>
          <p:nvPr>
            <p:ph type="title"/>
          </p:nvPr>
        </p:nvSpPr>
        <p:spPr>
          <a:xfrm>
            <a:off x="663294" y="228600"/>
            <a:ext cx="11300105" cy="1009650"/>
          </a:xfrm>
        </p:spPr>
        <p:txBody>
          <a:bodyPr wrap="square">
            <a:noAutofit/>
          </a:bodyPr>
          <a:lstStyle/>
          <a:p>
            <a:r>
              <a:rPr lang="de-DE" dirty="0"/>
              <a:t>Anpassungsfähigkeit</a:t>
            </a:r>
          </a:p>
        </p:txBody>
      </p:sp>
      <p:sp>
        <p:nvSpPr>
          <p:cNvPr id="14" name="Content Placeholder 13">
            <a:extLst>
              <a:ext uri="{FF2B5EF4-FFF2-40B4-BE49-F238E27FC236}">
                <a16:creationId xmlns:a16="http://schemas.microsoft.com/office/drawing/2014/main" id="{C4599D21-08FC-4259-AEBE-B90D594F37A8}"/>
              </a:ext>
            </a:extLst>
          </p:cNvPr>
          <p:cNvSpPr>
            <a:spLocks noGrp="1"/>
          </p:cNvSpPr>
          <p:nvPr>
            <p:ph idx="1"/>
          </p:nvPr>
        </p:nvSpPr>
        <p:spPr>
          <a:xfrm>
            <a:off x="2590481" y="2584043"/>
            <a:ext cx="6752625" cy="566737"/>
          </a:xfrm>
        </p:spPr>
        <p:txBody>
          <a:bodyPr wrap="square">
            <a:noAutofit/>
          </a:bodyPr>
          <a:lstStyle/>
          <a:p>
            <a:pPr algn="ctr"/>
            <a:r>
              <a:rPr lang="de-DE" dirty="0"/>
              <a:t>Verhalten wird betrachtet als Fokussierung auf...</a:t>
            </a:r>
          </a:p>
        </p:txBody>
      </p:sp>
      <p:sp>
        <p:nvSpPr>
          <p:cNvPr id="6" name="Slide Number Placeholder 5">
            <a:extLst>
              <a:ext uri="{FF2B5EF4-FFF2-40B4-BE49-F238E27FC236}">
                <a16:creationId xmlns:a16="http://schemas.microsoft.com/office/drawing/2014/main" id="{597112F7-F68C-4019-A386-E673FEEE4280}"/>
              </a:ext>
            </a:extLst>
          </p:cNvPr>
          <p:cNvSpPr>
            <a:spLocks noGrp="1"/>
          </p:cNvSpPr>
          <p:nvPr>
            <p:ph type="sldNum" sz="quarter" idx="12"/>
          </p:nvPr>
        </p:nvSpPr>
        <p:spPr/>
        <p:txBody>
          <a:bodyPr wrap="square">
            <a:noAutofit/>
          </a:bodyPr>
          <a:lstStyle/>
          <a:p>
            <a:fld id="{1B1CF60C-C85D-47C0-8597-E3BF95F18FA3}" type="slidenum">
              <a:rPr lang="de-DE" smtClean="0"/>
              <a:t>36</a:t>
            </a:fld>
            <a:endParaRPr lang="de-DE" dirty="0"/>
          </a:p>
        </p:txBody>
      </p:sp>
      <p:sp>
        <p:nvSpPr>
          <p:cNvPr id="5" name="Footer Placeholder 4">
            <a:extLst>
              <a:ext uri="{FF2B5EF4-FFF2-40B4-BE49-F238E27FC236}">
                <a16:creationId xmlns:a16="http://schemas.microsoft.com/office/drawing/2014/main" id="{E4633AD7-A110-495A-A889-65ABC1C2FAE7}"/>
              </a:ext>
            </a:extLst>
          </p:cNvPr>
          <p:cNvSpPr>
            <a:spLocks noGrp="1"/>
          </p:cNvSpPr>
          <p:nvPr>
            <p:ph type="ftr" sz="quarter" idx="13"/>
          </p:nvPr>
        </p:nvSpPr>
        <p:spPr/>
        <p:txBody>
          <a:bodyPr wrap="square">
            <a:noAutofit/>
          </a:bodyPr>
          <a:lstStyle/>
          <a:p>
            <a:r>
              <a:rPr lang="de-DE"/>
              <a:t>© The TRACOM Corporation. Alle Rechte vorbehalten.</a:t>
            </a:r>
            <a:endParaRPr lang="de-DE" dirty="0"/>
          </a:p>
        </p:txBody>
      </p:sp>
      <p:sp>
        <p:nvSpPr>
          <p:cNvPr id="9" name="Text Placeholder 8">
            <a:extLst>
              <a:ext uri="{FF2B5EF4-FFF2-40B4-BE49-F238E27FC236}">
                <a16:creationId xmlns:a16="http://schemas.microsoft.com/office/drawing/2014/main" id="{A959BDBC-84E0-4A15-B412-9A6AB52B82AA}"/>
              </a:ext>
            </a:extLst>
          </p:cNvPr>
          <p:cNvSpPr>
            <a:spLocks noGrp="1"/>
          </p:cNvSpPr>
          <p:nvPr>
            <p:ph type="body" sz="quarter" idx="14"/>
          </p:nvPr>
        </p:nvSpPr>
        <p:spPr>
          <a:xfrm>
            <a:off x="663294" y="1320800"/>
            <a:ext cx="10100784" cy="903288"/>
          </a:xfrm>
        </p:spPr>
        <p:txBody>
          <a:bodyPr wrap="square">
            <a:noAutofit/>
          </a:bodyPr>
          <a:lstStyle/>
          <a:p>
            <a:r>
              <a:rPr lang="de-DE" dirty="0"/>
              <a:t>Ein Maß für die zwischenmenschliche Effektivität in der Zusammenarbeit mit anderen</a:t>
            </a:r>
          </a:p>
        </p:txBody>
      </p:sp>
      <p:sp>
        <p:nvSpPr>
          <p:cNvPr id="11" name="Rectangle 10">
            <a:extLst>
              <a:ext uri="{FF2B5EF4-FFF2-40B4-BE49-F238E27FC236}">
                <a16:creationId xmlns:a16="http://schemas.microsoft.com/office/drawing/2014/main" id="{C2736086-A9C4-44E6-9061-31C46229A482}"/>
              </a:ext>
            </a:extLst>
          </p:cNvPr>
          <p:cNvSpPr/>
          <p:nvPr/>
        </p:nvSpPr>
        <p:spPr bwMode="gray">
          <a:xfrm>
            <a:off x="4802188" y="3094831"/>
            <a:ext cx="2463800" cy="12017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de-DE"/>
              <a:t>Mittel</a:t>
            </a:r>
            <a:endParaRPr lang="de-DE" dirty="0"/>
          </a:p>
        </p:txBody>
      </p:sp>
      <p:sp>
        <p:nvSpPr>
          <p:cNvPr id="12" name="Arrow: Pentagon 11">
            <a:extLst>
              <a:ext uri="{FF2B5EF4-FFF2-40B4-BE49-F238E27FC236}">
                <a16:creationId xmlns:a16="http://schemas.microsoft.com/office/drawing/2014/main" id="{1F38B442-5A6D-4C3D-8F2E-36464AE39CE7}"/>
              </a:ext>
            </a:extLst>
          </p:cNvPr>
          <p:cNvSpPr/>
          <p:nvPr/>
        </p:nvSpPr>
        <p:spPr bwMode="gray">
          <a:xfrm>
            <a:off x="7367588" y="3094831"/>
            <a:ext cx="2463800" cy="1201737"/>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de-DE" dirty="0"/>
              <a:t>Hoch</a:t>
            </a:r>
          </a:p>
        </p:txBody>
      </p:sp>
      <p:sp>
        <p:nvSpPr>
          <p:cNvPr id="13" name="Arrow: Pentagon 12">
            <a:extLst>
              <a:ext uri="{FF2B5EF4-FFF2-40B4-BE49-F238E27FC236}">
                <a16:creationId xmlns:a16="http://schemas.microsoft.com/office/drawing/2014/main" id="{07F9EB35-F5EF-4C0D-BD60-1B2A6AB602D8}"/>
              </a:ext>
            </a:extLst>
          </p:cNvPr>
          <p:cNvSpPr/>
          <p:nvPr/>
        </p:nvSpPr>
        <p:spPr bwMode="gray">
          <a:xfrm flipH="1">
            <a:off x="2198688" y="3094830"/>
            <a:ext cx="2463800" cy="1201737"/>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defRPr sz="1800">
                <a:solidFill>
                  <a:schemeClr val="bg1"/>
                </a:solidFill>
                <a:latin typeface="Arial Black" panose="020B0A04020102020204" pitchFamily="34" charset="0"/>
              </a:defRPr>
            </a:pPr>
            <a:r>
              <a:rPr lang="de-DE" dirty="0"/>
              <a:t>Niedrig</a:t>
            </a:r>
          </a:p>
        </p:txBody>
      </p:sp>
      <p:sp>
        <p:nvSpPr>
          <p:cNvPr id="17" name="Rectangle 16">
            <a:extLst>
              <a:ext uri="{FF2B5EF4-FFF2-40B4-BE49-F238E27FC236}">
                <a16:creationId xmlns:a16="http://schemas.microsoft.com/office/drawing/2014/main" id="{C9C1E3F0-E515-498E-9B2B-E3EB58958B12}"/>
              </a:ext>
            </a:extLst>
          </p:cNvPr>
          <p:cNvSpPr/>
          <p:nvPr/>
        </p:nvSpPr>
        <p:spPr bwMode="gray">
          <a:xfrm>
            <a:off x="334963" y="3396307"/>
            <a:ext cx="1724026"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gn="r">
              <a:lnSpc>
                <a:spcPct val="85000"/>
              </a:lnSpc>
              <a:defRPr b="1">
                <a:solidFill>
                  <a:schemeClr val="accent6"/>
                </a:solidFill>
              </a:defRPr>
            </a:pPr>
            <a:r>
              <a:rPr lang="de-DE" dirty="0"/>
              <a:t>Meine Anspannung</a:t>
            </a:r>
          </a:p>
        </p:txBody>
      </p:sp>
      <p:sp>
        <p:nvSpPr>
          <p:cNvPr id="18" name="Rectangle 17">
            <a:extLst>
              <a:ext uri="{FF2B5EF4-FFF2-40B4-BE49-F238E27FC236}">
                <a16:creationId xmlns:a16="http://schemas.microsoft.com/office/drawing/2014/main" id="{DD8FD7D6-E98A-42EB-9112-52672592F01D}"/>
              </a:ext>
            </a:extLst>
          </p:cNvPr>
          <p:cNvSpPr/>
          <p:nvPr/>
        </p:nvSpPr>
        <p:spPr bwMode="gray">
          <a:xfrm>
            <a:off x="9885363" y="3411346"/>
            <a:ext cx="1971675" cy="369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pPr>
              <a:lnSpc>
                <a:spcPct val="85000"/>
              </a:lnSpc>
              <a:defRPr b="1">
                <a:solidFill>
                  <a:schemeClr val="accent6"/>
                </a:solidFill>
              </a:defRPr>
            </a:pPr>
            <a:r>
              <a:rPr lang="de-DE" dirty="0"/>
              <a:t>Anspannung anderer</a:t>
            </a:r>
          </a:p>
        </p:txBody>
      </p:sp>
    </p:spTree>
    <p:extLst>
      <p:ext uri="{BB962C8B-B14F-4D97-AF65-F5344CB8AC3E}">
        <p14:creationId xmlns:p14="http://schemas.microsoft.com/office/powerpoint/2010/main" val="3073966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716C-ECDF-4EBC-8120-9CC2CE774444}"/>
              </a:ext>
            </a:extLst>
          </p:cNvPr>
          <p:cNvSpPr>
            <a:spLocks noGrp="1"/>
          </p:cNvSpPr>
          <p:nvPr>
            <p:ph type="title"/>
          </p:nvPr>
        </p:nvSpPr>
        <p:spPr>
          <a:xfrm>
            <a:off x="491318" y="228600"/>
            <a:ext cx="11472081" cy="1009650"/>
          </a:xfrm>
        </p:spPr>
        <p:txBody>
          <a:bodyPr/>
          <a:lstStyle/>
          <a:p>
            <a:pPr>
              <a:defRPr>
                <a:ea typeface="ヒラギノ角ゴ Pro W3" pitchFamily="4" charset="-128"/>
                <a:cs typeface="ヒラギノ角ゴ Pro W3" pitchFamily="4" charset="-128"/>
              </a:defRPr>
            </a:pPr>
            <a:r>
              <a:rPr lang="de-DE" dirty="0"/>
              <a:t>Ihre Anpassungsfähigkeits-Selbstwahrnehmung</a:t>
            </a:r>
          </a:p>
        </p:txBody>
      </p:sp>
      <p:sp>
        <p:nvSpPr>
          <p:cNvPr id="3" name="Content Placeholder 2">
            <a:extLst>
              <a:ext uri="{FF2B5EF4-FFF2-40B4-BE49-F238E27FC236}">
                <a16:creationId xmlns:a16="http://schemas.microsoft.com/office/drawing/2014/main" id="{35D4B764-5846-4537-AFA6-85FED46A9236}"/>
              </a:ext>
            </a:extLst>
          </p:cNvPr>
          <p:cNvSpPr>
            <a:spLocks noGrp="1"/>
          </p:cNvSpPr>
          <p:nvPr>
            <p:ph sz="half" idx="1"/>
          </p:nvPr>
        </p:nvSpPr>
        <p:spPr>
          <a:xfrm>
            <a:off x="736979" y="2084147"/>
            <a:ext cx="5584308" cy="3607271"/>
          </a:xfrm>
        </p:spPr>
        <p:txBody>
          <a:bodyPr wrap="square">
            <a:noAutofit/>
          </a:bodyPr>
          <a:lstStyle/>
          <a:p>
            <a:pPr marL="457200" indent="-457200" eaLnBrk="1" hangingPunct="1">
              <a:spcAft>
                <a:spcPts val="600"/>
              </a:spcAft>
              <a:buFont typeface="+mj-lt"/>
              <a:buAutoNum type="arabicPeriod"/>
              <a:defRPr sz="2400">
                <a:ea typeface="ヒラギノ角ゴ Pro W3" pitchFamily="4" charset="-128"/>
                <a:cs typeface="ヒラギノ角ゴ Pro W3" pitchFamily="4" charset="-128"/>
              </a:defRPr>
            </a:pPr>
            <a:r>
              <a:rPr lang="de-DE" dirty="0"/>
              <a:t>Perforation aufreißen</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de-DE" dirty="0"/>
              <a:t>Fügen Sie die Häkchen in der schattierten Spalte ein.</a:t>
            </a:r>
          </a:p>
          <a:p>
            <a:pPr marL="457200" indent="-457200" eaLnBrk="1" hangingPunct="1">
              <a:lnSpc>
                <a:spcPct val="80000"/>
              </a:lnSpc>
              <a:spcAft>
                <a:spcPts val="1200"/>
              </a:spcAft>
              <a:buFont typeface="+mj-lt"/>
              <a:buAutoNum type="arabicPeriod"/>
              <a:defRPr sz="2400">
                <a:ea typeface="ヒラギノ角ゴ Pro W3" pitchFamily="4" charset="-128"/>
                <a:cs typeface="ヒラギノ角ゴ Pro W3" pitchFamily="4" charset="-128"/>
              </a:defRPr>
            </a:pPr>
            <a:r>
              <a:rPr lang="de-DE" dirty="0"/>
              <a:t>Kreisen Sie den Buchstaben Ihrer Anpassungsfähigkeits-Punktzahl ein.</a:t>
            </a:r>
          </a:p>
          <a:p>
            <a:endParaRPr lang="de-DE" dirty="0"/>
          </a:p>
        </p:txBody>
      </p:sp>
      <p:sp>
        <p:nvSpPr>
          <p:cNvPr id="4" name="Slide Number Placeholder 3">
            <a:extLst>
              <a:ext uri="{FF2B5EF4-FFF2-40B4-BE49-F238E27FC236}">
                <a16:creationId xmlns:a16="http://schemas.microsoft.com/office/drawing/2014/main" id="{9963F72A-6B05-4C1D-A060-196414E530D6}"/>
              </a:ext>
            </a:extLst>
          </p:cNvPr>
          <p:cNvSpPr>
            <a:spLocks noGrp="1"/>
          </p:cNvSpPr>
          <p:nvPr>
            <p:ph type="sldNum" sz="quarter" idx="12"/>
          </p:nvPr>
        </p:nvSpPr>
        <p:spPr/>
        <p:txBody>
          <a:bodyPr/>
          <a:lstStyle/>
          <a:p>
            <a:fld id="{1B1CF60C-C85D-47C0-8597-E3BF95F18FA3}" type="slidenum">
              <a:rPr lang="de-DE" smtClean="0"/>
              <a:t>37</a:t>
            </a:fld>
            <a:endParaRPr lang="de-DE" dirty="0"/>
          </a:p>
        </p:txBody>
      </p:sp>
      <p:sp>
        <p:nvSpPr>
          <p:cNvPr id="18" name="Text Box 4">
            <a:extLst>
              <a:ext uri="{FF2B5EF4-FFF2-40B4-BE49-F238E27FC236}">
                <a16:creationId xmlns:a16="http://schemas.microsoft.com/office/drawing/2014/main" id="{76FF45AD-AACC-421D-B6F3-AD77316C0031}"/>
              </a:ext>
            </a:extLst>
          </p:cNvPr>
          <p:cNvSpPr txBox="1">
            <a:spLocks noChangeArrowheads="1"/>
          </p:cNvSpPr>
          <p:nvPr/>
        </p:nvSpPr>
        <p:spPr bwMode="auto">
          <a:xfrm>
            <a:off x="7437748" y="2168697"/>
            <a:ext cx="1666875" cy="622300"/>
          </a:xfrm>
          <a:prstGeom prst="rect">
            <a:avLst/>
          </a:prstGeom>
          <a:noFill/>
          <a:ln w="9525">
            <a:noFill/>
            <a:miter lim="800000"/>
            <a:headEnd/>
            <a:tailEnd/>
          </a:ln>
        </p:spPr>
        <p:txBody>
          <a:bodyPr>
            <a:prstTxWarp prst="textNoShape">
              <a:avLst/>
            </a:prstTxWarp>
          </a:bodyPr>
          <a:lstStyle/>
          <a:p>
            <a:pPr marL="342900" indent="-342900" algn="ctr">
              <a:lnSpc>
                <a:spcPct val="80000"/>
              </a:lnSpc>
              <a:buFontTx/>
              <a:buNone/>
              <a:defRPr sz="1800">
                <a:solidFill>
                  <a:schemeClr val="tx1"/>
                </a:solidFill>
                <a:latin typeface="Arial" pitchFamily="4" charset="0"/>
              </a:defRPr>
            </a:pPr>
            <a:r>
              <a:rPr lang="de-DE" b="1"/>
              <a:t>BEISPIEL</a:t>
            </a:r>
            <a:r>
              <a:rPr lang="de-DE"/>
              <a:t>:</a:t>
            </a:r>
          </a:p>
          <a:p>
            <a:pPr marL="342900" indent="-342900">
              <a:lnSpc>
                <a:spcPct val="80000"/>
              </a:lnSpc>
            </a:pPr>
            <a:endParaRPr lang="de-DE" sz="2800" dirty="0">
              <a:solidFill>
                <a:schemeClr val="tx1"/>
              </a:solidFill>
              <a:latin typeface="Arial" pitchFamily="4" charset="0"/>
            </a:endParaRPr>
          </a:p>
        </p:txBody>
      </p:sp>
      <p:sp>
        <p:nvSpPr>
          <p:cNvPr id="24" name="Text Box 4">
            <a:extLst>
              <a:ext uri="{FF2B5EF4-FFF2-40B4-BE49-F238E27FC236}">
                <a16:creationId xmlns:a16="http://schemas.microsoft.com/office/drawing/2014/main" id="{87358208-4B10-4673-BDD3-255162178DA0}"/>
              </a:ext>
            </a:extLst>
          </p:cNvPr>
          <p:cNvSpPr txBox="1">
            <a:spLocks noChangeArrowheads="1"/>
          </p:cNvSpPr>
          <p:nvPr/>
        </p:nvSpPr>
        <p:spPr bwMode="auto">
          <a:xfrm>
            <a:off x="155091" y="5289550"/>
            <a:ext cx="11299930" cy="787400"/>
          </a:xfrm>
          <a:prstGeom prst="rect">
            <a:avLst/>
          </a:prstGeom>
          <a:noFill/>
          <a:ln w="9525">
            <a:noFill/>
            <a:miter lim="800000"/>
            <a:headEnd/>
            <a:tailEnd/>
          </a:ln>
        </p:spPr>
        <p:txBody>
          <a:bodyPr>
            <a:prstTxWarp prst="textNoShape">
              <a:avLst/>
            </a:prstTxWarp>
          </a:bodyPr>
          <a:lstStyle/>
          <a:p>
            <a:pPr marL="342900" indent="-342900" algn="ctr">
              <a:lnSpc>
                <a:spcPct val="80000"/>
              </a:lnSpc>
              <a:spcAft>
                <a:spcPts val="2400"/>
              </a:spcAft>
              <a:buFontTx/>
              <a:buNone/>
              <a:defRPr sz="2000" b="1">
                <a:solidFill>
                  <a:srgbClr val="010000"/>
                </a:solidFill>
                <a:latin typeface="Arial" pitchFamily="4" charset="0"/>
              </a:defRPr>
            </a:pPr>
            <a:r>
              <a:rPr lang="de-DE" dirty="0"/>
              <a:t>Ihre Selbstwahrnehmung kann sich von der Wahrnehmung anderer unterscheiden!</a:t>
            </a:r>
          </a:p>
        </p:txBody>
      </p:sp>
      <p:sp>
        <p:nvSpPr>
          <p:cNvPr id="25" name="TextBox 38">
            <a:extLst>
              <a:ext uri="{FF2B5EF4-FFF2-40B4-BE49-F238E27FC236}">
                <a16:creationId xmlns:a16="http://schemas.microsoft.com/office/drawing/2014/main" id="{1984CB78-9915-4F42-9CD8-26D8E66E5C81}"/>
              </a:ext>
            </a:extLst>
          </p:cNvPr>
          <p:cNvSpPr txBox="1">
            <a:spLocks noChangeArrowheads="1"/>
          </p:cNvSpPr>
          <p:nvPr/>
        </p:nvSpPr>
        <p:spPr bwMode="auto">
          <a:xfrm>
            <a:off x="7759320" y="2520317"/>
            <a:ext cx="3034575" cy="830997"/>
          </a:xfrm>
          <a:prstGeom prst="rect">
            <a:avLst/>
          </a:prstGeom>
          <a:noFill/>
          <a:ln w="9525">
            <a:noFill/>
            <a:miter lim="800000"/>
            <a:headEnd/>
            <a:tailEnd/>
          </a:ln>
        </p:spPr>
        <p:txBody>
          <a:bodyPr wrap="square">
            <a:prstTxWarp prst="textNoShape">
              <a:avLst/>
            </a:prstTxWarp>
            <a:noAutofit/>
          </a:bodyPr>
          <a:lstStyle/>
          <a:p>
            <a:pPr>
              <a:buFontTx/>
              <a:buNone/>
              <a:defRPr sz="1600">
                <a:solidFill>
                  <a:srgbClr val="000000"/>
                </a:solidFill>
                <a:latin typeface="Arial" pitchFamily="4" charset="0"/>
              </a:defRPr>
            </a:pPr>
            <a:r>
              <a:rPr lang="de-DE" dirty="0"/>
              <a:t>7 oder weniger = Niedrig (kreisen Sie </a:t>
            </a:r>
            <a:r>
              <a:rPr lang="de-DE"/>
              <a:t>das „N“ </a:t>
            </a:r>
            <a:r>
              <a:rPr lang="de-DE" dirty="0"/>
              <a:t>ein)</a:t>
            </a:r>
          </a:p>
          <a:p>
            <a:pPr>
              <a:buFontTx/>
              <a:buNone/>
              <a:defRPr sz="1600">
                <a:solidFill>
                  <a:srgbClr val="000000"/>
                </a:solidFill>
                <a:latin typeface="Arial" pitchFamily="4" charset="0"/>
              </a:defRPr>
            </a:pPr>
            <a:r>
              <a:rPr lang="de-DE" dirty="0"/>
              <a:t>8–14 = Mittel </a:t>
            </a:r>
            <a:br>
              <a:rPr lang="de-DE" dirty="0"/>
            </a:br>
            <a:r>
              <a:rPr lang="de-DE" dirty="0"/>
              <a:t>(kreisen Sie das „M“ ein)</a:t>
            </a:r>
          </a:p>
          <a:p>
            <a:pPr>
              <a:buFontTx/>
              <a:buNone/>
              <a:defRPr sz="1600">
                <a:solidFill>
                  <a:srgbClr val="000000"/>
                </a:solidFill>
                <a:latin typeface="Arial" pitchFamily="4" charset="0"/>
              </a:defRPr>
            </a:pPr>
            <a:r>
              <a:rPr lang="de-DE" dirty="0"/>
              <a:t>15–21 = Hoch </a:t>
            </a:r>
            <a:br>
              <a:rPr lang="de-DE" dirty="0"/>
            </a:br>
            <a:r>
              <a:rPr lang="de-DE" dirty="0"/>
              <a:t>(kreisen Sie das „H“ ein)</a:t>
            </a:r>
          </a:p>
        </p:txBody>
      </p:sp>
      <p:graphicFrame>
        <p:nvGraphicFramePr>
          <p:cNvPr id="26" name="Table 25">
            <a:extLst>
              <a:ext uri="{FF2B5EF4-FFF2-40B4-BE49-F238E27FC236}">
                <a16:creationId xmlns:a16="http://schemas.microsoft.com/office/drawing/2014/main" id="{70FCE902-D1BE-40D1-AC26-3E5025265D27}"/>
              </a:ext>
            </a:extLst>
          </p:cNvPr>
          <p:cNvGraphicFramePr>
            <a:graphicFrameLocks noGrp="1"/>
          </p:cNvGraphicFramePr>
          <p:nvPr>
            <p:extLst>
              <p:ext uri="{D42A27DB-BD31-4B8C-83A1-F6EECF244321}">
                <p14:modId xmlns:p14="http://schemas.microsoft.com/office/powerpoint/2010/main" val="2328325223"/>
              </p:ext>
            </p:extLst>
          </p:nvPr>
        </p:nvGraphicFramePr>
        <p:xfrm>
          <a:off x="8308742" y="4139730"/>
          <a:ext cx="2017713" cy="666750"/>
        </p:xfrm>
        <a:graphic>
          <a:graphicData uri="http://schemas.openxmlformats.org/drawingml/2006/table">
            <a:tbl>
              <a:tblPr/>
              <a:tblGrid>
                <a:gridCol w="597280">
                  <a:extLst>
                    <a:ext uri="{9D8B030D-6E8A-4147-A177-3AD203B41FA5}">
                      <a16:colId xmlns:a16="http://schemas.microsoft.com/office/drawing/2014/main" val="20000"/>
                    </a:ext>
                  </a:extLst>
                </a:gridCol>
                <a:gridCol w="749300">
                  <a:extLst>
                    <a:ext uri="{9D8B030D-6E8A-4147-A177-3AD203B41FA5}">
                      <a16:colId xmlns:a16="http://schemas.microsoft.com/office/drawing/2014/main" val="20001"/>
                    </a:ext>
                  </a:extLst>
                </a:gridCol>
                <a:gridCol w="671133">
                  <a:extLst>
                    <a:ext uri="{9D8B030D-6E8A-4147-A177-3AD203B41FA5}">
                      <a16:colId xmlns:a16="http://schemas.microsoft.com/office/drawing/2014/main" val="20002"/>
                    </a:ext>
                  </a:extLst>
                </a:gridCol>
              </a:tblGrid>
              <a:tr h="666750">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lang="en-US" dirty="0"/>
                        <a:t>N</a:t>
                      </a:r>
                      <a:endParaRPr dirty="0"/>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t>M</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sz="2800" b="1">
                          <a:ln>
                            <a:noFill/>
                          </a:ln>
                          <a:effectLst/>
                          <a:latin typeface="Arial" pitchFamily="32" charset="0"/>
                        </a:defRPr>
                      </a:pPr>
                      <a:r>
                        <a:rPr dirty="0"/>
                        <a:t>H</a:t>
                      </a:r>
                    </a:p>
                  </a:txBody>
                  <a:tcPr marL="91426" marR="91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 name="Rectangle 43">
            <a:extLst>
              <a:ext uri="{FF2B5EF4-FFF2-40B4-BE49-F238E27FC236}">
                <a16:creationId xmlns:a16="http://schemas.microsoft.com/office/drawing/2014/main" id="{56186B32-A17A-4CF6-9294-B970408632A4}"/>
              </a:ext>
            </a:extLst>
          </p:cNvPr>
          <p:cNvSpPr>
            <a:spLocks noChangeArrowheads="1"/>
          </p:cNvSpPr>
          <p:nvPr/>
        </p:nvSpPr>
        <p:spPr bwMode="auto">
          <a:xfrm>
            <a:off x="7606920" y="2082995"/>
            <a:ext cx="3257550" cy="2866692"/>
          </a:xfrm>
          <a:prstGeom prst="rect">
            <a:avLst/>
          </a:prstGeom>
          <a:noFill/>
          <a:ln w="9525">
            <a:solidFill>
              <a:schemeClr val="tx1"/>
            </a:solidFill>
            <a:round/>
            <a:headEnd/>
            <a:tailEnd/>
          </a:ln>
        </p:spPr>
        <p:txBody>
          <a:bodyPr>
            <a:prstTxWarp prst="textNoShape">
              <a:avLst/>
            </a:prstTxWarp>
          </a:bodyPr>
          <a:lstStyle/>
          <a:p>
            <a:pPr marL="342900" indent="-342900"/>
            <a:endParaRPr lang="de-DE" dirty="0">
              <a:solidFill>
                <a:srgbClr val="22228B"/>
              </a:solidFill>
            </a:endParaRPr>
          </a:p>
        </p:txBody>
      </p:sp>
      <p:sp>
        <p:nvSpPr>
          <p:cNvPr id="28" name="Oval 17">
            <a:extLst>
              <a:ext uri="{FF2B5EF4-FFF2-40B4-BE49-F238E27FC236}">
                <a16:creationId xmlns:a16="http://schemas.microsoft.com/office/drawing/2014/main" id="{EE9B5B91-2EC5-490F-ABA2-090834B8A23D}"/>
              </a:ext>
            </a:extLst>
          </p:cNvPr>
          <p:cNvSpPr>
            <a:spLocks noChangeArrowheads="1"/>
          </p:cNvSpPr>
          <p:nvPr/>
        </p:nvSpPr>
        <p:spPr bwMode="auto">
          <a:xfrm>
            <a:off x="9068179" y="4235394"/>
            <a:ext cx="418081" cy="455246"/>
          </a:xfrm>
          <a:prstGeom prst="ellipse">
            <a:avLst/>
          </a:prstGeom>
          <a:noFill/>
          <a:ln w="9525">
            <a:solidFill>
              <a:schemeClr val="tx2"/>
            </a:solidFill>
            <a:round/>
            <a:headEnd/>
            <a:tailEnd/>
          </a:ln>
        </p:spPr>
        <p:txBody>
          <a:bodyPr wrap="none" anchor="ctr">
            <a:prstTxWarp prst="textNoShape">
              <a:avLst/>
            </a:prstTxWarp>
          </a:bodyPr>
          <a:lstStyle/>
          <a:p>
            <a:endParaRPr lang="de-DE" b="1" dirty="0">
              <a:solidFill>
                <a:schemeClr val="tx1"/>
              </a:solidFill>
            </a:endParaRPr>
          </a:p>
        </p:txBody>
      </p:sp>
      <p:sp>
        <p:nvSpPr>
          <p:cNvPr id="13" name="Footer Placeholder 5">
            <a:extLst>
              <a:ext uri="{FF2B5EF4-FFF2-40B4-BE49-F238E27FC236}">
                <a16:creationId xmlns:a16="http://schemas.microsoft.com/office/drawing/2014/main" id="{28B4B6BC-3F6B-488B-86A5-813E562BFC78}"/>
              </a:ext>
            </a:extLst>
          </p:cNvPr>
          <p:cNvSpPr txBox="1">
            <a:spLocks/>
          </p:cNvSpPr>
          <p:nvPr/>
        </p:nvSpPr>
        <p:spPr bwMode="gray">
          <a:xfrm>
            <a:off x="228600" y="6438900"/>
            <a:ext cx="7924800" cy="282575"/>
          </a:xfrm>
          <a:prstGeom prst="rect">
            <a:avLst/>
          </a:prstGeom>
        </p:spPr>
        <p:txBody>
          <a:bodyPr vert="horz" lIns="0" tIns="0" rIns="0" bIns="0" anchor="t" anchorCtr="0"/>
          <a:lstStyle>
            <a:lvl1pPr marL="0" algn="ct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 The TRACOM Corporation. Alle Rechte vorbehalten.</a:t>
            </a:r>
            <a:endParaRPr lang="de-DE" dirty="0"/>
          </a:p>
        </p:txBody>
      </p:sp>
    </p:spTree>
    <p:extLst>
      <p:ext uri="{BB962C8B-B14F-4D97-AF65-F5344CB8AC3E}">
        <p14:creationId xmlns:p14="http://schemas.microsoft.com/office/powerpoint/2010/main" val="2931233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p:txBody>
          <a:bodyPr wrap="square">
            <a:noAutofit/>
          </a:bodyPr>
          <a:lstStyle/>
          <a:p>
            <a:r>
              <a:rPr lang="de-DE" dirty="0">
                <a:solidFill>
                  <a:schemeClr val="accent2"/>
                </a:solidFill>
              </a:rPr>
              <a:t>Lernziele</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p:txBody>
          <a:bodyPr wrap="square">
            <a:noAutofit/>
          </a:bodyPr>
          <a:lstStyle/>
          <a:p>
            <a:pPr eaLnBrk="1" hangingPunct="1">
              <a:spcAft>
                <a:spcPts val="600"/>
              </a:spcAft>
              <a:defRPr sz="2400">
                <a:ea typeface="ヒラギノ角ゴ Pro W3" pitchFamily="4" charset="-128"/>
                <a:cs typeface="ヒラギノ角ゴ Pro W3" pitchFamily="4" charset="-128"/>
              </a:defRPr>
            </a:pPr>
            <a:r>
              <a:rPr lang="de-DE" dirty="0"/>
              <a:t>Verständnis des SOCIAL STYLE-Modells™ gewinnen.</a:t>
            </a:r>
          </a:p>
          <a:p>
            <a:pPr eaLnBrk="1" hangingPunct="1">
              <a:spcAft>
                <a:spcPts val="600"/>
              </a:spcAft>
              <a:defRPr sz="2400">
                <a:ea typeface="ヒラギノ角ゴ Pro W3" pitchFamily="4" charset="-128"/>
                <a:cs typeface="ヒラギノ角ゴ Pro W3" pitchFamily="4" charset="-128"/>
              </a:defRPr>
            </a:pPr>
            <a:r>
              <a:rPr lang="de-DE" dirty="0"/>
              <a:t>Bestimmen Ihres SOCIAL STYLE mithilfe eines Fragebogens zur Selbsteinschätzung.</a:t>
            </a:r>
          </a:p>
          <a:p>
            <a:pPr eaLnBrk="1" hangingPunct="1">
              <a:spcAft>
                <a:spcPts val="600"/>
              </a:spcAft>
              <a:defRPr sz="2400">
                <a:ea typeface="ヒラギノ角ゴ Pro W3" pitchFamily="4" charset="-128"/>
                <a:cs typeface="ヒラギノ角ゴ Pro W3" pitchFamily="4" charset="-128"/>
              </a:defRPr>
            </a:pPr>
            <a:r>
              <a:rPr lang="de-DE" dirty="0"/>
              <a:t>Besseres Verständnis Ihres Verhaltens und darüber, wie andere Personen Ihren Stil wahrnehmen.</a:t>
            </a:r>
          </a:p>
          <a:p>
            <a:pPr eaLnBrk="1" hangingPunct="1">
              <a:spcAft>
                <a:spcPts val="600"/>
              </a:spcAft>
              <a:defRPr sz="2400">
                <a:ea typeface="ヒラギノ角ゴ Pro W3" pitchFamily="4" charset="-128"/>
                <a:cs typeface="ヒラギノ角ゴ Pro W3" pitchFamily="4" charset="-128"/>
              </a:defRPr>
            </a:pPr>
            <a:r>
              <a:rPr lang="de-DE" dirty="0"/>
              <a:t>Erhöhen Ihrer Anpassungsfähigkeit, um effektiver mit anderen zu arbeiten.</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p:txBody>
          <a:bodyPr wrap="square">
            <a:noAutofit/>
          </a:bodyPr>
          <a:lstStyle/>
          <a:p>
            <a:fld id="{1B1CF60C-C85D-47C0-8597-E3BF95F18FA3}" type="slidenum">
              <a:rPr lang="de-DE" smtClean="0"/>
              <a:t>38</a:t>
            </a:fld>
            <a:endParaRPr lang="de-DE"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1912241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B04690B-9D1A-4683-9B46-17E8D2CC5FAB}"/>
              </a:ext>
            </a:extLst>
          </p:cNvPr>
          <p:cNvSpPr>
            <a:spLocks noGrp="1"/>
          </p:cNvSpPr>
          <p:nvPr>
            <p:ph type="title"/>
          </p:nvPr>
        </p:nvSpPr>
        <p:spPr>
          <a:xfrm>
            <a:off x="1143000" y="2191540"/>
            <a:ext cx="6877050" cy="476187"/>
          </a:xfrm>
        </p:spPr>
        <p:txBody>
          <a:bodyPr wrap="square">
            <a:noAutofit/>
          </a:bodyPr>
          <a:lstStyle/>
          <a:p>
            <a:r>
              <a:rPr lang="de-DE" dirty="0">
                <a:solidFill>
                  <a:schemeClr val="accent2"/>
                </a:solidFill>
              </a:rPr>
              <a:t>Nächste Schritte und Schlüsselerfahrungen</a:t>
            </a:r>
          </a:p>
        </p:txBody>
      </p:sp>
      <p:sp>
        <p:nvSpPr>
          <p:cNvPr id="11" name="Text Placeholder 10">
            <a:extLst>
              <a:ext uri="{FF2B5EF4-FFF2-40B4-BE49-F238E27FC236}">
                <a16:creationId xmlns:a16="http://schemas.microsoft.com/office/drawing/2014/main" id="{74DE1067-F4DC-42C3-BB70-F44980978ACB}"/>
              </a:ext>
            </a:extLst>
          </p:cNvPr>
          <p:cNvSpPr>
            <a:spLocks noGrp="1"/>
          </p:cNvSpPr>
          <p:nvPr>
            <p:ph type="body" idx="1"/>
          </p:nvPr>
        </p:nvSpPr>
        <p:spPr>
          <a:xfrm>
            <a:off x="1143000" y="2818244"/>
            <a:ext cx="7277100" cy="3131684"/>
          </a:xfrm>
        </p:spPr>
        <p:txBody>
          <a:bodyPr wrap="square">
            <a:noAutofit/>
          </a:bodyPr>
          <a:lstStyle/>
          <a:p>
            <a:pPr>
              <a:lnSpc>
                <a:spcPct val="90000"/>
              </a:lnSpc>
              <a:spcAft>
                <a:spcPts val="1200"/>
              </a:spcAft>
              <a:defRPr sz="2400"/>
            </a:pPr>
            <a:r>
              <a:rPr lang="de-DE" sz="2200" dirty="0"/>
              <a:t>Tauschen Sie sich mit Kollegen über Ihren SOCIAL STYLE aus und fragen Sie sie nach deren Einsichten.</a:t>
            </a:r>
          </a:p>
          <a:p>
            <a:pPr>
              <a:lnSpc>
                <a:spcPct val="90000"/>
              </a:lnSpc>
              <a:spcAft>
                <a:spcPts val="1200"/>
              </a:spcAft>
              <a:defRPr sz="2400"/>
            </a:pPr>
            <a:r>
              <a:rPr lang="de-DE" sz="2200" dirty="0"/>
              <a:t>Achten Sie auf zwei Verhaltensdimensionen:  Einflussnahme und Gefühlsausdruck.</a:t>
            </a:r>
          </a:p>
          <a:p>
            <a:pPr>
              <a:lnSpc>
                <a:spcPct val="90000"/>
              </a:lnSpc>
              <a:spcAft>
                <a:spcPts val="1200"/>
              </a:spcAft>
              <a:defRPr sz="2400"/>
            </a:pPr>
            <a:r>
              <a:rPr lang="de-DE" sz="2200" dirty="0"/>
              <a:t>Ergreifen Sie Schritte, um den Bedürfnissen des SOCIAL STYLE von anderen gerecht zu werden, während Sie mit ihnen interagieren.</a:t>
            </a:r>
          </a:p>
          <a:p>
            <a:pPr>
              <a:lnSpc>
                <a:spcPct val="90000"/>
              </a:lnSpc>
              <a:spcAft>
                <a:spcPts val="1200"/>
              </a:spcAft>
              <a:defRPr sz="2400"/>
            </a:pPr>
            <a:r>
              <a:rPr lang="de-DE" sz="2200" dirty="0"/>
              <a:t>Prognostizieren Sie den wahrscheinlichen </a:t>
            </a:r>
            <a:br>
              <a:rPr lang="de-DE" sz="2200" dirty="0"/>
            </a:br>
            <a:r>
              <a:rPr lang="de-DE" sz="2200" dirty="0"/>
              <a:t>zukünftigen Stil und das Verhalten anderer.</a:t>
            </a:r>
          </a:p>
        </p:txBody>
      </p:sp>
      <p:sp>
        <p:nvSpPr>
          <p:cNvPr id="4" name="Slide Number Placeholder 3">
            <a:extLst>
              <a:ext uri="{FF2B5EF4-FFF2-40B4-BE49-F238E27FC236}">
                <a16:creationId xmlns:a16="http://schemas.microsoft.com/office/drawing/2014/main" id="{92FD931E-CED9-4A97-A569-6927F3A0F9C3}"/>
              </a:ext>
            </a:extLst>
          </p:cNvPr>
          <p:cNvSpPr>
            <a:spLocks noGrp="1"/>
          </p:cNvSpPr>
          <p:nvPr>
            <p:ph type="sldNum" sz="quarter" idx="12"/>
          </p:nvPr>
        </p:nvSpPr>
        <p:spPr/>
        <p:txBody>
          <a:bodyPr wrap="square">
            <a:noAutofit/>
          </a:bodyPr>
          <a:lstStyle/>
          <a:p>
            <a:fld id="{1B1CF60C-C85D-47C0-8597-E3BF95F18FA3}" type="slidenum">
              <a:rPr lang="de-DE" smtClean="0"/>
              <a:t>39</a:t>
            </a:fld>
            <a:endParaRPr lang="de-DE" dirty="0"/>
          </a:p>
        </p:txBody>
      </p:sp>
      <p:sp>
        <p:nvSpPr>
          <p:cNvPr id="2" name="Footer Placeholder 1">
            <a:extLst>
              <a:ext uri="{FF2B5EF4-FFF2-40B4-BE49-F238E27FC236}">
                <a16:creationId xmlns:a16="http://schemas.microsoft.com/office/drawing/2014/main" id="{5C485CCC-E384-441B-9940-1EF9EDDF7D8B}"/>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2263608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DB9BB7EB-BFF2-43FD-8982-62CBE6FEA194}"/>
              </a:ext>
            </a:extLst>
          </p:cNvPr>
          <p:cNvSpPr>
            <a:spLocks noGrp="1"/>
          </p:cNvSpPr>
          <p:nvPr>
            <p:ph type="title"/>
          </p:nvPr>
        </p:nvSpPr>
        <p:spPr>
          <a:xfrm>
            <a:off x="357188" y="228600"/>
            <a:ext cx="11606211" cy="1009650"/>
          </a:xfrm>
        </p:spPr>
        <p:txBody>
          <a:bodyPr wrap="square">
            <a:noAutofit/>
          </a:bodyPr>
          <a:lstStyle/>
          <a:p>
            <a:r>
              <a:rPr lang="de-DE" dirty="0"/>
              <a:t>Wahrnehmbares Verhalten vs. Persönlichkeit</a:t>
            </a:r>
          </a:p>
        </p:txBody>
      </p:sp>
      <p:sp>
        <p:nvSpPr>
          <p:cNvPr id="6" name="Slide Number Placeholder 5">
            <a:extLst>
              <a:ext uri="{FF2B5EF4-FFF2-40B4-BE49-F238E27FC236}">
                <a16:creationId xmlns:a16="http://schemas.microsoft.com/office/drawing/2014/main" id="{642B0113-45EF-4DBB-B2EF-F6B50D642005}"/>
              </a:ext>
            </a:extLst>
          </p:cNvPr>
          <p:cNvSpPr>
            <a:spLocks noGrp="1"/>
          </p:cNvSpPr>
          <p:nvPr>
            <p:ph type="sldNum" sz="quarter" idx="12"/>
          </p:nvPr>
        </p:nvSpPr>
        <p:spPr/>
        <p:txBody>
          <a:bodyPr wrap="square">
            <a:noAutofit/>
          </a:bodyPr>
          <a:lstStyle/>
          <a:p>
            <a:fld id="{1B1CF60C-C85D-47C0-8597-E3BF95F18FA3}" type="slidenum">
              <a:rPr lang="de-DE" smtClean="0"/>
              <a:t>4</a:t>
            </a:fld>
            <a:endParaRPr lang="de-DE" dirty="0"/>
          </a:p>
        </p:txBody>
      </p:sp>
      <p:sp>
        <p:nvSpPr>
          <p:cNvPr id="5" name="Footer Placeholder 4">
            <a:extLst>
              <a:ext uri="{FF2B5EF4-FFF2-40B4-BE49-F238E27FC236}">
                <a16:creationId xmlns:a16="http://schemas.microsoft.com/office/drawing/2014/main" id="{1CF9C3B8-6FC8-4CA5-B9A9-8DB01C7ACAD3}"/>
              </a:ext>
            </a:extLst>
          </p:cNvPr>
          <p:cNvSpPr>
            <a:spLocks noGrp="1"/>
          </p:cNvSpPr>
          <p:nvPr>
            <p:ph type="ftr" sz="quarter" idx="13"/>
          </p:nvPr>
        </p:nvSpPr>
        <p:spPr/>
        <p:txBody>
          <a:bodyPr wrap="square">
            <a:noAutofit/>
          </a:bodyPr>
          <a:lstStyle/>
          <a:p>
            <a:pPr algn="l"/>
            <a:r>
              <a:rPr lang="de-DE" dirty="0"/>
              <a:t>© The TRACOM Corporation. Alle Rechte vorbehalten.</a:t>
            </a:r>
          </a:p>
        </p:txBody>
      </p:sp>
      <p:grpSp>
        <p:nvGrpSpPr>
          <p:cNvPr id="7" name="Group 6">
            <a:extLst>
              <a:ext uri="{FF2B5EF4-FFF2-40B4-BE49-F238E27FC236}">
                <a16:creationId xmlns:a16="http://schemas.microsoft.com/office/drawing/2014/main" id="{CE7EAA40-2030-4EB6-88DC-738FF750D683}"/>
              </a:ext>
            </a:extLst>
          </p:cNvPr>
          <p:cNvGrpSpPr/>
          <p:nvPr/>
        </p:nvGrpSpPr>
        <p:grpSpPr>
          <a:xfrm>
            <a:off x="4507765" y="4309364"/>
            <a:ext cx="672194" cy="672194"/>
            <a:chOff x="566003" y="4309364"/>
            <a:chExt cx="672194" cy="672194"/>
          </a:xfrm>
          <a:solidFill>
            <a:schemeClr val="accent2"/>
          </a:solidFill>
        </p:grpSpPr>
        <p:sp>
          <p:nvSpPr>
            <p:cNvPr id="34" name="Oval 33">
              <a:extLst>
                <a:ext uri="{FF2B5EF4-FFF2-40B4-BE49-F238E27FC236}">
                  <a16:creationId xmlns:a16="http://schemas.microsoft.com/office/drawing/2014/main" id="{8D3DB76A-0946-45B0-BEC4-402FCDBB27A2}"/>
                </a:ext>
              </a:extLst>
            </p:cNvPr>
            <p:cNvSpPr/>
            <p:nvPr/>
          </p:nvSpPr>
          <p:spPr bwMode="gray">
            <a:xfrm>
              <a:off x="566003" y="4309364"/>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nvGrpSpPr>
            <p:cNvPr id="20" name="Group 19">
              <a:extLst>
                <a:ext uri="{FF2B5EF4-FFF2-40B4-BE49-F238E27FC236}">
                  <a16:creationId xmlns:a16="http://schemas.microsoft.com/office/drawing/2014/main" id="{DC4432FB-4F12-4887-9997-5A2DC060C3F9}"/>
                </a:ext>
              </a:extLst>
            </p:cNvPr>
            <p:cNvGrpSpPr/>
            <p:nvPr/>
          </p:nvGrpSpPr>
          <p:grpSpPr>
            <a:xfrm>
              <a:off x="619897" y="4373019"/>
              <a:ext cx="534988" cy="513687"/>
              <a:chOff x="385233" y="4116918"/>
              <a:chExt cx="986367" cy="947095"/>
            </a:xfrm>
            <a:grpFill/>
          </p:grpSpPr>
          <p:pic>
            <p:nvPicPr>
              <p:cNvPr id="17" name="Graphic 16" descr="Cough outline">
                <a:extLst>
                  <a:ext uri="{FF2B5EF4-FFF2-40B4-BE49-F238E27FC236}">
                    <a16:creationId xmlns:a16="http://schemas.microsoft.com/office/drawing/2014/main" id="{78EB2386-3ACB-461A-8BC2-8A9E3564A75E}"/>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2506" y="4116918"/>
                <a:ext cx="789094" cy="789093"/>
              </a:xfrm>
              <a:prstGeom prst="rect">
                <a:avLst/>
              </a:prstGeom>
            </p:spPr>
          </p:pic>
          <p:pic>
            <p:nvPicPr>
              <p:cNvPr id="18" name="Graphic 17" descr="Cough outline">
                <a:extLst>
                  <a:ext uri="{FF2B5EF4-FFF2-40B4-BE49-F238E27FC236}">
                    <a16:creationId xmlns:a16="http://schemas.microsoft.com/office/drawing/2014/main" id="{2BB76461-F5D6-4A2B-83B4-6BD1FB9D557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385233" y="4274920"/>
                <a:ext cx="789094" cy="789093"/>
              </a:xfrm>
              <a:prstGeom prst="rect">
                <a:avLst/>
              </a:prstGeom>
            </p:spPr>
          </p:pic>
        </p:grpSp>
      </p:grpSp>
      <p:grpSp>
        <p:nvGrpSpPr>
          <p:cNvPr id="3" name="Group 2">
            <a:extLst>
              <a:ext uri="{FF2B5EF4-FFF2-40B4-BE49-F238E27FC236}">
                <a16:creationId xmlns:a16="http://schemas.microsoft.com/office/drawing/2014/main" id="{C00266C9-1788-453B-9D07-DCF19A08A66E}"/>
              </a:ext>
            </a:extLst>
          </p:cNvPr>
          <p:cNvGrpSpPr/>
          <p:nvPr/>
        </p:nvGrpSpPr>
        <p:grpSpPr>
          <a:xfrm>
            <a:off x="4168477" y="2306638"/>
            <a:ext cx="7793336" cy="3203366"/>
            <a:chOff x="226507" y="2306638"/>
            <a:chExt cx="8649840" cy="3203366"/>
          </a:xfrm>
        </p:grpSpPr>
        <p:sp>
          <p:nvSpPr>
            <p:cNvPr id="16" name="Rectangle 15">
              <a:extLst>
                <a:ext uri="{FF2B5EF4-FFF2-40B4-BE49-F238E27FC236}">
                  <a16:creationId xmlns:a16="http://schemas.microsoft.com/office/drawing/2014/main" id="{35B658AB-4ADA-48E8-886D-F20E8E819F21}"/>
                </a:ext>
              </a:extLst>
            </p:cNvPr>
            <p:cNvSpPr/>
            <p:nvPr/>
          </p:nvSpPr>
          <p:spPr bwMode="gray">
            <a:xfrm>
              <a:off x="226507" y="3963779"/>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sz="1900" dirty="0"/>
                <a:t>Zwischenmenschliches Verhalten</a:t>
              </a:r>
            </a:p>
            <a:p>
              <a:pPr>
                <a:lnSpc>
                  <a:spcPct val="85000"/>
                </a:lnSpc>
                <a:defRPr sz="1600">
                  <a:solidFill>
                    <a:schemeClr val="tx2"/>
                  </a:solidFill>
                </a:defRPr>
              </a:pPr>
              <a:r>
                <a:rPr lang="de-DE" sz="1500" dirty="0"/>
                <a:t>Was Sie sagen und tun, wenn Sie mit einer oder mehreren Personen interagieren</a:t>
              </a:r>
            </a:p>
          </p:txBody>
        </p:sp>
        <p:sp>
          <p:nvSpPr>
            <p:cNvPr id="11" name="Rectangle 10">
              <a:extLst>
                <a:ext uri="{FF2B5EF4-FFF2-40B4-BE49-F238E27FC236}">
                  <a16:creationId xmlns:a16="http://schemas.microsoft.com/office/drawing/2014/main" id="{2FCB4BEA-E7D2-49AA-84D7-BD3DD6359A5D}"/>
                </a:ext>
              </a:extLst>
            </p:cNvPr>
            <p:cNvSpPr/>
            <p:nvPr/>
          </p:nvSpPr>
          <p:spPr bwMode="gray">
            <a:xfrm>
              <a:off x="228600" y="2316163"/>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sz="1900" dirty="0"/>
                <a:t>Verhalten</a:t>
              </a:r>
            </a:p>
            <a:p>
              <a:pPr>
                <a:lnSpc>
                  <a:spcPct val="85000"/>
                </a:lnSpc>
                <a:defRPr sz="1600">
                  <a:solidFill>
                    <a:schemeClr val="tx2"/>
                  </a:solidFill>
                </a:defRPr>
              </a:pPr>
              <a:r>
                <a:rPr lang="de-DE" sz="1500" dirty="0"/>
                <a:t>Was Sie sagen (verbal) und was Sie tun (nonverbal) </a:t>
              </a:r>
            </a:p>
          </p:txBody>
        </p:sp>
        <p:sp>
          <p:nvSpPr>
            <p:cNvPr id="21" name="Rectangle 20">
              <a:extLst>
                <a:ext uri="{FF2B5EF4-FFF2-40B4-BE49-F238E27FC236}">
                  <a16:creationId xmlns:a16="http://schemas.microsoft.com/office/drawing/2014/main" id="{23125FAC-C983-4801-A3CD-B4F038D82B48}"/>
                </a:ext>
              </a:extLst>
            </p:cNvPr>
            <p:cNvSpPr/>
            <p:nvPr/>
          </p:nvSpPr>
          <p:spPr bwMode="gray">
            <a:xfrm>
              <a:off x="4605972" y="23066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97280" rIns="45720" anchor="ctr">
              <a:noAutofit/>
            </a:bodyPr>
            <a:lstStyle/>
            <a:p>
              <a:pPr>
                <a:lnSpc>
                  <a:spcPct val="85000"/>
                </a:lnSpc>
                <a:defRPr>
                  <a:solidFill>
                    <a:schemeClr val="tx2"/>
                  </a:solidFill>
                </a:defRPr>
              </a:pPr>
              <a:r>
                <a:rPr lang="de-DE" sz="1900" dirty="0"/>
                <a:t>SOCIAL STYLE</a:t>
              </a:r>
              <a:r>
                <a:rPr lang="de-DE" sz="1900" baseline="30000" dirty="0"/>
                <a:t>®</a:t>
              </a:r>
              <a:br>
                <a:rPr lang="de-DE" sz="1900" dirty="0">
                  <a:solidFill>
                    <a:schemeClr val="tx2"/>
                  </a:solidFill>
                </a:rPr>
              </a:br>
              <a:r>
                <a:rPr lang="de-DE" sz="1500" dirty="0"/>
                <a:t>Ein bestimmtes Verhaltensmuster, das andere Personen an Ihnen beobachten können und mit dem sie Sie beschreiben würden</a:t>
              </a:r>
            </a:p>
          </p:txBody>
        </p:sp>
        <p:sp>
          <p:nvSpPr>
            <p:cNvPr id="22" name="Rectangle 21">
              <a:extLst>
                <a:ext uri="{FF2B5EF4-FFF2-40B4-BE49-F238E27FC236}">
                  <a16:creationId xmlns:a16="http://schemas.microsoft.com/office/drawing/2014/main" id="{33DDE6D5-207C-4CE7-85E9-BE9E4C33CB6A}"/>
                </a:ext>
              </a:extLst>
            </p:cNvPr>
            <p:cNvSpPr/>
            <p:nvPr/>
          </p:nvSpPr>
          <p:spPr bwMode="gray">
            <a:xfrm>
              <a:off x="4605972" y="3944938"/>
              <a:ext cx="4270375" cy="154622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88720" rIns="45720" anchor="ctr">
              <a:noAutofit/>
            </a:bodyPr>
            <a:lstStyle/>
            <a:p>
              <a:pPr>
                <a:lnSpc>
                  <a:spcPct val="85000"/>
                </a:lnSpc>
                <a:defRPr sz="2000">
                  <a:solidFill>
                    <a:schemeClr val="tx2"/>
                  </a:solidFill>
                </a:defRPr>
              </a:pPr>
              <a:r>
                <a:rPr lang="de-DE" sz="1900" dirty="0"/>
                <a:t>Persönlichkeit</a:t>
              </a:r>
            </a:p>
            <a:p>
              <a:pPr>
                <a:lnSpc>
                  <a:spcPct val="85000"/>
                </a:lnSpc>
                <a:defRPr sz="1600">
                  <a:solidFill>
                    <a:schemeClr val="tx2"/>
                  </a:solidFill>
                </a:defRPr>
              </a:pPr>
              <a:r>
                <a:rPr lang="de-DE" sz="1500" dirty="0"/>
                <a:t>Alles, was eine Person ausmacht: ihre Ideen, Werte, Hoffnungen und Träume</a:t>
              </a:r>
            </a:p>
          </p:txBody>
        </p:sp>
      </p:grpSp>
      <p:grpSp>
        <p:nvGrpSpPr>
          <p:cNvPr id="23" name="Group 22">
            <a:extLst>
              <a:ext uri="{FF2B5EF4-FFF2-40B4-BE49-F238E27FC236}">
                <a16:creationId xmlns:a16="http://schemas.microsoft.com/office/drawing/2014/main" id="{A1384BDB-C98A-4B37-B986-96217ED1003A}"/>
              </a:ext>
            </a:extLst>
          </p:cNvPr>
          <p:cNvGrpSpPr/>
          <p:nvPr/>
        </p:nvGrpSpPr>
        <p:grpSpPr>
          <a:xfrm>
            <a:off x="8355070" y="2716505"/>
            <a:ext cx="721187" cy="712495"/>
            <a:chOff x="11246150" y="-3840160"/>
            <a:chExt cx="1084680" cy="1084680"/>
          </a:xfrm>
        </p:grpSpPr>
        <p:sp>
          <p:nvSpPr>
            <p:cNvPr id="24" name="Freeform: Shape 23">
              <a:extLst>
                <a:ext uri="{FF2B5EF4-FFF2-40B4-BE49-F238E27FC236}">
                  <a16:creationId xmlns:a16="http://schemas.microsoft.com/office/drawing/2014/main" id="{F9E87F21-F6EE-4C25-9F85-C74514CED125}"/>
                </a:ext>
              </a:extLst>
            </p:cNvPr>
            <p:cNvSpPr/>
            <p:nvPr/>
          </p:nvSpPr>
          <p:spPr>
            <a:xfrm>
              <a:off x="11362471" y="-3723839"/>
              <a:ext cx="852038" cy="852038"/>
            </a:xfrm>
            <a:custGeom>
              <a:avLst/>
              <a:gdLst>
                <a:gd name="connsiteX0" fmla="*/ 426019 w 852038"/>
                <a:gd name="connsiteY0" fmla="*/ 0 h 852038"/>
                <a:gd name="connsiteX1" fmla="*/ 0 w 852038"/>
                <a:gd name="connsiteY1" fmla="*/ 426019 h 852038"/>
                <a:gd name="connsiteX2" fmla="*/ 426019 w 852038"/>
                <a:gd name="connsiteY2" fmla="*/ 852038 h 852038"/>
                <a:gd name="connsiteX3" fmla="*/ 852039 w 852038"/>
                <a:gd name="connsiteY3" fmla="*/ 426019 h 852038"/>
                <a:gd name="connsiteX4" fmla="*/ 426019 w 852038"/>
                <a:gd name="connsiteY4" fmla="*/ 0 h 85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038" h="852038">
                  <a:moveTo>
                    <a:pt x="426019" y="0"/>
                  </a:moveTo>
                  <a:cubicBezTo>
                    <a:pt x="191377" y="0"/>
                    <a:pt x="0" y="191377"/>
                    <a:pt x="0" y="426019"/>
                  </a:cubicBezTo>
                  <a:cubicBezTo>
                    <a:pt x="0" y="660661"/>
                    <a:pt x="191377" y="852038"/>
                    <a:pt x="426019" y="852038"/>
                  </a:cubicBezTo>
                  <a:cubicBezTo>
                    <a:pt x="660661" y="852038"/>
                    <a:pt x="852039" y="660661"/>
                    <a:pt x="852039" y="426019"/>
                  </a:cubicBezTo>
                  <a:cubicBezTo>
                    <a:pt x="852039" y="191377"/>
                    <a:pt x="660661" y="0"/>
                    <a:pt x="426019" y="0"/>
                  </a:cubicBezTo>
                </a:path>
              </a:pathLst>
            </a:custGeom>
            <a:solidFill>
              <a:srgbClr val="7671B1"/>
            </a:solidFill>
            <a:ln w="10517" cap="flat">
              <a:noFill/>
              <a:prstDash val="solid"/>
              <a:miter/>
            </a:ln>
          </p:spPr>
          <p:txBody>
            <a:bodyPr wrap="square" anchor="ctr">
              <a:noAutofit/>
            </a:bodyPr>
            <a:lstStyle/>
            <a:p>
              <a:endParaRPr lang="de-DE" dirty="0"/>
            </a:p>
          </p:txBody>
        </p:sp>
        <p:sp>
          <p:nvSpPr>
            <p:cNvPr id="25" name="Freeform: Shape 24">
              <a:extLst>
                <a:ext uri="{FF2B5EF4-FFF2-40B4-BE49-F238E27FC236}">
                  <a16:creationId xmlns:a16="http://schemas.microsoft.com/office/drawing/2014/main" id="{EB629C01-F69F-4DEB-B321-C4FA62BB80BB}"/>
                </a:ext>
              </a:extLst>
            </p:cNvPr>
            <p:cNvSpPr/>
            <p:nvPr/>
          </p:nvSpPr>
          <p:spPr>
            <a:xfrm>
              <a:off x="11282993" y="-3803316"/>
              <a:ext cx="1010993" cy="1010992"/>
            </a:xfrm>
            <a:custGeom>
              <a:avLst/>
              <a:gdLst>
                <a:gd name="connsiteX0" fmla="*/ 505497 w 1010993"/>
                <a:gd name="connsiteY0" fmla="*/ 1010993 h 1010992"/>
                <a:gd name="connsiteX1" fmla="*/ 0 w 1010993"/>
                <a:gd name="connsiteY1" fmla="*/ 505496 h 1010992"/>
                <a:gd name="connsiteX2" fmla="*/ 505497 w 1010993"/>
                <a:gd name="connsiteY2" fmla="*/ 0 h 1010992"/>
                <a:gd name="connsiteX3" fmla="*/ 1010993 w 1010993"/>
                <a:gd name="connsiteY3" fmla="*/ 505496 h 1010992"/>
                <a:gd name="connsiteX4" fmla="*/ 505497 w 1010993"/>
                <a:gd name="connsiteY4" fmla="*/ 1010993 h 1010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0993" h="1010992">
                  <a:moveTo>
                    <a:pt x="505497" y="1010993"/>
                  </a:moveTo>
                  <a:cubicBezTo>
                    <a:pt x="226747" y="1010993"/>
                    <a:pt x="0" y="784246"/>
                    <a:pt x="0" y="505496"/>
                  </a:cubicBezTo>
                  <a:cubicBezTo>
                    <a:pt x="0" y="226747"/>
                    <a:pt x="226747" y="0"/>
                    <a:pt x="505497" y="0"/>
                  </a:cubicBezTo>
                  <a:cubicBezTo>
                    <a:pt x="784246" y="0"/>
                    <a:pt x="1010993" y="226747"/>
                    <a:pt x="1010993" y="505496"/>
                  </a:cubicBezTo>
                  <a:cubicBezTo>
                    <a:pt x="1010993" y="784246"/>
                    <a:pt x="784246" y="1010993"/>
                    <a:pt x="505497" y="1010993"/>
                  </a:cubicBezTo>
                </a:path>
              </a:pathLst>
            </a:custGeom>
            <a:solidFill>
              <a:srgbClr val="005B92"/>
            </a:solidFill>
            <a:ln w="10517" cap="flat">
              <a:noFill/>
              <a:prstDash val="solid"/>
              <a:miter/>
            </a:ln>
          </p:spPr>
          <p:txBody>
            <a:bodyPr wrap="square" anchor="ctr">
              <a:noAutofit/>
            </a:bodyPr>
            <a:lstStyle/>
            <a:p>
              <a:endParaRPr lang="de-DE" dirty="0"/>
            </a:p>
          </p:txBody>
        </p:sp>
        <p:sp>
          <p:nvSpPr>
            <p:cNvPr id="26" name="Freeform: Shape 25">
              <a:extLst>
                <a:ext uri="{FF2B5EF4-FFF2-40B4-BE49-F238E27FC236}">
                  <a16:creationId xmlns:a16="http://schemas.microsoft.com/office/drawing/2014/main" id="{10F6DCD8-ABC4-456E-B2BF-FFF16513D1F2}"/>
                </a:ext>
              </a:extLst>
            </p:cNvPr>
            <p:cNvSpPr/>
            <p:nvPr/>
          </p:nvSpPr>
          <p:spPr>
            <a:xfrm>
              <a:off x="11246150" y="-3840160"/>
              <a:ext cx="1084680" cy="1084680"/>
            </a:xfrm>
            <a:custGeom>
              <a:avLst/>
              <a:gdLst>
                <a:gd name="connsiteX0" fmla="*/ 542340 w 1084680"/>
                <a:gd name="connsiteY0" fmla="*/ 73688 h 1084680"/>
                <a:gd name="connsiteX1" fmla="*/ 1010993 w 1084680"/>
                <a:gd name="connsiteY1" fmla="*/ 542340 h 1084680"/>
                <a:gd name="connsiteX2" fmla="*/ 542340 w 1084680"/>
                <a:gd name="connsiteY2" fmla="*/ 1010993 h 1084680"/>
                <a:gd name="connsiteX3" fmla="*/ 73688 w 1084680"/>
                <a:gd name="connsiteY3" fmla="*/ 542340 h 1084680"/>
                <a:gd name="connsiteX4" fmla="*/ 542340 w 1084680"/>
                <a:gd name="connsiteY4" fmla="*/ 73688 h 1084680"/>
                <a:gd name="connsiteX5" fmla="*/ 542340 w 1084680"/>
                <a:gd name="connsiteY5" fmla="*/ 0 h 1084680"/>
                <a:gd name="connsiteX6" fmla="*/ 0 w 1084680"/>
                <a:gd name="connsiteY6" fmla="*/ 542340 h 1084680"/>
                <a:gd name="connsiteX7" fmla="*/ 542340 w 1084680"/>
                <a:gd name="connsiteY7" fmla="*/ 1084680 h 1084680"/>
                <a:gd name="connsiteX8" fmla="*/ 1084681 w 1084680"/>
                <a:gd name="connsiteY8" fmla="*/ 542340 h 1084680"/>
                <a:gd name="connsiteX9" fmla="*/ 542340 w 1084680"/>
                <a:gd name="connsiteY9" fmla="*/ 0 h 108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4680" h="1084680">
                  <a:moveTo>
                    <a:pt x="542340" y="73688"/>
                  </a:moveTo>
                  <a:cubicBezTo>
                    <a:pt x="800457" y="73688"/>
                    <a:pt x="1010993" y="284223"/>
                    <a:pt x="1010993" y="542340"/>
                  </a:cubicBezTo>
                  <a:cubicBezTo>
                    <a:pt x="1010993" y="800457"/>
                    <a:pt x="800457" y="1010993"/>
                    <a:pt x="542340" y="1010993"/>
                  </a:cubicBezTo>
                  <a:cubicBezTo>
                    <a:pt x="284223" y="1010993"/>
                    <a:pt x="73688" y="800457"/>
                    <a:pt x="73688" y="542340"/>
                  </a:cubicBezTo>
                  <a:cubicBezTo>
                    <a:pt x="73688" y="284223"/>
                    <a:pt x="284223" y="73688"/>
                    <a:pt x="542340" y="73688"/>
                  </a:cubicBezTo>
                  <a:moveTo>
                    <a:pt x="542340" y="0"/>
                  </a:moveTo>
                  <a:cubicBezTo>
                    <a:pt x="243274" y="0"/>
                    <a:pt x="0" y="243274"/>
                    <a:pt x="0" y="542340"/>
                  </a:cubicBezTo>
                  <a:cubicBezTo>
                    <a:pt x="0" y="841406"/>
                    <a:pt x="243274" y="1084680"/>
                    <a:pt x="542340" y="1084680"/>
                  </a:cubicBezTo>
                  <a:cubicBezTo>
                    <a:pt x="841407" y="1084680"/>
                    <a:pt x="1084681" y="841406"/>
                    <a:pt x="1084681" y="542340"/>
                  </a:cubicBezTo>
                  <a:cubicBezTo>
                    <a:pt x="1084681" y="243274"/>
                    <a:pt x="841407" y="0"/>
                    <a:pt x="542340" y="0"/>
                  </a:cubicBezTo>
                </a:path>
              </a:pathLst>
            </a:custGeom>
            <a:solidFill>
              <a:srgbClr val="D1D2D2"/>
            </a:solidFill>
            <a:ln w="10517" cap="flat">
              <a:noFill/>
              <a:prstDash val="solid"/>
              <a:miter/>
            </a:ln>
          </p:spPr>
          <p:txBody>
            <a:bodyPr wrap="square" anchor="ctr">
              <a:noAutofit/>
            </a:bodyPr>
            <a:lstStyle/>
            <a:p>
              <a:endParaRPr lang="de-DE" dirty="0"/>
            </a:p>
          </p:txBody>
        </p:sp>
        <p:sp>
          <p:nvSpPr>
            <p:cNvPr id="27" name="Freeform: Shape 26">
              <a:extLst>
                <a:ext uri="{FF2B5EF4-FFF2-40B4-BE49-F238E27FC236}">
                  <a16:creationId xmlns:a16="http://schemas.microsoft.com/office/drawing/2014/main" id="{ACE047BA-AA47-4D12-94FA-5F307C7459DE}"/>
                </a:ext>
              </a:extLst>
            </p:cNvPr>
            <p:cNvSpPr/>
            <p:nvPr/>
          </p:nvSpPr>
          <p:spPr>
            <a:xfrm>
              <a:off x="11517530" y="-3581516"/>
              <a:ext cx="542129" cy="567499"/>
            </a:xfrm>
            <a:custGeom>
              <a:avLst/>
              <a:gdLst>
                <a:gd name="connsiteX0" fmla="*/ 424440 w 542129"/>
                <a:gd name="connsiteY0" fmla="*/ 421598 h 567499"/>
                <a:gd name="connsiteX1" fmla="*/ 523708 w 542129"/>
                <a:gd name="connsiteY1" fmla="*/ 421598 h 567499"/>
                <a:gd name="connsiteX2" fmla="*/ 542130 w 542129"/>
                <a:gd name="connsiteY2" fmla="*/ 403176 h 567499"/>
                <a:gd name="connsiteX3" fmla="*/ 542130 w 542129"/>
                <a:gd name="connsiteY3" fmla="*/ 400228 h 567499"/>
                <a:gd name="connsiteX4" fmla="*/ 523603 w 542129"/>
                <a:gd name="connsiteY4" fmla="*/ 381807 h 567499"/>
                <a:gd name="connsiteX5" fmla="*/ 430230 w 542129"/>
                <a:gd name="connsiteY5" fmla="*/ 381807 h 567499"/>
                <a:gd name="connsiteX6" fmla="*/ 423703 w 542129"/>
                <a:gd name="connsiteY6" fmla="*/ 376754 h 567499"/>
                <a:gd name="connsiteX7" fmla="*/ 430230 w 542129"/>
                <a:gd name="connsiteY7" fmla="*/ 371701 h 567499"/>
                <a:gd name="connsiteX8" fmla="*/ 507918 w 542129"/>
                <a:gd name="connsiteY8" fmla="*/ 371701 h 567499"/>
                <a:gd name="connsiteX9" fmla="*/ 526340 w 542129"/>
                <a:gd name="connsiteY9" fmla="*/ 353279 h 567499"/>
                <a:gd name="connsiteX10" fmla="*/ 526340 w 542129"/>
                <a:gd name="connsiteY10" fmla="*/ 350331 h 567499"/>
                <a:gd name="connsiteX11" fmla="*/ 507918 w 542129"/>
                <a:gd name="connsiteY11" fmla="*/ 331910 h 567499"/>
                <a:gd name="connsiteX12" fmla="*/ 454547 w 542129"/>
                <a:gd name="connsiteY12" fmla="*/ 331910 h 567499"/>
                <a:gd name="connsiteX13" fmla="*/ 504128 w 542129"/>
                <a:gd name="connsiteY13" fmla="*/ 294750 h 567499"/>
                <a:gd name="connsiteX14" fmla="*/ 513181 w 542129"/>
                <a:gd name="connsiteY14" fmla="*/ 229800 h 567499"/>
                <a:gd name="connsiteX15" fmla="*/ 513181 w 542129"/>
                <a:gd name="connsiteY15" fmla="*/ 68740 h 567499"/>
                <a:gd name="connsiteX16" fmla="*/ 477916 w 542129"/>
                <a:gd name="connsiteY16" fmla="*/ 33686 h 567499"/>
                <a:gd name="connsiteX17" fmla="*/ 475179 w 542129"/>
                <a:gd name="connsiteY17" fmla="*/ 33686 h 567499"/>
                <a:gd name="connsiteX18" fmla="*/ 466653 w 542129"/>
                <a:gd name="connsiteY18" fmla="*/ 34738 h 567499"/>
                <a:gd name="connsiteX19" fmla="*/ 463074 w 542129"/>
                <a:gd name="connsiteY19" fmla="*/ 30738 h 567499"/>
                <a:gd name="connsiteX20" fmla="*/ 432020 w 542129"/>
                <a:gd name="connsiteY20" fmla="*/ 12106 h 567499"/>
                <a:gd name="connsiteX21" fmla="*/ 429388 w 542129"/>
                <a:gd name="connsiteY21" fmla="*/ 12106 h 567499"/>
                <a:gd name="connsiteX22" fmla="*/ 415071 w 542129"/>
                <a:gd name="connsiteY22" fmla="*/ 15159 h 567499"/>
                <a:gd name="connsiteX23" fmla="*/ 386228 w 542129"/>
                <a:gd name="connsiteY23" fmla="*/ 0 h 567499"/>
                <a:gd name="connsiteX24" fmla="*/ 386228 w 542129"/>
                <a:gd name="connsiteY24" fmla="*/ 0 h 567499"/>
                <a:gd name="connsiteX25" fmla="*/ 383491 w 542129"/>
                <a:gd name="connsiteY25" fmla="*/ 0 h 567499"/>
                <a:gd name="connsiteX26" fmla="*/ 355490 w 542129"/>
                <a:gd name="connsiteY26" fmla="*/ 14001 h 567499"/>
                <a:gd name="connsiteX27" fmla="*/ 351805 w 542129"/>
                <a:gd name="connsiteY27" fmla="*/ 16632 h 567499"/>
                <a:gd name="connsiteX28" fmla="*/ 340015 w 542129"/>
                <a:gd name="connsiteY28" fmla="*/ 14527 h 567499"/>
                <a:gd name="connsiteX29" fmla="*/ 337278 w 542129"/>
                <a:gd name="connsiteY29" fmla="*/ 14527 h 567499"/>
                <a:gd name="connsiteX30" fmla="*/ 302224 w 542129"/>
                <a:gd name="connsiteY30" fmla="*/ 49686 h 567499"/>
                <a:gd name="connsiteX31" fmla="*/ 302224 w 542129"/>
                <a:gd name="connsiteY31" fmla="*/ 79372 h 567499"/>
                <a:gd name="connsiteX32" fmla="*/ 289908 w 542129"/>
                <a:gd name="connsiteY32" fmla="*/ 70951 h 567499"/>
                <a:gd name="connsiteX33" fmla="*/ 228221 w 542129"/>
                <a:gd name="connsiteY33" fmla="*/ 63266 h 567499"/>
                <a:gd name="connsiteX34" fmla="*/ 54634 w 542129"/>
                <a:gd name="connsiteY34" fmla="*/ 63266 h 567499"/>
                <a:gd name="connsiteX35" fmla="*/ 36212 w 542129"/>
                <a:gd name="connsiteY35" fmla="*/ 81898 h 567499"/>
                <a:gd name="connsiteX36" fmla="*/ 36212 w 542129"/>
                <a:gd name="connsiteY36" fmla="*/ 84846 h 567499"/>
                <a:gd name="connsiteX37" fmla="*/ 53687 w 542129"/>
                <a:gd name="connsiteY37" fmla="*/ 103268 h 567499"/>
                <a:gd name="connsiteX38" fmla="*/ 53792 w 542129"/>
                <a:gd name="connsiteY38" fmla="*/ 103268 h 567499"/>
                <a:gd name="connsiteX39" fmla="*/ 53897 w 542129"/>
                <a:gd name="connsiteY39" fmla="*/ 103268 h 567499"/>
                <a:gd name="connsiteX40" fmla="*/ 54739 w 542129"/>
                <a:gd name="connsiteY40" fmla="*/ 103268 h 567499"/>
                <a:gd name="connsiteX41" fmla="*/ 124742 w 542129"/>
                <a:gd name="connsiteY41" fmla="*/ 103268 h 567499"/>
                <a:gd name="connsiteX42" fmla="*/ 131164 w 542129"/>
                <a:gd name="connsiteY42" fmla="*/ 108110 h 567499"/>
                <a:gd name="connsiteX43" fmla="*/ 124742 w 542129"/>
                <a:gd name="connsiteY43" fmla="*/ 112952 h 567499"/>
                <a:gd name="connsiteX44" fmla="*/ 31475 w 542129"/>
                <a:gd name="connsiteY44" fmla="*/ 112952 h 567499"/>
                <a:gd name="connsiteX45" fmla="*/ 13053 w 542129"/>
                <a:gd name="connsiteY45" fmla="*/ 131480 h 567499"/>
                <a:gd name="connsiteX46" fmla="*/ 13053 w 542129"/>
                <a:gd name="connsiteY46" fmla="*/ 134427 h 567499"/>
                <a:gd name="connsiteX47" fmla="*/ 30528 w 542129"/>
                <a:gd name="connsiteY47" fmla="*/ 152849 h 567499"/>
                <a:gd name="connsiteX48" fmla="*/ 30633 w 542129"/>
                <a:gd name="connsiteY48" fmla="*/ 152849 h 567499"/>
                <a:gd name="connsiteX49" fmla="*/ 117690 w 542129"/>
                <a:gd name="connsiteY49" fmla="*/ 152849 h 567499"/>
                <a:gd name="connsiteX50" fmla="*/ 124111 w 542129"/>
                <a:gd name="connsiteY50" fmla="*/ 157691 h 567499"/>
                <a:gd name="connsiteX51" fmla="*/ 117690 w 542129"/>
                <a:gd name="connsiteY51" fmla="*/ 162534 h 567499"/>
                <a:gd name="connsiteX52" fmla="*/ 18422 w 542129"/>
                <a:gd name="connsiteY52" fmla="*/ 162534 h 567499"/>
                <a:gd name="connsiteX53" fmla="*/ 0 w 542129"/>
                <a:gd name="connsiteY53" fmla="*/ 180955 h 567499"/>
                <a:gd name="connsiteX54" fmla="*/ 0 w 542129"/>
                <a:gd name="connsiteY54" fmla="*/ 183903 h 567499"/>
                <a:gd name="connsiteX55" fmla="*/ 18422 w 542129"/>
                <a:gd name="connsiteY55" fmla="*/ 202325 h 567499"/>
                <a:gd name="connsiteX56" fmla="*/ 111795 w 542129"/>
                <a:gd name="connsiteY56" fmla="*/ 202325 h 567499"/>
                <a:gd name="connsiteX57" fmla="*/ 118216 w 542129"/>
                <a:gd name="connsiteY57" fmla="*/ 207378 h 567499"/>
                <a:gd name="connsiteX58" fmla="*/ 111795 w 542129"/>
                <a:gd name="connsiteY58" fmla="*/ 212431 h 567499"/>
                <a:gd name="connsiteX59" fmla="*/ 34107 w 542129"/>
                <a:gd name="connsiteY59" fmla="*/ 212431 h 567499"/>
                <a:gd name="connsiteX60" fmla="*/ 15685 w 542129"/>
                <a:gd name="connsiteY60" fmla="*/ 230852 h 567499"/>
                <a:gd name="connsiteX61" fmla="*/ 15685 w 542129"/>
                <a:gd name="connsiteY61" fmla="*/ 233800 h 567499"/>
                <a:gd name="connsiteX62" fmla="*/ 34107 w 542129"/>
                <a:gd name="connsiteY62" fmla="*/ 252222 h 567499"/>
                <a:gd name="connsiteX63" fmla="*/ 53476 w 542129"/>
                <a:gd name="connsiteY63" fmla="*/ 252222 h 567499"/>
                <a:gd name="connsiteX64" fmla="*/ 37896 w 542129"/>
                <a:gd name="connsiteY64" fmla="*/ 272749 h 567499"/>
                <a:gd name="connsiteX65" fmla="*/ 28843 w 542129"/>
                <a:gd name="connsiteY65" fmla="*/ 337699 h 567499"/>
                <a:gd name="connsiteX66" fmla="*/ 28843 w 542129"/>
                <a:gd name="connsiteY66" fmla="*/ 498759 h 567499"/>
                <a:gd name="connsiteX67" fmla="*/ 64108 w 542129"/>
                <a:gd name="connsiteY67" fmla="*/ 533813 h 567499"/>
                <a:gd name="connsiteX68" fmla="*/ 66845 w 542129"/>
                <a:gd name="connsiteY68" fmla="*/ 533813 h 567499"/>
                <a:gd name="connsiteX69" fmla="*/ 75372 w 542129"/>
                <a:gd name="connsiteY69" fmla="*/ 532761 h 567499"/>
                <a:gd name="connsiteX70" fmla="*/ 78951 w 542129"/>
                <a:gd name="connsiteY70" fmla="*/ 536761 h 567499"/>
                <a:gd name="connsiteX71" fmla="*/ 110005 w 542129"/>
                <a:gd name="connsiteY71" fmla="*/ 555393 h 567499"/>
                <a:gd name="connsiteX72" fmla="*/ 112637 w 542129"/>
                <a:gd name="connsiteY72" fmla="*/ 555393 h 567499"/>
                <a:gd name="connsiteX73" fmla="*/ 126953 w 542129"/>
                <a:gd name="connsiteY73" fmla="*/ 552341 h 567499"/>
                <a:gd name="connsiteX74" fmla="*/ 155797 w 542129"/>
                <a:gd name="connsiteY74" fmla="*/ 567499 h 567499"/>
                <a:gd name="connsiteX75" fmla="*/ 155797 w 542129"/>
                <a:gd name="connsiteY75" fmla="*/ 567499 h 567499"/>
                <a:gd name="connsiteX76" fmla="*/ 158533 w 542129"/>
                <a:gd name="connsiteY76" fmla="*/ 567499 h 567499"/>
                <a:gd name="connsiteX77" fmla="*/ 186535 w 542129"/>
                <a:gd name="connsiteY77" fmla="*/ 553498 h 567499"/>
                <a:gd name="connsiteX78" fmla="*/ 190219 w 542129"/>
                <a:gd name="connsiteY78" fmla="*/ 550867 h 567499"/>
                <a:gd name="connsiteX79" fmla="*/ 202009 w 542129"/>
                <a:gd name="connsiteY79" fmla="*/ 552972 h 567499"/>
                <a:gd name="connsiteX80" fmla="*/ 204746 w 542129"/>
                <a:gd name="connsiteY80" fmla="*/ 552972 h 567499"/>
                <a:gd name="connsiteX81" fmla="*/ 239800 w 542129"/>
                <a:gd name="connsiteY81" fmla="*/ 517918 h 567499"/>
                <a:gd name="connsiteX82" fmla="*/ 239800 w 542129"/>
                <a:gd name="connsiteY82" fmla="*/ 504865 h 567499"/>
                <a:gd name="connsiteX83" fmla="*/ 252117 w 542129"/>
                <a:gd name="connsiteY83" fmla="*/ 513286 h 567499"/>
                <a:gd name="connsiteX84" fmla="*/ 313804 w 542129"/>
                <a:gd name="connsiteY84" fmla="*/ 520971 h 567499"/>
                <a:gd name="connsiteX85" fmla="*/ 487390 w 542129"/>
                <a:gd name="connsiteY85" fmla="*/ 520971 h 567499"/>
                <a:gd name="connsiteX86" fmla="*/ 505812 w 542129"/>
                <a:gd name="connsiteY86" fmla="*/ 502338 h 567499"/>
                <a:gd name="connsiteX87" fmla="*/ 505812 w 542129"/>
                <a:gd name="connsiteY87" fmla="*/ 499285 h 567499"/>
                <a:gd name="connsiteX88" fmla="*/ 488443 w 542129"/>
                <a:gd name="connsiteY88" fmla="*/ 480864 h 567499"/>
                <a:gd name="connsiteX89" fmla="*/ 488338 w 542129"/>
                <a:gd name="connsiteY89" fmla="*/ 480864 h 567499"/>
                <a:gd name="connsiteX90" fmla="*/ 488233 w 542129"/>
                <a:gd name="connsiteY90" fmla="*/ 480864 h 567499"/>
                <a:gd name="connsiteX91" fmla="*/ 487390 w 542129"/>
                <a:gd name="connsiteY91" fmla="*/ 480864 h 567499"/>
                <a:gd name="connsiteX92" fmla="*/ 417387 w 542129"/>
                <a:gd name="connsiteY92" fmla="*/ 480864 h 567499"/>
                <a:gd name="connsiteX93" fmla="*/ 410861 w 542129"/>
                <a:gd name="connsiteY93" fmla="*/ 476021 h 567499"/>
                <a:gd name="connsiteX94" fmla="*/ 417387 w 542129"/>
                <a:gd name="connsiteY94" fmla="*/ 471179 h 567499"/>
                <a:gd name="connsiteX95" fmla="*/ 510655 w 542129"/>
                <a:gd name="connsiteY95" fmla="*/ 471179 h 567499"/>
                <a:gd name="connsiteX96" fmla="*/ 529077 w 542129"/>
                <a:gd name="connsiteY96" fmla="*/ 452652 h 567499"/>
                <a:gd name="connsiteX97" fmla="*/ 529077 w 542129"/>
                <a:gd name="connsiteY97" fmla="*/ 449704 h 567499"/>
                <a:gd name="connsiteX98" fmla="*/ 511602 w 542129"/>
                <a:gd name="connsiteY98" fmla="*/ 431282 h 567499"/>
                <a:gd name="connsiteX99" fmla="*/ 511497 w 542129"/>
                <a:gd name="connsiteY99" fmla="*/ 431282 h 567499"/>
                <a:gd name="connsiteX100" fmla="*/ 424440 w 542129"/>
                <a:gd name="connsiteY100" fmla="*/ 431282 h 567499"/>
                <a:gd name="connsiteX101" fmla="*/ 418019 w 542129"/>
                <a:gd name="connsiteY101" fmla="*/ 426440 h 567499"/>
                <a:gd name="connsiteX102" fmla="*/ 424440 w 542129"/>
                <a:gd name="connsiteY102" fmla="*/ 421598 h 567499"/>
                <a:gd name="connsiteX103" fmla="*/ 258854 w 542129"/>
                <a:gd name="connsiteY103" fmla="*/ 285381 h 567499"/>
                <a:gd name="connsiteX104" fmla="*/ 274539 w 542129"/>
                <a:gd name="connsiteY104" fmla="*/ 275802 h 567499"/>
                <a:gd name="connsiteX105" fmla="*/ 277802 w 542129"/>
                <a:gd name="connsiteY105" fmla="*/ 273591 h 567499"/>
                <a:gd name="connsiteX106" fmla="*/ 292118 w 542129"/>
                <a:gd name="connsiteY106" fmla="*/ 294118 h 567499"/>
                <a:gd name="connsiteX107" fmla="*/ 271170 w 542129"/>
                <a:gd name="connsiteY107" fmla="*/ 306014 h 567499"/>
                <a:gd name="connsiteX108" fmla="*/ 258854 w 542129"/>
                <a:gd name="connsiteY108" fmla="*/ 285381 h 567499"/>
                <a:gd name="connsiteX109" fmla="*/ 320225 w 542129"/>
                <a:gd name="connsiteY109" fmla="*/ 49686 h 567499"/>
                <a:gd name="connsiteX110" fmla="*/ 337278 w 542129"/>
                <a:gd name="connsiteY110" fmla="*/ 32528 h 567499"/>
                <a:gd name="connsiteX111" fmla="*/ 340015 w 542129"/>
                <a:gd name="connsiteY111" fmla="*/ 32528 h 567499"/>
                <a:gd name="connsiteX112" fmla="*/ 349700 w 542129"/>
                <a:gd name="connsiteY112" fmla="*/ 35581 h 567499"/>
                <a:gd name="connsiteX113" fmla="*/ 349700 w 542129"/>
                <a:gd name="connsiteY113" fmla="*/ 126321 h 567499"/>
                <a:gd name="connsiteX114" fmla="*/ 358753 w 542129"/>
                <a:gd name="connsiteY114" fmla="*/ 135374 h 567499"/>
                <a:gd name="connsiteX115" fmla="*/ 367806 w 542129"/>
                <a:gd name="connsiteY115" fmla="*/ 126321 h 567499"/>
                <a:gd name="connsiteX116" fmla="*/ 367806 w 542129"/>
                <a:gd name="connsiteY116" fmla="*/ 28738 h 567499"/>
                <a:gd name="connsiteX117" fmla="*/ 383596 w 542129"/>
                <a:gd name="connsiteY117" fmla="*/ 18106 h 567499"/>
                <a:gd name="connsiteX118" fmla="*/ 386333 w 542129"/>
                <a:gd name="connsiteY118" fmla="*/ 18106 h 567499"/>
                <a:gd name="connsiteX119" fmla="*/ 399702 w 542129"/>
                <a:gd name="connsiteY119" fmla="*/ 24633 h 567499"/>
                <a:gd name="connsiteX120" fmla="*/ 399492 w 542129"/>
                <a:gd name="connsiteY120" fmla="*/ 26633 h 567499"/>
                <a:gd name="connsiteX121" fmla="*/ 399492 w 542129"/>
                <a:gd name="connsiteY121" fmla="*/ 130532 h 567499"/>
                <a:gd name="connsiteX122" fmla="*/ 408545 w 542129"/>
                <a:gd name="connsiteY122" fmla="*/ 139585 h 567499"/>
                <a:gd name="connsiteX123" fmla="*/ 417598 w 542129"/>
                <a:gd name="connsiteY123" fmla="*/ 130532 h 567499"/>
                <a:gd name="connsiteX124" fmla="*/ 417598 w 542129"/>
                <a:gd name="connsiteY124" fmla="*/ 35054 h 567499"/>
                <a:gd name="connsiteX125" fmla="*/ 429598 w 542129"/>
                <a:gd name="connsiteY125" fmla="*/ 30107 h 567499"/>
                <a:gd name="connsiteX126" fmla="*/ 432230 w 542129"/>
                <a:gd name="connsiteY126" fmla="*/ 30107 h 567499"/>
                <a:gd name="connsiteX127" fmla="*/ 449389 w 542129"/>
                <a:gd name="connsiteY127" fmla="*/ 47160 h 567499"/>
                <a:gd name="connsiteX128" fmla="*/ 449389 w 542129"/>
                <a:gd name="connsiteY128" fmla="*/ 133585 h 567499"/>
                <a:gd name="connsiteX129" fmla="*/ 453073 w 542129"/>
                <a:gd name="connsiteY129" fmla="*/ 139480 h 567499"/>
                <a:gd name="connsiteX130" fmla="*/ 458758 w 542129"/>
                <a:gd name="connsiteY130" fmla="*/ 141480 h 567499"/>
                <a:gd name="connsiteX131" fmla="*/ 467811 w 542129"/>
                <a:gd name="connsiteY131" fmla="*/ 132427 h 567499"/>
                <a:gd name="connsiteX132" fmla="*/ 467811 w 542129"/>
                <a:gd name="connsiteY132" fmla="*/ 53476 h 567499"/>
                <a:gd name="connsiteX133" fmla="*/ 475600 w 542129"/>
                <a:gd name="connsiteY133" fmla="*/ 51581 h 567499"/>
                <a:gd name="connsiteX134" fmla="*/ 478337 w 542129"/>
                <a:gd name="connsiteY134" fmla="*/ 51581 h 567499"/>
                <a:gd name="connsiteX135" fmla="*/ 495601 w 542129"/>
                <a:gd name="connsiteY135" fmla="*/ 68740 h 567499"/>
                <a:gd name="connsiteX136" fmla="*/ 495601 w 542129"/>
                <a:gd name="connsiteY136" fmla="*/ 229484 h 567499"/>
                <a:gd name="connsiteX137" fmla="*/ 488443 w 542129"/>
                <a:gd name="connsiteY137" fmla="*/ 286644 h 567499"/>
                <a:gd name="connsiteX138" fmla="*/ 450863 w 542129"/>
                <a:gd name="connsiteY138" fmla="*/ 314330 h 567499"/>
                <a:gd name="connsiteX139" fmla="*/ 446020 w 542129"/>
                <a:gd name="connsiteY139" fmla="*/ 314646 h 567499"/>
                <a:gd name="connsiteX140" fmla="*/ 388544 w 542129"/>
                <a:gd name="connsiteY140" fmla="*/ 314646 h 567499"/>
                <a:gd name="connsiteX141" fmla="*/ 369175 w 542129"/>
                <a:gd name="connsiteY141" fmla="*/ 314646 h 567499"/>
                <a:gd name="connsiteX142" fmla="*/ 367069 w 542129"/>
                <a:gd name="connsiteY142" fmla="*/ 314646 h 567499"/>
                <a:gd name="connsiteX143" fmla="*/ 309488 w 542129"/>
                <a:gd name="connsiteY143" fmla="*/ 286539 h 567499"/>
                <a:gd name="connsiteX144" fmla="*/ 308224 w 542129"/>
                <a:gd name="connsiteY144" fmla="*/ 284960 h 567499"/>
                <a:gd name="connsiteX145" fmla="*/ 292434 w 542129"/>
                <a:gd name="connsiteY145" fmla="*/ 262328 h 567499"/>
                <a:gd name="connsiteX146" fmla="*/ 320436 w 542129"/>
                <a:gd name="connsiteY146" fmla="*/ 199904 h 567499"/>
                <a:gd name="connsiteX147" fmla="*/ 320436 w 542129"/>
                <a:gd name="connsiteY147" fmla="*/ 194009 h 567499"/>
                <a:gd name="connsiteX148" fmla="*/ 320646 w 542129"/>
                <a:gd name="connsiteY148" fmla="*/ 192324 h 567499"/>
                <a:gd name="connsiteX149" fmla="*/ 320646 w 542129"/>
                <a:gd name="connsiteY149" fmla="*/ 49686 h 567499"/>
                <a:gd name="connsiteX150" fmla="*/ 221799 w 542129"/>
                <a:gd name="connsiteY150" fmla="*/ 517707 h 567499"/>
                <a:gd name="connsiteX151" fmla="*/ 204746 w 542129"/>
                <a:gd name="connsiteY151" fmla="*/ 534761 h 567499"/>
                <a:gd name="connsiteX152" fmla="*/ 202009 w 542129"/>
                <a:gd name="connsiteY152" fmla="*/ 534761 h 567499"/>
                <a:gd name="connsiteX153" fmla="*/ 192324 w 542129"/>
                <a:gd name="connsiteY153" fmla="*/ 531708 h 567499"/>
                <a:gd name="connsiteX154" fmla="*/ 192324 w 542129"/>
                <a:gd name="connsiteY154" fmla="*/ 440967 h 567499"/>
                <a:gd name="connsiteX155" fmla="*/ 183271 w 542129"/>
                <a:gd name="connsiteY155" fmla="*/ 431914 h 567499"/>
                <a:gd name="connsiteX156" fmla="*/ 174324 w 542129"/>
                <a:gd name="connsiteY156" fmla="*/ 440967 h 567499"/>
                <a:gd name="connsiteX157" fmla="*/ 174324 w 542129"/>
                <a:gd name="connsiteY157" fmla="*/ 538550 h 567499"/>
                <a:gd name="connsiteX158" fmla="*/ 158533 w 542129"/>
                <a:gd name="connsiteY158" fmla="*/ 549182 h 567499"/>
                <a:gd name="connsiteX159" fmla="*/ 155797 w 542129"/>
                <a:gd name="connsiteY159" fmla="*/ 549182 h 567499"/>
                <a:gd name="connsiteX160" fmla="*/ 142428 w 542129"/>
                <a:gd name="connsiteY160" fmla="*/ 542656 h 567499"/>
                <a:gd name="connsiteX161" fmla="*/ 142638 w 542129"/>
                <a:gd name="connsiteY161" fmla="*/ 540656 h 567499"/>
                <a:gd name="connsiteX162" fmla="*/ 142638 w 542129"/>
                <a:gd name="connsiteY162" fmla="*/ 436756 h 567499"/>
                <a:gd name="connsiteX163" fmla="*/ 133690 w 542129"/>
                <a:gd name="connsiteY163" fmla="*/ 427703 h 567499"/>
                <a:gd name="connsiteX164" fmla="*/ 124637 w 542129"/>
                <a:gd name="connsiteY164" fmla="*/ 436756 h 567499"/>
                <a:gd name="connsiteX165" fmla="*/ 124637 w 542129"/>
                <a:gd name="connsiteY165" fmla="*/ 532024 h 567499"/>
                <a:gd name="connsiteX166" fmla="*/ 112637 w 542129"/>
                <a:gd name="connsiteY166" fmla="*/ 536971 h 567499"/>
                <a:gd name="connsiteX167" fmla="*/ 109900 w 542129"/>
                <a:gd name="connsiteY167" fmla="*/ 536971 h 567499"/>
                <a:gd name="connsiteX168" fmla="*/ 92741 w 542129"/>
                <a:gd name="connsiteY168" fmla="*/ 519918 h 567499"/>
                <a:gd name="connsiteX169" fmla="*/ 92741 w 542129"/>
                <a:gd name="connsiteY169" fmla="*/ 433493 h 567499"/>
                <a:gd name="connsiteX170" fmla="*/ 89162 w 542129"/>
                <a:gd name="connsiteY170" fmla="*/ 427598 h 567499"/>
                <a:gd name="connsiteX171" fmla="*/ 83477 w 542129"/>
                <a:gd name="connsiteY171" fmla="*/ 425598 h 567499"/>
                <a:gd name="connsiteX172" fmla="*/ 74424 w 542129"/>
                <a:gd name="connsiteY172" fmla="*/ 434546 h 567499"/>
                <a:gd name="connsiteX173" fmla="*/ 74424 w 542129"/>
                <a:gd name="connsiteY173" fmla="*/ 513497 h 567499"/>
                <a:gd name="connsiteX174" fmla="*/ 66635 w 542129"/>
                <a:gd name="connsiteY174" fmla="*/ 515391 h 567499"/>
                <a:gd name="connsiteX175" fmla="*/ 63898 w 542129"/>
                <a:gd name="connsiteY175" fmla="*/ 515391 h 567499"/>
                <a:gd name="connsiteX176" fmla="*/ 46634 w 542129"/>
                <a:gd name="connsiteY176" fmla="*/ 498233 h 567499"/>
                <a:gd name="connsiteX177" fmla="*/ 46634 w 542129"/>
                <a:gd name="connsiteY177" fmla="*/ 337910 h 567499"/>
                <a:gd name="connsiteX178" fmla="*/ 53792 w 542129"/>
                <a:gd name="connsiteY178" fmla="*/ 280855 h 567499"/>
                <a:gd name="connsiteX179" fmla="*/ 96320 w 542129"/>
                <a:gd name="connsiteY179" fmla="*/ 252959 h 567499"/>
                <a:gd name="connsiteX180" fmla="*/ 173166 w 542129"/>
                <a:gd name="connsiteY180" fmla="*/ 252959 h 567499"/>
                <a:gd name="connsiteX181" fmla="*/ 191798 w 542129"/>
                <a:gd name="connsiteY181" fmla="*/ 254117 h 567499"/>
                <a:gd name="connsiteX182" fmla="*/ 234221 w 542129"/>
                <a:gd name="connsiteY182" fmla="*/ 282750 h 567499"/>
                <a:gd name="connsiteX183" fmla="*/ 242537 w 542129"/>
                <a:gd name="connsiteY183" fmla="*/ 293697 h 567499"/>
                <a:gd name="connsiteX184" fmla="*/ 256222 w 542129"/>
                <a:gd name="connsiteY184" fmla="*/ 316856 h 567499"/>
                <a:gd name="connsiteX185" fmla="*/ 254011 w 542129"/>
                <a:gd name="connsiteY185" fmla="*/ 318646 h 567499"/>
                <a:gd name="connsiteX186" fmla="*/ 222221 w 542129"/>
                <a:gd name="connsiteY186" fmla="*/ 373069 h 567499"/>
                <a:gd name="connsiteX187" fmla="*/ 221694 w 542129"/>
                <a:gd name="connsiteY187" fmla="*/ 375491 h 567499"/>
                <a:gd name="connsiteX188" fmla="*/ 221694 w 542129"/>
                <a:gd name="connsiteY188" fmla="*/ 517707 h 5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542129" h="567499">
                  <a:moveTo>
                    <a:pt x="424440" y="421598"/>
                  </a:moveTo>
                  <a:lnTo>
                    <a:pt x="523708" y="421598"/>
                  </a:lnTo>
                  <a:cubicBezTo>
                    <a:pt x="533919" y="421598"/>
                    <a:pt x="542130" y="413282"/>
                    <a:pt x="542130" y="403176"/>
                  </a:cubicBezTo>
                  <a:lnTo>
                    <a:pt x="542130" y="400228"/>
                  </a:lnTo>
                  <a:cubicBezTo>
                    <a:pt x="542130" y="390123"/>
                    <a:pt x="533814" y="381807"/>
                    <a:pt x="523603" y="381807"/>
                  </a:cubicBezTo>
                  <a:lnTo>
                    <a:pt x="430230" y="381807"/>
                  </a:lnTo>
                  <a:cubicBezTo>
                    <a:pt x="426651" y="381807"/>
                    <a:pt x="423703" y="379596"/>
                    <a:pt x="423703" y="376754"/>
                  </a:cubicBezTo>
                  <a:cubicBezTo>
                    <a:pt x="423703" y="374017"/>
                    <a:pt x="426546" y="371701"/>
                    <a:pt x="430230" y="371701"/>
                  </a:cubicBezTo>
                  <a:lnTo>
                    <a:pt x="507918" y="371701"/>
                  </a:lnTo>
                  <a:cubicBezTo>
                    <a:pt x="518023" y="371701"/>
                    <a:pt x="526340" y="363385"/>
                    <a:pt x="526340" y="353279"/>
                  </a:cubicBezTo>
                  <a:lnTo>
                    <a:pt x="526340" y="350331"/>
                  </a:lnTo>
                  <a:cubicBezTo>
                    <a:pt x="526340" y="340120"/>
                    <a:pt x="518023" y="331910"/>
                    <a:pt x="507918" y="331910"/>
                  </a:cubicBezTo>
                  <a:lnTo>
                    <a:pt x="454547" y="331910"/>
                  </a:lnTo>
                  <a:cubicBezTo>
                    <a:pt x="479074" y="328330"/>
                    <a:pt x="496338" y="310330"/>
                    <a:pt x="504128" y="294750"/>
                  </a:cubicBezTo>
                  <a:cubicBezTo>
                    <a:pt x="511602" y="279802"/>
                    <a:pt x="512971" y="244432"/>
                    <a:pt x="513181" y="229800"/>
                  </a:cubicBezTo>
                  <a:lnTo>
                    <a:pt x="513181" y="68740"/>
                  </a:lnTo>
                  <a:cubicBezTo>
                    <a:pt x="513181" y="49371"/>
                    <a:pt x="497286" y="33686"/>
                    <a:pt x="477916" y="33686"/>
                  </a:cubicBezTo>
                  <a:lnTo>
                    <a:pt x="475179" y="33686"/>
                  </a:lnTo>
                  <a:cubicBezTo>
                    <a:pt x="472232" y="33686"/>
                    <a:pt x="469390" y="34107"/>
                    <a:pt x="466653" y="34738"/>
                  </a:cubicBezTo>
                  <a:cubicBezTo>
                    <a:pt x="465811" y="33054"/>
                    <a:pt x="464653" y="31686"/>
                    <a:pt x="463074" y="30738"/>
                  </a:cubicBezTo>
                  <a:cubicBezTo>
                    <a:pt x="457179" y="19685"/>
                    <a:pt x="445494" y="12106"/>
                    <a:pt x="432020" y="12106"/>
                  </a:cubicBezTo>
                  <a:lnTo>
                    <a:pt x="429388" y="12106"/>
                  </a:lnTo>
                  <a:cubicBezTo>
                    <a:pt x="424335" y="12106"/>
                    <a:pt x="419493" y="13158"/>
                    <a:pt x="415071" y="15159"/>
                  </a:cubicBezTo>
                  <a:cubicBezTo>
                    <a:pt x="408755" y="6000"/>
                    <a:pt x="398123" y="0"/>
                    <a:pt x="386228" y="0"/>
                  </a:cubicBezTo>
                  <a:lnTo>
                    <a:pt x="386228" y="0"/>
                  </a:lnTo>
                  <a:lnTo>
                    <a:pt x="383491" y="0"/>
                  </a:lnTo>
                  <a:cubicBezTo>
                    <a:pt x="372122" y="0"/>
                    <a:pt x="361911" y="5474"/>
                    <a:pt x="355490" y="14001"/>
                  </a:cubicBezTo>
                  <a:cubicBezTo>
                    <a:pt x="354016" y="14527"/>
                    <a:pt x="352753" y="15474"/>
                    <a:pt x="351805" y="16632"/>
                  </a:cubicBezTo>
                  <a:cubicBezTo>
                    <a:pt x="348121" y="15264"/>
                    <a:pt x="344121" y="14527"/>
                    <a:pt x="340015" y="14527"/>
                  </a:cubicBezTo>
                  <a:lnTo>
                    <a:pt x="337278" y="14527"/>
                  </a:lnTo>
                  <a:cubicBezTo>
                    <a:pt x="318014" y="14527"/>
                    <a:pt x="302224" y="30317"/>
                    <a:pt x="302224" y="49686"/>
                  </a:cubicBezTo>
                  <a:lnTo>
                    <a:pt x="302224" y="79372"/>
                  </a:lnTo>
                  <a:cubicBezTo>
                    <a:pt x="297803" y="75477"/>
                    <a:pt x="293276" y="72635"/>
                    <a:pt x="289908" y="70951"/>
                  </a:cubicBezTo>
                  <a:cubicBezTo>
                    <a:pt x="276012" y="64003"/>
                    <a:pt x="228221" y="63266"/>
                    <a:pt x="228221" y="63266"/>
                  </a:cubicBezTo>
                  <a:lnTo>
                    <a:pt x="54634" y="63266"/>
                  </a:lnTo>
                  <a:cubicBezTo>
                    <a:pt x="44528" y="63266"/>
                    <a:pt x="36212" y="71793"/>
                    <a:pt x="36212" y="81898"/>
                  </a:cubicBezTo>
                  <a:lnTo>
                    <a:pt x="36212" y="84846"/>
                  </a:lnTo>
                  <a:cubicBezTo>
                    <a:pt x="36212" y="94636"/>
                    <a:pt x="43897" y="102741"/>
                    <a:pt x="53687" y="103268"/>
                  </a:cubicBezTo>
                  <a:lnTo>
                    <a:pt x="53792" y="103268"/>
                  </a:lnTo>
                  <a:lnTo>
                    <a:pt x="53897" y="103268"/>
                  </a:lnTo>
                  <a:cubicBezTo>
                    <a:pt x="54213" y="103268"/>
                    <a:pt x="54424" y="103268"/>
                    <a:pt x="54739" y="103268"/>
                  </a:cubicBezTo>
                  <a:lnTo>
                    <a:pt x="124742" y="103268"/>
                  </a:lnTo>
                  <a:cubicBezTo>
                    <a:pt x="128322" y="103268"/>
                    <a:pt x="131164" y="105478"/>
                    <a:pt x="131164" y="108110"/>
                  </a:cubicBezTo>
                  <a:cubicBezTo>
                    <a:pt x="131164" y="110742"/>
                    <a:pt x="128322" y="112952"/>
                    <a:pt x="124742" y="112952"/>
                  </a:cubicBezTo>
                  <a:lnTo>
                    <a:pt x="31475" y="112952"/>
                  </a:lnTo>
                  <a:cubicBezTo>
                    <a:pt x="21264" y="112952"/>
                    <a:pt x="13053" y="121269"/>
                    <a:pt x="13053" y="131480"/>
                  </a:cubicBezTo>
                  <a:lnTo>
                    <a:pt x="13053" y="134427"/>
                  </a:lnTo>
                  <a:cubicBezTo>
                    <a:pt x="13053" y="144217"/>
                    <a:pt x="20738" y="152323"/>
                    <a:pt x="30528" y="152849"/>
                  </a:cubicBezTo>
                  <a:lnTo>
                    <a:pt x="30633" y="152849"/>
                  </a:lnTo>
                  <a:lnTo>
                    <a:pt x="117690" y="152849"/>
                  </a:lnTo>
                  <a:cubicBezTo>
                    <a:pt x="121269" y="152849"/>
                    <a:pt x="124111" y="155060"/>
                    <a:pt x="124111" y="157691"/>
                  </a:cubicBezTo>
                  <a:cubicBezTo>
                    <a:pt x="124111" y="160323"/>
                    <a:pt x="121163" y="162534"/>
                    <a:pt x="117690" y="162534"/>
                  </a:cubicBezTo>
                  <a:lnTo>
                    <a:pt x="18422" y="162534"/>
                  </a:lnTo>
                  <a:cubicBezTo>
                    <a:pt x="8316" y="162534"/>
                    <a:pt x="0" y="170850"/>
                    <a:pt x="0" y="180955"/>
                  </a:cubicBezTo>
                  <a:lnTo>
                    <a:pt x="0" y="183903"/>
                  </a:lnTo>
                  <a:cubicBezTo>
                    <a:pt x="0" y="194114"/>
                    <a:pt x="8316" y="202325"/>
                    <a:pt x="18422" y="202325"/>
                  </a:cubicBezTo>
                  <a:lnTo>
                    <a:pt x="111795" y="202325"/>
                  </a:lnTo>
                  <a:cubicBezTo>
                    <a:pt x="115374" y="202325"/>
                    <a:pt x="118216" y="204535"/>
                    <a:pt x="118216" y="207378"/>
                  </a:cubicBezTo>
                  <a:cubicBezTo>
                    <a:pt x="118216" y="210115"/>
                    <a:pt x="115268" y="212431"/>
                    <a:pt x="111795" y="212431"/>
                  </a:cubicBezTo>
                  <a:lnTo>
                    <a:pt x="34107" y="212431"/>
                  </a:lnTo>
                  <a:cubicBezTo>
                    <a:pt x="23896" y="212431"/>
                    <a:pt x="15685" y="220747"/>
                    <a:pt x="15685" y="230852"/>
                  </a:cubicBezTo>
                  <a:lnTo>
                    <a:pt x="15685" y="233800"/>
                  </a:lnTo>
                  <a:cubicBezTo>
                    <a:pt x="15685" y="243906"/>
                    <a:pt x="24001" y="252222"/>
                    <a:pt x="34107" y="252222"/>
                  </a:cubicBezTo>
                  <a:lnTo>
                    <a:pt x="53476" y="252222"/>
                  </a:lnTo>
                  <a:cubicBezTo>
                    <a:pt x="46528" y="258538"/>
                    <a:pt x="41265" y="265907"/>
                    <a:pt x="37896" y="272749"/>
                  </a:cubicBezTo>
                  <a:cubicBezTo>
                    <a:pt x="30422" y="287697"/>
                    <a:pt x="29054" y="323067"/>
                    <a:pt x="28843" y="337699"/>
                  </a:cubicBezTo>
                  <a:lnTo>
                    <a:pt x="28843" y="498759"/>
                  </a:lnTo>
                  <a:cubicBezTo>
                    <a:pt x="28843" y="518023"/>
                    <a:pt x="44739" y="533813"/>
                    <a:pt x="64108" y="533813"/>
                  </a:cubicBezTo>
                  <a:lnTo>
                    <a:pt x="66845" y="533813"/>
                  </a:lnTo>
                  <a:cubicBezTo>
                    <a:pt x="69793" y="533813"/>
                    <a:pt x="72635" y="533392"/>
                    <a:pt x="75372" y="532761"/>
                  </a:cubicBezTo>
                  <a:cubicBezTo>
                    <a:pt x="76109" y="534445"/>
                    <a:pt x="77372" y="535813"/>
                    <a:pt x="78951" y="536761"/>
                  </a:cubicBezTo>
                  <a:cubicBezTo>
                    <a:pt x="84846" y="547814"/>
                    <a:pt x="96531" y="555393"/>
                    <a:pt x="110005" y="555393"/>
                  </a:cubicBezTo>
                  <a:lnTo>
                    <a:pt x="112637" y="555393"/>
                  </a:lnTo>
                  <a:cubicBezTo>
                    <a:pt x="117690" y="555393"/>
                    <a:pt x="122532" y="554341"/>
                    <a:pt x="126953" y="552341"/>
                  </a:cubicBezTo>
                  <a:cubicBezTo>
                    <a:pt x="133269" y="561499"/>
                    <a:pt x="143901" y="567499"/>
                    <a:pt x="155797" y="567499"/>
                  </a:cubicBezTo>
                  <a:lnTo>
                    <a:pt x="155797" y="567499"/>
                  </a:lnTo>
                  <a:lnTo>
                    <a:pt x="158533" y="567499"/>
                  </a:lnTo>
                  <a:cubicBezTo>
                    <a:pt x="169902" y="567499"/>
                    <a:pt x="180113" y="562025"/>
                    <a:pt x="186535" y="553498"/>
                  </a:cubicBezTo>
                  <a:cubicBezTo>
                    <a:pt x="188008" y="552972"/>
                    <a:pt x="189272" y="552025"/>
                    <a:pt x="190219" y="550867"/>
                  </a:cubicBezTo>
                  <a:cubicBezTo>
                    <a:pt x="193904" y="552235"/>
                    <a:pt x="197904" y="552867"/>
                    <a:pt x="202009" y="552972"/>
                  </a:cubicBezTo>
                  <a:lnTo>
                    <a:pt x="204746" y="552972"/>
                  </a:lnTo>
                  <a:cubicBezTo>
                    <a:pt x="224010" y="552972"/>
                    <a:pt x="239800" y="537182"/>
                    <a:pt x="239800" y="517918"/>
                  </a:cubicBezTo>
                  <a:lnTo>
                    <a:pt x="239800" y="504865"/>
                  </a:lnTo>
                  <a:cubicBezTo>
                    <a:pt x="244222" y="508760"/>
                    <a:pt x="248643" y="511602"/>
                    <a:pt x="252117" y="513286"/>
                  </a:cubicBezTo>
                  <a:cubicBezTo>
                    <a:pt x="266117" y="520234"/>
                    <a:pt x="313804" y="520971"/>
                    <a:pt x="313804" y="520971"/>
                  </a:cubicBezTo>
                  <a:lnTo>
                    <a:pt x="487390" y="520971"/>
                  </a:lnTo>
                  <a:cubicBezTo>
                    <a:pt x="497496" y="520971"/>
                    <a:pt x="505812" y="512444"/>
                    <a:pt x="505812" y="502338"/>
                  </a:cubicBezTo>
                  <a:lnTo>
                    <a:pt x="505812" y="499285"/>
                  </a:lnTo>
                  <a:cubicBezTo>
                    <a:pt x="505812" y="489496"/>
                    <a:pt x="498128" y="481390"/>
                    <a:pt x="488443" y="480864"/>
                  </a:cubicBezTo>
                  <a:lnTo>
                    <a:pt x="488338" y="480864"/>
                  </a:lnTo>
                  <a:lnTo>
                    <a:pt x="488233" y="480864"/>
                  </a:lnTo>
                  <a:cubicBezTo>
                    <a:pt x="487917" y="480864"/>
                    <a:pt x="487601" y="480864"/>
                    <a:pt x="487390" y="480864"/>
                  </a:cubicBezTo>
                  <a:lnTo>
                    <a:pt x="417387" y="480864"/>
                  </a:lnTo>
                  <a:cubicBezTo>
                    <a:pt x="413808" y="480864"/>
                    <a:pt x="410861" y="478653"/>
                    <a:pt x="410861" y="476021"/>
                  </a:cubicBezTo>
                  <a:cubicBezTo>
                    <a:pt x="410861" y="473390"/>
                    <a:pt x="413703" y="471179"/>
                    <a:pt x="417387" y="471179"/>
                  </a:cubicBezTo>
                  <a:lnTo>
                    <a:pt x="510655" y="471179"/>
                  </a:lnTo>
                  <a:cubicBezTo>
                    <a:pt x="520760" y="471179"/>
                    <a:pt x="529077" y="462863"/>
                    <a:pt x="529077" y="452652"/>
                  </a:cubicBezTo>
                  <a:lnTo>
                    <a:pt x="529077" y="449704"/>
                  </a:lnTo>
                  <a:cubicBezTo>
                    <a:pt x="529077" y="439914"/>
                    <a:pt x="521392" y="431809"/>
                    <a:pt x="511602" y="431282"/>
                  </a:cubicBezTo>
                  <a:lnTo>
                    <a:pt x="511497" y="431282"/>
                  </a:lnTo>
                  <a:lnTo>
                    <a:pt x="424440" y="431282"/>
                  </a:lnTo>
                  <a:cubicBezTo>
                    <a:pt x="420861" y="431282"/>
                    <a:pt x="418019" y="429177"/>
                    <a:pt x="418019" y="426440"/>
                  </a:cubicBezTo>
                  <a:cubicBezTo>
                    <a:pt x="417914" y="423808"/>
                    <a:pt x="420861" y="421598"/>
                    <a:pt x="424440" y="421598"/>
                  </a:cubicBezTo>
                  <a:moveTo>
                    <a:pt x="258854" y="285381"/>
                  </a:moveTo>
                  <a:cubicBezTo>
                    <a:pt x="264222" y="282434"/>
                    <a:pt x="269381" y="279276"/>
                    <a:pt x="274539" y="275802"/>
                  </a:cubicBezTo>
                  <a:cubicBezTo>
                    <a:pt x="275591" y="275065"/>
                    <a:pt x="276749" y="274328"/>
                    <a:pt x="277802" y="273591"/>
                  </a:cubicBezTo>
                  <a:cubicBezTo>
                    <a:pt x="282118" y="280644"/>
                    <a:pt x="286855" y="287592"/>
                    <a:pt x="292118" y="294118"/>
                  </a:cubicBezTo>
                  <a:cubicBezTo>
                    <a:pt x="284855" y="297698"/>
                    <a:pt x="277907" y="301592"/>
                    <a:pt x="271170" y="306014"/>
                  </a:cubicBezTo>
                  <a:cubicBezTo>
                    <a:pt x="267381" y="298855"/>
                    <a:pt x="263380" y="292013"/>
                    <a:pt x="258854" y="285381"/>
                  </a:cubicBezTo>
                  <a:moveTo>
                    <a:pt x="320225" y="49686"/>
                  </a:moveTo>
                  <a:cubicBezTo>
                    <a:pt x="320225" y="40318"/>
                    <a:pt x="327910" y="32633"/>
                    <a:pt x="337278" y="32528"/>
                  </a:cubicBezTo>
                  <a:lnTo>
                    <a:pt x="340015" y="32528"/>
                  </a:lnTo>
                  <a:cubicBezTo>
                    <a:pt x="343594" y="32528"/>
                    <a:pt x="346963" y="33686"/>
                    <a:pt x="349700" y="35581"/>
                  </a:cubicBezTo>
                  <a:lnTo>
                    <a:pt x="349700" y="126321"/>
                  </a:lnTo>
                  <a:cubicBezTo>
                    <a:pt x="349700" y="131269"/>
                    <a:pt x="353700" y="135374"/>
                    <a:pt x="358753" y="135374"/>
                  </a:cubicBezTo>
                  <a:cubicBezTo>
                    <a:pt x="363701" y="135374"/>
                    <a:pt x="367806" y="131374"/>
                    <a:pt x="367806" y="126321"/>
                  </a:cubicBezTo>
                  <a:lnTo>
                    <a:pt x="367806" y="28738"/>
                  </a:lnTo>
                  <a:cubicBezTo>
                    <a:pt x="370333" y="22527"/>
                    <a:pt x="376438" y="18106"/>
                    <a:pt x="383596" y="18106"/>
                  </a:cubicBezTo>
                  <a:lnTo>
                    <a:pt x="386333" y="18106"/>
                  </a:lnTo>
                  <a:cubicBezTo>
                    <a:pt x="391702" y="18106"/>
                    <a:pt x="396544" y="20633"/>
                    <a:pt x="399702" y="24633"/>
                  </a:cubicBezTo>
                  <a:cubicBezTo>
                    <a:pt x="399597" y="25264"/>
                    <a:pt x="399492" y="26001"/>
                    <a:pt x="399492" y="26633"/>
                  </a:cubicBezTo>
                  <a:lnTo>
                    <a:pt x="399492" y="130532"/>
                  </a:lnTo>
                  <a:cubicBezTo>
                    <a:pt x="399492" y="135480"/>
                    <a:pt x="403492" y="139585"/>
                    <a:pt x="408545" y="139585"/>
                  </a:cubicBezTo>
                  <a:cubicBezTo>
                    <a:pt x="413492" y="139585"/>
                    <a:pt x="417598" y="135585"/>
                    <a:pt x="417598" y="130532"/>
                  </a:cubicBezTo>
                  <a:lnTo>
                    <a:pt x="417598" y="35054"/>
                  </a:lnTo>
                  <a:cubicBezTo>
                    <a:pt x="420651" y="32001"/>
                    <a:pt x="424967" y="30107"/>
                    <a:pt x="429598" y="30107"/>
                  </a:cubicBezTo>
                  <a:lnTo>
                    <a:pt x="432230" y="30107"/>
                  </a:lnTo>
                  <a:cubicBezTo>
                    <a:pt x="441704" y="30107"/>
                    <a:pt x="449389" y="37791"/>
                    <a:pt x="449389" y="47160"/>
                  </a:cubicBezTo>
                  <a:lnTo>
                    <a:pt x="449389" y="133585"/>
                  </a:lnTo>
                  <a:cubicBezTo>
                    <a:pt x="449389" y="136532"/>
                    <a:pt x="450968" y="138954"/>
                    <a:pt x="453073" y="139480"/>
                  </a:cubicBezTo>
                  <a:cubicBezTo>
                    <a:pt x="454652" y="140743"/>
                    <a:pt x="456652" y="141480"/>
                    <a:pt x="458758" y="141480"/>
                  </a:cubicBezTo>
                  <a:cubicBezTo>
                    <a:pt x="463705" y="141480"/>
                    <a:pt x="467811" y="137480"/>
                    <a:pt x="467811" y="132427"/>
                  </a:cubicBezTo>
                  <a:lnTo>
                    <a:pt x="467811" y="53476"/>
                  </a:lnTo>
                  <a:cubicBezTo>
                    <a:pt x="470127" y="52318"/>
                    <a:pt x="472758" y="51581"/>
                    <a:pt x="475600" y="51581"/>
                  </a:cubicBezTo>
                  <a:lnTo>
                    <a:pt x="478337" y="51581"/>
                  </a:lnTo>
                  <a:cubicBezTo>
                    <a:pt x="487812" y="51581"/>
                    <a:pt x="495601" y="59266"/>
                    <a:pt x="495601" y="68740"/>
                  </a:cubicBezTo>
                  <a:lnTo>
                    <a:pt x="495601" y="229484"/>
                  </a:lnTo>
                  <a:cubicBezTo>
                    <a:pt x="495601" y="229484"/>
                    <a:pt x="494864" y="273696"/>
                    <a:pt x="488443" y="286644"/>
                  </a:cubicBezTo>
                  <a:cubicBezTo>
                    <a:pt x="484022" y="295487"/>
                    <a:pt x="471600" y="312014"/>
                    <a:pt x="450863" y="314330"/>
                  </a:cubicBezTo>
                  <a:cubicBezTo>
                    <a:pt x="449283" y="314540"/>
                    <a:pt x="447704" y="314646"/>
                    <a:pt x="446020" y="314646"/>
                  </a:cubicBezTo>
                  <a:cubicBezTo>
                    <a:pt x="429598" y="314646"/>
                    <a:pt x="407808" y="314646"/>
                    <a:pt x="388544" y="314646"/>
                  </a:cubicBezTo>
                  <a:cubicBezTo>
                    <a:pt x="381596" y="314646"/>
                    <a:pt x="375070" y="314646"/>
                    <a:pt x="369175" y="314646"/>
                  </a:cubicBezTo>
                  <a:cubicBezTo>
                    <a:pt x="368438" y="314646"/>
                    <a:pt x="367806" y="314646"/>
                    <a:pt x="367069" y="314646"/>
                  </a:cubicBezTo>
                  <a:cubicBezTo>
                    <a:pt x="338647" y="314435"/>
                    <a:pt x="328331" y="308856"/>
                    <a:pt x="309488" y="286539"/>
                  </a:cubicBezTo>
                  <a:cubicBezTo>
                    <a:pt x="309067" y="286013"/>
                    <a:pt x="308646" y="285486"/>
                    <a:pt x="308224" y="284960"/>
                  </a:cubicBezTo>
                  <a:cubicBezTo>
                    <a:pt x="302224" y="277802"/>
                    <a:pt x="297066" y="270223"/>
                    <a:pt x="292434" y="262328"/>
                  </a:cubicBezTo>
                  <a:cubicBezTo>
                    <a:pt x="315172" y="242748"/>
                    <a:pt x="320436" y="231274"/>
                    <a:pt x="320436" y="199904"/>
                  </a:cubicBezTo>
                  <a:lnTo>
                    <a:pt x="320436" y="194009"/>
                  </a:lnTo>
                  <a:cubicBezTo>
                    <a:pt x="320541" y="193482"/>
                    <a:pt x="320646" y="192956"/>
                    <a:pt x="320646" y="192324"/>
                  </a:cubicBezTo>
                  <a:lnTo>
                    <a:pt x="320646" y="49686"/>
                  </a:lnTo>
                  <a:close/>
                  <a:moveTo>
                    <a:pt x="221799" y="517707"/>
                  </a:moveTo>
                  <a:cubicBezTo>
                    <a:pt x="221799" y="527076"/>
                    <a:pt x="214115" y="534761"/>
                    <a:pt x="204746" y="534761"/>
                  </a:cubicBezTo>
                  <a:lnTo>
                    <a:pt x="202009" y="534761"/>
                  </a:lnTo>
                  <a:cubicBezTo>
                    <a:pt x="198430" y="534761"/>
                    <a:pt x="195061" y="533603"/>
                    <a:pt x="192324" y="531708"/>
                  </a:cubicBezTo>
                  <a:lnTo>
                    <a:pt x="192324" y="440967"/>
                  </a:lnTo>
                  <a:cubicBezTo>
                    <a:pt x="192324" y="436019"/>
                    <a:pt x="188324" y="431914"/>
                    <a:pt x="183271" y="431914"/>
                  </a:cubicBezTo>
                  <a:cubicBezTo>
                    <a:pt x="178324" y="431914"/>
                    <a:pt x="174324" y="435914"/>
                    <a:pt x="174324" y="440967"/>
                  </a:cubicBezTo>
                  <a:lnTo>
                    <a:pt x="174324" y="538550"/>
                  </a:lnTo>
                  <a:cubicBezTo>
                    <a:pt x="171797" y="544761"/>
                    <a:pt x="165586" y="549182"/>
                    <a:pt x="158533" y="549182"/>
                  </a:cubicBezTo>
                  <a:lnTo>
                    <a:pt x="155797" y="549182"/>
                  </a:lnTo>
                  <a:cubicBezTo>
                    <a:pt x="150428" y="549182"/>
                    <a:pt x="145586" y="546656"/>
                    <a:pt x="142428" y="542656"/>
                  </a:cubicBezTo>
                  <a:cubicBezTo>
                    <a:pt x="142638" y="542024"/>
                    <a:pt x="142638" y="541287"/>
                    <a:pt x="142638" y="540656"/>
                  </a:cubicBezTo>
                  <a:lnTo>
                    <a:pt x="142638" y="436756"/>
                  </a:lnTo>
                  <a:cubicBezTo>
                    <a:pt x="142638" y="431809"/>
                    <a:pt x="138638" y="427703"/>
                    <a:pt x="133690" y="427703"/>
                  </a:cubicBezTo>
                  <a:cubicBezTo>
                    <a:pt x="128743" y="427703"/>
                    <a:pt x="124637" y="431704"/>
                    <a:pt x="124637" y="436756"/>
                  </a:cubicBezTo>
                  <a:lnTo>
                    <a:pt x="124637" y="532024"/>
                  </a:lnTo>
                  <a:cubicBezTo>
                    <a:pt x="121584" y="535077"/>
                    <a:pt x="117268" y="536971"/>
                    <a:pt x="112637" y="536971"/>
                  </a:cubicBezTo>
                  <a:lnTo>
                    <a:pt x="109900" y="536971"/>
                  </a:lnTo>
                  <a:cubicBezTo>
                    <a:pt x="100426" y="536971"/>
                    <a:pt x="92846" y="529287"/>
                    <a:pt x="92741" y="519918"/>
                  </a:cubicBezTo>
                  <a:lnTo>
                    <a:pt x="92741" y="433493"/>
                  </a:lnTo>
                  <a:cubicBezTo>
                    <a:pt x="92741" y="430546"/>
                    <a:pt x="91162" y="428124"/>
                    <a:pt x="89162" y="427598"/>
                  </a:cubicBezTo>
                  <a:cubicBezTo>
                    <a:pt x="87583" y="426335"/>
                    <a:pt x="85583" y="425598"/>
                    <a:pt x="83477" y="425598"/>
                  </a:cubicBezTo>
                  <a:cubicBezTo>
                    <a:pt x="78530" y="425598"/>
                    <a:pt x="74424" y="429598"/>
                    <a:pt x="74424" y="434546"/>
                  </a:cubicBezTo>
                  <a:lnTo>
                    <a:pt x="74424" y="513497"/>
                  </a:lnTo>
                  <a:cubicBezTo>
                    <a:pt x="72109" y="514655"/>
                    <a:pt x="69477" y="515391"/>
                    <a:pt x="66635" y="515391"/>
                  </a:cubicBezTo>
                  <a:lnTo>
                    <a:pt x="63898" y="515391"/>
                  </a:lnTo>
                  <a:cubicBezTo>
                    <a:pt x="54529" y="515391"/>
                    <a:pt x="46634" y="507707"/>
                    <a:pt x="46634" y="498233"/>
                  </a:cubicBezTo>
                  <a:lnTo>
                    <a:pt x="46634" y="337910"/>
                  </a:lnTo>
                  <a:cubicBezTo>
                    <a:pt x="46634" y="337910"/>
                    <a:pt x="47265" y="293697"/>
                    <a:pt x="53792" y="280855"/>
                  </a:cubicBezTo>
                  <a:cubicBezTo>
                    <a:pt x="58529" y="271381"/>
                    <a:pt x="72530" y="252959"/>
                    <a:pt x="96320" y="252959"/>
                  </a:cubicBezTo>
                  <a:cubicBezTo>
                    <a:pt x="118637" y="252959"/>
                    <a:pt x="150849" y="252959"/>
                    <a:pt x="173166" y="252959"/>
                  </a:cubicBezTo>
                  <a:cubicBezTo>
                    <a:pt x="180429" y="252959"/>
                    <a:pt x="186430" y="253275"/>
                    <a:pt x="191798" y="254117"/>
                  </a:cubicBezTo>
                  <a:cubicBezTo>
                    <a:pt x="209167" y="256643"/>
                    <a:pt x="218747" y="264222"/>
                    <a:pt x="234221" y="282750"/>
                  </a:cubicBezTo>
                  <a:cubicBezTo>
                    <a:pt x="237169" y="286223"/>
                    <a:pt x="239906" y="289908"/>
                    <a:pt x="242537" y="293697"/>
                  </a:cubicBezTo>
                  <a:cubicBezTo>
                    <a:pt x="247695" y="301066"/>
                    <a:pt x="252222" y="308856"/>
                    <a:pt x="256222" y="316856"/>
                  </a:cubicBezTo>
                  <a:cubicBezTo>
                    <a:pt x="255485" y="317383"/>
                    <a:pt x="254748" y="318014"/>
                    <a:pt x="254011" y="318646"/>
                  </a:cubicBezTo>
                  <a:cubicBezTo>
                    <a:pt x="231168" y="337699"/>
                    <a:pt x="223694" y="348437"/>
                    <a:pt x="222221" y="373069"/>
                  </a:cubicBezTo>
                  <a:cubicBezTo>
                    <a:pt x="221905" y="373701"/>
                    <a:pt x="221694" y="374438"/>
                    <a:pt x="221694" y="375491"/>
                  </a:cubicBezTo>
                  <a:lnTo>
                    <a:pt x="221694" y="517707"/>
                  </a:lnTo>
                  <a:close/>
                </a:path>
              </a:pathLst>
            </a:custGeom>
            <a:solidFill>
              <a:srgbClr val="FFFFFF"/>
            </a:solidFill>
            <a:ln w="10517" cap="flat">
              <a:noFill/>
              <a:prstDash val="solid"/>
              <a:miter/>
            </a:ln>
          </p:spPr>
          <p:txBody>
            <a:bodyPr wrap="square" anchor="ctr">
              <a:noAutofit/>
            </a:bodyPr>
            <a:lstStyle/>
            <a:p>
              <a:endParaRPr lang="de-DE" dirty="0"/>
            </a:p>
          </p:txBody>
        </p:sp>
      </p:grpSp>
      <p:grpSp>
        <p:nvGrpSpPr>
          <p:cNvPr id="12" name="Group 11">
            <a:extLst>
              <a:ext uri="{FF2B5EF4-FFF2-40B4-BE49-F238E27FC236}">
                <a16:creationId xmlns:a16="http://schemas.microsoft.com/office/drawing/2014/main" id="{FE5F76B4-64FF-44A7-92C2-D778EB521C55}"/>
              </a:ext>
            </a:extLst>
          </p:cNvPr>
          <p:cNvGrpSpPr/>
          <p:nvPr/>
        </p:nvGrpSpPr>
        <p:grpSpPr>
          <a:xfrm>
            <a:off x="4449851" y="2680398"/>
            <a:ext cx="672194" cy="672194"/>
            <a:chOff x="508089" y="2680398"/>
            <a:chExt cx="672194" cy="672194"/>
          </a:xfrm>
          <a:solidFill>
            <a:schemeClr val="accent2"/>
          </a:solidFill>
        </p:grpSpPr>
        <p:sp>
          <p:nvSpPr>
            <p:cNvPr id="33" name="Oval 32">
              <a:extLst>
                <a:ext uri="{FF2B5EF4-FFF2-40B4-BE49-F238E27FC236}">
                  <a16:creationId xmlns:a16="http://schemas.microsoft.com/office/drawing/2014/main" id="{B999F713-6DC2-45AF-B3A1-C26585D918FE}"/>
                </a:ext>
              </a:extLst>
            </p:cNvPr>
            <p:cNvSpPr/>
            <p:nvPr/>
          </p:nvSpPr>
          <p:spPr bwMode="gray">
            <a:xfrm>
              <a:off x="508089" y="2680398"/>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pic>
          <p:nvPicPr>
            <p:cNvPr id="15" name="Graphic 14" descr="Cough outline">
              <a:extLst>
                <a:ext uri="{FF2B5EF4-FFF2-40B4-BE49-F238E27FC236}">
                  <a16:creationId xmlns:a16="http://schemas.microsoft.com/office/drawing/2014/main" id="{B66AB80F-DFF1-4E6A-87AA-AEAC25F338B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1299" y="2750344"/>
              <a:ext cx="485774" cy="485774"/>
            </a:xfrm>
            <a:prstGeom prst="rect">
              <a:avLst/>
            </a:prstGeom>
          </p:spPr>
        </p:pic>
      </p:grpSp>
      <p:grpSp>
        <p:nvGrpSpPr>
          <p:cNvPr id="4" name="Group 3">
            <a:extLst>
              <a:ext uri="{FF2B5EF4-FFF2-40B4-BE49-F238E27FC236}">
                <a16:creationId xmlns:a16="http://schemas.microsoft.com/office/drawing/2014/main" id="{6D218BE8-D704-4515-BA72-2461F6ECB5E1}"/>
              </a:ext>
            </a:extLst>
          </p:cNvPr>
          <p:cNvGrpSpPr/>
          <p:nvPr/>
        </p:nvGrpSpPr>
        <p:grpSpPr>
          <a:xfrm>
            <a:off x="8404063" y="4316067"/>
            <a:ext cx="672194" cy="672194"/>
            <a:chOff x="4462301" y="4316067"/>
            <a:chExt cx="672194" cy="672194"/>
          </a:xfrm>
          <a:solidFill>
            <a:schemeClr val="accent2"/>
          </a:solidFill>
        </p:grpSpPr>
        <p:sp>
          <p:nvSpPr>
            <p:cNvPr id="37" name="Oval 36">
              <a:extLst>
                <a:ext uri="{FF2B5EF4-FFF2-40B4-BE49-F238E27FC236}">
                  <a16:creationId xmlns:a16="http://schemas.microsoft.com/office/drawing/2014/main" id="{C5432486-8ADA-4B47-A18C-833EFEC74416}"/>
                </a:ext>
              </a:extLst>
            </p:cNvPr>
            <p:cNvSpPr/>
            <p:nvPr/>
          </p:nvSpPr>
          <p:spPr bwMode="gray">
            <a:xfrm>
              <a:off x="4462301" y="4316067"/>
              <a:ext cx="672194" cy="672194"/>
            </a:xfrm>
            <a:prstGeom prst="ellipse">
              <a:avLst/>
            </a:prstGeom>
            <a:grpFill/>
            <a:ln w="50800">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pic>
          <p:nvPicPr>
            <p:cNvPr id="36" name="Graphic 35">
              <a:extLst>
                <a:ext uri="{FF2B5EF4-FFF2-40B4-BE49-F238E27FC236}">
                  <a16:creationId xmlns:a16="http://schemas.microsoft.com/office/drawing/2014/main" id="{236A77FD-DA72-4880-AA42-93C6DAF785D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94813" y="4442891"/>
              <a:ext cx="385957" cy="385957"/>
            </a:xfrm>
            <a:prstGeom prst="rect">
              <a:avLst/>
            </a:prstGeom>
          </p:spPr>
        </p:pic>
      </p:grpSp>
      <p:grpSp>
        <p:nvGrpSpPr>
          <p:cNvPr id="9" name="Group 8">
            <a:extLst>
              <a:ext uri="{FF2B5EF4-FFF2-40B4-BE49-F238E27FC236}">
                <a16:creationId xmlns:a16="http://schemas.microsoft.com/office/drawing/2014/main" id="{657205B6-C83D-48E4-98A9-287927773D01}"/>
              </a:ext>
            </a:extLst>
          </p:cNvPr>
          <p:cNvGrpSpPr/>
          <p:nvPr/>
        </p:nvGrpSpPr>
        <p:grpSpPr>
          <a:xfrm>
            <a:off x="404250" y="3016495"/>
            <a:ext cx="4103515" cy="2083934"/>
            <a:chOff x="404250" y="3016495"/>
            <a:chExt cx="4103515" cy="2083934"/>
          </a:xfrm>
        </p:grpSpPr>
        <p:pic>
          <p:nvPicPr>
            <p:cNvPr id="31" name="Picture 10" descr="personality-pie.png">
              <a:extLst>
                <a:ext uri="{FF2B5EF4-FFF2-40B4-BE49-F238E27FC236}">
                  <a16:creationId xmlns:a16="http://schemas.microsoft.com/office/drawing/2014/main" id="{072A724F-72D7-44EE-83A2-AB67C81F56BF}"/>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4250" y="3016495"/>
              <a:ext cx="4103515" cy="208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A1D4CA9-1B35-4D46-A09B-BEAA65B117AA}"/>
                </a:ext>
              </a:extLst>
            </p:cNvPr>
            <p:cNvSpPr/>
            <p:nvPr/>
          </p:nvSpPr>
          <p:spPr bwMode="gray">
            <a:xfrm>
              <a:off x="3038373" y="3976508"/>
              <a:ext cx="1140652" cy="199080"/>
            </a:xfrm>
            <a:prstGeom prst="rect">
              <a:avLst/>
            </a:prstGeom>
            <a:solidFill>
              <a:srgbClr val="07548B"/>
            </a:solidFill>
            <a:ln>
              <a:solidFill>
                <a:srgbClr val="07548B"/>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endParaRPr lang="en-US" sz="1800">
                <a:solidFill>
                  <a:schemeClr val="bg1"/>
                </a:solidFill>
              </a:endParaRPr>
            </a:p>
          </p:txBody>
        </p:sp>
        <p:sp>
          <p:nvSpPr>
            <p:cNvPr id="19" name="Rectangle 18">
              <a:extLst>
                <a:ext uri="{FF2B5EF4-FFF2-40B4-BE49-F238E27FC236}">
                  <a16:creationId xmlns:a16="http://schemas.microsoft.com/office/drawing/2014/main" id="{1480C8FD-5F24-49F9-8230-CD098CA015E2}"/>
                </a:ext>
              </a:extLst>
            </p:cNvPr>
            <p:cNvSpPr/>
            <p:nvPr/>
          </p:nvSpPr>
          <p:spPr bwMode="gray">
            <a:xfrm>
              <a:off x="1204350" y="3438972"/>
              <a:ext cx="1041400" cy="628650"/>
            </a:xfrm>
            <a:prstGeom prst="rect">
              <a:avLst/>
            </a:prstGeom>
            <a:solidFill>
              <a:srgbClr val="BDBE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28" name="TextBox 27">
              <a:extLst>
                <a:ext uri="{FF2B5EF4-FFF2-40B4-BE49-F238E27FC236}">
                  <a16:creationId xmlns:a16="http://schemas.microsoft.com/office/drawing/2014/main" id="{17005BCB-75B1-402E-8DC8-03C3858C2C91}"/>
                </a:ext>
              </a:extLst>
            </p:cNvPr>
            <p:cNvSpPr txBox="1"/>
            <p:nvPr/>
          </p:nvSpPr>
          <p:spPr>
            <a:xfrm>
              <a:off x="1033401" y="3457315"/>
              <a:ext cx="2618461" cy="492443"/>
            </a:xfrm>
            <a:prstGeom prst="rect">
              <a:avLst/>
            </a:prstGeom>
            <a:noFill/>
          </p:spPr>
          <p:txBody>
            <a:bodyPr wrap="square" lIns="0" tIns="0" rIns="0" bIns="0">
              <a:noAutofit/>
            </a:bodyPr>
            <a:lstStyle/>
            <a:p>
              <a:pPr>
                <a:defRPr sz="1600"/>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Wahrnehmbares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Verhalten</a:t>
              </a:r>
              <a:endParaRPr lang="de-DE" sz="1500" dirty="0"/>
            </a:p>
            <a:p>
              <a:pPr algn="l">
                <a:defRPr sz="1600" b="1">
                  <a:latin typeface="Arial Black" panose="020B0A04020102020204" pitchFamily="34" charset="0"/>
                </a:defRPr>
              </a:pPr>
              <a:r>
                <a:rPr lang="de-DE" sz="1500" dirty="0"/>
                <a:t>Sagen / Tun</a:t>
              </a:r>
            </a:p>
          </p:txBody>
        </p:sp>
        <p:sp>
          <p:nvSpPr>
            <p:cNvPr id="38" name="TextBox 37">
              <a:extLst>
                <a:ext uri="{FF2B5EF4-FFF2-40B4-BE49-F238E27FC236}">
                  <a16:creationId xmlns:a16="http://schemas.microsoft.com/office/drawing/2014/main" id="{0D5F11A8-8CFA-43D0-9FD8-8ABCB424DAD6}"/>
                </a:ext>
              </a:extLst>
            </p:cNvPr>
            <p:cNvSpPr txBox="1"/>
            <p:nvPr/>
          </p:nvSpPr>
          <p:spPr>
            <a:xfrm>
              <a:off x="2979010" y="3925102"/>
              <a:ext cx="1273628" cy="246221"/>
            </a:xfrm>
            <a:prstGeom prst="rect">
              <a:avLst/>
            </a:prstGeom>
            <a:noFill/>
          </p:spPr>
          <p:txBody>
            <a:bodyPr wrap="square" lIns="0" tIns="0" rIns="0" bIns="0">
              <a:noAutofit/>
            </a:bodyPr>
            <a:lstStyle/>
            <a:p>
              <a:pPr algn="l">
                <a:defRPr sz="1600">
                  <a:solidFill>
                    <a:schemeClr val="bg1"/>
                  </a:solidFill>
                </a:defRPr>
              </a:pPr>
              <a:r>
                <a:rPr lang="de-DE" sz="1500" dirty="0"/>
                <a:t>Persönlichkeit</a:t>
              </a:r>
              <a:endParaRPr lang="de-DE" sz="1500" dirty="0">
                <a:solidFill>
                  <a:schemeClr val="bg1"/>
                </a:solidFill>
                <a:latin typeface="Arial Black" panose="020B0A04020102020204" pitchFamily="34" charset="0"/>
              </a:endParaRPr>
            </a:p>
          </p:txBody>
        </p:sp>
      </p:grpSp>
    </p:spTree>
    <p:extLst>
      <p:ext uri="{BB962C8B-B14F-4D97-AF65-F5344CB8AC3E}">
        <p14:creationId xmlns:p14="http://schemas.microsoft.com/office/powerpoint/2010/main" val="128281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xmlns:asvg="http://schemas.microsoft.com/office/drawing/2016/SVG/main">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Description automatically generated">
            <a:extLst>
              <a:ext uri="{FF2B5EF4-FFF2-40B4-BE49-F238E27FC236}">
                <a16:creationId xmlns:a16="http://schemas.microsoft.com/office/drawing/2014/main" id="{0FB6E4CC-711A-4CAB-9005-F71146F92CF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5085" b="91017" l="24269" r="75731">
                        <a14:foregroundMark x1="26395" y1="10169" x2="26484" y2="74746"/>
                        <a14:foregroundMark x1="26484" y1="74746" x2="72453" y2="72203"/>
                        <a14:foregroundMark x1="72453" y1="72203" x2="73694" y2="11017"/>
                        <a14:foregroundMark x1="73694" y1="11017" x2="31355" y2="8983"/>
                        <a14:foregroundMark x1="31355" y1="8983" x2="27015" y2="14407"/>
                        <a14:foregroundMark x1="27015" y1="14407" x2="30381" y2="42712"/>
                        <a14:foregroundMark x1="30381" y1="42712" x2="36404" y2="61017"/>
                        <a14:foregroundMark x1="36404" y1="61017" x2="48539" y2="57797"/>
                        <a14:foregroundMark x1="48539" y1="57797" x2="46147" y2="87797"/>
                        <a14:foregroundMark x1="46147" y1="87797" x2="53499" y2="91017"/>
                        <a14:foregroundMark x1="25066" y1="12034" x2="25598" y2="73729"/>
                        <a14:foregroundMark x1="26926" y1="9153" x2="38884" y2="9831"/>
                        <a14:foregroundMark x1="38884" y1="9831" x2="70771" y2="8814"/>
                        <a14:foregroundMark x1="70771" y1="8814" x2="74845" y2="9322"/>
                        <a14:foregroundMark x1="74668" y1="15085" x2="73871" y2="75085"/>
                        <a14:foregroundMark x1="73871" y1="75085" x2="73871" y2="75085"/>
                        <a14:foregroundMark x1="35872" y1="51695" x2="29318" y2="70000"/>
                        <a14:foregroundMark x1="29318" y1="70000" x2="29318" y2="70000"/>
                        <a14:foregroundMark x1="25598" y1="52373" x2="25598" y2="70508"/>
                        <a14:foregroundMark x1="25598" y1="70508" x2="24978" y2="10339"/>
                        <a14:foregroundMark x1="24978" y1="10339" x2="27281" y2="7458"/>
                        <a14:foregroundMark x1="75642" y1="26610" x2="75819" y2="68475"/>
                        <a14:foregroundMark x1="75288" y1="74237" x2="74225" y2="77627"/>
                        <a14:foregroundMark x1="75642" y1="75593" x2="75731" y2="69322"/>
                        <a14:foregroundMark x1="33658" y1="6780" x2="54384" y2="5085"/>
                        <a14:foregroundMark x1="54384" y1="5085" x2="71302" y2="7119"/>
                        <a14:foregroundMark x1="52790" y1="37458" x2="39681" y2="67288"/>
                        <a14:foregroundMark x1="39681" y1="67288" x2="39681" y2="67288"/>
                        <a14:foregroundMark x1="32684" y1="65763" x2="48804" y2="65763"/>
                        <a14:foregroundMark x1="50221" y1="72712" x2="54119" y2="90000"/>
                        <a14:foregroundMark x1="44996" y1="66441" x2="29849" y2="67797"/>
                        <a14:foregroundMark x1="29849" y1="67797" x2="43844" y2="70508"/>
                        <a14:foregroundMark x1="43844" y1="70508" x2="44553" y2="71356"/>
                        <a14:foregroundMark x1="51639" y1="77119" x2="63596" y2="75763"/>
                        <a14:foregroundMark x1="63596" y1="75763" x2="73251" y2="77458"/>
                        <a14:foregroundMark x1="72099" y1="77119" x2="57130" y2="77458"/>
                        <a14:foregroundMark x1="39150" y1="77119" x2="27724" y2="77458"/>
                        <a14:foregroundMark x1="27724" y1="77458" x2="24358" y2="71695"/>
                        <a14:foregroundMark x1="24358" y1="71695" x2="25244" y2="6780"/>
                        <a14:foregroundMark x1="24269" y1="28136" x2="24712" y2="53898"/>
                        <a14:foregroundMark x1="24269" y1="45085" x2="24446" y2="55763"/>
                        <a14:foregroundMark x1="24446" y1="55763" x2="24181" y2="56102"/>
                        <a14:foregroundMark x1="25066" y1="7458" x2="40035" y2="6441"/>
                        <a14:foregroundMark x1="24535" y1="9492" x2="24269" y2="27458"/>
                        <a14:foregroundMark x1="24624" y1="48644" x2="24181" y2="61186"/>
                        <a14:foregroundMark x1="24181" y1="61186" x2="24535" y2="62542"/>
                      </a14:backgroundRemoval>
                    </a14:imgEffect>
                  </a14:imgLayer>
                </a14:imgProps>
              </a:ext>
              <a:ext uri="{28A0092B-C50C-407E-A947-70E740481C1C}">
                <a14:useLocalDpi xmlns:a14="http://schemas.microsoft.com/office/drawing/2010/main"/>
              </a:ext>
            </a:extLst>
          </a:blip>
          <a:srcRect l="23685" t="6181" r="23438"/>
          <a:stretch/>
        </p:blipFill>
        <p:spPr>
          <a:xfrm>
            <a:off x="1865087" y="2439534"/>
            <a:ext cx="2134791" cy="1978932"/>
          </a:xfrm>
          <a:prstGeom prst="rect">
            <a:avLst/>
          </a:prstGeom>
        </p:spPr>
      </p:pic>
      <p:sp>
        <p:nvSpPr>
          <p:cNvPr id="18" name="Title 17">
            <a:extLst>
              <a:ext uri="{FF2B5EF4-FFF2-40B4-BE49-F238E27FC236}">
                <a16:creationId xmlns:a16="http://schemas.microsoft.com/office/drawing/2014/main" id="{87B28D0F-8390-43B1-8F18-8DAFD914B991}"/>
              </a:ext>
            </a:extLst>
          </p:cNvPr>
          <p:cNvSpPr>
            <a:spLocks noGrp="1"/>
          </p:cNvSpPr>
          <p:nvPr>
            <p:ph type="title"/>
          </p:nvPr>
        </p:nvSpPr>
        <p:spPr/>
        <p:txBody>
          <a:bodyPr wrap="square">
            <a:noAutofit/>
          </a:bodyPr>
          <a:lstStyle/>
          <a:p>
            <a:pPr>
              <a:defRPr>
                <a:solidFill>
                  <a:srgbClr val="00558C"/>
                </a:solidFill>
                <a:ea typeface="Arial" panose="020B0604020202020204" pitchFamily="34" charset="0"/>
              </a:defRPr>
            </a:pPr>
            <a:r>
              <a:rPr lang="de-DE"/>
              <a:t>SOCIAL STYLE-Navigator</a:t>
            </a:r>
            <a:r>
              <a:rPr lang="de-DE" sz="2800" baseline="30000"/>
              <a:t>®</a:t>
            </a:r>
            <a:endParaRPr lang="de-DE" baseline="30000" dirty="0"/>
          </a:p>
        </p:txBody>
      </p:sp>
      <p:sp>
        <p:nvSpPr>
          <p:cNvPr id="31" name="Content Placeholder 30">
            <a:extLst>
              <a:ext uri="{FF2B5EF4-FFF2-40B4-BE49-F238E27FC236}">
                <a16:creationId xmlns:a16="http://schemas.microsoft.com/office/drawing/2014/main" id="{F9E409D8-FA49-411C-9003-35795CA89ED5}"/>
              </a:ext>
            </a:extLst>
          </p:cNvPr>
          <p:cNvSpPr>
            <a:spLocks noGrp="1"/>
          </p:cNvSpPr>
          <p:nvPr>
            <p:ph idx="1"/>
          </p:nvPr>
        </p:nvSpPr>
        <p:spPr>
          <a:xfrm>
            <a:off x="5638799" y="2072215"/>
            <a:ext cx="6437244" cy="3628308"/>
          </a:xfrm>
        </p:spPr>
        <p:txBody>
          <a:bodyPr wrap="square">
            <a:noAutofit/>
          </a:bodyPr>
          <a:lstStyle/>
          <a:p>
            <a:r>
              <a:rPr lang="de-DE" b="1" dirty="0"/>
              <a:t>SOCIAL STYLE-Schätzer</a:t>
            </a:r>
            <a:br>
              <a:rPr lang="de-DE" dirty="0"/>
            </a:br>
            <a:r>
              <a:rPr lang="de-DE" dirty="0"/>
              <a:t>Eine kurze Umfrage, die den Stil der anderen einschätzt</a:t>
            </a:r>
          </a:p>
          <a:p>
            <a:pPr>
              <a:defRPr b="1"/>
            </a:pPr>
            <a:r>
              <a:rPr lang="de-DE" dirty="0"/>
              <a:t>SOCIAL STYLE-Ratgeber </a:t>
            </a:r>
          </a:p>
          <a:p>
            <a:pPr lvl="1"/>
            <a:r>
              <a:rPr lang="de-DE" dirty="0"/>
              <a:t>Vorbereitung auf Besprechungen, Verhandlungen, Präsentationen</a:t>
            </a:r>
          </a:p>
          <a:p>
            <a:pPr lvl="1"/>
            <a:r>
              <a:rPr lang="de-DE" dirty="0"/>
              <a:t>Stil und Anpassungsfähigkeit – beste Praktiken für viele Situationen</a:t>
            </a:r>
          </a:p>
          <a:p>
            <a:pPr>
              <a:buNone/>
            </a:pPr>
            <a:r>
              <a:rPr lang="de-DE" b="1" dirty="0"/>
              <a:t>eLearning-Module</a:t>
            </a:r>
            <a:br>
              <a:rPr lang="de-DE" dirty="0"/>
            </a:br>
            <a:r>
              <a:rPr lang="de-DE" dirty="0"/>
              <a:t>Anwendung von Stilkonzepten auf Teams, Konfliktmanagement und Coaching</a:t>
            </a:r>
          </a:p>
        </p:txBody>
      </p:sp>
      <p:sp>
        <p:nvSpPr>
          <p:cNvPr id="6" name="Slide Number Placeholder 5">
            <a:extLst>
              <a:ext uri="{FF2B5EF4-FFF2-40B4-BE49-F238E27FC236}">
                <a16:creationId xmlns:a16="http://schemas.microsoft.com/office/drawing/2014/main" id="{DD382180-6F8E-428C-A3C2-97D153614115}"/>
              </a:ext>
            </a:extLst>
          </p:cNvPr>
          <p:cNvSpPr>
            <a:spLocks noGrp="1"/>
          </p:cNvSpPr>
          <p:nvPr>
            <p:ph type="sldNum" sz="quarter" idx="12"/>
          </p:nvPr>
        </p:nvSpPr>
        <p:spPr/>
        <p:txBody>
          <a:bodyPr wrap="square">
            <a:noAutofit/>
          </a:bodyPr>
          <a:lstStyle/>
          <a:p>
            <a:fld id="{1B1CF60C-C85D-47C0-8597-E3BF95F18FA3}" type="slidenum">
              <a:rPr lang="de-DE" smtClean="0"/>
              <a:t>40</a:t>
            </a:fld>
            <a:endParaRPr lang="de-DE" dirty="0"/>
          </a:p>
        </p:txBody>
      </p:sp>
      <p:sp>
        <p:nvSpPr>
          <p:cNvPr id="5" name="Footer Placeholder 4">
            <a:extLst>
              <a:ext uri="{FF2B5EF4-FFF2-40B4-BE49-F238E27FC236}">
                <a16:creationId xmlns:a16="http://schemas.microsoft.com/office/drawing/2014/main" id="{18690993-6F51-43DB-A850-F20275602121}"/>
              </a:ext>
            </a:extLst>
          </p:cNvPr>
          <p:cNvSpPr>
            <a:spLocks noGrp="1"/>
          </p:cNvSpPr>
          <p:nvPr>
            <p:ph type="ftr" sz="quarter" idx="13"/>
          </p:nvPr>
        </p:nvSpPr>
        <p:spPr/>
        <p:txBody>
          <a:bodyPr wrap="square">
            <a:noAutofit/>
          </a:bodyPr>
          <a:lstStyle/>
          <a:p>
            <a:r>
              <a:rPr lang="de-DE" dirty="0"/>
              <a:t>© The TRACOM Corporation. Alle Rechte vorbehalten.</a:t>
            </a:r>
          </a:p>
        </p:txBody>
      </p:sp>
      <p:sp>
        <p:nvSpPr>
          <p:cNvPr id="21" name="Text Placeholder 20">
            <a:extLst>
              <a:ext uri="{FF2B5EF4-FFF2-40B4-BE49-F238E27FC236}">
                <a16:creationId xmlns:a16="http://schemas.microsoft.com/office/drawing/2014/main" id="{0F08A37D-E0B2-4FA1-AB1D-2BBEAC10F392}"/>
              </a:ext>
            </a:extLst>
          </p:cNvPr>
          <p:cNvSpPr>
            <a:spLocks noGrp="1"/>
          </p:cNvSpPr>
          <p:nvPr>
            <p:ph type="body" sz="quarter" idx="14"/>
          </p:nvPr>
        </p:nvSpPr>
        <p:spPr>
          <a:xfrm>
            <a:off x="228600" y="6251423"/>
            <a:ext cx="5639540" cy="196355"/>
          </a:xfrm>
        </p:spPr>
        <p:txBody>
          <a:bodyPr wrap="square">
            <a:noAutofit/>
          </a:bodyPr>
          <a:lstStyle/>
          <a:p>
            <a:r>
              <a:rPr lang="de-DE" sz="1000" dirty="0">
                <a:solidFill>
                  <a:schemeClr val="tx1">
                    <a:tint val="75000"/>
                  </a:schemeClr>
                </a:solidFill>
              </a:rPr>
              <a:t>SOCIAL STYLE-Navigator® ist ein eingetragenes Warenzeichen der TRACOM Corporation. </a:t>
            </a:r>
          </a:p>
        </p:txBody>
      </p:sp>
      <p:pic>
        <p:nvPicPr>
          <p:cNvPr id="7" name="Picture 6" descr="Graphical user interface, application  Description automatically generated">
            <a:extLst>
              <a:ext uri="{FF2B5EF4-FFF2-40B4-BE49-F238E27FC236}">
                <a16:creationId xmlns:a16="http://schemas.microsoft.com/office/drawing/2014/main" id="{E58D45B3-280C-D542-9E5F-14F268840D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160629"/>
            <a:ext cx="5217160" cy="3130296"/>
          </a:xfrm>
          <a:prstGeom prst="rect">
            <a:avLst/>
          </a:prstGeom>
        </p:spPr>
      </p:pic>
    </p:spTree>
    <p:extLst>
      <p:ext uri="{BB962C8B-B14F-4D97-AF65-F5344CB8AC3E}">
        <p14:creationId xmlns:p14="http://schemas.microsoft.com/office/powerpoint/2010/main" val="8968978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xmlns:a14="http://schemas.microsoft.com/office/drawing/2010/main">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0" y="136525"/>
            <a:ext cx="11049000" cy="6629400"/>
          </a:xfrm>
          <a:prstGeom prst="rect">
            <a:avLst/>
          </a:prstGeom>
        </p:spPr>
      </p:pic>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812084"/>
            <a:ext cx="5146674" cy="1009650"/>
          </a:xfrm>
        </p:spPr>
        <p:txBody>
          <a:bodyPr wrap="square">
            <a:noAutofit/>
          </a:bodyPr>
          <a:lstStyle/>
          <a:p>
            <a:r>
              <a:rPr lang="de-DE" dirty="0"/>
              <a:t>SOCIAL STYLE-</a:t>
            </a:r>
            <a:br>
              <a:rPr lang="de-DE" dirty="0"/>
            </a:br>
            <a:r>
              <a:rPr lang="de-DE" dirty="0"/>
              <a:t>Navigator</a:t>
            </a:r>
            <a:r>
              <a:rPr lang="de-DE" baseline="30000" dirty="0"/>
              <a:t>®</a:t>
            </a:r>
            <a:r>
              <a:rPr lang="de-DE" dirty="0"/>
              <a:t> Zugang</a:t>
            </a:r>
            <a:br>
              <a:rPr lang="de-DE" dirty="0"/>
            </a:br>
            <a:r>
              <a:rPr lang="de-DE" sz="2000" i="1" dirty="0"/>
              <a:t>(nur Online-Profile)</a:t>
            </a:r>
            <a:endParaRPr lang="de-DE" sz="2000"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wrap="square">
            <a:noAutofit/>
          </a:bodyPr>
          <a:lstStyle/>
          <a:p>
            <a:fld id="{1B1CF60C-C85D-47C0-8597-E3BF95F18FA3}" type="slidenum">
              <a:rPr lang="de-DE" smtClean="0"/>
              <a:t>41</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wrap="square">
            <a:noAutofit/>
          </a:bodyPr>
          <a:lstStyle/>
          <a:p>
            <a:r>
              <a:rPr lang="de-DE"/>
              <a:t>© The TRACOM Corporation. Alle Rechte vorbehalten.</a:t>
            </a:r>
            <a:endParaRPr lang="de-DE" dirty="0"/>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6" y="2316163"/>
            <a:ext cx="4168774" cy="3628308"/>
          </a:xfrm>
        </p:spPr>
        <p:txBody>
          <a:bodyPr wrap="square">
            <a:noAutofit/>
          </a:bodyPr>
          <a:lstStyle/>
          <a:p>
            <a:r>
              <a:rPr lang="de-DE" dirty="0"/>
              <a:t>Erhältlich über tracomlearning.com</a:t>
            </a:r>
          </a:p>
          <a:p>
            <a:endParaRPr lang="de-DE" dirty="0"/>
          </a:p>
          <a:p>
            <a:r>
              <a:rPr lang="de-DE" dirty="0"/>
              <a:t>Geben Sie Ihren TRACOM Nutzernamen und das Passwort ein, um KOSTENLOSEN und UNBEGRENZTEN Zugang zum SOCIAL STYLE-Navigator</a:t>
            </a:r>
            <a:r>
              <a:rPr lang="de-DE" baseline="30000" dirty="0"/>
              <a:t> ®</a:t>
            </a:r>
            <a:r>
              <a:rPr lang="de-DE" dirty="0"/>
              <a:t> zu erhalten</a:t>
            </a:r>
          </a:p>
          <a:p>
            <a:endParaRPr lang="de-DE" dirty="0"/>
          </a:p>
          <a:p>
            <a:endParaRPr lang="de-DE" dirty="0"/>
          </a:p>
        </p:txBody>
      </p:sp>
    </p:spTree>
    <p:extLst>
      <p:ext uri="{BB962C8B-B14F-4D97-AF65-F5344CB8AC3E}">
        <p14:creationId xmlns:p14="http://schemas.microsoft.com/office/powerpoint/2010/main" val="344629884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390526" y="676831"/>
            <a:ext cx="5146674" cy="1009650"/>
          </a:xfrm>
        </p:spPr>
        <p:txBody>
          <a:bodyPr wrap="square">
            <a:noAutofit/>
          </a:bodyPr>
          <a:lstStyle/>
          <a:p>
            <a:r>
              <a:rPr lang="de-DE" dirty="0"/>
              <a:t>SOCIAL STYLE-</a:t>
            </a:r>
            <a:br>
              <a:rPr lang="de-DE" dirty="0"/>
            </a:br>
            <a:r>
              <a:rPr lang="de-DE" dirty="0"/>
              <a:t>Navigator</a:t>
            </a:r>
            <a:r>
              <a:rPr lang="de-DE" baseline="30000" dirty="0"/>
              <a:t>®</a:t>
            </a:r>
            <a:r>
              <a:rPr lang="de-DE" dirty="0"/>
              <a:t> Zugang</a:t>
            </a:r>
            <a:br>
              <a:rPr lang="de-DE" dirty="0"/>
            </a:br>
            <a:r>
              <a:rPr lang="de-DE" sz="2000" i="1" dirty="0"/>
              <a:t>(nur Papierprofile)</a:t>
            </a:r>
          </a:p>
        </p:txBody>
      </p:sp>
      <p:sp>
        <p:nvSpPr>
          <p:cNvPr id="17" name="Content Placeholder 16">
            <a:extLst>
              <a:ext uri="{FF2B5EF4-FFF2-40B4-BE49-F238E27FC236}">
                <a16:creationId xmlns:a16="http://schemas.microsoft.com/office/drawing/2014/main" id="{60B6931E-AAFF-4837-BE78-24E0B2929BC0}"/>
              </a:ext>
            </a:extLst>
          </p:cNvPr>
          <p:cNvSpPr>
            <a:spLocks noGrp="1"/>
          </p:cNvSpPr>
          <p:nvPr>
            <p:ph idx="1"/>
          </p:nvPr>
        </p:nvSpPr>
        <p:spPr>
          <a:xfrm>
            <a:off x="390525" y="2316163"/>
            <a:ext cx="5659438" cy="3628308"/>
          </a:xfrm>
        </p:spPr>
        <p:txBody>
          <a:bodyPr wrap="square">
            <a:noAutofit/>
          </a:bodyPr>
          <a:lstStyle/>
          <a:p>
            <a:r>
              <a:rPr lang="de-DE" dirty="0"/>
              <a:t>Gehen Sie zu:</a:t>
            </a:r>
          </a:p>
          <a:p>
            <a:pPr marL="0" marR="0">
              <a:spcBef>
                <a:spcPts val="0"/>
              </a:spcBef>
              <a:spcAft>
                <a:spcPts val="0"/>
              </a:spcAft>
              <a:defRPr>
                <a:effectLst/>
                <a:ea typeface="Calibri" panose="020F0502020204030204" pitchFamily="34" charset="0"/>
                <a:cs typeface="Times New Roman" panose="02020603050405020304" pitchFamily="18" charset="0"/>
              </a:defRPr>
            </a:pPr>
            <a:r>
              <a:rPr lang="de-DE" dirty="0"/>
              <a:t>tracomlearning.com/</a:t>
            </a:r>
            <a:r>
              <a:rPr lang="de-DE" dirty="0" err="1"/>
              <a:t>registration</a:t>
            </a:r>
            <a:r>
              <a:rPr lang="de-DE" dirty="0"/>
              <a:t>-paper </a:t>
            </a:r>
          </a:p>
          <a:p>
            <a:endParaRPr lang="de-DE" dirty="0"/>
          </a:p>
          <a:p>
            <a:pPr>
              <a:lnSpc>
                <a:spcPct val="130000"/>
              </a:lnSpc>
            </a:pPr>
            <a:r>
              <a:rPr lang="de-DE" dirty="0"/>
              <a:t>Registrieren Sie sich mit Ihrer </a:t>
            </a:r>
            <a:br>
              <a:rPr lang="de-DE" dirty="0"/>
            </a:br>
            <a:r>
              <a:rPr lang="de-DE" dirty="0"/>
              <a:t>E-Mail-Adresse und Ihrem </a:t>
            </a:r>
            <a:br>
              <a:rPr lang="de-DE" dirty="0"/>
            </a:br>
            <a:r>
              <a:rPr lang="de-DE" dirty="0"/>
              <a:t>Abonnement-Code _____-_____ </a:t>
            </a:r>
          </a:p>
          <a:p>
            <a:r>
              <a:rPr lang="de-DE" dirty="0"/>
              <a:t>für KOSTENLOSEN, UNBEGRENZTEN Zugang zum SOCIAL STYLE-NAVIGATOR</a:t>
            </a:r>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wrap="square">
            <a:noAutofit/>
          </a:bodyPr>
          <a:lstStyle/>
          <a:p>
            <a:fld id="{1B1CF60C-C85D-47C0-8597-E3BF95F18FA3}" type="slidenum">
              <a:rPr lang="de-DE" smtClean="0"/>
              <a:t>42</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wrap="square">
            <a:noAutofit/>
          </a:bodyPr>
          <a:lstStyle/>
          <a:p>
            <a:r>
              <a:rPr lang="de-DE"/>
              <a:t>© The TRACOM Corporation. Alle Rechte vorbehalten.</a:t>
            </a:r>
            <a:endParaRPr lang="de-DE" dirty="0"/>
          </a:p>
        </p:txBody>
      </p:sp>
      <p:pic>
        <p:nvPicPr>
          <p:cNvPr id="9" name="Picture 8" descr="Graphical user interface, text  Description automatically generated">
            <a:extLst>
              <a:ext uri="{FF2B5EF4-FFF2-40B4-BE49-F238E27FC236}">
                <a16:creationId xmlns:a16="http://schemas.microsoft.com/office/drawing/2014/main" id="{61585D7B-7CA3-5D46-A783-22341AB6F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9464" y="392890"/>
            <a:ext cx="9252635" cy="5551581"/>
          </a:xfrm>
          <a:prstGeom prst="rect">
            <a:avLst/>
          </a:prstGeom>
        </p:spPr>
      </p:pic>
    </p:spTree>
    <p:extLst>
      <p:ext uri="{BB962C8B-B14F-4D97-AF65-F5344CB8AC3E}">
        <p14:creationId xmlns:p14="http://schemas.microsoft.com/office/powerpoint/2010/main" val="2532429340"/>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43</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A picture containing text, electronics, screenshot, display  Description automatically generated">
            <a:extLst>
              <a:ext uri="{FF2B5EF4-FFF2-40B4-BE49-F238E27FC236}">
                <a16:creationId xmlns:a16="http://schemas.microsoft.com/office/drawing/2014/main" id="{FEF725C7-A85E-A04C-96FF-CD4A4EADBB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1430000" cy="6858000"/>
          </a:xfrm>
          <a:prstGeom prst="rect">
            <a:avLst/>
          </a:prstGeom>
        </p:spPr>
      </p:pic>
    </p:spTree>
    <p:extLst>
      <p:ext uri="{BB962C8B-B14F-4D97-AF65-F5344CB8AC3E}">
        <p14:creationId xmlns:p14="http://schemas.microsoft.com/office/powerpoint/2010/main" val="843840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44</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A computer screen with a message&#10;&#10;Description automatically generated">
            <a:extLst>
              <a:ext uri="{FF2B5EF4-FFF2-40B4-BE49-F238E27FC236}">
                <a16:creationId xmlns:a16="http://schemas.microsoft.com/office/drawing/2014/main" id="{DF47F068-CF2C-6DF2-DCD6-FC610A831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1590" y="505986"/>
            <a:ext cx="9348819" cy="5559552"/>
          </a:xfrm>
          <a:prstGeom prst="rect">
            <a:avLst/>
          </a:prstGeom>
        </p:spPr>
      </p:pic>
    </p:spTree>
    <p:extLst>
      <p:ext uri="{BB962C8B-B14F-4D97-AF65-F5344CB8AC3E}">
        <p14:creationId xmlns:p14="http://schemas.microsoft.com/office/powerpoint/2010/main" val="3146368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45</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A picture containing text, screenshot, monitor, screen  Description automatically generated">
            <a:extLst>
              <a:ext uri="{FF2B5EF4-FFF2-40B4-BE49-F238E27FC236}">
                <a16:creationId xmlns:a16="http://schemas.microsoft.com/office/drawing/2014/main" id="{1ABF0948-09C8-6E47-B8BC-D1BDAE35B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 y="0"/>
            <a:ext cx="10651761" cy="6391057"/>
          </a:xfrm>
          <a:prstGeom prst="rect">
            <a:avLst/>
          </a:prstGeom>
        </p:spPr>
      </p:pic>
    </p:spTree>
    <p:extLst>
      <p:ext uri="{BB962C8B-B14F-4D97-AF65-F5344CB8AC3E}">
        <p14:creationId xmlns:p14="http://schemas.microsoft.com/office/powerpoint/2010/main" val="1196320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lstStyle/>
          <a:p>
            <a:fld id="{1B1CF60C-C85D-47C0-8597-E3BF95F18FA3}" type="slidenum">
              <a:rPr lang="de-DE" smtClean="0"/>
              <a:t>46</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lstStyle/>
          <a:p>
            <a:r>
              <a:rPr lang="de-DE"/>
              <a:t>© The TRACOM Corporation. Alle Rechte vorbehalten.</a:t>
            </a:r>
            <a:endParaRPr lang="de-DE" dirty="0"/>
          </a:p>
        </p:txBody>
      </p:sp>
      <p:pic>
        <p:nvPicPr>
          <p:cNvPr id="3" name="Picture 2" descr="Graphical user interface, text, application  Description automatically generated">
            <a:extLst>
              <a:ext uri="{FF2B5EF4-FFF2-40B4-BE49-F238E27FC236}">
                <a16:creationId xmlns:a16="http://schemas.microsoft.com/office/drawing/2014/main" id="{0F198E29-723E-3B47-913A-7B241DD84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934" y="517160"/>
            <a:ext cx="9706132" cy="5823679"/>
          </a:xfrm>
          <a:prstGeom prst="rect">
            <a:avLst/>
          </a:prstGeom>
        </p:spPr>
      </p:pic>
    </p:spTree>
    <p:extLst>
      <p:ext uri="{BB962C8B-B14F-4D97-AF65-F5344CB8AC3E}">
        <p14:creationId xmlns:p14="http://schemas.microsoft.com/office/powerpoint/2010/main" val="3584779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a16="http://schemas.microsoft.com/office/drawing/2014/main"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7691-25B6-4005-8BF6-ED9F097902AF}"/>
              </a:ext>
            </a:extLst>
          </p:cNvPr>
          <p:cNvSpPr>
            <a:spLocks noGrp="1"/>
          </p:cNvSpPr>
          <p:nvPr>
            <p:ph type="title"/>
          </p:nvPr>
        </p:nvSpPr>
        <p:spPr>
          <a:xfrm>
            <a:off x="233680" y="-257047"/>
            <a:ext cx="8504092" cy="1009650"/>
          </a:xfrm>
        </p:spPr>
        <p:txBody>
          <a:bodyPr>
            <a:noAutofit/>
          </a:bodyPr>
          <a:lstStyle/>
          <a:p>
            <a:r>
              <a:rPr lang="de-DE"/>
              <a:t>SOCIAL STYLE-Reisepass</a:t>
            </a:r>
            <a:endParaRPr lang="de-DE" dirty="0"/>
          </a:p>
        </p:txBody>
      </p:sp>
      <p:sp>
        <p:nvSpPr>
          <p:cNvPr id="4" name="Slide Number Placeholder 3">
            <a:extLst>
              <a:ext uri="{FF2B5EF4-FFF2-40B4-BE49-F238E27FC236}">
                <a16:creationId xmlns:a16="http://schemas.microsoft.com/office/drawing/2014/main" id="{44A4EAE0-9852-4FD6-8A19-ADC62EF26FAA}"/>
              </a:ext>
            </a:extLst>
          </p:cNvPr>
          <p:cNvSpPr>
            <a:spLocks noGrp="1"/>
          </p:cNvSpPr>
          <p:nvPr>
            <p:ph type="sldNum" sz="quarter" idx="12"/>
          </p:nvPr>
        </p:nvSpPr>
        <p:spPr/>
        <p:txBody>
          <a:bodyPr>
            <a:noAutofit/>
          </a:bodyPr>
          <a:lstStyle/>
          <a:p>
            <a:fld id="{1B1CF60C-C85D-47C0-8597-E3BF95F18FA3}" type="slidenum">
              <a:rPr lang="de-DE" smtClean="0"/>
              <a:t>47</a:t>
            </a:fld>
            <a:endParaRPr lang="de-DE" dirty="0"/>
          </a:p>
        </p:txBody>
      </p:sp>
      <p:sp>
        <p:nvSpPr>
          <p:cNvPr id="5" name="Footer Placeholder 4">
            <a:extLst>
              <a:ext uri="{FF2B5EF4-FFF2-40B4-BE49-F238E27FC236}">
                <a16:creationId xmlns:a16="http://schemas.microsoft.com/office/drawing/2014/main" id="{E13FDF30-49BA-4C87-953E-99D5427A28CD}"/>
              </a:ext>
            </a:extLst>
          </p:cNvPr>
          <p:cNvSpPr>
            <a:spLocks noGrp="1"/>
          </p:cNvSpPr>
          <p:nvPr>
            <p:ph type="ftr" sz="quarter" idx="13"/>
          </p:nvPr>
        </p:nvSpPr>
        <p:spPr/>
        <p:txBody>
          <a:bodyPr>
            <a:noAutofit/>
          </a:bodyPr>
          <a:lstStyle/>
          <a:p>
            <a:r>
              <a:rPr lang="de-DE"/>
              <a:t>© The TRACOM Corporation. Alle Rechte vorbehalten.</a:t>
            </a:r>
            <a:endParaRPr lang="de-DE" dirty="0"/>
          </a:p>
        </p:txBody>
      </p:sp>
      <p:pic>
        <p:nvPicPr>
          <p:cNvPr id="9" name="Picture 8" descr="Graphical user interface, application&#10;&#10;Description automatically generated">
            <a:extLst>
              <a:ext uri="{FF2B5EF4-FFF2-40B4-BE49-F238E27FC236}">
                <a16:creationId xmlns:a16="http://schemas.microsoft.com/office/drawing/2014/main" id="{5093424C-C64F-A55E-5EAA-70655A0D5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674" y="844287"/>
            <a:ext cx="4394288" cy="5502928"/>
          </a:xfrm>
          <a:prstGeom prst="rect">
            <a:avLst/>
          </a:prstGeom>
        </p:spPr>
      </p:pic>
    </p:spTree>
    <p:extLst>
      <p:ext uri="{BB962C8B-B14F-4D97-AF65-F5344CB8AC3E}">
        <p14:creationId xmlns:p14="http://schemas.microsoft.com/office/powerpoint/2010/main" val="211671451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52EC35-CB36-4E8C-8F3A-5171944A89A8}"/>
              </a:ext>
            </a:extLst>
          </p:cNvPr>
          <p:cNvSpPr>
            <a:spLocks noGrp="1"/>
          </p:cNvSpPr>
          <p:nvPr>
            <p:ph type="ftr" sz="quarter" idx="13"/>
          </p:nvPr>
        </p:nvSpPr>
        <p:spPr/>
        <p:txBody>
          <a:bodyPr wrap="square"/>
          <a:lstStyle/>
          <a:p>
            <a:pPr algn="l"/>
            <a:r>
              <a:rPr lang="de-DE"/>
              <a:t>© The TRACOM Corporation. Alle Rechte vorbehalten.</a:t>
            </a:r>
            <a:endParaRPr lang="de-DE" dirty="0"/>
          </a:p>
        </p:txBody>
      </p:sp>
      <p:sp>
        <p:nvSpPr>
          <p:cNvPr id="3" name="Slide Number Placeholder 3">
            <a:extLst>
              <a:ext uri="{FF2B5EF4-FFF2-40B4-BE49-F238E27FC236}">
                <a16:creationId xmlns:a16="http://schemas.microsoft.com/office/drawing/2014/main" id="{1164AEC5-F3A9-4DFA-A753-40671E92709F}"/>
              </a:ext>
            </a:extLst>
          </p:cNvPr>
          <p:cNvSpPr txBox="1">
            <a:spLocks/>
          </p:cNvSpPr>
          <p:nvPr/>
        </p:nvSpPr>
        <p:spPr>
          <a:xfrm>
            <a:off x="9220200" y="6438900"/>
            <a:ext cx="2743200" cy="282575"/>
          </a:xfrm>
          <a:prstGeom prst="rect">
            <a:avLst/>
          </a:prstGeom>
        </p:spPr>
        <p:txBody>
          <a:bodyPr wrap="square"/>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48</a:t>
            </a:fld>
            <a:endParaRPr lang="de-DE" sz="1000" dirty="0">
              <a:solidFill>
                <a:srgbClr val="898989"/>
              </a:solidFill>
            </a:endParaRPr>
          </a:p>
        </p:txBody>
      </p:sp>
    </p:spTree>
    <p:extLst>
      <p:ext uri="{BB962C8B-B14F-4D97-AF65-F5344CB8AC3E}">
        <p14:creationId xmlns:p14="http://schemas.microsoft.com/office/powerpoint/2010/main" val="7161239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F957FC-ECD9-424C-AA64-399C9F9A6F7F}"/>
              </a:ext>
            </a:extLst>
          </p:cNvPr>
          <p:cNvSpPr>
            <a:spLocks noGrp="1"/>
          </p:cNvSpPr>
          <p:nvPr>
            <p:ph type="title"/>
          </p:nvPr>
        </p:nvSpPr>
        <p:spPr/>
        <p:txBody>
          <a:bodyPr wrap="square">
            <a:noAutofit/>
          </a:bodyPr>
          <a:lstStyle/>
          <a:p>
            <a:r>
              <a:rPr lang="de-DE" dirty="0">
                <a:solidFill>
                  <a:schemeClr val="accent2"/>
                </a:solidFill>
              </a:rPr>
              <a:t>Optionale Übungen</a:t>
            </a:r>
          </a:p>
        </p:txBody>
      </p:sp>
      <p:sp>
        <p:nvSpPr>
          <p:cNvPr id="6" name="Text Placeholder 5">
            <a:extLst>
              <a:ext uri="{FF2B5EF4-FFF2-40B4-BE49-F238E27FC236}">
                <a16:creationId xmlns:a16="http://schemas.microsoft.com/office/drawing/2014/main" id="{38A07205-284B-4A28-91EE-383E3F66B016}"/>
              </a:ext>
            </a:extLst>
          </p:cNvPr>
          <p:cNvSpPr>
            <a:spLocks noGrp="1"/>
          </p:cNvSpPr>
          <p:nvPr>
            <p:ph type="body" idx="1"/>
          </p:nvPr>
        </p:nvSpPr>
        <p:spPr/>
        <p:txBody>
          <a:bodyPr wrap="square">
            <a:noAutofit/>
          </a:bodyPr>
          <a:lstStyle/>
          <a:p>
            <a:pPr marL="0" indent="0">
              <a:buNone/>
              <a:defRPr sz="2400"/>
            </a:pPr>
            <a:r>
              <a:rPr lang="de-DE"/>
              <a:t>Wählen Sie optionale Übungsaufgaben aus, je nach Ihrem Schulungsbedarf und der Ihnen zur Verfügung stehenden Zeit.</a:t>
            </a:r>
          </a:p>
          <a:p>
            <a:pPr marL="0" indent="0">
              <a:buNone/>
            </a:pPr>
            <a:endParaRPr lang="de-DE" dirty="0">
              <a:solidFill>
                <a:srgbClr val="0C4176"/>
              </a:solidFill>
              <a:cs typeface="Arial" charset="0"/>
            </a:endParaRPr>
          </a:p>
        </p:txBody>
      </p:sp>
      <p:sp>
        <p:nvSpPr>
          <p:cNvPr id="4" name="Footer Placeholder 1">
            <a:extLst>
              <a:ext uri="{FF2B5EF4-FFF2-40B4-BE49-F238E27FC236}">
                <a16:creationId xmlns:a16="http://schemas.microsoft.com/office/drawing/2014/main" id="{8690ABE3-D163-4468-A837-159475C3E2E1}"/>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
        <p:nvSpPr>
          <p:cNvPr id="7" name="Slide Number Placeholder 2">
            <a:extLst>
              <a:ext uri="{FF2B5EF4-FFF2-40B4-BE49-F238E27FC236}">
                <a16:creationId xmlns:a16="http://schemas.microsoft.com/office/drawing/2014/main" id="{49E01C47-E385-47B2-A69A-462EAC409A6C}"/>
              </a:ext>
            </a:extLst>
          </p:cNvPr>
          <p:cNvSpPr txBox="1">
            <a:spLocks/>
          </p:cNvSpPr>
          <p:nvPr/>
        </p:nvSpPr>
        <p:spPr>
          <a:xfrm>
            <a:off x="9220200" y="6438900"/>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49</a:t>
            </a:fld>
            <a:endParaRPr lang="de-DE" sz="1000" dirty="0">
              <a:solidFill>
                <a:srgbClr val="898989"/>
              </a:solidFill>
            </a:endParaRPr>
          </a:p>
        </p:txBody>
      </p:sp>
    </p:spTree>
    <p:extLst>
      <p:ext uri="{BB962C8B-B14F-4D97-AF65-F5344CB8AC3E}">
        <p14:creationId xmlns:p14="http://schemas.microsoft.com/office/powerpoint/2010/main" val="1345461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01769C-30ED-43CD-9D79-0276F001DC82}"/>
              </a:ext>
            </a:extLst>
          </p:cNvPr>
          <p:cNvSpPr>
            <a:spLocks noGrp="1"/>
          </p:cNvSpPr>
          <p:nvPr>
            <p:ph type="title"/>
          </p:nvPr>
        </p:nvSpPr>
        <p:spPr>
          <a:xfrm>
            <a:off x="342900" y="228600"/>
            <a:ext cx="3827462" cy="1995488"/>
          </a:xfrm>
        </p:spPr>
        <p:txBody>
          <a:bodyPr wrap="square">
            <a:noAutofit/>
          </a:bodyPr>
          <a:lstStyle/>
          <a:p>
            <a:r>
              <a:rPr lang="de-DE" dirty="0"/>
              <a:t>Sagen &amp; Tun-Verhaltensweisen</a:t>
            </a:r>
          </a:p>
        </p:txBody>
      </p:sp>
      <p:sp>
        <p:nvSpPr>
          <p:cNvPr id="8" name="Content Placeholder 7">
            <a:extLst>
              <a:ext uri="{FF2B5EF4-FFF2-40B4-BE49-F238E27FC236}">
                <a16:creationId xmlns:a16="http://schemas.microsoft.com/office/drawing/2014/main" id="{0BB34827-ED78-47B8-8479-48FDFADB8951}"/>
              </a:ext>
            </a:extLst>
          </p:cNvPr>
          <p:cNvSpPr>
            <a:spLocks noGrp="1"/>
          </p:cNvSpPr>
          <p:nvPr>
            <p:ph idx="1"/>
          </p:nvPr>
        </p:nvSpPr>
        <p:spPr>
          <a:xfrm>
            <a:off x="4080912" y="228601"/>
            <a:ext cx="7793037" cy="5715000"/>
          </a:xfrm>
          <a:solidFill>
            <a:schemeClr val="bg1">
              <a:lumMod val="85000"/>
            </a:schemeClr>
          </a:solidFill>
        </p:spPr>
        <p:txBody>
          <a:bodyPr wrap="square">
            <a:noAutofit/>
          </a:bodyPr>
          <a:lstStyle/>
          <a:p>
            <a:r>
              <a:rPr lang="de-DE"/>
              <a:t> </a:t>
            </a:r>
            <a:endParaRPr lang="de-DE" dirty="0"/>
          </a:p>
        </p:txBody>
      </p:sp>
      <p:sp>
        <p:nvSpPr>
          <p:cNvPr id="4" name="Footer Placeholder 3">
            <a:extLst>
              <a:ext uri="{FF2B5EF4-FFF2-40B4-BE49-F238E27FC236}">
                <a16:creationId xmlns:a16="http://schemas.microsoft.com/office/drawing/2014/main" id="{EFBF019A-98C2-4F08-99FC-DD2C41E5CB92}"/>
              </a:ext>
            </a:extLst>
          </p:cNvPr>
          <p:cNvSpPr>
            <a:spLocks noGrp="1"/>
          </p:cNvSpPr>
          <p:nvPr>
            <p:ph type="ftr" sz="quarter" idx="11"/>
          </p:nvPr>
        </p:nvSpPr>
        <p:spPr/>
        <p:txBody>
          <a:bodyPr wrap="square">
            <a:noAutofit/>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AFA75501-5BCD-44AA-8B61-1EF3A09668AB}"/>
              </a:ext>
            </a:extLst>
          </p:cNvPr>
          <p:cNvSpPr>
            <a:spLocks noGrp="1"/>
          </p:cNvSpPr>
          <p:nvPr>
            <p:ph type="sldNum" sz="quarter" idx="12"/>
          </p:nvPr>
        </p:nvSpPr>
        <p:spPr/>
        <p:txBody>
          <a:bodyPr wrap="square">
            <a:noAutofit/>
          </a:bodyPr>
          <a:lstStyle/>
          <a:p>
            <a:fld id="{1B1CF60C-C85D-47C0-8597-E3BF95F18FA3}" type="slidenum">
              <a:rPr lang="de-DE" smtClean="0"/>
              <a:t>5</a:t>
            </a:fld>
            <a:endParaRPr lang="de-DE" dirty="0"/>
          </a:p>
        </p:txBody>
      </p:sp>
      <p:sp>
        <p:nvSpPr>
          <p:cNvPr id="17" name="Rectangle 16">
            <a:extLst>
              <a:ext uri="{FF2B5EF4-FFF2-40B4-BE49-F238E27FC236}">
                <a16:creationId xmlns:a16="http://schemas.microsoft.com/office/drawing/2014/main" id="{53E0C4A6-469B-4327-A752-B6F4A97D77D4}"/>
              </a:ext>
            </a:extLst>
          </p:cNvPr>
          <p:cNvSpPr/>
          <p:nvPr/>
        </p:nvSpPr>
        <p:spPr bwMode="gray">
          <a:xfrm>
            <a:off x="5940688" y="228600"/>
            <a:ext cx="2032383"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91440" anchor="t">
            <a:noAutofit/>
          </a:bodyPr>
          <a:lstStyle/>
          <a:p>
            <a:pPr algn="r">
              <a:lnSpc>
                <a:spcPct val="85000"/>
              </a:lnSpc>
              <a:defRPr sz="2200">
                <a:solidFill>
                  <a:schemeClr val="tx2"/>
                </a:solidFill>
              </a:defRPr>
            </a:pPr>
            <a:r>
              <a:rPr lang="de-DE" dirty="0"/>
              <a:t> </a:t>
            </a:r>
          </a:p>
          <a:p>
            <a:pPr algn="r">
              <a:lnSpc>
                <a:spcPct val="85000"/>
              </a:lnSpc>
            </a:pPr>
            <a:endParaRPr lang="de-DE" sz="2600" dirty="0">
              <a:solidFill>
                <a:schemeClr val="tx2"/>
              </a:solidFill>
            </a:endParaRPr>
          </a:p>
          <a:p>
            <a:pPr algn="r">
              <a:lnSpc>
                <a:spcPct val="85000"/>
              </a:lnSpc>
            </a:pPr>
            <a:endParaRPr lang="de-DE" sz="2600" dirty="0">
              <a:solidFill>
                <a:schemeClr val="tx2"/>
              </a:solidFill>
            </a:endParaRPr>
          </a:p>
          <a:p>
            <a:pPr algn="r">
              <a:lnSpc>
                <a:spcPct val="85000"/>
              </a:lnSpc>
              <a:spcBef>
                <a:spcPts val="800"/>
              </a:spcBef>
              <a:spcAft>
                <a:spcPts val="800"/>
              </a:spcAft>
              <a:defRPr>
                <a:solidFill>
                  <a:schemeClr val="tx2">
                    <a:alpha val="25000"/>
                  </a:schemeClr>
                </a:solidFill>
              </a:defRPr>
            </a:pPr>
            <a:r>
              <a:rPr lang="de-DE" sz="1600" dirty="0"/>
              <a:t>Ruhig</a:t>
            </a:r>
          </a:p>
          <a:p>
            <a:pPr algn="r">
              <a:lnSpc>
                <a:spcPct val="85000"/>
              </a:lnSpc>
              <a:spcBef>
                <a:spcPts val="800"/>
              </a:spcBef>
              <a:spcAft>
                <a:spcPts val="800"/>
              </a:spcAft>
              <a:defRPr>
                <a:solidFill>
                  <a:schemeClr val="tx2">
                    <a:alpha val="25000"/>
                  </a:schemeClr>
                </a:solidFill>
              </a:defRPr>
            </a:pPr>
            <a:r>
              <a:rPr lang="de-DE" sz="1600" dirty="0"/>
              <a:t>Langsameres Tempo</a:t>
            </a:r>
          </a:p>
          <a:p>
            <a:pPr algn="r">
              <a:lnSpc>
                <a:spcPct val="85000"/>
              </a:lnSpc>
              <a:spcBef>
                <a:spcPts val="800"/>
              </a:spcBef>
              <a:spcAft>
                <a:spcPts val="800"/>
              </a:spcAft>
              <a:defRPr>
                <a:solidFill>
                  <a:schemeClr val="tx2">
                    <a:alpha val="25000"/>
                  </a:schemeClr>
                </a:solidFill>
              </a:defRPr>
            </a:pPr>
            <a:r>
              <a:rPr lang="de-DE" sz="1600" dirty="0"/>
              <a:t>Beherrschtere Mimik </a:t>
            </a:r>
          </a:p>
          <a:p>
            <a:pPr algn="r">
              <a:lnSpc>
                <a:spcPct val="85000"/>
              </a:lnSpc>
              <a:spcBef>
                <a:spcPts val="800"/>
              </a:spcBef>
              <a:spcAft>
                <a:spcPts val="800"/>
              </a:spcAft>
              <a:defRPr sz="1700">
                <a:solidFill>
                  <a:schemeClr val="tx2">
                    <a:alpha val="25000"/>
                  </a:schemeClr>
                </a:solidFill>
              </a:defRPr>
            </a:pPr>
            <a:r>
              <a:rPr lang="de-DE" sz="1600" dirty="0"/>
              <a:t>Weniger modulierter Stimme</a:t>
            </a:r>
          </a:p>
          <a:p>
            <a:pPr algn="r">
              <a:lnSpc>
                <a:spcPct val="85000"/>
              </a:lnSpc>
              <a:spcBef>
                <a:spcPts val="800"/>
              </a:spcBef>
              <a:spcAft>
                <a:spcPts val="800"/>
              </a:spcAft>
              <a:defRPr>
                <a:solidFill>
                  <a:schemeClr val="tx2">
                    <a:alpha val="25000"/>
                  </a:schemeClr>
                </a:solidFill>
              </a:defRPr>
            </a:pPr>
            <a:r>
              <a:rPr lang="de-DE" sz="1600" dirty="0"/>
              <a:t>Weniger Augenkontakt</a:t>
            </a:r>
          </a:p>
          <a:p>
            <a:pPr algn="r">
              <a:lnSpc>
                <a:spcPct val="85000"/>
              </a:lnSpc>
              <a:spcBef>
                <a:spcPts val="800"/>
              </a:spcBef>
              <a:spcAft>
                <a:spcPts val="800"/>
              </a:spcAft>
              <a:defRPr>
                <a:solidFill>
                  <a:schemeClr val="tx2">
                    <a:alpha val="25000"/>
                  </a:schemeClr>
                </a:solidFill>
              </a:defRPr>
            </a:pPr>
            <a:r>
              <a:rPr lang="de-DE" sz="1600" dirty="0"/>
              <a:t>Lockere Haltung</a:t>
            </a:r>
          </a:p>
          <a:p>
            <a:pPr algn="r">
              <a:lnSpc>
                <a:spcPct val="85000"/>
              </a:lnSpc>
              <a:spcBef>
                <a:spcPts val="800"/>
              </a:spcBef>
              <a:spcAft>
                <a:spcPts val="800"/>
              </a:spcAft>
              <a:defRPr>
                <a:solidFill>
                  <a:schemeClr val="tx2">
                    <a:alpha val="25000"/>
                  </a:schemeClr>
                </a:solidFill>
              </a:defRPr>
            </a:pPr>
            <a:r>
              <a:rPr lang="de-DE" sz="1600" dirty="0">
                <a:solidFill>
                  <a:schemeClr val="tx2">
                    <a:alpha val="25000"/>
                  </a:schemeClr>
                </a:solidFill>
              </a:rPr>
              <a:t>Zurückgelehnt</a:t>
            </a:r>
            <a:endParaRPr lang="de-DE" dirty="0">
              <a:solidFill>
                <a:schemeClr val="tx2">
                  <a:alpha val="25000"/>
                </a:schemeClr>
              </a:solidFill>
            </a:endParaRPr>
          </a:p>
        </p:txBody>
      </p:sp>
      <p:sp>
        <p:nvSpPr>
          <p:cNvPr id="18" name="Rectangle 17">
            <a:extLst>
              <a:ext uri="{FF2B5EF4-FFF2-40B4-BE49-F238E27FC236}">
                <a16:creationId xmlns:a16="http://schemas.microsoft.com/office/drawing/2014/main" id="{0D64DF92-328E-4641-9735-4DA7C1136A0B}"/>
              </a:ext>
            </a:extLst>
          </p:cNvPr>
          <p:cNvSpPr/>
          <p:nvPr/>
        </p:nvSpPr>
        <p:spPr bwMode="gray">
          <a:xfrm>
            <a:off x="7981789" y="228600"/>
            <a:ext cx="2177153" cy="5715000"/>
          </a:xfrm>
          <a:prstGeom prst="rect">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365760" rIns="91440" anchor="t">
            <a:noAutofit/>
          </a:bodyPr>
          <a:lstStyle/>
          <a:p>
            <a:pPr>
              <a:lnSpc>
                <a:spcPct val="85000"/>
              </a:lnSpc>
              <a:defRPr sz="2200">
                <a:solidFill>
                  <a:schemeClr val="tx2"/>
                </a:solidFill>
              </a:defRPr>
            </a:pPr>
            <a:r>
              <a:rPr lang="de-DE" dirty="0"/>
              <a:t> </a:t>
            </a:r>
          </a:p>
          <a:p>
            <a:pPr>
              <a:lnSpc>
                <a:spcPct val="85000"/>
              </a:lnSpc>
            </a:pPr>
            <a:endParaRPr lang="de-DE" sz="2600" dirty="0">
              <a:solidFill>
                <a:schemeClr val="tx2"/>
              </a:solidFill>
            </a:endParaRPr>
          </a:p>
          <a:p>
            <a:pPr>
              <a:lnSpc>
                <a:spcPct val="85000"/>
              </a:lnSpc>
            </a:pPr>
            <a:endParaRPr lang="de-DE" sz="2600" dirty="0">
              <a:solidFill>
                <a:schemeClr val="tx2"/>
              </a:solidFill>
            </a:endParaRPr>
          </a:p>
          <a:p>
            <a:pPr>
              <a:lnSpc>
                <a:spcPct val="85000"/>
              </a:lnSpc>
              <a:spcBef>
                <a:spcPts val="800"/>
              </a:spcBef>
              <a:spcAft>
                <a:spcPts val="800"/>
              </a:spcAft>
              <a:defRPr>
                <a:solidFill>
                  <a:schemeClr val="tx2">
                    <a:alpha val="25000"/>
                  </a:schemeClr>
                </a:solidFill>
              </a:defRPr>
            </a:pPr>
            <a:r>
              <a:rPr lang="de-DE" sz="1600" dirty="0"/>
              <a:t>Laut</a:t>
            </a:r>
          </a:p>
          <a:p>
            <a:pPr>
              <a:lnSpc>
                <a:spcPct val="85000"/>
              </a:lnSpc>
              <a:spcBef>
                <a:spcPts val="800"/>
              </a:spcBef>
              <a:spcAft>
                <a:spcPts val="800"/>
              </a:spcAft>
              <a:defRPr>
                <a:solidFill>
                  <a:schemeClr val="tx2">
                    <a:alpha val="25000"/>
                  </a:schemeClr>
                </a:solidFill>
              </a:defRPr>
            </a:pPr>
            <a:r>
              <a:rPr lang="de-DE" sz="1600" dirty="0"/>
              <a:t>Höheres Tempo </a:t>
            </a:r>
          </a:p>
          <a:p>
            <a:pPr>
              <a:lnSpc>
                <a:spcPct val="85000"/>
              </a:lnSpc>
              <a:spcBef>
                <a:spcPts val="800"/>
              </a:spcBef>
              <a:spcAft>
                <a:spcPts val="800"/>
              </a:spcAft>
              <a:defRPr>
                <a:solidFill>
                  <a:schemeClr val="tx2">
                    <a:alpha val="25000"/>
                  </a:schemeClr>
                </a:solidFill>
              </a:defRPr>
            </a:pPr>
            <a:r>
              <a:rPr lang="de-DE" sz="1600" dirty="0"/>
              <a:t>Lebhaftere Mimik</a:t>
            </a:r>
          </a:p>
          <a:p>
            <a:pPr>
              <a:lnSpc>
                <a:spcPct val="85000"/>
              </a:lnSpc>
              <a:spcBef>
                <a:spcPts val="800"/>
              </a:spcBef>
              <a:spcAft>
                <a:spcPts val="800"/>
              </a:spcAft>
              <a:defRPr sz="1700">
                <a:solidFill>
                  <a:schemeClr val="tx2">
                    <a:alpha val="25000"/>
                  </a:schemeClr>
                </a:solidFill>
              </a:defRPr>
            </a:pPr>
            <a:r>
              <a:rPr lang="de-DE" sz="1600" dirty="0"/>
              <a:t>Stärker modulierter Stimme</a:t>
            </a:r>
          </a:p>
          <a:p>
            <a:pPr>
              <a:lnSpc>
                <a:spcPct val="85000"/>
              </a:lnSpc>
              <a:spcBef>
                <a:spcPts val="800"/>
              </a:spcBef>
              <a:spcAft>
                <a:spcPts val="800"/>
              </a:spcAft>
              <a:defRPr>
                <a:solidFill>
                  <a:schemeClr val="tx2">
                    <a:alpha val="25000"/>
                  </a:schemeClr>
                </a:solidFill>
              </a:defRPr>
            </a:pPr>
            <a:r>
              <a:rPr lang="de-DE" sz="1600" dirty="0"/>
              <a:t>Mehr Augenkontakt</a:t>
            </a:r>
          </a:p>
          <a:p>
            <a:pPr>
              <a:lnSpc>
                <a:spcPct val="85000"/>
              </a:lnSpc>
              <a:spcBef>
                <a:spcPts val="800"/>
              </a:spcBef>
              <a:spcAft>
                <a:spcPts val="800"/>
              </a:spcAft>
              <a:defRPr>
                <a:solidFill>
                  <a:schemeClr val="tx2">
                    <a:alpha val="25000"/>
                  </a:schemeClr>
                </a:solidFill>
              </a:defRPr>
            </a:pPr>
            <a:br>
              <a:rPr lang="de-DE" sz="1600" dirty="0"/>
            </a:br>
            <a:r>
              <a:rPr lang="de-DE" sz="1600" dirty="0"/>
              <a:t>Starre Haltung</a:t>
            </a:r>
          </a:p>
          <a:p>
            <a:pPr>
              <a:lnSpc>
                <a:spcPct val="85000"/>
              </a:lnSpc>
              <a:spcBef>
                <a:spcPts val="800"/>
              </a:spcBef>
              <a:spcAft>
                <a:spcPts val="800"/>
              </a:spcAft>
              <a:defRPr>
                <a:solidFill>
                  <a:schemeClr val="tx2">
                    <a:alpha val="25000"/>
                  </a:schemeClr>
                </a:solidFill>
              </a:defRPr>
            </a:pPr>
            <a:r>
              <a:rPr lang="de-DE" sz="1600" dirty="0"/>
              <a:t>Nach vorne gelehnt</a:t>
            </a:r>
          </a:p>
        </p:txBody>
      </p:sp>
      <p:sp>
        <p:nvSpPr>
          <p:cNvPr id="14" name="Callout: Line with No Border 13">
            <a:extLst>
              <a:ext uri="{FF2B5EF4-FFF2-40B4-BE49-F238E27FC236}">
                <a16:creationId xmlns:a16="http://schemas.microsoft.com/office/drawing/2014/main" id="{6BA0C577-FF56-4C9A-8DB5-A1A878F92406}"/>
              </a:ext>
            </a:extLst>
          </p:cNvPr>
          <p:cNvSpPr/>
          <p:nvPr/>
        </p:nvSpPr>
        <p:spPr bwMode="gray">
          <a:xfrm>
            <a:off x="3985592" y="228600"/>
            <a:ext cx="1860521"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182880" anchor="t">
            <a:noAutofit/>
          </a:bodyPr>
          <a:lstStyle/>
          <a:p>
            <a:pPr algn="r">
              <a:lnSpc>
                <a:spcPct val="85000"/>
              </a:lnSpc>
              <a:defRPr sz="2200">
                <a:solidFill>
                  <a:schemeClr val="bg1"/>
                </a:solidFill>
              </a:defRPr>
            </a:pPr>
            <a:r>
              <a:rPr lang="de-DE" sz="2000" dirty="0"/>
              <a:t>Eigenschaften</a:t>
            </a:r>
          </a:p>
          <a:p>
            <a:pPr algn="r">
              <a:lnSpc>
                <a:spcPct val="85000"/>
              </a:lnSpc>
            </a:pPr>
            <a:endParaRPr lang="de-DE" sz="2400" dirty="0">
              <a:solidFill>
                <a:schemeClr val="bg1"/>
              </a:solidFill>
            </a:endParaRPr>
          </a:p>
          <a:p>
            <a:pPr algn="r">
              <a:lnSpc>
                <a:spcPct val="85000"/>
              </a:lnSpc>
            </a:pPr>
            <a:endParaRPr lang="de-DE" sz="2400" dirty="0">
              <a:solidFill>
                <a:schemeClr val="bg1"/>
              </a:solidFill>
            </a:endParaRPr>
          </a:p>
          <a:p>
            <a:pPr algn="r">
              <a:lnSpc>
                <a:spcPct val="85000"/>
              </a:lnSpc>
              <a:spcBef>
                <a:spcPts val="800"/>
              </a:spcBef>
              <a:spcAft>
                <a:spcPts val="800"/>
              </a:spcAft>
              <a:defRPr>
                <a:solidFill>
                  <a:schemeClr val="bg1"/>
                </a:solidFill>
              </a:defRPr>
            </a:pPr>
            <a:r>
              <a:rPr lang="de-DE" sz="1600" dirty="0"/>
              <a:t>Ehrlich</a:t>
            </a:r>
          </a:p>
          <a:p>
            <a:pPr algn="r">
              <a:lnSpc>
                <a:spcPct val="85000"/>
              </a:lnSpc>
              <a:spcBef>
                <a:spcPts val="800"/>
              </a:spcBef>
              <a:spcAft>
                <a:spcPts val="800"/>
              </a:spcAft>
              <a:defRPr>
                <a:solidFill>
                  <a:schemeClr val="bg1"/>
                </a:solidFill>
              </a:defRPr>
            </a:pPr>
            <a:r>
              <a:rPr lang="de-DE" sz="1600" dirty="0"/>
              <a:t>Intelligent</a:t>
            </a:r>
          </a:p>
          <a:p>
            <a:pPr algn="r">
              <a:lnSpc>
                <a:spcPct val="85000"/>
              </a:lnSpc>
              <a:spcBef>
                <a:spcPts val="800"/>
              </a:spcBef>
              <a:spcAft>
                <a:spcPts val="800"/>
              </a:spcAft>
              <a:defRPr>
                <a:solidFill>
                  <a:schemeClr val="bg1"/>
                </a:solidFill>
              </a:defRPr>
            </a:pPr>
            <a:r>
              <a:rPr lang="de-DE" sz="1600" dirty="0"/>
              <a:t>Arrogant</a:t>
            </a:r>
          </a:p>
          <a:p>
            <a:pPr algn="r">
              <a:lnSpc>
                <a:spcPct val="85000"/>
              </a:lnSpc>
              <a:spcBef>
                <a:spcPts val="800"/>
              </a:spcBef>
              <a:spcAft>
                <a:spcPts val="800"/>
              </a:spcAft>
              <a:defRPr>
                <a:solidFill>
                  <a:schemeClr val="bg1"/>
                </a:solidFill>
              </a:defRPr>
            </a:pPr>
            <a:r>
              <a:rPr lang="de-DE" sz="1600" dirty="0"/>
              <a:t>Motiviert</a:t>
            </a:r>
          </a:p>
          <a:p>
            <a:pPr algn="r">
              <a:lnSpc>
                <a:spcPct val="85000"/>
              </a:lnSpc>
              <a:spcBef>
                <a:spcPts val="800"/>
              </a:spcBef>
              <a:spcAft>
                <a:spcPts val="800"/>
              </a:spcAft>
              <a:defRPr>
                <a:solidFill>
                  <a:schemeClr val="bg1"/>
                </a:solidFill>
              </a:defRPr>
            </a:pPr>
            <a:r>
              <a:rPr lang="de-DE" sz="1600" dirty="0"/>
              <a:t>Egozentrisch</a:t>
            </a:r>
          </a:p>
          <a:p>
            <a:pPr algn="r">
              <a:lnSpc>
                <a:spcPct val="85000"/>
              </a:lnSpc>
              <a:spcBef>
                <a:spcPts val="800"/>
              </a:spcBef>
              <a:spcAft>
                <a:spcPts val="800"/>
              </a:spcAft>
              <a:defRPr>
                <a:solidFill>
                  <a:schemeClr val="bg1"/>
                </a:solidFill>
              </a:defRPr>
            </a:pPr>
            <a:r>
              <a:rPr lang="de-DE" sz="1600" dirty="0"/>
              <a:t>Aufrichtig</a:t>
            </a:r>
          </a:p>
          <a:p>
            <a:pPr algn="r">
              <a:lnSpc>
                <a:spcPct val="85000"/>
              </a:lnSpc>
              <a:spcBef>
                <a:spcPts val="800"/>
              </a:spcBef>
              <a:spcAft>
                <a:spcPts val="800"/>
              </a:spcAft>
              <a:defRPr>
                <a:solidFill>
                  <a:schemeClr val="bg1"/>
                </a:solidFill>
              </a:defRPr>
            </a:pPr>
            <a:r>
              <a:rPr lang="de-DE" sz="1600" dirty="0"/>
              <a:t>Kritisch</a:t>
            </a:r>
          </a:p>
        </p:txBody>
      </p:sp>
      <p:sp>
        <p:nvSpPr>
          <p:cNvPr id="16" name="Callout: Line with No Border 15">
            <a:extLst>
              <a:ext uri="{FF2B5EF4-FFF2-40B4-BE49-F238E27FC236}">
                <a16:creationId xmlns:a16="http://schemas.microsoft.com/office/drawing/2014/main" id="{4D1FE75A-6C14-4781-9727-AA2A0BF4D476}"/>
              </a:ext>
            </a:extLst>
          </p:cNvPr>
          <p:cNvSpPr/>
          <p:nvPr/>
        </p:nvSpPr>
        <p:spPr bwMode="gray">
          <a:xfrm>
            <a:off x="10108746" y="228600"/>
            <a:ext cx="1865376" cy="5715000"/>
          </a:xfrm>
          <a:prstGeom prst="callout1">
            <a:avLst>
              <a:gd name="adj1" fmla="val 20000"/>
              <a:gd name="adj2" fmla="val 0"/>
              <a:gd name="adj3" fmla="val 20000"/>
              <a:gd name="adj4" fmla="val 100000"/>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182880" tIns="457200" rIns="0" anchor="t">
            <a:noAutofit/>
          </a:bodyPr>
          <a:lstStyle/>
          <a:p>
            <a:pPr>
              <a:lnSpc>
                <a:spcPct val="85000"/>
              </a:lnSpc>
              <a:defRPr sz="2200">
                <a:solidFill>
                  <a:schemeClr val="bg1"/>
                </a:solidFill>
              </a:defRPr>
            </a:pPr>
            <a:r>
              <a:rPr lang="en-US" sz="2200" dirty="0" err="1"/>
              <a:t>Bewertungen</a:t>
            </a:r>
            <a:r>
              <a:rPr lang="en-US" sz="2200" dirty="0"/>
              <a:t> </a:t>
            </a:r>
            <a:endParaRPr lang="de-DE" sz="2000" dirty="0"/>
          </a:p>
          <a:p>
            <a:pPr>
              <a:lnSpc>
                <a:spcPct val="85000"/>
              </a:lnSpc>
            </a:pPr>
            <a:endParaRPr lang="de-DE" sz="2400" dirty="0">
              <a:solidFill>
                <a:schemeClr val="bg1"/>
              </a:solidFill>
            </a:endParaRPr>
          </a:p>
          <a:p>
            <a:pPr>
              <a:lnSpc>
                <a:spcPct val="85000"/>
              </a:lnSpc>
            </a:pPr>
            <a:endParaRPr lang="de-DE" sz="2400" dirty="0">
              <a:solidFill>
                <a:schemeClr val="bg1"/>
              </a:solidFill>
            </a:endParaRPr>
          </a:p>
          <a:p>
            <a:pPr>
              <a:lnSpc>
                <a:spcPct val="85000"/>
              </a:lnSpc>
              <a:spcBef>
                <a:spcPts val="800"/>
              </a:spcBef>
              <a:spcAft>
                <a:spcPts val="800"/>
              </a:spcAft>
              <a:defRPr>
                <a:solidFill>
                  <a:schemeClr val="bg1"/>
                </a:solidFill>
              </a:defRPr>
            </a:pPr>
            <a:r>
              <a:rPr lang="de-DE" sz="1600" dirty="0"/>
              <a:t>Ich mag ihn</a:t>
            </a:r>
          </a:p>
          <a:p>
            <a:pPr>
              <a:lnSpc>
                <a:spcPct val="85000"/>
              </a:lnSpc>
              <a:spcBef>
                <a:spcPts val="800"/>
              </a:spcBef>
              <a:spcAft>
                <a:spcPts val="800"/>
              </a:spcAft>
              <a:defRPr>
                <a:solidFill>
                  <a:schemeClr val="bg1"/>
                </a:solidFill>
              </a:defRPr>
            </a:pPr>
            <a:r>
              <a:rPr lang="de-DE" sz="1600" dirty="0"/>
              <a:t>Er nervt mich</a:t>
            </a:r>
          </a:p>
          <a:p>
            <a:pPr>
              <a:lnSpc>
                <a:spcPct val="85000"/>
              </a:lnSpc>
              <a:spcBef>
                <a:spcPts val="800"/>
              </a:spcBef>
              <a:spcAft>
                <a:spcPts val="800"/>
              </a:spcAft>
              <a:defRPr>
                <a:solidFill>
                  <a:schemeClr val="bg1"/>
                </a:solidFill>
              </a:defRPr>
            </a:pPr>
            <a:r>
              <a:rPr lang="de-DE" sz="1600" dirty="0"/>
              <a:t>Sie interessiert mich</a:t>
            </a:r>
          </a:p>
          <a:p>
            <a:pPr>
              <a:lnSpc>
                <a:spcPct val="85000"/>
              </a:lnSpc>
              <a:spcBef>
                <a:spcPts val="800"/>
              </a:spcBef>
              <a:spcAft>
                <a:spcPts val="800"/>
              </a:spcAft>
              <a:defRPr>
                <a:solidFill>
                  <a:schemeClr val="bg1"/>
                </a:solidFill>
              </a:defRPr>
            </a:pPr>
            <a:r>
              <a:rPr lang="de-DE" sz="1600" dirty="0"/>
              <a:t>Er ärgert mich</a:t>
            </a:r>
          </a:p>
          <a:p>
            <a:pPr>
              <a:lnSpc>
                <a:spcPct val="85000"/>
              </a:lnSpc>
              <a:spcBef>
                <a:spcPts val="800"/>
              </a:spcBef>
              <a:spcAft>
                <a:spcPts val="800"/>
              </a:spcAft>
              <a:defRPr>
                <a:solidFill>
                  <a:schemeClr val="bg1"/>
                </a:solidFill>
              </a:defRPr>
            </a:pPr>
            <a:r>
              <a:rPr lang="de-DE" sz="1600" dirty="0"/>
              <a:t>Ich traue ihr nicht</a:t>
            </a:r>
          </a:p>
          <a:p>
            <a:pPr>
              <a:lnSpc>
                <a:spcPct val="85000"/>
              </a:lnSpc>
              <a:spcBef>
                <a:spcPts val="800"/>
              </a:spcBef>
              <a:spcAft>
                <a:spcPts val="800"/>
              </a:spcAft>
              <a:defRPr>
                <a:solidFill>
                  <a:schemeClr val="bg1"/>
                </a:solidFill>
              </a:defRPr>
            </a:pPr>
            <a:r>
              <a:rPr lang="de-DE" sz="1600" dirty="0"/>
              <a:t>Ich hasse ihn</a:t>
            </a:r>
          </a:p>
          <a:p>
            <a:pPr>
              <a:lnSpc>
                <a:spcPct val="85000"/>
              </a:lnSpc>
              <a:spcBef>
                <a:spcPts val="800"/>
              </a:spcBef>
              <a:spcAft>
                <a:spcPts val="800"/>
              </a:spcAft>
              <a:defRPr>
                <a:solidFill>
                  <a:schemeClr val="bg1"/>
                </a:solidFill>
              </a:defRPr>
            </a:pPr>
            <a:r>
              <a:rPr lang="de-DE" sz="1600" dirty="0"/>
              <a:t>Ich vertraue ihm</a:t>
            </a:r>
          </a:p>
        </p:txBody>
      </p:sp>
      <p:sp>
        <p:nvSpPr>
          <p:cNvPr id="13" name="Callout: Line with No Border 12">
            <a:extLst>
              <a:ext uri="{FF2B5EF4-FFF2-40B4-BE49-F238E27FC236}">
                <a16:creationId xmlns:a16="http://schemas.microsoft.com/office/drawing/2014/main" id="{89714ED0-A767-4C89-9B92-EA348D847F6C}"/>
              </a:ext>
            </a:extLst>
          </p:cNvPr>
          <p:cNvSpPr/>
          <p:nvPr/>
        </p:nvSpPr>
        <p:spPr bwMode="gray">
          <a:xfrm>
            <a:off x="5843095" y="214505"/>
            <a:ext cx="4259951" cy="1160462"/>
          </a:xfrm>
          <a:prstGeom prst="callout1">
            <a:avLst>
              <a:gd name="adj1" fmla="val 100000"/>
              <a:gd name="adj2" fmla="val 0"/>
              <a:gd name="adj3" fmla="val 100000"/>
              <a:gd name="adj4" fmla="val 100000"/>
            </a:avLst>
          </a:prstGeom>
          <a:solidFill>
            <a:schemeClr val="accent6">
              <a:lumMod val="40000"/>
              <a:lumOff val="60000"/>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lIns="45720" tIns="457200" rIns="45720" anchor="t">
            <a:noAutofit/>
          </a:bodyPr>
          <a:lstStyle/>
          <a:p>
            <a:pPr algn="ctr">
              <a:lnSpc>
                <a:spcPct val="85000"/>
              </a:lnSpc>
              <a:defRPr sz="2200">
                <a:solidFill>
                  <a:srgbClr val="002060">
                    <a:alpha val="25000"/>
                  </a:srgbClr>
                </a:solidFill>
              </a:defRPr>
            </a:pPr>
            <a:r>
              <a:rPr lang="en-US" sz="2200" dirty="0" err="1"/>
              <a:t>Wahrnehmbares</a:t>
            </a:r>
            <a:r>
              <a:rPr lang="en-US" sz="2200" dirty="0"/>
              <a:t> </a:t>
            </a:r>
            <a:r>
              <a:rPr lang="en-US" sz="2200" dirty="0" err="1"/>
              <a:t>Verhalten</a:t>
            </a:r>
            <a:endParaRPr lang="de-DE" sz="2000" dirty="0"/>
          </a:p>
        </p:txBody>
      </p:sp>
      <p:cxnSp>
        <p:nvCxnSpPr>
          <p:cNvPr id="20" name="Straight Connector 19">
            <a:extLst>
              <a:ext uri="{FF2B5EF4-FFF2-40B4-BE49-F238E27FC236}">
                <a16:creationId xmlns:a16="http://schemas.microsoft.com/office/drawing/2014/main" id="{FF2FF380-1A67-43E2-969B-84BC43B5D208}"/>
              </a:ext>
            </a:extLst>
          </p:cNvPr>
          <p:cNvCxnSpPr>
            <a:cxnSpLocks/>
          </p:cNvCxnSpPr>
          <p:nvPr/>
        </p:nvCxnSpPr>
        <p:spPr>
          <a:xfrm>
            <a:off x="7984364" y="1383636"/>
            <a:ext cx="0" cy="4559964"/>
          </a:xfrm>
          <a:prstGeom prst="line">
            <a:avLst/>
          </a:prstGeom>
          <a:ln w="15875"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577D275F-4EC0-4C48-8A1E-83DA3CA4C874}"/>
              </a:ext>
            </a:extLst>
          </p:cNvPr>
          <p:cNvGrpSpPr/>
          <p:nvPr/>
        </p:nvGrpSpPr>
        <p:grpSpPr>
          <a:xfrm>
            <a:off x="7360517" y="5031642"/>
            <a:ext cx="1365118" cy="826346"/>
            <a:chOff x="1261048" y="3478952"/>
            <a:chExt cx="1365118" cy="826346"/>
          </a:xfrm>
        </p:grpSpPr>
        <p:sp>
          <p:nvSpPr>
            <p:cNvPr id="5" name="Arc 4">
              <a:extLst>
                <a:ext uri="{FF2B5EF4-FFF2-40B4-BE49-F238E27FC236}">
                  <a16:creationId xmlns:a16="http://schemas.microsoft.com/office/drawing/2014/main" id="{A241EFEB-3B48-433E-9557-C400EEF7D6CA}"/>
                </a:ext>
              </a:extLst>
            </p:cNvPr>
            <p:cNvSpPr/>
            <p:nvPr/>
          </p:nvSpPr>
          <p:spPr>
            <a:xfrm rot="515185">
              <a:off x="2076855" y="3655672"/>
              <a:ext cx="507010" cy="488148"/>
            </a:xfrm>
            <a:prstGeom prst="arc">
              <a:avLst>
                <a:gd name="adj1" fmla="val 17375937"/>
                <a:gd name="adj2" fmla="val 4071197"/>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de-DE" dirty="0"/>
            </a:p>
          </p:txBody>
        </p:sp>
        <p:sp>
          <p:nvSpPr>
            <p:cNvPr id="6" name="TextBox 5">
              <a:extLst>
                <a:ext uri="{FF2B5EF4-FFF2-40B4-BE49-F238E27FC236}">
                  <a16:creationId xmlns:a16="http://schemas.microsoft.com/office/drawing/2014/main" id="{7E436997-0951-4025-A2F3-860E6A593022}"/>
                </a:ext>
              </a:extLst>
            </p:cNvPr>
            <p:cNvSpPr txBox="1"/>
            <p:nvPr/>
          </p:nvSpPr>
          <p:spPr>
            <a:xfrm>
              <a:off x="1261048" y="3478952"/>
              <a:ext cx="1365118"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de-DE" sz="2200" dirty="0"/>
                <a:t>SAGEN</a:t>
              </a:r>
            </a:p>
          </p:txBody>
        </p:sp>
        <p:sp>
          <p:nvSpPr>
            <p:cNvPr id="19" name="TextBox 18">
              <a:extLst>
                <a:ext uri="{FF2B5EF4-FFF2-40B4-BE49-F238E27FC236}">
                  <a16:creationId xmlns:a16="http://schemas.microsoft.com/office/drawing/2014/main" id="{658B5AC8-8A6C-46EC-8599-D6F7C9B6A0C6}"/>
                </a:ext>
              </a:extLst>
            </p:cNvPr>
            <p:cNvSpPr txBox="1"/>
            <p:nvPr/>
          </p:nvSpPr>
          <p:spPr>
            <a:xfrm>
              <a:off x="1604928" y="3935966"/>
              <a:ext cx="677357" cy="369332"/>
            </a:xfrm>
            <a:prstGeom prst="rect">
              <a:avLst/>
            </a:prstGeom>
            <a:noFill/>
          </p:spPr>
          <p:txBody>
            <a:bodyPr wrap="square" lIns="0" tIns="0" rIns="0" bIns="0">
              <a:noAutofit/>
            </a:bodyPr>
            <a:lstStyle/>
            <a:p>
              <a:pPr algn="ctr">
                <a:defRPr sz="2400">
                  <a:solidFill>
                    <a:schemeClr val="accent2"/>
                  </a:solidFill>
                  <a:latin typeface="Georgia" panose="02040502050405020303" pitchFamily="18" charset="0"/>
                </a:defRPr>
              </a:pPr>
              <a:r>
                <a:rPr lang="de-DE" sz="2200" dirty="0"/>
                <a:t>TUN</a:t>
              </a:r>
            </a:p>
          </p:txBody>
        </p:sp>
        <p:sp>
          <p:nvSpPr>
            <p:cNvPr id="21" name="Arc 20">
              <a:extLst>
                <a:ext uri="{FF2B5EF4-FFF2-40B4-BE49-F238E27FC236}">
                  <a16:creationId xmlns:a16="http://schemas.microsoft.com/office/drawing/2014/main" id="{B68E12E8-D340-4FBD-A10F-E52D85A1DEF3}"/>
                </a:ext>
              </a:extLst>
            </p:cNvPr>
            <p:cNvSpPr/>
            <p:nvPr/>
          </p:nvSpPr>
          <p:spPr>
            <a:xfrm rot="20895582" flipH="1" flipV="1">
              <a:off x="1321239" y="3667145"/>
              <a:ext cx="507010" cy="488148"/>
            </a:xfrm>
            <a:prstGeom prst="arc">
              <a:avLst>
                <a:gd name="adj1" fmla="val 16831965"/>
                <a:gd name="adj2" fmla="val 3937282"/>
              </a:avLst>
            </a:prstGeom>
            <a:ln w="15875" cap="rnd">
              <a:solidFill>
                <a:schemeClr val="accent2"/>
              </a:solidFill>
              <a:round/>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anchor="ctr">
              <a:noAutofit/>
            </a:bodyPr>
            <a:lstStyle/>
            <a:p>
              <a:pPr algn="ctr"/>
              <a:endParaRPr lang="de-DE" dirty="0"/>
            </a:p>
          </p:txBody>
        </p:sp>
      </p:grpSp>
    </p:spTree>
    <p:extLst>
      <p:ext uri="{BB962C8B-B14F-4D97-AF65-F5344CB8AC3E}">
        <p14:creationId xmlns:p14="http://schemas.microsoft.com/office/powerpoint/2010/main" val="2008863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13">
                                            <p:txEl>
                                              <p:pRg st="0" end="0"/>
                                            </p:txEl>
                                          </p:spTgt>
                                        </p:tgtEl>
                                        <p:attrNameLst>
                                          <p:attrName>style.color</p:attrName>
                                        </p:attrNameLst>
                                      </p:cBhvr>
                                      <p:to>
                                        <a:srgbClr val="146899"/>
                                      </p:to>
                                    </p:animClr>
                                    <p:animClr clrSpc="rgb" dir="cw">
                                      <p:cBhvr>
                                        <p:cTn id="7" dur="500" fill="hold"/>
                                        <p:tgtEl>
                                          <p:spTgt spid="13">
                                            <p:txEl>
                                              <p:pRg st="0" end="0"/>
                                            </p:txEl>
                                          </p:spTgt>
                                        </p:tgtEl>
                                        <p:attrNameLst>
                                          <p:attrName>fillcolor</p:attrName>
                                        </p:attrNameLst>
                                      </p:cBhvr>
                                      <p:to>
                                        <a:srgbClr val="146899"/>
                                      </p:to>
                                    </p:animClr>
                                    <p:set>
                                      <p:cBhvr>
                                        <p:cTn id="8" dur="500" fill="hold"/>
                                        <p:tgtEl>
                                          <p:spTgt spid="13">
                                            <p:txEl>
                                              <p:pRg st="0" end="0"/>
                                            </p:txEl>
                                          </p:spTgt>
                                        </p:tgtEl>
                                        <p:attrNameLst>
                                          <p:attrName>fill.type</p:attrName>
                                        </p:attrNameLst>
                                      </p:cBhvr>
                                      <p:to>
                                        <p:strVal val="solid"/>
                                      </p:to>
                                    </p:set>
                                    <p:set>
                                      <p:cBhvr>
                                        <p:cTn id="9" dur="500" fill="hold"/>
                                        <p:tgtEl>
                                          <p:spTgt spid="13">
                                            <p:txEl>
                                              <p:pRg st="0" end="0"/>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17">
                                            <p:txEl>
                                              <p:pRg st="3" end="3"/>
                                            </p:txEl>
                                          </p:spTgt>
                                        </p:tgtEl>
                                        <p:attrNameLst>
                                          <p:attrName>style.color</p:attrName>
                                        </p:attrNameLst>
                                      </p:cBhvr>
                                      <p:to>
                                        <a:srgbClr val="444A4A"/>
                                      </p:to>
                                    </p:animClr>
                                    <p:animClr clrSpc="rgb" dir="cw">
                                      <p:cBhvr>
                                        <p:cTn id="12" dur="500" fill="hold"/>
                                        <p:tgtEl>
                                          <p:spTgt spid="17">
                                            <p:txEl>
                                              <p:pRg st="3" end="3"/>
                                            </p:txEl>
                                          </p:spTgt>
                                        </p:tgtEl>
                                        <p:attrNameLst>
                                          <p:attrName>fillcolor</p:attrName>
                                        </p:attrNameLst>
                                      </p:cBhvr>
                                      <p:to>
                                        <a:srgbClr val="444A4A"/>
                                      </p:to>
                                    </p:animClr>
                                    <p:set>
                                      <p:cBhvr>
                                        <p:cTn id="13" dur="500" fill="hold"/>
                                        <p:tgtEl>
                                          <p:spTgt spid="17">
                                            <p:txEl>
                                              <p:pRg st="3" end="3"/>
                                            </p:txEl>
                                          </p:spTgt>
                                        </p:tgtEl>
                                        <p:attrNameLst>
                                          <p:attrName>fill.type</p:attrName>
                                        </p:attrNameLst>
                                      </p:cBhvr>
                                      <p:to>
                                        <p:strVal val="solid"/>
                                      </p:to>
                                    </p:set>
                                    <p:set>
                                      <p:cBhvr>
                                        <p:cTn id="14" dur="500" fill="hold"/>
                                        <p:tgtEl>
                                          <p:spTgt spid="17">
                                            <p:txEl>
                                              <p:pRg st="3" end="3"/>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17">
                                            <p:txEl>
                                              <p:pRg st="4" end="4"/>
                                            </p:txEl>
                                          </p:spTgt>
                                        </p:tgtEl>
                                        <p:attrNameLst>
                                          <p:attrName>style.color</p:attrName>
                                        </p:attrNameLst>
                                      </p:cBhvr>
                                      <p:to>
                                        <a:srgbClr val="444A4A"/>
                                      </p:to>
                                    </p:animClr>
                                    <p:animClr clrSpc="rgb" dir="cw">
                                      <p:cBhvr>
                                        <p:cTn id="17" dur="500" fill="hold"/>
                                        <p:tgtEl>
                                          <p:spTgt spid="17">
                                            <p:txEl>
                                              <p:pRg st="4" end="4"/>
                                            </p:txEl>
                                          </p:spTgt>
                                        </p:tgtEl>
                                        <p:attrNameLst>
                                          <p:attrName>fillcolor</p:attrName>
                                        </p:attrNameLst>
                                      </p:cBhvr>
                                      <p:to>
                                        <a:srgbClr val="444A4A"/>
                                      </p:to>
                                    </p:animClr>
                                    <p:set>
                                      <p:cBhvr>
                                        <p:cTn id="18" dur="500" fill="hold"/>
                                        <p:tgtEl>
                                          <p:spTgt spid="17">
                                            <p:txEl>
                                              <p:pRg st="4" end="4"/>
                                            </p:txEl>
                                          </p:spTgt>
                                        </p:tgtEl>
                                        <p:attrNameLst>
                                          <p:attrName>fill.type</p:attrName>
                                        </p:attrNameLst>
                                      </p:cBhvr>
                                      <p:to>
                                        <p:strVal val="solid"/>
                                      </p:to>
                                    </p:set>
                                    <p:set>
                                      <p:cBhvr>
                                        <p:cTn id="19" dur="500" fill="hold"/>
                                        <p:tgtEl>
                                          <p:spTgt spid="17">
                                            <p:txEl>
                                              <p:pRg st="4" end="4"/>
                                            </p:txEl>
                                          </p:spTgt>
                                        </p:tgtEl>
                                        <p:attrNameLst>
                                          <p:attrName>fill.on</p:attrName>
                                        </p:attrNameLst>
                                      </p:cBhvr>
                                      <p:to>
                                        <p:strVal val="true"/>
                                      </p:to>
                                    </p:set>
                                  </p:childTnLst>
                                </p:cTn>
                              </p:par>
                              <p:par>
                                <p:cTn id="20" presetID="19" presetClass="emph" presetSubtype="0" fill="hold" nodeType="withEffect">
                                  <p:stCondLst>
                                    <p:cond delay="0"/>
                                  </p:stCondLst>
                                  <p:childTnLst>
                                    <p:animClr clrSpc="rgb" dir="cw">
                                      <p:cBhvr override="childStyle">
                                        <p:cTn id="21" dur="500" fill="hold"/>
                                        <p:tgtEl>
                                          <p:spTgt spid="17">
                                            <p:txEl>
                                              <p:pRg st="5" end="5"/>
                                            </p:txEl>
                                          </p:spTgt>
                                        </p:tgtEl>
                                        <p:attrNameLst>
                                          <p:attrName>style.color</p:attrName>
                                        </p:attrNameLst>
                                      </p:cBhvr>
                                      <p:to>
                                        <a:srgbClr val="444A4A"/>
                                      </p:to>
                                    </p:animClr>
                                    <p:animClr clrSpc="rgb" dir="cw">
                                      <p:cBhvr>
                                        <p:cTn id="22" dur="500" fill="hold"/>
                                        <p:tgtEl>
                                          <p:spTgt spid="17">
                                            <p:txEl>
                                              <p:pRg st="5" end="5"/>
                                            </p:txEl>
                                          </p:spTgt>
                                        </p:tgtEl>
                                        <p:attrNameLst>
                                          <p:attrName>fillcolor</p:attrName>
                                        </p:attrNameLst>
                                      </p:cBhvr>
                                      <p:to>
                                        <a:srgbClr val="444A4A"/>
                                      </p:to>
                                    </p:animClr>
                                    <p:set>
                                      <p:cBhvr>
                                        <p:cTn id="23" dur="500" fill="hold"/>
                                        <p:tgtEl>
                                          <p:spTgt spid="17">
                                            <p:txEl>
                                              <p:pRg st="5" end="5"/>
                                            </p:txEl>
                                          </p:spTgt>
                                        </p:tgtEl>
                                        <p:attrNameLst>
                                          <p:attrName>fill.type</p:attrName>
                                        </p:attrNameLst>
                                      </p:cBhvr>
                                      <p:to>
                                        <p:strVal val="solid"/>
                                      </p:to>
                                    </p:set>
                                    <p:set>
                                      <p:cBhvr>
                                        <p:cTn id="24" dur="500" fill="hold"/>
                                        <p:tgtEl>
                                          <p:spTgt spid="17">
                                            <p:txEl>
                                              <p:pRg st="5" end="5"/>
                                            </p:txEl>
                                          </p:spTgt>
                                        </p:tgtEl>
                                        <p:attrNameLst>
                                          <p:attrName>fill.on</p:attrName>
                                        </p:attrNameLst>
                                      </p:cBhvr>
                                      <p:to>
                                        <p:strVal val="true"/>
                                      </p:to>
                                    </p:set>
                                  </p:childTnLst>
                                </p:cTn>
                              </p:par>
                              <p:par>
                                <p:cTn id="25" presetID="19" presetClass="emph" presetSubtype="0" fill="hold" nodeType="withEffect">
                                  <p:stCondLst>
                                    <p:cond delay="0"/>
                                  </p:stCondLst>
                                  <p:childTnLst>
                                    <p:animClr clrSpc="rgb" dir="cw">
                                      <p:cBhvr override="childStyle">
                                        <p:cTn id="26" dur="500" fill="hold"/>
                                        <p:tgtEl>
                                          <p:spTgt spid="17">
                                            <p:txEl>
                                              <p:pRg st="6" end="6"/>
                                            </p:txEl>
                                          </p:spTgt>
                                        </p:tgtEl>
                                        <p:attrNameLst>
                                          <p:attrName>style.color</p:attrName>
                                        </p:attrNameLst>
                                      </p:cBhvr>
                                      <p:to>
                                        <a:srgbClr val="444A4A"/>
                                      </p:to>
                                    </p:animClr>
                                    <p:animClr clrSpc="rgb" dir="cw">
                                      <p:cBhvr>
                                        <p:cTn id="27" dur="500" fill="hold"/>
                                        <p:tgtEl>
                                          <p:spTgt spid="17">
                                            <p:txEl>
                                              <p:pRg st="6" end="6"/>
                                            </p:txEl>
                                          </p:spTgt>
                                        </p:tgtEl>
                                        <p:attrNameLst>
                                          <p:attrName>fillcolor</p:attrName>
                                        </p:attrNameLst>
                                      </p:cBhvr>
                                      <p:to>
                                        <a:srgbClr val="444A4A"/>
                                      </p:to>
                                    </p:animClr>
                                    <p:set>
                                      <p:cBhvr>
                                        <p:cTn id="28" dur="500" fill="hold"/>
                                        <p:tgtEl>
                                          <p:spTgt spid="17">
                                            <p:txEl>
                                              <p:pRg st="6" end="6"/>
                                            </p:txEl>
                                          </p:spTgt>
                                        </p:tgtEl>
                                        <p:attrNameLst>
                                          <p:attrName>fill.type</p:attrName>
                                        </p:attrNameLst>
                                      </p:cBhvr>
                                      <p:to>
                                        <p:strVal val="solid"/>
                                      </p:to>
                                    </p:set>
                                    <p:set>
                                      <p:cBhvr>
                                        <p:cTn id="29" dur="500" fill="hold"/>
                                        <p:tgtEl>
                                          <p:spTgt spid="17">
                                            <p:txEl>
                                              <p:pRg st="6" end="6"/>
                                            </p:txEl>
                                          </p:spTgt>
                                        </p:tgtEl>
                                        <p:attrNameLst>
                                          <p:attrName>fill.on</p:attrName>
                                        </p:attrNameLst>
                                      </p:cBhvr>
                                      <p:to>
                                        <p:strVal val="true"/>
                                      </p:to>
                                    </p:set>
                                  </p:childTnLst>
                                </p:cTn>
                              </p:par>
                              <p:par>
                                <p:cTn id="30" presetID="19" presetClass="emph" presetSubtype="0" fill="hold" nodeType="withEffect">
                                  <p:stCondLst>
                                    <p:cond delay="0"/>
                                  </p:stCondLst>
                                  <p:childTnLst>
                                    <p:animClr clrSpc="rgb" dir="cw">
                                      <p:cBhvr override="childStyle">
                                        <p:cTn id="31" dur="500" fill="hold"/>
                                        <p:tgtEl>
                                          <p:spTgt spid="17">
                                            <p:txEl>
                                              <p:pRg st="7" end="7"/>
                                            </p:txEl>
                                          </p:spTgt>
                                        </p:tgtEl>
                                        <p:attrNameLst>
                                          <p:attrName>style.color</p:attrName>
                                        </p:attrNameLst>
                                      </p:cBhvr>
                                      <p:to>
                                        <a:srgbClr val="444A4A"/>
                                      </p:to>
                                    </p:animClr>
                                    <p:animClr clrSpc="rgb" dir="cw">
                                      <p:cBhvr>
                                        <p:cTn id="32" dur="500" fill="hold"/>
                                        <p:tgtEl>
                                          <p:spTgt spid="17">
                                            <p:txEl>
                                              <p:pRg st="7" end="7"/>
                                            </p:txEl>
                                          </p:spTgt>
                                        </p:tgtEl>
                                        <p:attrNameLst>
                                          <p:attrName>fillcolor</p:attrName>
                                        </p:attrNameLst>
                                      </p:cBhvr>
                                      <p:to>
                                        <a:srgbClr val="444A4A"/>
                                      </p:to>
                                    </p:animClr>
                                    <p:set>
                                      <p:cBhvr>
                                        <p:cTn id="33" dur="500" fill="hold"/>
                                        <p:tgtEl>
                                          <p:spTgt spid="17">
                                            <p:txEl>
                                              <p:pRg st="7" end="7"/>
                                            </p:txEl>
                                          </p:spTgt>
                                        </p:tgtEl>
                                        <p:attrNameLst>
                                          <p:attrName>fill.type</p:attrName>
                                        </p:attrNameLst>
                                      </p:cBhvr>
                                      <p:to>
                                        <p:strVal val="solid"/>
                                      </p:to>
                                    </p:set>
                                    <p:set>
                                      <p:cBhvr>
                                        <p:cTn id="34" dur="500" fill="hold"/>
                                        <p:tgtEl>
                                          <p:spTgt spid="17">
                                            <p:txEl>
                                              <p:pRg st="7" end="7"/>
                                            </p:txEl>
                                          </p:spTgt>
                                        </p:tgtEl>
                                        <p:attrNameLst>
                                          <p:attrName>fill.on</p:attrName>
                                        </p:attrNameLst>
                                      </p:cBhvr>
                                      <p:to>
                                        <p:strVal val="true"/>
                                      </p:to>
                                    </p:set>
                                  </p:childTnLst>
                                </p:cTn>
                              </p:par>
                              <p:par>
                                <p:cTn id="35" presetID="19" presetClass="emph" presetSubtype="0" fill="hold" nodeType="withEffect">
                                  <p:stCondLst>
                                    <p:cond delay="0"/>
                                  </p:stCondLst>
                                  <p:childTnLst>
                                    <p:animClr clrSpc="rgb" dir="cw">
                                      <p:cBhvr override="childStyle">
                                        <p:cTn id="36" dur="500" fill="hold"/>
                                        <p:tgtEl>
                                          <p:spTgt spid="17">
                                            <p:txEl>
                                              <p:pRg st="8" end="8"/>
                                            </p:txEl>
                                          </p:spTgt>
                                        </p:tgtEl>
                                        <p:attrNameLst>
                                          <p:attrName>style.color</p:attrName>
                                        </p:attrNameLst>
                                      </p:cBhvr>
                                      <p:to>
                                        <a:srgbClr val="444A4A"/>
                                      </p:to>
                                    </p:animClr>
                                    <p:animClr clrSpc="rgb" dir="cw">
                                      <p:cBhvr>
                                        <p:cTn id="37" dur="500" fill="hold"/>
                                        <p:tgtEl>
                                          <p:spTgt spid="17">
                                            <p:txEl>
                                              <p:pRg st="8" end="8"/>
                                            </p:txEl>
                                          </p:spTgt>
                                        </p:tgtEl>
                                        <p:attrNameLst>
                                          <p:attrName>fillcolor</p:attrName>
                                        </p:attrNameLst>
                                      </p:cBhvr>
                                      <p:to>
                                        <a:srgbClr val="444A4A"/>
                                      </p:to>
                                    </p:animClr>
                                    <p:set>
                                      <p:cBhvr>
                                        <p:cTn id="38" dur="500" fill="hold"/>
                                        <p:tgtEl>
                                          <p:spTgt spid="17">
                                            <p:txEl>
                                              <p:pRg st="8" end="8"/>
                                            </p:txEl>
                                          </p:spTgt>
                                        </p:tgtEl>
                                        <p:attrNameLst>
                                          <p:attrName>fill.type</p:attrName>
                                        </p:attrNameLst>
                                      </p:cBhvr>
                                      <p:to>
                                        <p:strVal val="solid"/>
                                      </p:to>
                                    </p:set>
                                    <p:set>
                                      <p:cBhvr>
                                        <p:cTn id="39" dur="500" fill="hold"/>
                                        <p:tgtEl>
                                          <p:spTgt spid="17">
                                            <p:txEl>
                                              <p:pRg st="8" end="8"/>
                                            </p:txEl>
                                          </p:spTgt>
                                        </p:tgtEl>
                                        <p:attrNameLst>
                                          <p:attrName>fill.on</p:attrName>
                                        </p:attrNameLst>
                                      </p:cBhvr>
                                      <p:to>
                                        <p:strVal val="true"/>
                                      </p:to>
                                    </p:set>
                                  </p:childTnLst>
                                </p:cTn>
                              </p:par>
                              <p:par>
                                <p:cTn id="40" presetID="19" presetClass="emph" presetSubtype="0" fill="hold" nodeType="withEffect">
                                  <p:stCondLst>
                                    <p:cond delay="0"/>
                                  </p:stCondLst>
                                  <p:childTnLst>
                                    <p:animClr clrSpc="rgb" dir="cw">
                                      <p:cBhvr override="childStyle">
                                        <p:cTn id="41" dur="500" fill="hold"/>
                                        <p:tgtEl>
                                          <p:spTgt spid="18">
                                            <p:txEl>
                                              <p:pRg st="3" end="3"/>
                                            </p:txEl>
                                          </p:spTgt>
                                        </p:tgtEl>
                                        <p:attrNameLst>
                                          <p:attrName>style.color</p:attrName>
                                        </p:attrNameLst>
                                      </p:cBhvr>
                                      <p:to>
                                        <a:srgbClr val="444A4A"/>
                                      </p:to>
                                    </p:animClr>
                                    <p:animClr clrSpc="rgb" dir="cw">
                                      <p:cBhvr>
                                        <p:cTn id="42" dur="500" fill="hold"/>
                                        <p:tgtEl>
                                          <p:spTgt spid="18">
                                            <p:txEl>
                                              <p:pRg st="3" end="3"/>
                                            </p:txEl>
                                          </p:spTgt>
                                        </p:tgtEl>
                                        <p:attrNameLst>
                                          <p:attrName>fillcolor</p:attrName>
                                        </p:attrNameLst>
                                      </p:cBhvr>
                                      <p:to>
                                        <a:srgbClr val="444A4A"/>
                                      </p:to>
                                    </p:animClr>
                                    <p:set>
                                      <p:cBhvr>
                                        <p:cTn id="43" dur="500" fill="hold"/>
                                        <p:tgtEl>
                                          <p:spTgt spid="18">
                                            <p:txEl>
                                              <p:pRg st="3" end="3"/>
                                            </p:txEl>
                                          </p:spTgt>
                                        </p:tgtEl>
                                        <p:attrNameLst>
                                          <p:attrName>fill.type</p:attrName>
                                        </p:attrNameLst>
                                      </p:cBhvr>
                                      <p:to>
                                        <p:strVal val="solid"/>
                                      </p:to>
                                    </p:set>
                                    <p:set>
                                      <p:cBhvr>
                                        <p:cTn id="44" dur="500" fill="hold"/>
                                        <p:tgtEl>
                                          <p:spTgt spid="18">
                                            <p:txEl>
                                              <p:pRg st="3" end="3"/>
                                            </p:txEl>
                                          </p:spTgt>
                                        </p:tgtEl>
                                        <p:attrNameLst>
                                          <p:attrName>fill.on</p:attrName>
                                        </p:attrNameLst>
                                      </p:cBhvr>
                                      <p:to>
                                        <p:strVal val="true"/>
                                      </p:to>
                                    </p:set>
                                  </p:childTnLst>
                                </p:cTn>
                              </p:par>
                              <p:par>
                                <p:cTn id="45" presetID="19" presetClass="emph" presetSubtype="0" fill="hold" nodeType="withEffect">
                                  <p:stCondLst>
                                    <p:cond delay="0"/>
                                  </p:stCondLst>
                                  <p:childTnLst>
                                    <p:animClr clrSpc="rgb" dir="cw">
                                      <p:cBhvr override="childStyle">
                                        <p:cTn id="46" dur="500" fill="hold"/>
                                        <p:tgtEl>
                                          <p:spTgt spid="18">
                                            <p:txEl>
                                              <p:pRg st="4" end="4"/>
                                            </p:txEl>
                                          </p:spTgt>
                                        </p:tgtEl>
                                        <p:attrNameLst>
                                          <p:attrName>style.color</p:attrName>
                                        </p:attrNameLst>
                                      </p:cBhvr>
                                      <p:to>
                                        <a:srgbClr val="444A4A"/>
                                      </p:to>
                                    </p:animClr>
                                    <p:animClr clrSpc="rgb" dir="cw">
                                      <p:cBhvr>
                                        <p:cTn id="47" dur="500" fill="hold"/>
                                        <p:tgtEl>
                                          <p:spTgt spid="18">
                                            <p:txEl>
                                              <p:pRg st="4" end="4"/>
                                            </p:txEl>
                                          </p:spTgt>
                                        </p:tgtEl>
                                        <p:attrNameLst>
                                          <p:attrName>fillcolor</p:attrName>
                                        </p:attrNameLst>
                                      </p:cBhvr>
                                      <p:to>
                                        <a:srgbClr val="444A4A"/>
                                      </p:to>
                                    </p:animClr>
                                    <p:set>
                                      <p:cBhvr>
                                        <p:cTn id="48" dur="500" fill="hold"/>
                                        <p:tgtEl>
                                          <p:spTgt spid="18">
                                            <p:txEl>
                                              <p:pRg st="4" end="4"/>
                                            </p:txEl>
                                          </p:spTgt>
                                        </p:tgtEl>
                                        <p:attrNameLst>
                                          <p:attrName>fill.type</p:attrName>
                                        </p:attrNameLst>
                                      </p:cBhvr>
                                      <p:to>
                                        <p:strVal val="solid"/>
                                      </p:to>
                                    </p:set>
                                    <p:set>
                                      <p:cBhvr>
                                        <p:cTn id="49" dur="500" fill="hold"/>
                                        <p:tgtEl>
                                          <p:spTgt spid="18">
                                            <p:txEl>
                                              <p:pRg st="4" end="4"/>
                                            </p:txEl>
                                          </p:spTgt>
                                        </p:tgtEl>
                                        <p:attrNameLst>
                                          <p:attrName>fill.on</p:attrName>
                                        </p:attrNameLst>
                                      </p:cBhvr>
                                      <p:to>
                                        <p:strVal val="true"/>
                                      </p:to>
                                    </p:set>
                                  </p:childTnLst>
                                </p:cTn>
                              </p:par>
                              <p:par>
                                <p:cTn id="50" presetID="19" presetClass="emph" presetSubtype="0" fill="hold" nodeType="withEffect">
                                  <p:stCondLst>
                                    <p:cond delay="0"/>
                                  </p:stCondLst>
                                  <p:childTnLst>
                                    <p:animClr clrSpc="rgb" dir="cw">
                                      <p:cBhvr override="childStyle">
                                        <p:cTn id="51" dur="500" fill="hold"/>
                                        <p:tgtEl>
                                          <p:spTgt spid="18">
                                            <p:txEl>
                                              <p:pRg st="5" end="5"/>
                                            </p:txEl>
                                          </p:spTgt>
                                        </p:tgtEl>
                                        <p:attrNameLst>
                                          <p:attrName>style.color</p:attrName>
                                        </p:attrNameLst>
                                      </p:cBhvr>
                                      <p:to>
                                        <a:srgbClr val="444A4A"/>
                                      </p:to>
                                    </p:animClr>
                                    <p:animClr clrSpc="rgb" dir="cw">
                                      <p:cBhvr>
                                        <p:cTn id="52" dur="500" fill="hold"/>
                                        <p:tgtEl>
                                          <p:spTgt spid="18">
                                            <p:txEl>
                                              <p:pRg st="5" end="5"/>
                                            </p:txEl>
                                          </p:spTgt>
                                        </p:tgtEl>
                                        <p:attrNameLst>
                                          <p:attrName>fillcolor</p:attrName>
                                        </p:attrNameLst>
                                      </p:cBhvr>
                                      <p:to>
                                        <a:srgbClr val="444A4A"/>
                                      </p:to>
                                    </p:animClr>
                                    <p:set>
                                      <p:cBhvr>
                                        <p:cTn id="53" dur="500" fill="hold"/>
                                        <p:tgtEl>
                                          <p:spTgt spid="18">
                                            <p:txEl>
                                              <p:pRg st="5" end="5"/>
                                            </p:txEl>
                                          </p:spTgt>
                                        </p:tgtEl>
                                        <p:attrNameLst>
                                          <p:attrName>fill.type</p:attrName>
                                        </p:attrNameLst>
                                      </p:cBhvr>
                                      <p:to>
                                        <p:strVal val="solid"/>
                                      </p:to>
                                    </p:set>
                                    <p:set>
                                      <p:cBhvr>
                                        <p:cTn id="54" dur="500" fill="hold"/>
                                        <p:tgtEl>
                                          <p:spTgt spid="18">
                                            <p:txEl>
                                              <p:pRg st="5" end="5"/>
                                            </p:txEl>
                                          </p:spTgt>
                                        </p:tgtEl>
                                        <p:attrNameLst>
                                          <p:attrName>fill.on</p:attrName>
                                        </p:attrNameLst>
                                      </p:cBhvr>
                                      <p:to>
                                        <p:strVal val="true"/>
                                      </p:to>
                                    </p:set>
                                  </p:childTnLst>
                                </p:cTn>
                              </p:par>
                              <p:par>
                                <p:cTn id="55" presetID="19" presetClass="emph" presetSubtype="0" fill="hold" nodeType="withEffect">
                                  <p:stCondLst>
                                    <p:cond delay="0"/>
                                  </p:stCondLst>
                                  <p:childTnLst>
                                    <p:animClr clrSpc="rgb" dir="cw">
                                      <p:cBhvr override="childStyle">
                                        <p:cTn id="56" dur="500" fill="hold"/>
                                        <p:tgtEl>
                                          <p:spTgt spid="18">
                                            <p:txEl>
                                              <p:pRg st="6" end="6"/>
                                            </p:txEl>
                                          </p:spTgt>
                                        </p:tgtEl>
                                        <p:attrNameLst>
                                          <p:attrName>style.color</p:attrName>
                                        </p:attrNameLst>
                                      </p:cBhvr>
                                      <p:to>
                                        <a:srgbClr val="444A4A"/>
                                      </p:to>
                                    </p:animClr>
                                    <p:animClr clrSpc="rgb" dir="cw">
                                      <p:cBhvr>
                                        <p:cTn id="57" dur="500" fill="hold"/>
                                        <p:tgtEl>
                                          <p:spTgt spid="18">
                                            <p:txEl>
                                              <p:pRg st="6" end="6"/>
                                            </p:txEl>
                                          </p:spTgt>
                                        </p:tgtEl>
                                        <p:attrNameLst>
                                          <p:attrName>fillcolor</p:attrName>
                                        </p:attrNameLst>
                                      </p:cBhvr>
                                      <p:to>
                                        <a:srgbClr val="444A4A"/>
                                      </p:to>
                                    </p:animClr>
                                    <p:set>
                                      <p:cBhvr>
                                        <p:cTn id="58" dur="500" fill="hold"/>
                                        <p:tgtEl>
                                          <p:spTgt spid="18">
                                            <p:txEl>
                                              <p:pRg st="6" end="6"/>
                                            </p:txEl>
                                          </p:spTgt>
                                        </p:tgtEl>
                                        <p:attrNameLst>
                                          <p:attrName>fill.type</p:attrName>
                                        </p:attrNameLst>
                                      </p:cBhvr>
                                      <p:to>
                                        <p:strVal val="solid"/>
                                      </p:to>
                                    </p:set>
                                    <p:set>
                                      <p:cBhvr>
                                        <p:cTn id="59" dur="500" fill="hold"/>
                                        <p:tgtEl>
                                          <p:spTgt spid="18">
                                            <p:txEl>
                                              <p:pRg st="6" end="6"/>
                                            </p:txEl>
                                          </p:spTgt>
                                        </p:tgtEl>
                                        <p:attrNameLst>
                                          <p:attrName>fill.on</p:attrName>
                                        </p:attrNameLst>
                                      </p:cBhvr>
                                      <p:to>
                                        <p:strVal val="true"/>
                                      </p:to>
                                    </p:set>
                                  </p:childTnLst>
                                </p:cTn>
                              </p:par>
                              <p:par>
                                <p:cTn id="60" presetID="19" presetClass="emph" presetSubtype="0" fill="hold" nodeType="withEffect">
                                  <p:stCondLst>
                                    <p:cond delay="0"/>
                                  </p:stCondLst>
                                  <p:childTnLst>
                                    <p:animClr clrSpc="rgb" dir="cw">
                                      <p:cBhvr override="childStyle">
                                        <p:cTn id="61" dur="500" fill="hold"/>
                                        <p:tgtEl>
                                          <p:spTgt spid="18">
                                            <p:txEl>
                                              <p:pRg st="7" end="7"/>
                                            </p:txEl>
                                          </p:spTgt>
                                        </p:tgtEl>
                                        <p:attrNameLst>
                                          <p:attrName>style.color</p:attrName>
                                        </p:attrNameLst>
                                      </p:cBhvr>
                                      <p:to>
                                        <a:srgbClr val="444A4A"/>
                                      </p:to>
                                    </p:animClr>
                                    <p:animClr clrSpc="rgb" dir="cw">
                                      <p:cBhvr>
                                        <p:cTn id="62" dur="500" fill="hold"/>
                                        <p:tgtEl>
                                          <p:spTgt spid="18">
                                            <p:txEl>
                                              <p:pRg st="7" end="7"/>
                                            </p:txEl>
                                          </p:spTgt>
                                        </p:tgtEl>
                                        <p:attrNameLst>
                                          <p:attrName>fillcolor</p:attrName>
                                        </p:attrNameLst>
                                      </p:cBhvr>
                                      <p:to>
                                        <a:srgbClr val="444A4A"/>
                                      </p:to>
                                    </p:animClr>
                                    <p:set>
                                      <p:cBhvr>
                                        <p:cTn id="63" dur="500" fill="hold"/>
                                        <p:tgtEl>
                                          <p:spTgt spid="18">
                                            <p:txEl>
                                              <p:pRg st="7" end="7"/>
                                            </p:txEl>
                                          </p:spTgt>
                                        </p:tgtEl>
                                        <p:attrNameLst>
                                          <p:attrName>fill.type</p:attrName>
                                        </p:attrNameLst>
                                      </p:cBhvr>
                                      <p:to>
                                        <p:strVal val="solid"/>
                                      </p:to>
                                    </p:set>
                                    <p:set>
                                      <p:cBhvr>
                                        <p:cTn id="64" dur="500" fill="hold"/>
                                        <p:tgtEl>
                                          <p:spTgt spid="18">
                                            <p:txEl>
                                              <p:pRg st="7" end="7"/>
                                            </p:txEl>
                                          </p:spTgt>
                                        </p:tgtEl>
                                        <p:attrNameLst>
                                          <p:attrName>fill.on</p:attrName>
                                        </p:attrNameLst>
                                      </p:cBhvr>
                                      <p:to>
                                        <p:strVal val="true"/>
                                      </p:to>
                                    </p:set>
                                  </p:childTnLst>
                                </p:cTn>
                              </p:par>
                              <p:par>
                                <p:cTn id="65" presetID="19" presetClass="emph" presetSubtype="0" fill="hold" nodeType="withEffect">
                                  <p:stCondLst>
                                    <p:cond delay="0"/>
                                  </p:stCondLst>
                                  <p:childTnLst>
                                    <p:animClr clrSpc="rgb" dir="cw">
                                      <p:cBhvr override="childStyle">
                                        <p:cTn id="66" dur="500" fill="hold"/>
                                        <p:tgtEl>
                                          <p:spTgt spid="18">
                                            <p:txEl>
                                              <p:pRg st="8" end="8"/>
                                            </p:txEl>
                                          </p:spTgt>
                                        </p:tgtEl>
                                        <p:attrNameLst>
                                          <p:attrName>style.color</p:attrName>
                                        </p:attrNameLst>
                                      </p:cBhvr>
                                      <p:to>
                                        <a:srgbClr val="444A4A"/>
                                      </p:to>
                                    </p:animClr>
                                    <p:animClr clrSpc="rgb" dir="cw">
                                      <p:cBhvr>
                                        <p:cTn id="67" dur="500" fill="hold"/>
                                        <p:tgtEl>
                                          <p:spTgt spid="18">
                                            <p:txEl>
                                              <p:pRg st="8" end="8"/>
                                            </p:txEl>
                                          </p:spTgt>
                                        </p:tgtEl>
                                        <p:attrNameLst>
                                          <p:attrName>fillcolor</p:attrName>
                                        </p:attrNameLst>
                                      </p:cBhvr>
                                      <p:to>
                                        <a:srgbClr val="444A4A"/>
                                      </p:to>
                                    </p:animClr>
                                    <p:set>
                                      <p:cBhvr>
                                        <p:cTn id="68" dur="500" fill="hold"/>
                                        <p:tgtEl>
                                          <p:spTgt spid="18">
                                            <p:txEl>
                                              <p:pRg st="8" end="8"/>
                                            </p:txEl>
                                          </p:spTgt>
                                        </p:tgtEl>
                                        <p:attrNameLst>
                                          <p:attrName>fill.type</p:attrName>
                                        </p:attrNameLst>
                                      </p:cBhvr>
                                      <p:to>
                                        <p:strVal val="solid"/>
                                      </p:to>
                                    </p:set>
                                    <p:set>
                                      <p:cBhvr>
                                        <p:cTn id="69" dur="500" fill="hold"/>
                                        <p:tgtEl>
                                          <p:spTgt spid="18">
                                            <p:txEl>
                                              <p:pRg st="8" end="8"/>
                                            </p:txEl>
                                          </p:spTgt>
                                        </p:tgtEl>
                                        <p:attrNameLst>
                                          <p:attrName>fill.on</p:attrName>
                                        </p:attrNameLst>
                                      </p:cBhvr>
                                      <p:to>
                                        <p:strVal val="true"/>
                                      </p:to>
                                    </p:set>
                                  </p:childTnLst>
                                </p:cTn>
                              </p:par>
                              <p:par>
                                <p:cTn id="70" presetID="19" presetClass="emph" presetSubtype="0" fill="hold" nodeType="withEffect">
                                  <p:stCondLst>
                                    <p:cond delay="0"/>
                                  </p:stCondLst>
                                  <p:childTnLst>
                                    <p:animClr clrSpc="rgb" dir="cw">
                                      <p:cBhvr override="childStyle">
                                        <p:cTn id="71" dur="500" fill="hold"/>
                                        <p:tgtEl>
                                          <p:spTgt spid="17">
                                            <p:txEl>
                                              <p:pRg st="9" end="9"/>
                                            </p:txEl>
                                          </p:spTgt>
                                        </p:tgtEl>
                                        <p:attrNameLst>
                                          <p:attrName>style.color</p:attrName>
                                        </p:attrNameLst>
                                      </p:cBhvr>
                                      <p:to>
                                        <a:schemeClr val="tx2"/>
                                      </p:to>
                                    </p:animClr>
                                    <p:animClr clrSpc="rgb" dir="cw">
                                      <p:cBhvr>
                                        <p:cTn id="72" dur="500" fill="hold"/>
                                        <p:tgtEl>
                                          <p:spTgt spid="17">
                                            <p:txEl>
                                              <p:pRg st="9" end="9"/>
                                            </p:txEl>
                                          </p:spTgt>
                                        </p:tgtEl>
                                        <p:attrNameLst>
                                          <p:attrName>fillcolor</p:attrName>
                                        </p:attrNameLst>
                                      </p:cBhvr>
                                      <p:to>
                                        <a:schemeClr val="tx2"/>
                                      </p:to>
                                    </p:animClr>
                                    <p:set>
                                      <p:cBhvr>
                                        <p:cTn id="73" dur="500" fill="hold"/>
                                        <p:tgtEl>
                                          <p:spTgt spid="17">
                                            <p:txEl>
                                              <p:pRg st="9" end="9"/>
                                            </p:txEl>
                                          </p:spTgt>
                                        </p:tgtEl>
                                        <p:attrNameLst>
                                          <p:attrName>fill.type</p:attrName>
                                        </p:attrNameLst>
                                      </p:cBhvr>
                                      <p:to>
                                        <p:strVal val="solid"/>
                                      </p:to>
                                    </p:set>
                                    <p:set>
                                      <p:cBhvr>
                                        <p:cTn id="74" dur="500" fill="hold"/>
                                        <p:tgtEl>
                                          <p:spTgt spid="17">
                                            <p:txEl>
                                              <p:pRg st="9" end="9"/>
                                            </p:txEl>
                                          </p:spTgt>
                                        </p:tgtEl>
                                        <p:attrNameLst>
                                          <p:attrName>fill.on</p:attrName>
                                        </p:attrNameLst>
                                      </p:cBhvr>
                                      <p:to>
                                        <p:strVal val="true"/>
                                      </p:to>
                                    </p:set>
                                  </p:childTnLst>
                                </p:cTn>
                              </p:par>
                              <p:par>
                                <p:cTn id="75" presetID="19" presetClass="emph" presetSubtype="0" fill="hold" nodeType="withEffect">
                                  <p:stCondLst>
                                    <p:cond delay="0"/>
                                  </p:stCondLst>
                                  <p:childTnLst>
                                    <p:animClr clrSpc="rgb" dir="cw">
                                      <p:cBhvr override="childStyle">
                                        <p:cTn id="76" dur="500" fill="hold"/>
                                        <p:tgtEl>
                                          <p:spTgt spid="18">
                                            <p:txEl>
                                              <p:pRg st="9" end="9"/>
                                            </p:txEl>
                                          </p:spTgt>
                                        </p:tgtEl>
                                        <p:attrNameLst>
                                          <p:attrName>style.color</p:attrName>
                                        </p:attrNameLst>
                                      </p:cBhvr>
                                      <p:to>
                                        <a:schemeClr val="tx2"/>
                                      </p:to>
                                    </p:animClr>
                                    <p:animClr clrSpc="rgb" dir="cw">
                                      <p:cBhvr>
                                        <p:cTn id="77" dur="500" fill="hold"/>
                                        <p:tgtEl>
                                          <p:spTgt spid="18">
                                            <p:txEl>
                                              <p:pRg st="9" end="9"/>
                                            </p:txEl>
                                          </p:spTgt>
                                        </p:tgtEl>
                                        <p:attrNameLst>
                                          <p:attrName>fillcolor</p:attrName>
                                        </p:attrNameLst>
                                      </p:cBhvr>
                                      <p:to>
                                        <a:schemeClr val="tx2"/>
                                      </p:to>
                                    </p:animClr>
                                    <p:set>
                                      <p:cBhvr>
                                        <p:cTn id="78" dur="500" fill="hold"/>
                                        <p:tgtEl>
                                          <p:spTgt spid="18">
                                            <p:txEl>
                                              <p:pRg st="9" end="9"/>
                                            </p:txEl>
                                          </p:spTgt>
                                        </p:tgtEl>
                                        <p:attrNameLst>
                                          <p:attrName>fill.type</p:attrName>
                                        </p:attrNameLst>
                                      </p:cBhvr>
                                      <p:to>
                                        <p:strVal val="solid"/>
                                      </p:to>
                                    </p:set>
                                    <p:set>
                                      <p:cBhvr>
                                        <p:cTn id="79" dur="500" fill="hold"/>
                                        <p:tgtEl>
                                          <p:spTgt spid="18">
                                            <p:txEl>
                                              <p:pRg st="9" end="9"/>
                                            </p:txEl>
                                          </p:spTgt>
                                        </p:tgtEl>
                                        <p:attrNameLst>
                                          <p:attrName>fill.on</p:attrName>
                                        </p:attrNameLst>
                                      </p:cBhvr>
                                      <p:to>
                                        <p:strVal val="true"/>
                                      </p:to>
                                    </p:set>
                                  </p:childTnLst>
                                </p:cTn>
                              </p:par>
                              <p:par>
                                <p:cTn id="80" presetID="1" presetClass="emph" presetSubtype="2" fill="hold" nodeType="withEffect">
                                  <p:stCondLst>
                                    <p:cond delay="0"/>
                                  </p:stCondLst>
                                  <p:childTnLst>
                                    <p:animClr clrSpc="rgb" dir="cw">
                                      <p:cBhvr>
                                        <p:cTn id="81" dur="500" fill="hold"/>
                                        <p:tgtEl>
                                          <p:spTgt spid="16"/>
                                        </p:tgtEl>
                                        <p:attrNameLst>
                                          <p:attrName>fillcolor</p:attrName>
                                        </p:attrNameLst>
                                      </p:cBhvr>
                                      <p:to>
                                        <a:srgbClr val="E7E6E6"/>
                                      </p:to>
                                    </p:animClr>
                                    <p:set>
                                      <p:cBhvr>
                                        <p:cTn id="82" dur="500" fill="hold"/>
                                        <p:tgtEl>
                                          <p:spTgt spid="16"/>
                                        </p:tgtEl>
                                        <p:attrNameLst>
                                          <p:attrName>fill.type</p:attrName>
                                        </p:attrNameLst>
                                      </p:cBhvr>
                                      <p:to>
                                        <p:strVal val="solid"/>
                                      </p:to>
                                    </p:set>
                                    <p:set>
                                      <p:cBhvr>
                                        <p:cTn id="83" dur="500" fill="hold"/>
                                        <p:tgtEl>
                                          <p:spTgt spid="16"/>
                                        </p:tgtEl>
                                        <p:attrNameLst>
                                          <p:attrName>fill.on</p:attrName>
                                        </p:attrNameLst>
                                      </p:cBhvr>
                                      <p:to>
                                        <p:strVal val="true"/>
                                      </p:to>
                                    </p:set>
                                  </p:childTnLst>
                                </p:cTn>
                              </p:par>
                              <p:par>
                                <p:cTn id="84" presetID="1" presetClass="emph" presetSubtype="2" fill="hold" nodeType="withEffect">
                                  <p:stCondLst>
                                    <p:cond delay="0"/>
                                  </p:stCondLst>
                                  <p:childTnLst>
                                    <p:animClr clrSpc="rgb" dir="cw">
                                      <p:cBhvr>
                                        <p:cTn id="85" dur="500" fill="hold"/>
                                        <p:tgtEl>
                                          <p:spTgt spid="14"/>
                                        </p:tgtEl>
                                        <p:attrNameLst>
                                          <p:attrName>fillcolor</p:attrName>
                                        </p:attrNameLst>
                                      </p:cBhvr>
                                      <p:to>
                                        <a:srgbClr val="E7E6E6"/>
                                      </p:to>
                                    </p:animClr>
                                    <p:set>
                                      <p:cBhvr>
                                        <p:cTn id="86" dur="500" fill="hold"/>
                                        <p:tgtEl>
                                          <p:spTgt spid="14"/>
                                        </p:tgtEl>
                                        <p:attrNameLst>
                                          <p:attrName>fill.type</p:attrName>
                                        </p:attrNameLst>
                                      </p:cBhvr>
                                      <p:to>
                                        <p:strVal val="solid"/>
                                      </p:to>
                                    </p:set>
                                    <p:set>
                                      <p:cBhvr>
                                        <p:cTn id="87" dur="5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9CABD-016A-4105-9C16-9B8F83470748}"/>
              </a:ext>
            </a:extLst>
          </p:cNvPr>
          <p:cNvSpPr>
            <a:spLocks noGrp="1"/>
          </p:cNvSpPr>
          <p:nvPr>
            <p:ph type="title"/>
          </p:nvPr>
        </p:nvSpPr>
        <p:spPr>
          <a:xfrm>
            <a:off x="487110" y="497538"/>
            <a:ext cx="11476290" cy="684929"/>
          </a:xfrm>
        </p:spPr>
        <p:txBody>
          <a:bodyPr anchor="ctr"/>
          <a:lstStyle/>
          <a:p>
            <a:r>
              <a:rPr lang="de-DE" dirty="0"/>
              <a:t>Techniken zur Stilbeobachtung</a:t>
            </a:r>
            <a:endParaRPr lang="en-US" dirty="0"/>
          </a:p>
        </p:txBody>
      </p:sp>
      <p:sp>
        <p:nvSpPr>
          <p:cNvPr id="3" name="Content Placeholder 2">
            <a:extLst>
              <a:ext uri="{FF2B5EF4-FFF2-40B4-BE49-F238E27FC236}">
                <a16:creationId xmlns:a16="http://schemas.microsoft.com/office/drawing/2014/main" id="{89890FE1-5E82-4EC5-9B63-1B76910148C2}"/>
              </a:ext>
            </a:extLst>
          </p:cNvPr>
          <p:cNvSpPr>
            <a:spLocks noGrp="1"/>
          </p:cNvSpPr>
          <p:nvPr>
            <p:ph idx="1"/>
          </p:nvPr>
        </p:nvSpPr>
        <p:spPr>
          <a:xfrm>
            <a:off x="194500" y="1840675"/>
            <a:ext cx="11476291" cy="3628308"/>
          </a:xfrm>
        </p:spPr>
        <p:txBody>
          <a:bodyPr lIns="1280160" anchor="ctr"/>
          <a:lstStyle/>
          <a:p>
            <a:pPr>
              <a:spcBef>
                <a:spcPts val="1500"/>
              </a:spcBef>
              <a:spcAft>
                <a:spcPts val="1000"/>
              </a:spcAft>
              <a:defRPr sz="2000"/>
            </a:pPr>
            <a:r>
              <a:rPr lang="de-DE" dirty="0"/>
              <a:t>Ziehen Sie keine voreiligen Schlüsse</a:t>
            </a:r>
          </a:p>
          <a:p>
            <a:pPr>
              <a:spcBef>
                <a:spcPts val="1500"/>
              </a:spcBef>
              <a:spcAft>
                <a:spcPts val="1000"/>
              </a:spcAft>
              <a:defRPr sz="2000"/>
            </a:pPr>
            <a:r>
              <a:rPr lang="de-DE" dirty="0"/>
              <a:t>Bleiben Sie objektiv</a:t>
            </a:r>
          </a:p>
          <a:p>
            <a:pPr>
              <a:spcBef>
                <a:spcPts val="1500"/>
              </a:spcBef>
              <a:spcAft>
                <a:spcPts val="1000"/>
              </a:spcAft>
              <a:defRPr sz="2000"/>
            </a:pPr>
            <a:r>
              <a:rPr lang="de-DE" dirty="0"/>
              <a:t>Trennen Sie Stil-Verhalten von der Rolle oder Position einer Person</a:t>
            </a:r>
          </a:p>
          <a:p>
            <a:pPr>
              <a:spcBef>
                <a:spcPts val="1500"/>
              </a:spcBef>
              <a:spcAft>
                <a:spcPts val="1000"/>
              </a:spcAft>
              <a:defRPr sz="2000"/>
            </a:pPr>
            <a:r>
              <a:rPr lang="de-DE" dirty="0"/>
              <a:t>Ein moderates Maß an Stress kann den Stil eines Menschen deutlicher zeigen</a:t>
            </a:r>
          </a:p>
          <a:p>
            <a:pPr>
              <a:spcBef>
                <a:spcPts val="1500"/>
              </a:spcBef>
              <a:spcAft>
                <a:spcPts val="1000"/>
              </a:spcAft>
              <a:defRPr sz="2000"/>
            </a:pPr>
            <a:r>
              <a:rPr lang="de-DE" dirty="0"/>
              <a:t>Aus dem Weg gehen (Beobachter sein)</a:t>
            </a:r>
          </a:p>
          <a:p>
            <a:pPr>
              <a:spcBef>
                <a:spcPts val="1500"/>
              </a:spcBef>
              <a:spcAft>
                <a:spcPts val="1000"/>
              </a:spcAft>
            </a:pPr>
            <a:endParaRPr lang="en-US" altLang="en-US" sz="2000" dirty="0"/>
          </a:p>
        </p:txBody>
      </p:sp>
      <p:sp>
        <p:nvSpPr>
          <p:cNvPr id="6" name="Slide Number Placeholder 5">
            <a:extLst>
              <a:ext uri="{FF2B5EF4-FFF2-40B4-BE49-F238E27FC236}">
                <a16:creationId xmlns:a16="http://schemas.microsoft.com/office/drawing/2014/main" id="{0FBC13A4-C929-45D4-B223-A112BFF04BC6}"/>
              </a:ext>
            </a:extLst>
          </p:cNvPr>
          <p:cNvSpPr>
            <a:spLocks noGrp="1"/>
          </p:cNvSpPr>
          <p:nvPr>
            <p:ph type="sldNum" sz="quarter" idx="12"/>
          </p:nvPr>
        </p:nvSpPr>
        <p:spPr/>
        <p:txBody>
          <a:bodyPr/>
          <a:lstStyle/>
          <a:p>
            <a:fld id="{1B1CF60C-C85D-47C0-8597-E3BF95F18FA3}" type="slidenum">
              <a:rPr lang="en-US" smtClean="0"/>
              <a:pPr/>
              <a:t>50</a:t>
            </a:fld>
            <a:endParaRPr lang="en-US" dirty="0"/>
          </a:p>
        </p:txBody>
      </p:sp>
      <p:sp>
        <p:nvSpPr>
          <p:cNvPr id="5" name="Footer Placeholder 4">
            <a:extLst>
              <a:ext uri="{FF2B5EF4-FFF2-40B4-BE49-F238E27FC236}">
                <a16:creationId xmlns:a16="http://schemas.microsoft.com/office/drawing/2014/main" id="{4D3CF669-61B8-4393-ABDB-84352A6B6564}"/>
              </a:ext>
            </a:extLst>
          </p:cNvPr>
          <p:cNvSpPr>
            <a:spLocks noGrp="1"/>
          </p:cNvSpPr>
          <p:nvPr>
            <p:ph type="ftr" sz="quarter" idx="13"/>
          </p:nvPr>
        </p:nvSpPr>
        <p:spPr/>
        <p:txBody>
          <a:bodyPr/>
          <a:lstStyle/>
          <a:p>
            <a:pPr algn="l"/>
            <a:r>
              <a:rPr lang="en-US" dirty="0"/>
              <a:t>© The TRACOM Corporation. All Rights Reserved.</a:t>
            </a:r>
          </a:p>
        </p:txBody>
      </p:sp>
      <p:sp>
        <p:nvSpPr>
          <p:cNvPr id="8" name="Oval 7">
            <a:extLst>
              <a:ext uri="{FF2B5EF4-FFF2-40B4-BE49-F238E27FC236}">
                <a16:creationId xmlns:a16="http://schemas.microsoft.com/office/drawing/2014/main" id="{CD7D84E8-073C-4DFD-99F5-BFE15F778DFC}"/>
              </a:ext>
            </a:extLst>
          </p:cNvPr>
          <p:cNvSpPr/>
          <p:nvPr/>
        </p:nvSpPr>
        <p:spPr bwMode="gray">
          <a:xfrm>
            <a:off x="866720" y="1899276"/>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1</a:t>
            </a:r>
          </a:p>
        </p:txBody>
      </p:sp>
      <p:sp>
        <p:nvSpPr>
          <p:cNvPr id="9" name="Oval 8">
            <a:extLst>
              <a:ext uri="{FF2B5EF4-FFF2-40B4-BE49-F238E27FC236}">
                <a16:creationId xmlns:a16="http://schemas.microsoft.com/office/drawing/2014/main" id="{555B454E-9216-477B-9A64-9DD8271FF53A}"/>
              </a:ext>
            </a:extLst>
          </p:cNvPr>
          <p:cNvSpPr/>
          <p:nvPr/>
        </p:nvSpPr>
        <p:spPr bwMode="gray">
          <a:xfrm>
            <a:off x="866720" y="2504285"/>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2</a:t>
            </a:r>
          </a:p>
        </p:txBody>
      </p:sp>
      <p:sp>
        <p:nvSpPr>
          <p:cNvPr id="10" name="Oval 9">
            <a:extLst>
              <a:ext uri="{FF2B5EF4-FFF2-40B4-BE49-F238E27FC236}">
                <a16:creationId xmlns:a16="http://schemas.microsoft.com/office/drawing/2014/main" id="{7B59682E-52EB-4DFB-AF2F-EB3BB439EF73}"/>
              </a:ext>
            </a:extLst>
          </p:cNvPr>
          <p:cNvSpPr/>
          <p:nvPr/>
        </p:nvSpPr>
        <p:spPr bwMode="gray">
          <a:xfrm>
            <a:off x="866720" y="3109294"/>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3</a:t>
            </a:r>
          </a:p>
        </p:txBody>
      </p:sp>
      <p:sp>
        <p:nvSpPr>
          <p:cNvPr id="11" name="Oval 10">
            <a:extLst>
              <a:ext uri="{FF2B5EF4-FFF2-40B4-BE49-F238E27FC236}">
                <a16:creationId xmlns:a16="http://schemas.microsoft.com/office/drawing/2014/main" id="{4D6313DE-7760-4922-80A7-10EA28D1930F}"/>
              </a:ext>
            </a:extLst>
          </p:cNvPr>
          <p:cNvSpPr/>
          <p:nvPr/>
        </p:nvSpPr>
        <p:spPr bwMode="gray">
          <a:xfrm>
            <a:off x="866719" y="371430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4</a:t>
            </a:r>
          </a:p>
        </p:txBody>
      </p:sp>
      <p:sp>
        <p:nvSpPr>
          <p:cNvPr id="12" name="Oval 11">
            <a:extLst>
              <a:ext uri="{FF2B5EF4-FFF2-40B4-BE49-F238E27FC236}">
                <a16:creationId xmlns:a16="http://schemas.microsoft.com/office/drawing/2014/main" id="{07432474-4610-4E54-835A-DEAC0A7CA51E}"/>
              </a:ext>
            </a:extLst>
          </p:cNvPr>
          <p:cNvSpPr/>
          <p:nvPr/>
        </p:nvSpPr>
        <p:spPr bwMode="gray">
          <a:xfrm>
            <a:off x="866720" y="4319313"/>
            <a:ext cx="469447" cy="469447"/>
          </a:xfrm>
          <a:prstGeom prst="ellipse">
            <a:avLst/>
          </a:prstGeom>
          <a:solidFill>
            <a:schemeClr val="accent2"/>
          </a:solidFill>
          <a:ln w="41275">
            <a:solidFill>
              <a:srgbClr val="D1D2D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lnSpc>
                <a:spcPct val="85000"/>
              </a:lnSpc>
            </a:pPr>
            <a:r>
              <a:rPr lang="en-US" sz="2000" b="1" dirty="0">
                <a:solidFill>
                  <a:schemeClr val="bg1"/>
                </a:solidFill>
              </a:rPr>
              <a:t>5</a:t>
            </a:r>
          </a:p>
        </p:txBody>
      </p:sp>
      <p:pic>
        <p:nvPicPr>
          <p:cNvPr id="13" name="Picture 12" descr="A group of people in a meeting&#10;&#10;Description automatically generated">
            <a:extLst>
              <a:ext uri="{FF2B5EF4-FFF2-40B4-BE49-F238E27FC236}">
                <a16:creationId xmlns:a16="http://schemas.microsoft.com/office/drawing/2014/main" id="{4AEE9290-7879-4B98-A256-F44048CD01A2}"/>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14" name="Slide Number Placeholder 2">
            <a:extLst>
              <a:ext uri="{FF2B5EF4-FFF2-40B4-BE49-F238E27FC236}">
                <a16:creationId xmlns:a16="http://schemas.microsoft.com/office/drawing/2014/main" id="{1F1C861D-1C2F-490C-9C95-F10161AF4904}"/>
              </a:ext>
            </a:extLst>
          </p:cNvPr>
          <p:cNvSpPr txBox="1">
            <a:spLocks/>
          </p:cNvSpPr>
          <p:nvPr/>
        </p:nvSpPr>
        <p:spPr>
          <a:xfrm>
            <a:off x="9372600" y="6471554"/>
            <a:ext cx="2743200" cy="2825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en-US" sz="1000" smtClean="0">
                <a:solidFill>
                  <a:srgbClr val="898989"/>
                </a:solidFill>
              </a:rPr>
              <a:pPr algn="r"/>
              <a:t>50</a:t>
            </a:fld>
            <a:endParaRPr lang="en-US" sz="1000" dirty="0">
              <a:solidFill>
                <a:srgbClr val="898989"/>
              </a:solidFill>
            </a:endParaRPr>
          </a:p>
        </p:txBody>
      </p:sp>
    </p:spTree>
    <p:extLst>
      <p:ext uri="{BB962C8B-B14F-4D97-AF65-F5344CB8AC3E}">
        <p14:creationId xmlns:p14="http://schemas.microsoft.com/office/powerpoint/2010/main" val="8454173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8614" y="228600"/>
            <a:ext cx="11444785" cy="1009650"/>
          </a:xfrm>
        </p:spPr>
        <p:txBody>
          <a:bodyPr wrap="square">
            <a:noAutofit/>
          </a:bodyPr>
          <a:lstStyle/>
          <a:p>
            <a:r>
              <a:rPr lang="de-DE" dirty="0"/>
              <a:t>Stil-Forum</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18614" y="1478782"/>
            <a:ext cx="7477904" cy="4142967"/>
          </a:xfrm>
        </p:spPr>
        <p:txBody>
          <a:bodyPr wrap="square">
            <a:noAutofit/>
          </a:bodyPr>
          <a:lstStyle/>
          <a:p>
            <a:pPr eaLnBrk="1" hangingPunct="1">
              <a:defRPr>
                <a:ea typeface="ヒラギノ角ゴ Pro W3" pitchFamily="4" charset="-128"/>
                <a:cs typeface="ヒラギノ角ゴ Pro W3" pitchFamily="4" charset="-128"/>
              </a:defRPr>
            </a:pPr>
            <a:r>
              <a:rPr lang="de-DE" sz="2000" b="1" dirty="0"/>
              <a:t>Zweck: </a:t>
            </a:r>
            <a:r>
              <a:rPr lang="de-DE" sz="2000" dirty="0"/>
              <a:t>Um Ihnen die Möglichkeit zu geben, zu beschreiben, </a:t>
            </a:r>
            <a:br>
              <a:rPr lang="de-DE" sz="2000" dirty="0"/>
            </a:br>
            <a:r>
              <a:rPr lang="de-DE" sz="2000" dirty="0"/>
              <a:t>was es mit dem SOCIAL STYLE der anderen Person, die bei Ihnen Anspannung erzeugt, auf sich hat und um Einsichten zu erlangen, wie Sie mit einer Person, die einen solchen Stil hat, produktiver umgehen können.</a:t>
            </a:r>
          </a:p>
          <a:p>
            <a:pPr eaLnBrk="1" hangingPunct="1">
              <a:defRPr b="1">
                <a:ea typeface="ヒラギノ角ゴ Pro W3" pitchFamily="4" charset="-128"/>
                <a:cs typeface="ヒラギノ角ゴ Pro W3" pitchFamily="4" charset="-128"/>
              </a:defRPr>
            </a:pPr>
            <a:r>
              <a:rPr lang="de-DE" sz="2000" dirty="0"/>
              <a:t>Anweisungen:</a:t>
            </a:r>
            <a:endParaRPr lang="de-DE" sz="2000" dirty="0">
              <a:ea typeface="ヒラギノ角ゴ Pro W3" pitchFamily="4" charset="-128"/>
              <a:cs typeface="ヒラギノ角ゴ Pro W3" pitchFamily="4" charset="-128"/>
            </a:endParaRPr>
          </a:p>
          <a:p>
            <a:pPr lvl="1" eaLnBrk="1" hangingPunct="1"/>
            <a:r>
              <a:rPr lang="de-DE" sz="2000" dirty="0"/>
              <a:t>Besprechen und erarbeiten Sie in Ihrer Gruppe eine Liste der Verhaltensweisen, die ihren entgegengesetzten SOCIAL STYLE aufzeigt, der bei Ihnen Anspannung erzeugt.</a:t>
            </a:r>
          </a:p>
          <a:p>
            <a:pPr lvl="1" eaLnBrk="1" hangingPunct="1"/>
            <a:r>
              <a:rPr lang="de-DE" sz="2000" dirty="0"/>
              <a:t>Zeigen Sie Ihre Liste der Gruppe des entgegengesetzten Stils.</a:t>
            </a:r>
          </a:p>
          <a:p>
            <a:pPr lvl="1" eaLnBrk="1" hangingPunct="1"/>
            <a:r>
              <a:rPr lang="de-DE" sz="2000" dirty="0"/>
              <a:t>Diskutieren Sie in Ihrer Gruppe, was Sie tun können, um besser mit dem entgegengesetzten Stil zu interagieren.</a:t>
            </a:r>
          </a:p>
          <a:p>
            <a:pPr lvl="1" eaLnBrk="1" hangingPunct="1"/>
            <a:r>
              <a:rPr lang="de-DE" sz="2000" dirty="0"/>
              <a:t>Teilen Sie Ihre Informationen mit dem anderen Stil und allen Kursteilnehmern.</a:t>
            </a:r>
          </a:p>
          <a:p>
            <a:endParaRPr lang="de-DE" sz="20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de-DE" smtClean="0"/>
              <a:t>51</a:t>
            </a:fld>
            <a:endParaRPr lang="de-DE"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pic>
        <p:nvPicPr>
          <p:cNvPr id="6" name="Picture 5" descr="A group of people in a meeting  Description automatically generated">
            <a:extLst>
              <a:ext uri="{FF2B5EF4-FFF2-40B4-BE49-F238E27FC236}">
                <a16:creationId xmlns:a16="http://schemas.microsoft.com/office/drawing/2014/main" id="{632B4CB1-1D32-4320-B893-E1678595461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0A9A7358-E480-41FA-9BBB-7E83F76F95C3}"/>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51</a:t>
            </a:fld>
            <a:endParaRPr lang="de-DE" sz="1000" dirty="0">
              <a:solidFill>
                <a:srgbClr val="898989"/>
              </a:solidFill>
            </a:endParaRPr>
          </a:p>
        </p:txBody>
      </p:sp>
    </p:spTree>
    <p:extLst>
      <p:ext uri="{BB962C8B-B14F-4D97-AF65-F5344CB8AC3E}">
        <p14:creationId xmlns:p14="http://schemas.microsoft.com/office/powerpoint/2010/main" val="840232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E831-AFDA-48E8-BD8E-3309107220DF}"/>
              </a:ext>
            </a:extLst>
          </p:cNvPr>
          <p:cNvSpPr>
            <a:spLocks noGrp="1"/>
          </p:cNvSpPr>
          <p:nvPr>
            <p:ph type="title"/>
          </p:nvPr>
        </p:nvSpPr>
        <p:spPr>
          <a:xfrm>
            <a:off x="514510" y="228600"/>
            <a:ext cx="11572874" cy="1009650"/>
          </a:xfrm>
        </p:spPr>
        <p:txBody>
          <a:bodyPr wrap="square">
            <a:noAutofit/>
          </a:bodyPr>
          <a:lstStyle/>
          <a:p>
            <a:r>
              <a:rPr lang="de-DE" dirty="0"/>
              <a:t>Anpassungsfähigkeits-Forum</a:t>
            </a:r>
          </a:p>
        </p:txBody>
      </p:sp>
      <p:sp>
        <p:nvSpPr>
          <p:cNvPr id="3" name="Content Placeholder 2">
            <a:extLst>
              <a:ext uri="{FF2B5EF4-FFF2-40B4-BE49-F238E27FC236}">
                <a16:creationId xmlns:a16="http://schemas.microsoft.com/office/drawing/2014/main" id="{8D8FF20C-D57B-4159-8BD3-CFC1A2EF6543}"/>
              </a:ext>
            </a:extLst>
          </p:cNvPr>
          <p:cNvSpPr>
            <a:spLocks noGrp="1"/>
          </p:cNvSpPr>
          <p:nvPr>
            <p:ph idx="1"/>
          </p:nvPr>
        </p:nvSpPr>
        <p:spPr>
          <a:xfrm>
            <a:off x="557294" y="1563437"/>
            <a:ext cx="7596106" cy="3628308"/>
          </a:xfrm>
        </p:spPr>
        <p:txBody>
          <a:bodyPr wrap="square">
            <a:noAutofit/>
          </a:bodyPr>
          <a:lstStyle/>
          <a:p>
            <a:pPr>
              <a:defRPr sz="2000">
                <a:ea typeface="ヒラギノ角ゴ Pro W3" pitchFamily="4" charset="-128"/>
                <a:cs typeface="ヒラギノ角ゴ Pro W3" pitchFamily="4" charset="-128"/>
              </a:defRPr>
            </a:pPr>
            <a:r>
              <a:rPr lang="de-DE" sz="1800" b="1" dirty="0"/>
              <a:t>Zweck: </a:t>
            </a:r>
            <a:r>
              <a:rPr lang="de-DE" sz="1800" dirty="0"/>
              <a:t>Sie haben die Möglichkeit, eine schwierige Beziehung zu beschreiben und in der Gruppe konkrete Schritte zu erarbeiten, </a:t>
            </a:r>
            <a:br>
              <a:rPr lang="de-DE" sz="1800" dirty="0"/>
            </a:br>
            <a:r>
              <a:rPr lang="de-DE" sz="1800" dirty="0"/>
              <a:t>die Sie unternehmen können, um dieser Person gegenüber mehr Anpassungsfähigkeit zu zeigen.</a:t>
            </a:r>
          </a:p>
          <a:p>
            <a:pPr>
              <a:defRPr sz="2000" b="1">
                <a:ea typeface="ヒラギノ角ゴ Pro W3" pitchFamily="4" charset="-128"/>
                <a:cs typeface="ヒラギノ角ゴ Pro W3" pitchFamily="4" charset="-128"/>
              </a:defRPr>
            </a:pPr>
            <a:r>
              <a:rPr lang="de-DE" sz="1800" dirty="0"/>
              <a:t>Anweisungen:</a:t>
            </a:r>
          </a:p>
          <a:p>
            <a:pPr lvl="1">
              <a:buFont typeface="Wingdings" panose="05000000000000000000" pitchFamily="2" charset="2"/>
              <a:buChar char="§"/>
              <a:defRPr sz="2000"/>
            </a:pPr>
            <a:r>
              <a:rPr lang="de-DE" sz="1800" dirty="0"/>
              <a:t>Teilen Sie sich in vier Stil-Gruppen auf.</a:t>
            </a:r>
          </a:p>
          <a:p>
            <a:pPr>
              <a:defRPr sz="2000"/>
            </a:pPr>
            <a:r>
              <a:rPr lang="de-DE" sz="1800" dirty="0"/>
              <a:t>Der Reihe nach wird nun jede Person:</a:t>
            </a:r>
          </a:p>
          <a:p>
            <a:pPr lvl="1">
              <a:buFont typeface="Wingdings" panose="05000000000000000000" pitchFamily="2" charset="2"/>
              <a:buChar char="§"/>
              <a:defRPr sz="2000"/>
            </a:pPr>
            <a:r>
              <a:rPr lang="de-DE" sz="1800" dirty="0"/>
              <a:t>Einen Kollegen beschreiben, mit dem sie eine schwierige Beziehung hat, und versuchen, dessen Stil zu erkennen.</a:t>
            </a:r>
          </a:p>
          <a:p>
            <a:pPr lvl="1">
              <a:buFont typeface="Wingdings" panose="05000000000000000000" pitchFamily="2" charset="2"/>
              <a:buChar char="§"/>
              <a:defRPr sz="2000"/>
            </a:pPr>
            <a:r>
              <a:rPr lang="de-DE" sz="1800" dirty="0"/>
              <a:t>Mitteilen, welche Handlungen dieses Kollegen sie frustrieren.</a:t>
            </a:r>
          </a:p>
          <a:p>
            <a:pPr lvl="1">
              <a:buFont typeface="Wingdings" panose="05000000000000000000" pitchFamily="2" charset="2"/>
              <a:buChar char="§"/>
              <a:defRPr sz="2000"/>
            </a:pPr>
            <a:r>
              <a:rPr lang="de-DE" sz="1800" dirty="0"/>
              <a:t>Helfen Sie als Gruppe der Person, konkrete Maßnahmen zu finden, </a:t>
            </a:r>
            <a:br>
              <a:rPr lang="de-DE" sz="1800" dirty="0"/>
            </a:br>
            <a:r>
              <a:rPr lang="de-DE" sz="1800" dirty="0"/>
              <a:t>mit denen sie ihrem Kollegen gegenüber mehr Anpassungsfähigkeit zeigen kann.</a:t>
            </a:r>
          </a:p>
          <a:p>
            <a:pPr lvl="1">
              <a:buFont typeface="Wingdings" panose="05000000000000000000" pitchFamily="2" charset="2"/>
              <a:buChar char="§"/>
              <a:defRPr sz="2000"/>
            </a:pPr>
            <a:r>
              <a:rPr lang="de-DE" sz="1800" dirty="0"/>
              <a:t>Benennen Sie einen Sprecher: Gibt es eine spezifische oder aufschlussreiche Erkenntnis, die Sie mit der ganzen Gruppe </a:t>
            </a:r>
            <a:br>
              <a:rPr lang="de-DE" sz="1800" dirty="0"/>
            </a:br>
            <a:r>
              <a:rPr lang="de-DE" sz="1800" dirty="0"/>
              <a:t>teilen möchten?</a:t>
            </a:r>
          </a:p>
          <a:p>
            <a:endParaRPr lang="de-DE" sz="1800" dirty="0"/>
          </a:p>
        </p:txBody>
      </p:sp>
      <p:sp>
        <p:nvSpPr>
          <p:cNvPr id="4" name="Slide Number Placeholder 3">
            <a:extLst>
              <a:ext uri="{FF2B5EF4-FFF2-40B4-BE49-F238E27FC236}">
                <a16:creationId xmlns:a16="http://schemas.microsoft.com/office/drawing/2014/main" id="{F1F4448F-65A7-4B56-A30C-1CAACC7C915D}"/>
              </a:ext>
            </a:extLst>
          </p:cNvPr>
          <p:cNvSpPr>
            <a:spLocks noGrp="1"/>
          </p:cNvSpPr>
          <p:nvPr>
            <p:ph type="sldNum" sz="quarter" idx="12"/>
          </p:nvPr>
        </p:nvSpPr>
        <p:spPr/>
        <p:txBody>
          <a:bodyPr wrap="square">
            <a:noAutofit/>
          </a:bodyPr>
          <a:lstStyle/>
          <a:p>
            <a:fld id="{1B1CF60C-C85D-47C0-8597-E3BF95F18FA3}" type="slidenum">
              <a:rPr lang="de-DE" smtClean="0"/>
              <a:t>52</a:t>
            </a:fld>
            <a:endParaRPr lang="de-DE" dirty="0"/>
          </a:p>
        </p:txBody>
      </p:sp>
      <p:sp>
        <p:nvSpPr>
          <p:cNvPr id="5" name="Footer Placeholder 4">
            <a:extLst>
              <a:ext uri="{FF2B5EF4-FFF2-40B4-BE49-F238E27FC236}">
                <a16:creationId xmlns:a16="http://schemas.microsoft.com/office/drawing/2014/main" id="{509C6360-6BDC-4955-BD3D-02ADA4D6FB31}"/>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pic>
        <p:nvPicPr>
          <p:cNvPr id="6" name="Picture 5" descr="A group of people in a meeting  Description automatically generated">
            <a:extLst>
              <a:ext uri="{FF2B5EF4-FFF2-40B4-BE49-F238E27FC236}">
                <a16:creationId xmlns:a16="http://schemas.microsoft.com/office/drawing/2014/main" id="{493CB7FA-0D3C-445D-A670-F3F3B0A6E64F}"/>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FE2A334B-2E87-4DB5-9754-C7A95C36AD90}"/>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52</a:t>
            </a:fld>
            <a:endParaRPr lang="de-DE" sz="1000" dirty="0">
              <a:solidFill>
                <a:srgbClr val="898989"/>
              </a:solidFill>
            </a:endParaRPr>
          </a:p>
        </p:txBody>
      </p:sp>
    </p:spTree>
    <p:extLst>
      <p:ext uri="{BB962C8B-B14F-4D97-AF65-F5344CB8AC3E}">
        <p14:creationId xmlns:p14="http://schemas.microsoft.com/office/powerpoint/2010/main" val="91781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4" y="228600"/>
            <a:ext cx="11444785" cy="1009650"/>
          </a:xfrm>
        </p:spPr>
        <p:txBody>
          <a:bodyPr wrap="square">
            <a:noAutofit/>
          </a:bodyPr>
          <a:lstStyle/>
          <a:p>
            <a:pPr>
              <a:defRPr>
                <a:ea typeface="ヒラギノ角ゴ Pro W3" pitchFamily="4" charset="-128"/>
                <a:cs typeface="ヒラギノ角ゴ Pro W3" pitchFamily="4" charset="-128"/>
              </a:defRPr>
            </a:pPr>
            <a:r>
              <a:rPr lang="de-DE"/>
              <a:t>SOCIAL STYLE-Navigator</a:t>
            </a:r>
            <a:endParaRPr lang="de-DE" dirty="0"/>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864659"/>
            <a:ext cx="8218986" cy="4079812"/>
          </a:xfrm>
        </p:spPr>
        <p:txBody>
          <a:bodyPr wrap="square">
            <a:noAutofit/>
          </a:bodyPr>
          <a:lstStyle/>
          <a:p>
            <a:pPr eaLnBrk="1" hangingPunct="1">
              <a:defRPr sz="2000">
                <a:ea typeface="ヒラギノ角ゴ Pro W3" pitchFamily="4" charset="-128"/>
                <a:cs typeface="ヒラギノ角ゴ Pro W3" pitchFamily="4" charset="-128"/>
              </a:defRPr>
            </a:pPr>
            <a:r>
              <a:rPr lang="de-DE" sz="1800" b="1" dirty="0"/>
              <a:t>Zweck: </a:t>
            </a:r>
            <a:r>
              <a:rPr lang="de-DE" sz="1800" dirty="0"/>
              <a:t>Sie können den Navigator zur Verbesserung Ihrer </a:t>
            </a:r>
            <a:br>
              <a:rPr lang="de-DE" sz="1800" dirty="0"/>
            </a:br>
            <a:r>
              <a:rPr lang="de-DE" sz="1800" dirty="0"/>
              <a:t>Effizienz einsetzen.</a:t>
            </a:r>
          </a:p>
          <a:p>
            <a:pPr eaLnBrk="1" hangingPunct="1">
              <a:defRPr sz="2000" b="1">
                <a:ea typeface="ヒラギノ角ゴ Pro W3" pitchFamily="4" charset="-128"/>
                <a:cs typeface="ヒラギノ角ゴ Pro W3" pitchFamily="4" charset="-128"/>
              </a:defRPr>
            </a:pPr>
            <a:r>
              <a:rPr lang="de-DE" sz="1800" dirty="0"/>
              <a:t>Anweisungen:</a:t>
            </a:r>
            <a:endParaRPr lang="de-DE" sz="1800" dirty="0">
              <a:ea typeface="ヒラギノ角ゴ Pro W3" pitchFamily="4" charset="-128"/>
              <a:cs typeface="ヒラギノ角ゴ Pro W3" pitchFamily="4" charset="-128"/>
            </a:endParaRPr>
          </a:p>
          <a:p>
            <a:pPr lvl="1" eaLnBrk="1" hangingPunct="1">
              <a:defRPr sz="2000"/>
            </a:pPr>
            <a:r>
              <a:rPr lang="de-DE" sz="1800" dirty="0"/>
              <a:t>Bestimmen Sie eine Person oder eine Situation (z. B. Teambesprechungen), </a:t>
            </a:r>
            <a:br>
              <a:rPr lang="de-DE" sz="1800" dirty="0"/>
            </a:br>
            <a:r>
              <a:rPr lang="de-DE" sz="1800" dirty="0"/>
              <a:t>in der Sie Ihre Effektivität verbessern wollen.</a:t>
            </a:r>
          </a:p>
          <a:p>
            <a:pPr lvl="1" eaLnBrk="1" hangingPunct="1">
              <a:defRPr sz="2000"/>
            </a:pPr>
            <a:r>
              <a:rPr lang="de-DE" sz="1800" dirty="0"/>
              <a:t>Loggen Sie sich auf tracomlearning.com ein und wählen Sie SOCIAL STYLE-Navigator auf der Registerkarte Tools.</a:t>
            </a:r>
          </a:p>
          <a:p>
            <a:pPr lvl="1" eaLnBrk="1" hangingPunct="1">
              <a:defRPr sz="2000"/>
            </a:pPr>
            <a:r>
              <a:rPr lang="de-DE" sz="1800" dirty="0"/>
              <a:t>Verwenden Sie den „Schätzer“, um den Stil der von Ihnen identifizierten Person zu schätzen. Wenn mehrere Personen beteiligt sind, führen Sie diesen Schritt für jede einzelne Person durch oder überspringen Sie ihn vorerst.</a:t>
            </a:r>
          </a:p>
          <a:p>
            <a:pPr lvl="1" eaLnBrk="1" hangingPunct="1">
              <a:defRPr sz="2000"/>
            </a:pPr>
            <a:r>
              <a:rPr lang="de-DE" sz="1800" dirty="0"/>
              <a:t>Suchen Sie in der Liste der Themen unter der Rubrik „Ratgeber“ (</a:t>
            </a:r>
            <a:r>
              <a:rPr lang="de-DE" sz="1800" dirty="0" err="1"/>
              <a:t>Advisor</a:t>
            </a:r>
            <a:r>
              <a:rPr lang="de-DE" sz="1800" dirty="0"/>
              <a:t>) </a:t>
            </a:r>
            <a:br>
              <a:rPr lang="de-DE" sz="1800" dirty="0"/>
            </a:br>
            <a:r>
              <a:rPr lang="de-DE" sz="1800" dirty="0"/>
              <a:t>den entsprechenden Beratungsbereich und klicken Sie ihn an.</a:t>
            </a:r>
          </a:p>
          <a:p>
            <a:pPr lvl="1" eaLnBrk="1" hangingPunct="1">
              <a:defRPr sz="2000"/>
            </a:pPr>
            <a:r>
              <a:rPr lang="de-DE" sz="1800" dirty="0"/>
              <a:t>Lesen Sie die Ratschläge und drucken Sie die Seite bei Bedarf für </a:t>
            </a:r>
            <a:br>
              <a:rPr lang="de-DE" sz="1800" dirty="0"/>
            </a:br>
            <a:r>
              <a:rPr lang="de-DE" sz="1800" dirty="0"/>
              <a:t>sich aus</a:t>
            </a:r>
          </a:p>
          <a:p>
            <a:pPr lvl="1" eaLnBrk="1" hangingPunct="1">
              <a:defRPr sz="2000"/>
            </a:pPr>
            <a:r>
              <a:rPr lang="de-DE" sz="1800" dirty="0"/>
              <a:t>Diskutieren Sie die gewonnenen Erkenntnisse in der Gruppe.</a:t>
            </a:r>
          </a:p>
          <a:p>
            <a:pPr lvl="1" eaLnBrk="1" hangingPunct="1"/>
            <a:endParaRPr lang="de-DE" sz="1800" dirty="0"/>
          </a:p>
          <a:p>
            <a:endParaRPr lang="de-DE" sz="1800" dirty="0"/>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de-DE" smtClean="0"/>
              <a:t>53</a:t>
            </a:fld>
            <a:endParaRPr lang="de-DE"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pic>
        <p:nvPicPr>
          <p:cNvPr id="6" name="Picture 5" descr="A group of people in a meeting  Description automatically generated">
            <a:extLst>
              <a:ext uri="{FF2B5EF4-FFF2-40B4-BE49-F238E27FC236}">
                <a16:creationId xmlns:a16="http://schemas.microsoft.com/office/drawing/2014/main" id="{00F260F0-0A0B-47F4-BB99-ADE3710DB7E8}"/>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41000" y="11485"/>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10378808-85A9-4F10-9083-FC96AA32521C}"/>
              </a:ext>
            </a:extLst>
          </p:cNvPr>
          <p:cNvSpPr txBox="1">
            <a:spLocks/>
          </p:cNvSpPr>
          <p:nvPr/>
        </p:nvSpPr>
        <p:spPr>
          <a:xfrm>
            <a:off x="9372600" y="6460668"/>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53</a:t>
            </a:fld>
            <a:endParaRPr lang="de-DE" sz="1000" dirty="0">
              <a:solidFill>
                <a:srgbClr val="898989"/>
              </a:solidFill>
            </a:endParaRPr>
          </a:p>
        </p:txBody>
      </p:sp>
    </p:spTree>
    <p:extLst>
      <p:ext uri="{BB962C8B-B14F-4D97-AF65-F5344CB8AC3E}">
        <p14:creationId xmlns:p14="http://schemas.microsoft.com/office/powerpoint/2010/main" val="824437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1DC-C895-4156-953A-5754F0F3104F}"/>
              </a:ext>
            </a:extLst>
          </p:cNvPr>
          <p:cNvSpPr>
            <a:spLocks noGrp="1"/>
          </p:cNvSpPr>
          <p:nvPr>
            <p:ph type="title"/>
          </p:nvPr>
        </p:nvSpPr>
        <p:spPr>
          <a:xfrm>
            <a:off x="518615" y="228600"/>
            <a:ext cx="7152186" cy="1009650"/>
          </a:xfrm>
        </p:spPr>
        <p:txBody>
          <a:bodyPr wrap="square">
            <a:noAutofit/>
          </a:bodyPr>
          <a:lstStyle/>
          <a:p>
            <a:pPr>
              <a:defRPr>
                <a:ea typeface="ヒラギノ角ゴ Pro W3" pitchFamily="4" charset="-128"/>
                <a:cs typeface="ヒラギノ角ゴ Pro W3" pitchFamily="4" charset="-128"/>
              </a:defRPr>
            </a:pPr>
            <a:r>
              <a:rPr lang="de-DE" dirty="0"/>
              <a:t>Aktionsplan zur Anpassungsfähigkeit</a:t>
            </a:r>
          </a:p>
        </p:txBody>
      </p:sp>
      <p:sp>
        <p:nvSpPr>
          <p:cNvPr id="3" name="Content Placeholder 2">
            <a:extLst>
              <a:ext uri="{FF2B5EF4-FFF2-40B4-BE49-F238E27FC236}">
                <a16:creationId xmlns:a16="http://schemas.microsoft.com/office/drawing/2014/main" id="{22E450B2-4012-45EC-B444-CD68E7C61DCD}"/>
              </a:ext>
            </a:extLst>
          </p:cNvPr>
          <p:cNvSpPr>
            <a:spLocks noGrp="1"/>
          </p:cNvSpPr>
          <p:nvPr>
            <p:ph idx="1"/>
          </p:nvPr>
        </p:nvSpPr>
        <p:spPr>
          <a:xfrm>
            <a:off x="518614" y="1936376"/>
            <a:ext cx="7634785" cy="4008095"/>
          </a:xfrm>
        </p:spPr>
        <p:txBody>
          <a:bodyPr wrap="square">
            <a:noAutofit/>
          </a:bodyPr>
          <a:lstStyle/>
          <a:p>
            <a:pPr eaLnBrk="1" hangingPunct="1">
              <a:defRPr sz="2000">
                <a:ea typeface="ヒラギノ角ゴ Pro W3" pitchFamily="4" charset="-128"/>
                <a:cs typeface="ヒラギノ角ゴ Pro W3" pitchFamily="4" charset="-128"/>
              </a:defRPr>
            </a:pPr>
            <a:r>
              <a:rPr lang="de-DE" sz="1800" b="1" dirty="0"/>
              <a:t>Zweck: </a:t>
            </a:r>
            <a:r>
              <a:rPr lang="de-DE" sz="1800" dirty="0"/>
              <a:t>Entwicklung eines Aktionsplans zur Verbesserung Ihrer Anpassungsfähigkeit.</a:t>
            </a:r>
          </a:p>
          <a:p>
            <a:pPr eaLnBrk="1" hangingPunct="1">
              <a:defRPr sz="2000" b="1">
                <a:ea typeface="ヒラギノ角ゴ Pro W3" pitchFamily="4" charset="-128"/>
                <a:cs typeface="ヒラギノ角ゴ Pro W3" pitchFamily="4" charset="-128"/>
              </a:defRPr>
            </a:pPr>
            <a:r>
              <a:rPr lang="de-DE" sz="1800" dirty="0"/>
              <a:t>Anweisungen:</a:t>
            </a:r>
            <a:endParaRPr lang="de-DE" sz="1800" dirty="0">
              <a:ea typeface="ヒラギノ角ゴ Pro W3" pitchFamily="4" charset="-128"/>
              <a:cs typeface="ヒラギノ角ゴ Pro W3" pitchFamily="4" charset="-128"/>
            </a:endParaRPr>
          </a:p>
          <a:p>
            <a:pPr marL="342900" indent="-342900">
              <a:buFont typeface="Wingdings" panose="05000000000000000000" pitchFamily="2" charset="2"/>
              <a:buChar char="§"/>
            </a:pPr>
            <a:r>
              <a:rPr lang="de-DE" sz="1800" dirty="0"/>
              <a:t>Lesen Sie Ihr Anpassungsfähigkeitsprofil, um Ihr Verhalten zu verstehen. </a:t>
            </a:r>
            <a:r>
              <a:rPr lang="de-DE" sz="1200" i="1" dirty="0"/>
              <a:t>(nur Online-Profil)</a:t>
            </a:r>
            <a:endParaRPr lang="de-DE" sz="1800" dirty="0"/>
          </a:p>
          <a:p>
            <a:pPr marL="342900" indent="-342900">
              <a:buFont typeface="Wingdings" panose="05000000000000000000" pitchFamily="2" charset="2"/>
              <a:buChar char="§"/>
            </a:pPr>
            <a:r>
              <a:rPr lang="de-DE" sz="1800" dirty="0"/>
              <a:t>Gehen Sie die in den drei Abschnitten beschriebenen Strategien durch: </a:t>
            </a:r>
            <a:r>
              <a:rPr lang="de-DE" sz="1800" i="1" dirty="0"/>
              <a:t>Wege zur Verbesserung der Präsentation, Wege zur Verbesserung der Kompetenz und Wege zur Verbesserung des Feedbacks</a:t>
            </a:r>
            <a:r>
              <a:rPr lang="de-DE" sz="1800" dirty="0"/>
              <a:t>. </a:t>
            </a:r>
            <a:r>
              <a:rPr lang="de-DE" sz="1200" i="1" dirty="0"/>
              <a:t>(nur Online-Profil)</a:t>
            </a:r>
            <a:endParaRPr lang="de-DE" sz="1200" dirty="0"/>
          </a:p>
          <a:p>
            <a:pPr marL="342900" indent="-342900">
              <a:buFont typeface="Wingdings" panose="05000000000000000000" pitchFamily="2" charset="2"/>
              <a:buChar char="§"/>
              <a:defRPr sz="2000"/>
            </a:pPr>
            <a:r>
              <a:rPr lang="de-DE" sz="1800" dirty="0"/>
              <a:t>Entscheiden Sie sich in jedem Bereich für ein oder zwei konkrete Maßnahmen, die Sie ergreifen werden, und schreiben Sie diese auf.</a:t>
            </a:r>
          </a:p>
          <a:p>
            <a:pPr marL="342900" indent="-342900">
              <a:buFont typeface="Wingdings" panose="05000000000000000000" pitchFamily="2" charset="2"/>
              <a:buChar char="§"/>
              <a:defRPr sz="2000"/>
            </a:pPr>
            <a:r>
              <a:rPr lang="de-DE" sz="1800" dirty="0"/>
              <a:t>Suchen Sie sich eine andere Person (oder eine kleine Gruppe) und besprechen Sie Ihren Plan.</a:t>
            </a:r>
          </a:p>
        </p:txBody>
      </p:sp>
      <p:sp>
        <p:nvSpPr>
          <p:cNvPr id="4" name="Slide Number Placeholder 3">
            <a:extLst>
              <a:ext uri="{FF2B5EF4-FFF2-40B4-BE49-F238E27FC236}">
                <a16:creationId xmlns:a16="http://schemas.microsoft.com/office/drawing/2014/main" id="{698A82B1-C833-478F-9B1A-174FEAEAA669}"/>
              </a:ext>
            </a:extLst>
          </p:cNvPr>
          <p:cNvSpPr>
            <a:spLocks noGrp="1"/>
          </p:cNvSpPr>
          <p:nvPr>
            <p:ph type="sldNum" sz="quarter" idx="12"/>
          </p:nvPr>
        </p:nvSpPr>
        <p:spPr/>
        <p:txBody>
          <a:bodyPr wrap="square">
            <a:noAutofit/>
          </a:bodyPr>
          <a:lstStyle/>
          <a:p>
            <a:fld id="{1B1CF60C-C85D-47C0-8597-E3BF95F18FA3}" type="slidenum">
              <a:rPr lang="de-DE" smtClean="0"/>
              <a:t>54</a:t>
            </a:fld>
            <a:endParaRPr lang="de-DE" dirty="0"/>
          </a:p>
        </p:txBody>
      </p:sp>
      <p:sp>
        <p:nvSpPr>
          <p:cNvPr id="5" name="Footer Placeholder 4">
            <a:extLst>
              <a:ext uri="{FF2B5EF4-FFF2-40B4-BE49-F238E27FC236}">
                <a16:creationId xmlns:a16="http://schemas.microsoft.com/office/drawing/2014/main" id="{0498C21C-47C5-422C-BCFC-86FC3A022A3A}"/>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pic>
        <p:nvPicPr>
          <p:cNvPr id="6" name="Picture 5" descr="A group of people in a meeting  Description automatically generated">
            <a:extLst>
              <a:ext uri="{FF2B5EF4-FFF2-40B4-BE49-F238E27FC236}">
                <a16:creationId xmlns:a16="http://schemas.microsoft.com/office/drawing/2014/main" id="{F876516B-B85C-4604-AE52-7E6A63550739}"/>
              </a:ext>
            </a:extLst>
          </p:cNvPr>
          <p:cNvPicPr>
            <a:picLocks noChangeAspect="1"/>
          </p:cNvPicPr>
          <p:nvPr/>
        </p:nvPicPr>
        <p:blipFill rotWithShape="1">
          <a:blip r:embed="rId3" cstate="email">
            <a:alphaModFix amt="60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a:xfrm>
            <a:off x="6434650" y="8310"/>
            <a:ext cx="5751000" cy="6862390"/>
          </a:xfrm>
          <a:custGeom>
            <a:avLst/>
            <a:gdLst>
              <a:gd name="connsiteX0" fmla="*/ 0 w 5751000"/>
              <a:gd name="connsiteY0" fmla="*/ 0 h 6862390"/>
              <a:gd name="connsiteX1" fmla="*/ 5751000 w 5751000"/>
              <a:gd name="connsiteY1" fmla="*/ 0 h 6862390"/>
              <a:gd name="connsiteX2" fmla="*/ 5751000 w 5751000"/>
              <a:gd name="connsiteY2" fmla="*/ 6851302 h 6862390"/>
              <a:gd name="connsiteX3" fmla="*/ 1866519 w 5751000"/>
              <a:gd name="connsiteY3" fmla="*/ 6851302 h 6862390"/>
              <a:gd name="connsiteX4" fmla="*/ 1866519 w 5751000"/>
              <a:gd name="connsiteY4" fmla="*/ 6862390 h 6862390"/>
              <a:gd name="connsiteX5" fmla="*/ 258780 w 5751000"/>
              <a:gd name="connsiteY5" fmla="*/ 6862390 h 6862390"/>
              <a:gd name="connsiteX6" fmla="*/ 3548029 w 5751000"/>
              <a:gd name="connsiteY6" fmla="*/ 3661498 h 6862390"/>
              <a:gd name="connsiteX7" fmla="*/ 1739165 w 5751000"/>
              <a:gd name="connsiteY7" fmla="*/ 1794786 h 6862390"/>
              <a:gd name="connsiteX8" fmla="*/ 458384 w 5751000"/>
              <a:gd name="connsiteY8" fmla="*/ 473045 h 6862390"/>
              <a:gd name="connsiteX9" fmla="*/ 458385 w 5751000"/>
              <a:gd name="connsiteY9" fmla="*/ 473045 h 6862390"/>
              <a:gd name="connsiteX10" fmla="*/ 0 w 5751000"/>
              <a:gd name="connsiteY10" fmla="*/ 0 h 68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1000" h="6862390">
                <a:moveTo>
                  <a:pt x="0" y="0"/>
                </a:moveTo>
                <a:lnTo>
                  <a:pt x="5751000" y="0"/>
                </a:lnTo>
                <a:lnTo>
                  <a:pt x="5751000" y="6851302"/>
                </a:lnTo>
                <a:lnTo>
                  <a:pt x="1866519" y="6851302"/>
                </a:lnTo>
                <a:lnTo>
                  <a:pt x="1866519" y="6862390"/>
                </a:lnTo>
                <a:lnTo>
                  <a:pt x="258780" y="6862390"/>
                </a:lnTo>
                <a:lnTo>
                  <a:pt x="3548029" y="3661498"/>
                </a:lnTo>
                <a:lnTo>
                  <a:pt x="1739165" y="1794786"/>
                </a:lnTo>
                <a:lnTo>
                  <a:pt x="458384" y="473045"/>
                </a:lnTo>
                <a:lnTo>
                  <a:pt x="458385" y="473045"/>
                </a:lnTo>
                <a:lnTo>
                  <a:pt x="0" y="0"/>
                </a:lnTo>
                <a:close/>
              </a:path>
            </a:pathLst>
          </a:custGeom>
          <a:solidFill>
            <a:schemeClr val="accent1"/>
          </a:solidFill>
        </p:spPr>
      </p:pic>
      <p:sp>
        <p:nvSpPr>
          <p:cNvPr id="7" name="Slide Number Placeholder 2">
            <a:extLst>
              <a:ext uri="{FF2B5EF4-FFF2-40B4-BE49-F238E27FC236}">
                <a16:creationId xmlns:a16="http://schemas.microsoft.com/office/drawing/2014/main" id="{D15BB5FD-B1A7-4C42-9F9D-0DAAEB9CA1ED}"/>
              </a:ext>
            </a:extLst>
          </p:cNvPr>
          <p:cNvSpPr txBox="1">
            <a:spLocks/>
          </p:cNvSpPr>
          <p:nvPr/>
        </p:nvSpPr>
        <p:spPr>
          <a:xfrm>
            <a:off x="9372600" y="6471554"/>
            <a:ext cx="2743200" cy="282575"/>
          </a:xfrm>
          <a:prstGeom prst="rect">
            <a:avLst/>
          </a:prstGeom>
        </p:spPr>
        <p:txBody>
          <a:bodyPr wrap="square">
            <a:no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B1CF60C-C85D-47C0-8597-E3BF95F18FA3}" type="slidenum">
              <a:rPr lang="de-DE" sz="1000" smtClean="0">
                <a:solidFill>
                  <a:srgbClr val="898989"/>
                </a:solidFill>
              </a:rPr>
              <a:pPr algn="r"/>
              <a:t>54</a:t>
            </a:fld>
            <a:endParaRPr lang="de-DE" sz="1000" dirty="0">
              <a:solidFill>
                <a:srgbClr val="898989"/>
              </a:solidFill>
            </a:endParaRPr>
          </a:p>
        </p:txBody>
      </p:sp>
    </p:spTree>
    <p:extLst>
      <p:ext uri="{BB962C8B-B14F-4D97-AF65-F5344CB8AC3E}">
        <p14:creationId xmlns:p14="http://schemas.microsoft.com/office/powerpoint/2010/main" val="3580774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9EC043-3132-4F88-AA35-1632C588A816}"/>
              </a:ext>
            </a:extLst>
          </p:cNvPr>
          <p:cNvSpPr>
            <a:spLocks noGrp="1"/>
          </p:cNvSpPr>
          <p:nvPr>
            <p:ph type="ctrTitle"/>
          </p:nvPr>
        </p:nvSpPr>
        <p:spPr>
          <a:xfrm>
            <a:off x="1181099" y="2316162"/>
            <a:ext cx="7222672" cy="1557337"/>
          </a:xfrm>
        </p:spPr>
        <p:txBody>
          <a:bodyPr wrap="square">
            <a:noAutofit/>
          </a:bodyPr>
          <a:lstStyle/>
          <a:p>
            <a:pPr>
              <a:defRPr sz="4000"/>
            </a:pPr>
            <a:r>
              <a:rPr lang="de-DE" dirty="0"/>
              <a:t>Steigerung der Effektivität durch Anpassungsfähigkeit</a:t>
            </a:r>
            <a:r>
              <a:rPr lang="de-DE" sz="2800" baseline="62000" dirty="0"/>
              <a:t>TM</a:t>
            </a:r>
            <a:endParaRPr lang="de-DE" sz="2800" b="0" baseline="62000" dirty="0"/>
          </a:p>
        </p:txBody>
      </p:sp>
      <p:pic>
        <p:nvPicPr>
          <p:cNvPr id="6" name="Graphic 5">
            <a:extLst>
              <a:ext uri="{FF2B5EF4-FFF2-40B4-BE49-F238E27FC236}">
                <a16:creationId xmlns:a16="http://schemas.microsoft.com/office/drawing/2014/main" id="{13F202B3-5AC0-2841-864D-00D3D555E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1099" y="5861605"/>
            <a:ext cx="2501458" cy="508265"/>
          </a:xfrm>
          <a:prstGeom prst="rect">
            <a:avLst/>
          </a:prstGeom>
        </p:spPr>
      </p:pic>
      <p:sp>
        <p:nvSpPr>
          <p:cNvPr id="2" name="TextBox 1">
            <a:extLst>
              <a:ext uri="{FF2B5EF4-FFF2-40B4-BE49-F238E27FC236}">
                <a16:creationId xmlns:a16="http://schemas.microsoft.com/office/drawing/2014/main" id="{65C51447-6397-4F21-BF3F-E9B4B7E65743}"/>
              </a:ext>
            </a:extLst>
          </p:cNvPr>
          <p:cNvSpPr txBox="1"/>
          <p:nvPr/>
        </p:nvSpPr>
        <p:spPr>
          <a:xfrm>
            <a:off x="250374" y="6509658"/>
            <a:ext cx="1632857" cy="153888"/>
          </a:xfrm>
          <a:prstGeom prst="rect">
            <a:avLst/>
          </a:prstGeom>
          <a:noFill/>
        </p:spPr>
        <p:txBody>
          <a:bodyPr wrap="square" lIns="0" tIns="0" rIns="0" bIns="0">
            <a:spAutoFit/>
          </a:bodyPr>
          <a:lstStyle/>
          <a:p>
            <a:pPr algn="l">
              <a:defRPr sz="1000"/>
            </a:pPr>
            <a:r>
              <a:rPr lang="de-DE"/>
              <a:t>Version 4.0</a:t>
            </a:r>
            <a:endParaRPr lang="de-DE" dirty="0"/>
          </a:p>
        </p:txBody>
      </p:sp>
    </p:spTree>
    <p:extLst>
      <p:ext uri="{BB962C8B-B14F-4D97-AF65-F5344CB8AC3E}">
        <p14:creationId xmlns:p14="http://schemas.microsoft.com/office/powerpoint/2010/main" val="605479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378C-434A-476E-B83A-58260696952E}"/>
              </a:ext>
            </a:extLst>
          </p:cNvPr>
          <p:cNvSpPr>
            <a:spLocks noGrp="1"/>
          </p:cNvSpPr>
          <p:nvPr>
            <p:ph type="title"/>
          </p:nvPr>
        </p:nvSpPr>
        <p:spPr>
          <a:xfrm>
            <a:off x="795131" y="2058366"/>
            <a:ext cx="10389704" cy="2302565"/>
          </a:xfrm>
        </p:spPr>
        <p:txBody>
          <a:bodyPr wrap="square" anchor="ctr" anchorCtr="0">
            <a:noAutofit/>
          </a:bodyPr>
          <a:lstStyle/>
          <a:p>
            <a:pPr algn="ctr">
              <a:defRPr sz="5400"/>
            </a:pPr>
            <a:r>
              <a:rPr lang="de-DE" dirty="0"/>
              <a:t>Einflussnahme </a:t>
            </a:r>
            <a:br>
              <a:rPr lang="de-DE" dirty="0"/>
            </a:br>
            <a:r>
              <a:rPr lang="de-DE" dirty="0"/>
              <a:t>und </a:t>
            </a:r>
            <a:br>
              <a:rPr lang="de-DE" dirty="0"/>
            </a:br>
            <a:r>
              <a:rPr lang="de-DE" dirty="0"/>
              <a:t>Gefühlsausdruck</a:t>
            </a:r>
          </a:p>
        </p:txBody>
      </p:sp>
      <p:sp>
        <p:nvSpPr>
          <p:cNvPr id="4" name="Slide Number Placeholder 3">
            <a:extLst>
              <a:ext uri="{FF2B5EF4-FFF2-40B4-BE49-F238E27FC236}">
                <a16:creationId xmlns:a16="http://schemas.microsoft.com/office/drawing/2014/main" id="{4D73AFBC-48C8-4D6D-9E37-43245DF7EC6F}"/>
              </a:ext>
            </a:extLst>
          </p:cNvPr>
          <p:cNvSpPr>
            <a:spLocks noGrp="1"/>
          </p:cNvSpPr>
          <p:nvPr>
            <p:ph type="sldNum" sz="quarter" idx="12"/>
          </p:nvPr>
        </p:nvSpPr>
        <p:spPr/>
        <p:txBody>
          <a:bodyPr wrap="square">
            <a:noAutofit/>
          </a:bodyPr>
          <a:lstStyle/>
          <a:p>
            <a:fld id="{1B1CF60C-C85D-47C0-8597-E3BF95F18FA3}" type="slidenum">
              <a:rPr lang="de-DE" smtClean="0"/>
              <a:t>6</a:t>
            </a:fld>
            <a:endParaRPr lang="de-DE" dirty="0"/>
          </a:p>
        </p:txBody>
      </p:sp>
      <p:sp>
        <p:nvSpPr>
          <p:cNvPr id="8" name="Footer Placeholder 1">
            <a:extLst>
              <a:ext uri="{FF2B5EF4-FFF2-40B4-BE49-F238E27FC236}">
                <a16:creationId xmlns:a16="http://schemas.microsoft.com/office/drawing/2014/main" id="{2A38097B-F1CD-A44A-8A1E-E253784CE884}"/>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Tree>
    <p:extLst>
      <p:ext uri="{BB962C8B-B14F-4D97-AF65-F5344CB8AC3E}">
        <p14:creationId xmlns:p14="http://schemas.microsoft.com/office/powerpoint/2010/main" val="273287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FC351F-32A3-47AC-B1EB-3DF91A0F5826}"/>
              </a:ext>
            </a:extLst>
          </p:cNvPr>
          <p:cNvSpPr>
            <a:spLocks noGrp="1"/>
          </p:cNvSpPr>
          <p:nvPr>
            <p:ph type="title"/>
          </p:nvPr>
        </p:nvSpPr>
        <p:spPr>
          <a:xfrm>
            <a:off x="390526" y="228600"/>
            <a:ext cx="11572874" cy="1009650"/>
          </a:xfrm>
        </p:spPr>
        <p:txBody>
          <a:bodyPr wrap="square">
            <a:noAutofit/>
          </a:bodyPr>
          <a:lstStyle/>
          <a:p>
            <a:r>
              <a:rPr lang="de-DE"/>
              <a:t>Einflussnahme</a:t>
            </a:r>
            <a:endParaRPr lang="de-DE" dirty="0"/>
          </a:p>
        </p:txBody>
      </p:sp>
      <p:sp>
        <p:nvSpPr>
          <p:cNvPr id="6" name="Slide Number Placeholder 5">
            <a:extLst>
              <a:ext uri="{FF2B5EF4-FFF2-40B4-BE49-F238E27FC236}">
                <a16:creationId xmlns:a16="http://schemas.microsoft.com/office/drawing/2014/main" id="{0F648585-C171-4059-A09E-E4C64A0BEAFE}"/>
              </a:ext>
            </a:extLst>
          </p:cNvPr>
          <p:cNvSpPr>
            <a:spLocks noGrp="1"/>
          </p:cNvSpPr>
          <p:nvPr>
            <p:ph type="sldNum" sz="quarter" idx="12"/>
          </p:nvPr>
        </p:nvSpPr>
        <p:spPr/>
        <p:txBody>
          <a:bodyPr wrap="square">
            <a:noAutofit/>
          </a:bodyPr>
          <a:lstStyle/>
          <a:p>
            <a:fld id="{1B1CF60C-C85D-47C0-8597-E3BF95F18FA3}" type="slidenum">
              <a:rPr lang="de-DE" smtClean="0"/>
              <a:t>7</a:t>
            </a:fld>
            <a:endParaRPr lang="de-DE" dirty="0"/>
          </a:p>
        </p:txBody>
      </p:sp>
      <p:sp>
        <p:nvSpPr>
          <p:cNvPr id="5" name="Footer Placeholder 4">
            <a:extLst>
              <a:ext uri="{FF2B5EF4-FFF2-40B4-BE49-F238E27FC236}">
                <a16:creationId xmlns:a16="http://schemas.microsoft.com/office/drawing/2014/main" id="{DA8B4132-42A3-49F5-8D07-70E31F04F190}"/>
              </a:ext>
            </a:extLst>
          </p:cNvPr>
          <p:cNvSpPr>
            <a:spLocks noGrp="1"/>
          </p:cNvSpPr>
          <p:nvPr>
            <p:ph type="ftr" sz="quarter" idx="13"/>
          </p:nvPr>
        </p:nvSpPr>
        <p:spPr/>
        <p:txBody>
          <a:bodyPr wrap="square">
            <a:noAutofit/>
          </a:bodyPr>
          <a:lstStyle/>
          <a:p>
            <a:pPr algn="l"/>
            <a:r>
              <a:rPr lang="de-DE"/>
              <a:t>© The TRACOM Corporation. Alle Rechte vorbehalten.</a:t>
            </a:r>
            <a:endParaRPr lang="de-DE" dirty="0"/>
          </a:p>
        </p:txBody>
      </p:sp>
      <p:sp>
        <p:nvSpPr>
          <p:cNvPr id="9" name="Text Placeholder 8">
            <a:extLst>
              <a:ext uri="{FF2B5EF4-FFF2-40B4-BE49-F238E27FC236}">
                <a16:creationId xmlns:a16="http://schemas.microsoft.com/office/drawing/2014/main" id="{85D55731-13AF-4B92-ABBD-AE6EB6FE775C}"/>
              </a:ext>
            </a:extLst>
          </p:cNvPr>
          <p:cNvSpPr>
            <a:spLocks noGrp="1"/>
          </p:cNvSpPr>
          <p:nvPr>
            <p:ph type="body" sz="quarter" idx="14"/>
          </p:nvPr>
        </p:nvSpPr>
        <p:spPr>
          <a:xfrm>
            <a:off x="390524" y="1320800"/>
            <a:ext cx="11572875" cy="903288"/>
          </a:xfrm>
        </p:spPr>
        <p:txBody>
          <a:bodyPr wrap="square">
            <a:noAutofit/>
          </a:bodyPr>
          <a:lstStyle/>
          <a:p>
            <a:r>
              <a:rPr lang="de-DE" dirty="0"/>
              <a:t>Das Ausmaß, in dem wir in der Interaktion mit anderen „fragen“ oder „anordnen“</a:t>
            </a:r>
          </a:p>
        </p:txBody>
      </p:sp>
      <p:sp>
        <p:nvSpPr>
          <p:cNvPr id="105" name="Freeform: Shape 104">
            <a:extLst>
              <a:ext uri="{FF2B5EF4-FFF2-40B4-BE49-F238E27FC236}">
                <a16:creationId xmlns:a16="http://schemas.microsoft.com/office/drawing/2014/main" id="{F47359FB-C5A9-4B91-AA9E-3F9EB11EB072}"/>
              </a:ext>
            </a:extLst>
          </p:cNvPr>
          <p:cNvSpPr/>
          <p:nvPr/>
        </p:nvSpPr>
        <p:spPr bwMode="gray">
          <a:xfrm>
            <a:off x="390524" y="3731130"/>
            <a:ext cx="11554407" cy="47148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nvGrpSpPr>
          <p:cNvPr id="11" name="Group 10">
            <a:extLst>
              <a:ext uri="{FF2B5EF4-FFF2-40B4-BE49-F238E27FC236}">
                <a16:creationId xmlns:a16="http://schemas.microsoft.com/office/drawing/2014/main" id="{61028CB7-221A-496D-9791-24DAA674F1DB}"/>
              </a:ext>
            </a:extLst>
          </p:cNvPr>
          <p:cNvGrpSpPr/>
          <p:nvPr/>
        </p:nvGrpSpPr>
        <p:grpSpPr>
          <a:xfrm>
            <a:off x="920979" y="2586262"/>
            <a:ext cx="2286079" cy="2623452"/>
            <a:chOff x="663804" y="2586262"/>
            <a:chExt cx="2286079" cy="2623452"/>
          </a:xfrm>
        </p:grpSpPr>
        <p:grpSp>
          <p:nvGrpSpPr>
            <p:cNvPr id="2" name="Group 1">
              <a:extLst>
                <a:ext uri="{FF2B5EF4-FFF2-40B4-BE49-F238E27FC236}">
                  <a16:creationId xmlns:a16="http://schemas.microsoft.com/office/drawing/2014/main" id="{F69E7FE5-AC1F-4715-B8C8-261187280A71}"/>
                </a:ext>
              </a:extLst>
            </p:cNvPr>
            <p:cNvGrpSpPr/>
            <p:nvPr/>
          </p:nvGrpSpPr>
          <p:grpSpPr>
            <a:xfrm>
              <a:off x="666262" y="2586262"/>
              <a:ext cx="2283621" cy="1473315"/>
              <a:chOff x="666262" y="2586262"/>
              <a:chExt cx="2283621" cy="1473315"/>
            </a:xfrm>
          </p:grpSpPr>
          <p:sp>
            <p:nvSpPr>
              <p:cNvPr id="106" name="Rectangle 105">
                <a:extLst>
                  <a:ext uri="{FF2B5EF4-FFF2-40B4-BE49-F238E27FC236}">
                    <a16:creationId xmlns:a16="http://schemas.microsoft.com/office/drawing/2014/main" id="{7CBEC70D-C074-4106-B90C-A3290F802108}"/>
                  </a:ext>
                </a:extLst>
              </p:cNvPr>
              <p:cNvSpPr/>
              <p:nvPr/>
            </p:nvSpPr>
            <p:spPr bwMode="gray">
              <a:xfrm>
                <a:off x="912456" y="2586262"/>
                <a:ext cx="2037427"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dirty="0">
                    <a:solidFill>
                      <a:schemeClr val="tx2"/>
                    </a:solidFill>
                  </a:rPr>
                  <a:t>Stärker </a:t>
                </a:r>
                <a:br>
                  <a:rPr lang="de-DE" dirty="0">
                    <a:solidFill>
                      <a:schemeClr val="tx2"/>
                    </a:solidFill>
                  </a:rPr>
                </a:br>
                <a:r>
                  <a:rPr lang="de-DE" dirty="0">
                    <a:solidFill>
                      <a:schemeClr val="accent2"/>
                    </a:solidFill>
                    <a:latin typeface="Arial Black" panose="020B0A04020102020204" pitchFamily="34" charset="0"/>
                  </a:rPr>
                  <a:t>fragend</a:t>
                </a:r>
              </a:p>
            </p:txBody>
          </p:sp>
          <p:cxnSp>
            <p:nvCxnSpPr>
              <p:cNvPr id="112" name="Straight Arrow Connector 111">
                <a:extLst>
                  <a:ext uri="{FF2B5EF4-FFF2-40B4-BE49-F238E27FC236}">
                    <a16:creationId xmlns:a16="http://schemas.microsoft.com/office/drawing/2014/main" id="{BC3CDF6D-9308-4718-A404-2FB11520D53C}"/>
                  </a:ext>
                </a:extLst>
              </p:cNvPr>
              <p:cNvCxnSpPr>
                <a:cxnSpLocks/>
              </p:cNvCxnSpPr>
              <p:nvPr/>
            </p:nvCxnSpPr>
            <p:spPr>
              <a:xfrm flipV="1">
                <a:off x="751988"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4C58A70F-5996-4107-921A-B257E0ED82D3}"/>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58" name="Group 57">
              <a:extLst>
                <a:ext uri="{FF2B5EF4-FFF2-40B4-BE49-F238E27FC236}">
                  <a16:creationId xmlns:a16="http://schemas.microsoft.com/office/drawing/2014/main" id="{889C6C54-A2CB-443F-8CE9-0F9A7551824B}"/>
                </a:ext>
              </a:extLst>
            </p:cNvPr>
            <p:cNvGrpSpPr/>
            <p:nvPr/>
          </p:nvGrpSpPr>
          <p:grpSpPr>
            <a:xfrm flipV="1">
              <a:off x="663804" y="3874285"/>
              <a:ext cx="185292" cy="1335429"/>
              <a:chOff x="666262" y="2724148"/>
              <a:chExt cx="185292" cy="1335429"/>
            </a:xfrm>
          </p:grpSpPr>
          <p:cxnSp>
            <p:nvCxnSpPr>
              <p:cNvPr id="60" name="Straight Arrow Connector 59">
                <a:extLst>
                  <a:ext uri="{FF2B5EF4-FFF2-40B4-BE49-F238E27FC236}">
                    <a16:creationId xmlns:a16="http://schemas.microsoft.com/office/drawing/2014/main" id="{82C26E81-2E61-4A88-9742-BAC873EF2A1F}"/>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596B154B-8FF8-48DD-921F-A19B50280E4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grpSp>
        <p:nvGrpSpPr>
          <p:cNvPr id="12" name="Group 11">
            <a:extLst>
              <a:ext uri="{FF2B5EF4-FFF2-40B4-BE49-F238E27FC236}">
                <a16:creationId xmlns:a16="http://schemas.microsoft.com/office/drawing/2014/main" id="{82355E64-F2D0-4BE0-9FFB-E4EE49740F0C}"/>
              </a:ext>
            </a:extLst>
          </p:cNvPr>
          <p:cNvGrpSpPr/>
          <p:nvPr/>
        </p:nvGrpSpPr>
        <p:grpSpPr>
          <a:xfrm>
            <a:off x="3854546" y="2586262"/>
            <a:ext cx="2227440" cy="2623339"/>
            <a:chOff x="3673571" y="2586262"/>
            <a:chExt cx="2227440" cy="2623339"/>
          </a:xfrm>
        </p:grpSpPr>
        <p:grpSp>
          <p:nvGrpSpPr>
            <p:cNvPr id="3" name="Group 2">
              <a:extLst>
                <a:ext uri="{FF2B5EF4-FFF2-40B4-BE49-F238E27FC236}">
                  <a16:creationId xmlns:a16="http://schemas.microsoft.com/office/drawing/2014/main" id="{B151CDB1-0B77-4310-8A77-4C2D1FAB4EBA}"/>
                </a:ext>
              </a:extLst>
            </p:cNvPr>
            <p:cNvGrpSpPr/>
            <p:nvPr/>
          </p:nvGrpSpPr>
          <p:grpSpPr>
            <a:xfrm>
              <a:off x="3673571" y="2586262"/>
              <a:ext cx="2227440" cy="1473315"/>
              <a:chOff x="3673571" y="2586262"/>
              <a:chExt cx="2227440" cy="1473315"/>
            </a:xfrm>
          </p:grpSpPr>
          <p:sp>
            <p:nvSpPr>
              <p:cNvPr id="107" name="Rectangle 106">
                <a:extLst>
                  <a:ext uri="{FF2B5EF4-FFF2-40B4-BE49-F238E27FC236}">
                    <a16:creationId xmlns:a16="http://schemas.microsoft.com/office/drawing/2014/main" id="{862BD851-A968-4477-924E-FCC18BA47445}"/>
                  </a:ext>
                </a:extLst>
              </p:cNvPr>
              <p:cNvSpPr/>
              <p:nvPr/>
            </p:nvSpPr>
            <p:spPr bwMode="gray">
              <a:xfrm>
                <a:off x="3887140" y="2586262"/>
                <a:ext cx="2013871"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dirty="0">
                    <a:solidFill>
                      <a:schemeClr val="accent2"/>
                    </a:solidFill>
                    <a:latin typeface="Arial Black" panose="020B0A04020102020204" pitchFamily="34" charset="0"/>
                  </a:rPr>
                  <a:t>Fragend </a:t>
                </a:r>
                <a:br>
                  <a:rPr lang="de-DE" dirty="0">
                    <a:solidFill>
                      <a:schemeClr val="accent2"/>
                    </a:solidFill>
                    <a:latin typeface="Arial Black" panose="020B0A04020102020204" pitchFamily="34" charset="0"/>
                  </a:rPr>
                </a:br>
                <a:r>
                  <a:rPr lang="de-DE" dirty="0">
                    <a:solidFill>
                      <a:schemeClr val="tx2"/>
                    </a:solidFill>
                  </a:rPr>
                  <a:t>mit einigem </a:t>
                </a:r>
                <a:r>
                  <a:rPr lang="de-DE" dirty="0">
                    <a:solidFill>
                      <a:schemeClr val="accent2"/>
                    </a:solidFill>
                    <a:latin typeface="Arial Black" panose="020B0A04020102020204" pitchFamily="34" charset="0"/>
                  </a:rPr>
                  <a:t>Anordnen</a:t>
                </a:r>
              </a:p>
            </p:txBody>
          </p:sp>
          <p:cxnSp>
            <p:nvCxnSpPr>
              <p:cNvPr id="114" name="Straight Arrow Connector 113">
                <a:extLst>
                  <a:ext uri="{FF2B5EF4-FFF2-40B4-BE49-F238E27FC236}">
                    <a16:creationId xmlns:a16="http://schemas.microsoft.com/office/drawing/2014/main" id="{5737DADE-EA8E-47B8-84C6-FA905D25DEB9}"/>
                  </a:ext>
                </a:extLst>
              </p:cNvPr>
              <p:cNvCxnSpPr>
                <a:cxnSpLocks/>
              </p:cNvCxnSpPr>
              <p:nvPr/>
            </p:nvCxnSpPr>
            <p:spPr>
              <a:xfrm flipV="1">
                <a:off x="376272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1" name="Oval 150">
                <a:extLst>
                  <a:ext uri="{FF2B5EF4-FFF2-40B4-BE49-F238E27FC236}">
                    <a16:creationId xmlns:a16="http://schemas.microsoft.com/office/drawing/2014/main" id="{05254348-75EA-49B2-9CB4-DBE65982CAD0}"/>
                  </a:ext>
                </a:extLst>
              </p:cNvPr>
              <p:cNvSpPr/>
              <p:nvPr/>
            </p:nvSpPr>
            <p:spPr bwMode="gray">
              <a:xfrm>
                <a:off x="3673571"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62" name="Group 61">
              <a:extLst>
                <a:ext uri="{FF2B5EF4-FFF2-40B4-BE49-F238E27FC236}">
                  <a16:creationId xmlns:a16="http://schemas.microsoft.com/office/drawing/2014/main" id="{11289068-BD7F-4BAC-A8A9-C98CF8E1552E}"/>
                </a:ext>
              </a:extLst>
            </p:cNvPr>
            <p:cNvGrpSpPr/>
            <p:nvPr/>
          </p:nvGrpSpPr>
          <p:grpSpPr>
            <a:xfrm flipV="1">
              <a:off x="3673571" y="3874172"/>
              <a:ext cx="185292" cy="1335429"/>
              <a:chOff x="666262" y="2724148"/>
              <a:chExt cx="185292" cy="1335429"/>
            </a:xfrm>
          </p:grpSpPr>
          <p:cxnSp>
            <p:nvCxnSpPr>
              <p:cNvPr id="63" name="Straight Arrow Connector 62">
                <a:extLst>
                  <a:ext uri="{FF2B5EF4-FFF2-40B4-BE49-F238E27FC236}">
                    <a16:creationId xmlns:a16="http://schemas.microsoft.com/office/drawing/2014/main" id="{41254307-FEFC-41A6-91DD-E9A7611011D1}"/>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530CAD69-A7F1-4929-A28A-C7051CDC4F19}"/>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grpSp>
        <p:nvGrpSpPr>
          <p:cNvPr id="13" name="Group 12">
            <a:extLst>
              <a:ext uri="{FF2B5EF4-FFF2-40B4-BE49-F238E27FC236}">
                <a16:creationId xmlns:a16="http://schemas.microsoft.com/office/drawing/2014/main" id="{595BE5B8-0C9A-41A5-9DD2-2B4A82008374}"/>
              </a:ext>
            </a:extLst>
          </p:cNvPr>
          <p:cNvGrpSpPr/>
          <p:nvPr/>
        </p:nvGrpSpPr>
        <p:grpSpPr>
          <a:xfrm>
            <a:off x="7178329" y="2586262"/>
            <a:ext cx="2151664" cy="2623339"/>
            <a:chOff x="6721129" y="2586262"/>
            <a:chExt cx="2151664" cy="2623339"/>
          </a:xfrm>
        </p:grpSpPr>
        <p:grpSp>
          <p:nvGrpSpPr>
            <p:cNvPr id="4" name="Group 3">
              <a:extLst>
                <a:ext uri="{FF2B5EF4-FFF2-40B4-BE49-F238E27FC236}">
                  <a16:creationId xmlns:a16="http://schemas.microsoft.com/office/drawing/2014/main" id="{FE50E3DB-23C7-491A-933C-E1E0EF101904}"/>
                </a:ext>
              </a:extLst>
            </p:cNvPr>
            <p:cNvGrpSpPr/>
            <p:nvPr/>
          </p:nvGrpSpPr>
          <p:grpSpPr>
            <a:xfrm>
              <a:off x="6722155" y="2586262"/>
              <a:ext cx="2150638" cy="1473315"/>
              <a:chOff x="6722155" y="2586262"/>
              <a:chExt cx="2150638" cy="1473315"/>
            </a:xfrm>
          </p:grpSpPr>
          <p:sp>
            <p:nvSpPr>
              <p:cNvPr id="108" name="Rectangle 107">
                <a:extLst>
                  <a:ext uri="{FF2B5EF4-FFF2-40B4-BE49-F238E27FC236}">
                    <a16:creationId xmlns:a16="http://schemas.microsoft.com/office/drawing/2014/main" id="{720DD83C-BCAA-4EC7-BE2C-A082021A9E40}"/>
                  </a:ext>
                </a:extLst>
              </p:cNvPr>
              <p:cNvSpPr/>
              <p:nvPr/>
            </p:nvSpPr>
            <p:spPr bwMode="gray">
              <a:xfrm>
                <a:off x="6906421" y="2586262"/>
                <a:ext cx="1966372"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dirty="0">
                    <a:solidFill>
                      <a:schemeClr val="accent2"/>
                    </a:solidFill>
                    <a:latin typeface="Arial Black" panose="020B0A04020102020204" pitchFamily="34" charset="0"/>
                  </a:rPr>
                  <a:t>Anordnend </a:t>
                </a:r>
                <a:br>
                  <a:rPr lang="de-DE" dirty="0">
                    <a:solidFill>
                      <a:schemeClr val="accent2"/>
                    </a:solidFill>
                    <a:latin typeface="Arial Black" panose="020B0A04020102020204" pitchFamily="34" charset="0"/>
                  </a:rPr>
                </a:br>
                <a:r>
                  <a:rPr lang="de-DE" dirty="0">
                    <a:solidFill>
                      <a:schemeClr val="tx2"/>
                    </a:solidFill>
                  </a:rPr>
                  <a:t>mit einigem </a:t>
                </a:r>
                <a:r>
                  <a:rPr lang="de-DE" dirty="0">
                    <a:solidFill>
                      <a:schemeClr val="accent2"/>
                    </a:solidFill>
                    <a:latin typeface="Arial Black" panose="020B0A04020102020204" pitchFamily="34" charset="0"/>
                  </a:rPr>
                  <a:t>Fragen</a:t>
                </a:r>
              </a:p>
            </p:txBody>
          </p:sp>
          <p:cxnSp>
            <p:nvCxnSpPr>
              <p:cNvPr id="115" name="Straight Arrow Connector 114">
                <a:extLst>
                  <a:ext uri="{FF2B5EF4-FFF2-40B4-BE49-F238E27FC236}">
                    <a16:creationId xmlns:a16="http://schemas.microsoft.com/office/drawing/2014/main" id="{0966F77E-C92A-4E02-97A3-64B80B73A117}"/>
                  </a:ext>
                </a:extLst>
              </p:cNvPr>
              <p:cNvCxnSpPr>
                <a:cxnSpLocks/>
              </p:cNvCxnSpPr>
              <p:nvPr/>
            </p:nvCxnSpPr>
            <p:spPr>
              <a:xfrm flipV="1">
                <a:off x="6802487"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2" name="Oval 151">
                <a:extLst>
                  <a:ext uri="{FF2B5EF4-FFF2-40B4-BE49-F238E27FC236}">
                    <a16:creationId xmlns:a16="http://schemas.microsoft.com/office/drawing/2014/main" id="{DDA7D8D5-386C-43EA-B6EC-73EF743A014B}"/>
                  </a:ext>
                </a:extLst>
              </p:cNvPr>
              <p:cNvSpPr/>
              <p:nvPr/>
            </p:nvSpPr>
            <p:spPr bwMode="gray">
              <a:xfrm>
                <a:off x="6722155"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66" name="Group 65">
              <a:extLst>
                <a:ext uri="{FF2B5EF4-FFF2-40B4-BE49-F238E27FC236}">
                  <a16:creationId xmlns:a16="http://schemas.microsoft.com/office/drawing/2014/main" id="{F834F313-37B2-46BE-9E1A-A26BA9F3D915}"/>
                </a:ext>
              </a:extLst>
            </p:cNvPr>
            <p:cNvGrpSpPr/>
            <p:nvPr/>
          </p:nvGrpSpPr>
          <p:grpSpPr>
            <a:xfrm flipV="1">
              <a:off x="6721129" y="3874172"/>
              <a:ext cx="185292" cy="1335429"/>
              <a:chOff x="666262" y="2724148"/>
              <a:chExt cx="185292" cy="1335429"/>
            </a:xfrm>
          </p:grpSpPr>
          <p:cxnSp>
            <p:nvCxnSpPr>
              <p:cNvPr id="67" name="Straight Arrow Connector 66">
                <a:extLst>
                  <a:ext uri="{FF2B5EF4-FFF2-40B4-BE49-F238E27FC236}">
                    <a16:creationId xmlns:a16="http://schemas.microsoft.com/office/drawing/2014/main" id="{75067903-943D-4299-BD98-DBD15D8CF3CB}"/>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F6F86F60-AE12-4629-A039-C4C00977A621}"/>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grpSp>
        <p:nvGrpSpPr>
          <p:cNvPr id="14" name="Group 13">
            <a:extLst>
              <a:ext uri="{FF2B5EF4-FFF2-40B4-BE49-F238E27FC236}">
                <a16:creationId xmlns:a16="http://schemas.microsoft.com/office/drawing/2014/main" id="{62C83BEE-D801-4E35-8C2A-3DE5B50AFD4C}"/>
              </a:ext>
            </a:extLst>
          </p:cNvPr>
          <p:cNvGrpSpPr/>
          <p:nvPr/>
        </p:nvGrpSpPr>
        <p:grpSpPr>
          <a:xfrm>
            <a:off x="10119989" y="2586262"/>
            <a:ext cx="2001716" cy="2623339"/>
            <a:chOff x="9767564" y="2586262"/>
            <a:chExt cx="2001716" cy="2623339"/>
          </a:xfrm>
        </p:grpSpPr>
        <p:grpSp>
          <p:nvGrpSpPr>
            <p:cNvPr id="7" name="Group 6">
              <a:extLst>
                <a:ext uri="{FF2B5EF4-FFF2-40B4-BE49-F238E27FC236}">
                  <a16:creationId xmlns:a16="http://schemas.microsoft.com/office/drawing/2014/main" id="{D01F4BB2-CD92-4555-BB2D-227F92862F8B}"/>
                </a:ext>
              </a:extLst>
            </p:cNvPr>
            <p:cNvGrpSpPr/>
            <p:nvPr/>
          </p:nvGrpSpPr>
          <p:grpSpPr>
            <a:xfrm>
              <a:off x="9767564" y="2586262"/>
              <a:ext cx="2001716" cy="1473315"/>
              <a:chOff x="9767564" y="2586262"/>
              <a:chExt cx="2001716" cy="1473315"/>
            </a:xfrm>
          </p:grpSpPr>
          <p:sp>
            <p:nvSpPr>
              <p:cNvPr id="109" name="Rectangle 108">
                <a:extLst>
                  <a:ext uri="{FF2B5EF4-FFF2-40B4-BE49-F238E27FC236}">
                    <a16:creationId xmlns:a16="http://schemas.microsoft.com/office/drawing/2014/main" id="{7A071793-5E94-4075-9D7A-39BD412B488B}"/>
                  </a:ext>
                </a:extLst>
              </p:cNvPr>
              <p:cNvSpPr/>
              <p:nvPr/>
            </p:nvSpPr>
            <p:spPr bwMode="gray">
              <a:xfrm>
                <a:off x="9991725" y="2586262"/>
                <a:ext cx="1777555" cy="7765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t">
                <a:noAutofit/>
              </a:bodyPr>
              <a:lstStyle/>
              <a:p>
                <a:r>
                  <a:rPr lang="de-DE">
                    <a:solidFill>
                      <a:schemeClr val="tx2"/>
                    </a:solidFill>
                  </a:rPr>
                  <a:t>Stärker </a:t>
                </a:r>
                <a:r>
                  <a:rPr lang="de-DE">
                    <a:solidFill>
                      <a:schemeClr val="accent2"/>
                    </a:solidFill>
                    <a:latin typeface="Arial Black" panose="020B0A04020102020204" pitchFamily="34" charset="0"/>
                  </a:rPr>
                  <a:t>anordnend</a:t>
                </a:r>
                <a:endParaRPr lang="de-DE" dirty="0">
                  <a:solidFill>
                    <a:schemeClr val="accent2"/>
                  </a:solidFill>
                  <a:latin typeface="Arial Black" panose="020B0A04020102020204" pitchFamily="34" charset="0"/>
                </a:endParaRPr>
              </a:p>
            </p:txBody>
          </p:sp>
          <p:cxnSp>
            <p:nvCxnSpPr>
              <p:cNvPr id="116" name="Straight Arrow Connector 115">
                <a:extLst>
                  <a:ext uri="{FF2B5EF4-FFF2-40B4-BE49-F238E27FC236}">
                    <a16:creationId xmlns:a16="http://schemas.microsoft.com/office/drawing/2014/main" id="{1516D83F-D678-4103-9DCA-A6D8615A2EAB}"/>
                  </a:ext>
                </a:extLst>
              </p:cNvPr>
              <p:cNvCxnSpPr>
                <a:cxnSpLocks/>
              </p:cNvCxnSpPr>
              <p:nvPr/>
            </p:nvCxnSpPr>
            <p:spPr>
              <a:xfrm flipV="1">
                <a:off x="9867900" y="2724148"/>
                <a:ext cx="0" cy="1287804"/>
              </a:xfrm>
              <a:prstGeom prst="straightConnector1">
                <a:avLst/>
              </a:prstGeom>
              <a:ln w="15875" cap="rnd">
                <a:solidFill>
                  <a:schemeClr val="accent6"/>
                </a:solidFill>
                <a:round/>
                <a:tailEnd type="ova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6CA66541-9FB1-4BCF-B519-50D9D36020B9}"/>
                  </a:ext>
                </a:extLst>
              </p:cNvPr>
              <p:cNvSpPr/>
              <p:nvPr/>
            </p:nvSpPr>
            <p:spPr bwMode="gray">
              <a:xfrm>
                <a:off x="9767564"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nvGrpSpPr>
            <p:cNvPr id="69" name="Group 68">
              <a:extLst>
                <a:ext uri="{FF2B5EF4-FFF2-40B4-BE49-F238E27FC236}">
                  <a16:creationId xmlns:a16="http://schemas.microsoft.com/office/drawing/2014/main" id="{69E6FE9F-5916-4A73-8CD3-794C07BEFCCF}"/>
                </a:ext>
              </a:extLst>
            </p:cNvPr>
            <p:cNvGrpSpPr/>
            <p:nvPr/>
          </p:nvGrpSpPr>
          <p:grpSpPr>
            <a:xfrm flipV="1">
              <a:off x="9768687" y="3874172"/>
              <a:ext cx="185292" cy="1335429"/>
              <a:chOff x="666262" y="2724148"/>
              <a:chExt cx="185292" cy="1335429"/>
            </a:xfrm>
          </p:grpSpPr>
          <p:cxnSp>
            <p:nvCxnSpPr>
              <p:cNvPr id="70" name="Straight Arrow Connector 69">
                <a:extLst>
                  <a:ext uri="{FF2B5EF4-FFF2-40B4-BE49-F238E27FC236}">
                    <a16:creationId xmlns:a16="http://schemas.microsoft.com/office/drawing/2014/main" id="{DD4F5C41-F228-4569-9B24-8105F4496309}"/>
                  </a:ext>
                </a:extLst>
              </p:cNvPr>
              <p:cNvCxnSpPr>
                <a:cxnSpLocks/>
              </p:cNvCxnSpPr>
              <p:nvPr/>
            </p:nvCxnSpPr>
            <p:spPr>
              <a:xfrm flipV="1">
                <a:off x="751988" y="2724148"/>
                <a:ext cx="0" cy="1287804"/>
              </a:xfrm>
              <a:prstGeom prst="straightConnector1">
                <a:avLst/>
              </a:prstGeom>
              <a:ln w="15875" cap="rnd">
                <a:solidFill>
                  <a:schemeClr val="accent6">
                    <a:alpha val="0"/>
                  </a:schemeClr>
                </a:solidFill>
                <a:round/>
                <a:tailEnd type="ova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D9D644F4-1417-4A8D-894C-6149CA005516}"/>
                  </a:ext>
                </a:extLst>
              </p:cNvPr>
              <p:cNvSpPr/>
              <p:nvPr/>
            </p:nvSpPr>
            <p:spPr bwMode="gray">
              <a:xfrm>
                <a:off x="666262" y="3874285"/>
                <a:ext cx="185292" cy="185292"/>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endParaRPr lang="de-DE" sz="1800" dirty="0">
                  <a:solidFill>
                    <a:schemeClr val="bg1"/>
                  </a:solidFill>
                </a:endParaRPr>
              </a:p>
            </p:txBody>
          </p:sp>
        </p:grpSp>
      </p:grpSp>
    </p:spTree>
    <p:extLst>
      <p:ext uri="{BB962C8B-B14F-4D97-AF65-F5344CB8AC3E}">
        <p14:creationId xmlns:p14="http://schemas.microsoft.com/office/powerpoint/2010/main" val="1442559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a16="http://schemas.microsoft.com/office/drawing/2014/main">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B01CE6D-7D77-406D-BFBE-9917245B1E16}"/>
              </a:ext>
            </a:extLst>
          </p:cNvPr>
          <p:cNvSpPr>
            <a:spLocks noGrp="1"/>
          </p:cNvSpPr>
          <p:nvPr>
            <p:ph type="title"/>
          </p:nvPr>
        </p:nvSpPr>
        <p:spPr>
          <a:xfrm>
            <a:off x="390525" y="228600"/>
            <a:ext cx="3687763" cy="1995488"/>
          </a:xfrm>
        </p:spPr>
        <p:txBody>
          <a:bodyPr wrap="square"/>
          <a:lstStyle/>
          <a:p>
            <a:r>
              <a:rPr lang="de-DE" dirty="0"/>
              <a:t>Verhaltensweisen der Einflussnahme</a:t>
            </a:r>
          </a:p>
        </p:txBody>
      </p:sp>
      <p:sp>
        <p:nvSpPr>
          <p:cNvPr id="8" name="Content Placeholder 7">
            <a:extLst>
              <a:ext uri="{FF2B5EF4-FFF2-40B4-BE49-F238E27FC236}">
                <a16:creationId xmlns:a16="http://schemas.microsoft.com/office/drawing/2014/main" id="{FEEDC26F-F900-41DD-924C-EE21C6E4F7AD}"/>
              </a:ext>
            </a:extLst>
          </p:cNvPr>
          <p:cNvSpPr>
            <a:spLocks noGrp="1"/>
          </p:cNvSpPr>
          <p:nvPr>
            <p:ph idx="1"/>
          </p:nvPr>
        </p:nvSpPr>
        <p:spPr>
          <a:xfrm>
            <a:off x="4137112" y="228600"/>
            <a:ext cx="7826289" cy="5798126"/>
          </a:xfrm>
        </p:spPr>
        <p:txBody>
          <a:bodyPr/>
          <a:lstStyle/>
          <a:p>
            <a:r>
              <a:rPr lang="de-DE"/>
              <a:t> </a:t>
            </a:r>
            <a:endParaRPr lang="de-DE" dirty="0"/>
          </a:p>
        </p:txBody>
      </p:sp>
      <p:sp>
        <p:nvSpPr>
          <p:cNvPr id="4" name="Footer Placeholder 3">
            <a:extLst>
              <a:ext uri="{FF2B5EF4-FFF2-40B4-BE49-F238E27FC236}">
                <a16:creationId xmlns:a16="http://schemas.microsoft.com/office/drawing/2014/main" id="{8C12E9FE-DB54-4DDD-9F68-1015D3EAF337}"/>
              </a:ext>
            </a:extLst>
          </p:cNvPr>
          <p:cNvSpPr>
            <a:spLocks noGrp="1"/>
          </p:cNvSpPr>
          <p:nvPr>
            <p:ph type="ftr" sz="quarter" idx="11"/>
          </p:nvPr>
        </p:nvSpPr>
        <p:spPr/>
        <p:txBody>
          <a:bodyPr/>
          <a:lstStyle/>
          <a:p>
            <a:pPr algn="l"/>
            <a:r>
              <a:rPr lang="de-DE"/>
              <a:t>© The TRACOM Corporation. Alle Rechte vorbehalten.</a:t>
            </a:r>
            <a:endParaRPr lang="de-DE" dirty="0"/>
          </a:p>
        </p:txBody>
      </p:sp>
      <p:sp>
        <p:nvSpPr>
          <p:cNvPr id="3" name="Slide Number Placeholder 2">
            <a:extLst>
              <a:ext uri="{FF2B5EF4-FFF2-40B4-BE49-F238E27FC236}">
                <a16:creationId xmlns:a16="http://schemas.microsoft.com/office/drawing/2014/main" id="{C35D4F5A-8F21-4AB8-83D5-B838CF5D7397}"/>
              </a:ext>
            </a:extLst>
          </p:cNvPr>
          <p:cNvSpPr>
            <a:spLocks noGrp="1"/>
          </p:cNvSpPr>
          <p:nvPr>
            <p:ph type="sldNum" sz="quarter" idx="12"/>
          </p:nvPr>
        </p:nvSpPr>
        <p:spPr/>
        <p:txBody>
          <a:bodyPr/>
          <a:lstStyle/>
          <a:p>
            <a:fld id="{1B1CF60C-C85D-47C0-8597-E3BF95F18FA3}" type="slidenum">
              <a:rPr lang="de-DE" smtClean="0"/>
              <a:t>8</a:t>
            </a:fld>
            <a:endParaRPr lang="de-DE" dirty="0"/>
          </a:p>
        </p:txBody>
      </p:sp>
      <p:graphicFrame>
        <p:nvGraphicFramePr>
          <p:cNvPr id="14" name="Table 13">
            <a:extLst>
              <a:ext uri="{FF2B5EF4-FFF2-40B4-BE49-F238E27FC236}">
                <a16:creationId xmlns:a16="http://schemas.microsoft.com/office/drawing/2014/main" id="{2CDBFB76-023C-4CCE-B4A7-01755CFF5E69}"/>
              </a:ext>
            </a:extLst>
          </p:cNvPr>
          <p:cNvGraphicFramePr>
            <a:graphicFrameLocks noGrp="1"/>
          </p:cNvGraphicFramePr>
          <p:nvPr>
            <p:extLst>
              <p:ext uri="{D42A27DB-BD31-4B8C-83A1-F6EECF244321}">
                <p14:modId xmlns:p14="http://schemas.microsoft.com/office/powerpoint/2010/main" val="1190874088"/>
              </p:ext>
            </p:extLst>
          </p:nvPr>
        </p:nvGraphicFramePr>
        <p:xfrm>
          <a:off x="6520125" y="5220646"/>
          <a:ext cx="3110441" cy="429684"/>
        </p:xfrm>
        <a:graphic>
          <a:graphicData uri="http://schemas.openxmlformats.org/drawingml/2006/table">
            <a:tbl>
              <a:tblPr>
                <a:tableStyleId>{5FD0F851-EC5A-4D38-B0AD-8093EC10F338}</a:tableStyleId>
              </a:tblPr>
              <a:tblGrid>
                <a:gridCol w="542925">
                  <a:extLst>
                    <a:ext uri="{9D8B030D-6E8A-4147-A177-3AD203B41FA5}">
                      <a16:colId xmlns:a16="http://schemas.microsoft.com/office/drawing/2014/main" val="3316520189"/>
                    </a:ext>
                  </a:extLst>
                </a:gridCol>
                <a:gridCol w="2567516">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dirty="0"/>
                        <a:t>TUN</a:t>
                      </a:r>
                    </a:p>
                  </a:txBody>
                  <a:tcPr marL="0" marR="0" marT="0" marB="0" anchor="ctr">
                    <a:solidFill>
                      <a:schemeClr val="accent2"/>
                    </a:solidFill>
                  </a:tcPr>
                </a:tc>
                <a:tc>
                  <a:txBody>
                    <a:bodyPr/>
                    <a:lstStyle/>
                    <a:p>
                      <a:pPr>
                        <a:defRPr>
                          <a:solidFill>
                            <a:schemeClr val="accent6"/>
                          </a:solidFill>
                        </a:defRPr>
                      </a:pPr>
                      <a:r>
                        <a:rPr sz="1400" dirty="0" err="1"/>
                        <a:t>Nonverbale</a:t>
                      </a:r>
                      <a:r>
                        <a:rPr sz="1400" dirty="0"/>
                        <a:t>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aphicFrame>
        <p:nvGraphicFramePr>
          <p:cNvPr id="15" name="Table 14">
            <a:extLst>
              <a:ext uri="{FF2B5EF4-FFF2-40B4-BE49-F238E27FC236}">
                <a16:creationId xmlns:a16="http://schemas.microsoft.com/office/drawing/2014/main" id="{CEDCB9E5-5477-4298-BC91-239C3DB6A6A5}"/>
              </a:ext>
            </a:extLst>
          </p:cNvPr>
          <p:cNvGraphicFramePr>
            <a:graphicFrameLocks noGrp="1"/>
          </p:cNvGraphicFramePr>
          <p:nvPr>
            <p:extLst>
              <p:ext uri="{D42A27DB-BD31-4B8C-83A1-F6EECF244321}">
                <p14:modId xmlns:p14="http://schemas.microsoft.com/office/powerpoint/2010/main" val="2228068776"/>
              </p:ext>
            </p:extLst>
          </p:nvPr>
        </p:nvGraphicFramePr>
        <p:xfrm>
          <a:off x="6514807" y="630239"/>
          <a:ext cx="3022893" cy="429684"/>
        </p:xfrm>
        <a:graphic>
          <a:graphicData uri="http://schemas.openxmlformats.org/drawingml/2006/table">
            <a:tbl>
              <a:tblPr>
                <a:tableStyleId>{5FD0F851-EC5A-4D38-B0AD-8093EC10F338}</a:tableStyleId>
              </a:tblPr>
              <a:tblGrid>
                <a:gridCol w="711493">
                  <a:extLst>
                    <a:ext uri="{9D8B030D-6E8A-4147-A177-3AD203B41FA5}">
                      <a16:colId xmlns:a16="http://schemas.microsoft.com/office/drawing/2014/main" val="3316520189"/>
                    </a:ext>
                  </a:extLst>
                </a:gridCol>
                <a:gridCol w="2311400">
                  <a:extLst>
                    <a:ext uri="{9D8B030D-6E8A-4147-A177-3AD203B41FA5}">
                      <a16:colId xmlns:a16="http://schemas.microsoft.com/office/drawing/2014/main" val="3890207823"/>
                    </a:ext>
                  </a:extLst>
                </a:gridCol>
              </a:tblGrid>
              <a:tr h="429684">
                <a:tc>
                  <a:txBody>
                    <a:bodyPr/>
                    <a:lstStyle/>
                    <a:p>
                      <a:pPr algn="ctr">
                        <a:defRPr>
                          <a:solidFill>
                            <a:schemeClr val="bg1"/>
                          </a:solidFill>
                        </a:defRPr>
                      </a:pPr>
                      <a:r>
                        <a:rPr sz="1400" dirty="0"/>
                        <a:t>SAGEN</a:t>
                      </a:r>
                    </a:p>
                  </a:txBody>
                  <a:tcPr marL="0" marR="0" marT="0" marB="0" anchor="ctr">
                    <a:solidFill>
                      <a:schemeClr val="accent2"/>
                    </a:solidFill>
                  </a:tcPr>
                </a:tc>
                <a:tc>
                  <a:txBody>
                    <a:bodyPr/>
                    <a:lstStyle/>
                    <a:p>
                      <a:pPr>
                        <a:defRPr>
                          <a:solidFill>
                            <a:schemeClr val="accent6"/>
                          </a:solidFill>
                        </a:defRPr>
                      </a:pPr>
                      <a:r>
                        <a:rPr sz="1400" dirty="0"/>
                        <a:t>Verbale </a:t>
                      </a:r>
                      <a:r>
                        <a:rPr sz="1400" dirty="0" err="1"/>
                        <a:t>Verhaltensweisen</a:t>
                      </a:r>
                      <a:endParaRPr sz="1400" dirty="0"/>
                    </a:p>
                  </a:txBody>
                  <a:tcPr anchor="ctr">
                    <a:solidFill>
                      <a:schemeClr val="accent5"/>
                    </a:solidFill>
                  </a:tcPr>
                </a:tc>
                <a:extLst>
                  <a:ext uri="{0D108BD9-81ED-4DB2-BD59-A6C34878D82A}">
                    <a16:rowId xmlns:a16="http://schemas.microsoft.com/office/drawing/2014/main" val="4173734823"/>
                  </a:ext>
                </a:extLst>
              </a:tr>
            </a:tbl>
          </a:graphicData>
        </a:graphic>
      </p:graphicFrame>
      <p:grpSp>
        <p:nvGrpSpPr>
          <p:cNvPr id="2" name="Group 1">
            <a:extLst>
              <a:ext uri="{FF2B5EF4-FFF2-40B4-BE49-F238E27FC236}">
                <a16:creationId xmlns:a16="http://schemas.microsoft.com/office/drawing/2014/main" id="{30594167-0996-4210-9971-E5823E6150B4}"/>
              </a:ext>
            </a:extLst>
          </p:cNvPr>
          <p:cNvGrpSpPr/>
          <p:nvPr/>
        </p:nvGrpSpPr>
        <p:grpSpPr>
          <a:xfrm>
            <a:off x="5343047" y="1304327"/>
            <a:ext cx="5230578" cy="417436"/>
            <a:chOff x="5343047" y="1271077"/>
            <a:chExt cx="5230578" cy="417436"/>
          </a:xfrm>
        </p:grpSpPr>
        <p:grpSp>
          <p:nvGrpSpPr>
            <p:cNvPr id="19" name="Group 18">
              <a:extLst>
                <a:ext uri="{FF2B5EF4-FFF2-40B4-BE49-F238E27FC236}">
                  <a16:creationId xmlns:a16="http://schemas.microsoft.com/office/drawing/2014/main" id="{AFC966E2-7F39-4A7B-AA12-AE046019DAE0}"/>
                </a:ext>
              </a:extLst>
            </p:cNvPr>
            <p:cNvGrpSpPr/>
            <p:nvPr/>
          </p:nvGrpSpPr>
          <p:grpSpPr>
            <a:xfrm>
              <a:off x="6619875" y="1271077"/>
              <a:ext cx="2917825" cy="417436"/>
              <a:chOff x="6696075" y="1461560"/>
              <a:chExt cx="3295650" cy="471489"/>
            </a:xfrm>
          </p:grpSpPr>
          <p:sp>
            <p:nvSpPr>
              <p:cNvPr id="16" name="Rectangle 15">
                <a:extLst>
                  <a:ext uri="{FF2B5EF4-FFF2-40B4-BE49-F238E27FC236}">
                    <a16:creationId xmlns:a16="http://schemas.microsoft.com/office/drawing/2014/main" id="{A3F904DD-2705-4C7F-96D8-D8A04C2A7ECA}"/>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Redegeschwindigkeit</a:t>
                </a:r>
                <a:endParaRPr lang="de-DE" sz="1400" dirty="0"/>
              </a:p>
            </p:txBody>
          </p:sp>
          <p:sp>
            <p:nvSpPr>
              <p:cNvPr id="17" name="Arrow: Pentagon 16">
                <a:extLst>
                  <a:ext uri="{FF2B5EF4-FFF2-40B4-BE49-F238E27FC236}">
                    <a16:creationId xmlns:a16="http://schemas.microsoft.com/office/drawing/2014/main" id="{037E7C4D-7B01-4D7E-8B45-07975F0B02F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18" name="Arrow: Pentagon 17">
                <a:extLst>
                  <a:ext uri="{FF2B5EF4-FFF2-40B4-BE49-F238E27FC236}">
                    <a16:creationId xmlns:a16="http://schemas.microsoft.com/office/drawing/2014/main" id="{3B12E190-E957-4491-8F14-DE9D409742F6}"/>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28" name="TextBox 27">
              <a:extLst>
                <a:ext uri="{FF2B5EF4-FFF2-40B4-BE49-F238E27FC236}">
                  <a16:creationId xmlns:a16="http://schemas.microsoft.com/office/drawing/2014/main" id="{F9ADA6A4-6E03-4D69-8405-165B786A3AB7}"/>
                </a:ext>
              </a:extLst>
            </p:cNvPr>
            <p:cNvSpPr txBox="1"/>
            <p:nvPr/>
          </p:nvSpPr>
          <p:spPr>
            <a:xfrm>
              <a:off x="5343047" y="1341295"/>
              <a:ext cx="894476" cy="215444"/>
            </a:xfrm>
            <a:prstGeom prst="rect">
              <a:avLst/>
            </a:prstGeom>
            <a:noFill/>
          </p:spPr>
          <p:txBody>
            <a:bodyPr wrap="none" lIns="0" tIns="0" rIns="0" bIns="0">
              <a:spAutoFit/>
            </a:bodyPr>
            <a:lstStyle/>
            <a:p>
              <a:pPr algn="r">
                <a:defRPr>
                  <a:solidFill>
                    <a:schemeClr val="tx2"/>
                  </a:solidFill>
                </a:defRPr>
              </a:pPr>
              <a:r>
                <a:rPr lang="de-DE" sz="1400"/>
                <a:t>Langsamer</a:t>
              </a:r>
              <a:endParaRPr lang="de-DE" sz="1400" dirty="0"/>
            </a:p>
          </p:txBody>
        </p:sp>
        <p:sp>
          <p:nvSpPr>
            <p:cNvPr id="33" name="TextBox 32">
              <a:extLst>
                <a:ext uri="{FF2B5EF4-FFF2-40B4-BE49-F238E27FC236}">
                  <a16:creationId xmlns:a16="http://schemas.microsoft.com/office/drawing/2014/main" id="{AA369EBB-7F4E-4B14-BBE2-1201971B28A0}"/>
                </a:ext>
              </a:extLst>
            </p:cNvPr>
            <p:cNvSpPr txBox="1"/>
            <p:nvPr/>
          </p:nvSpPr>
          <p:spPr>
            <a:xfrm>
              <a:off x="9826626" y="1341295"/>
              <a:ext cx="746999" cy="215444"/>
            </a:xfrm>
            <a:prstGeom prst="rect">
              <a:avLst/>
            </a:prstGeom>
            <a:noFill/>
          </p:spPr>
          <p:txBody>
            <a:bodyPr wrap="none" lIns="0" tIns="0" rIns="0" bIns="0">
              <a:spAutoFit/>
            </a:bodyPr>
            <a:lstStyle/>
            <a:p>
              <a:pPr>
                <a:defRPr>
                  <a:solidFill>
                    <a:schemeClr val="tx2"/>
                  </a:solidFill>
                </a:defRPr>
              </a:pPr>
              <a:r>
                <a:rPr lang="de-DE" sz="1400" dirty="0"/>
                <a:t>Schneller</a:t>
              </a:r>
            </a:p>
          </p:txBody>
        </p:sp>
      </p:grpSp>
      <p:grpSp>
        <p:nvGrpSpPr>
          <p:cNvPr id="5" name="Group 4">
            <a:extLst>
              <a:ext uri="{FF2B5EF4-FFF2-40B4-BE49-F238E27FC236}">
                <a16:creationId xmlns:a16="http://schemas.microsoft.com/office/drawing/2014/main" id="{C798A869-A51C-48AB-A2C2-770550F70B7A}"/>
              </a:ext>
            </a:extLst>
          </p:cNvPr>
          <p:cNvGrpSpPr/>
          <p:nvPr/>
        </p:nvGrpSpPr>
        <p:grpSpPr>
          <a:xfrm>
            <a:off x="5343048" y="1797962"/>
            <a:ext cx="5195412" cy="417436"/>
            <a:chOff x="5343048" y="1764712"/>
            <a:chExt cx="5195412" cy="417436"/>
          </a:xfrm>
        </p:grpSpPr>
        <p:grpSp>
          <p:nvGrpSpPr>
            <p:cNvPr id="20" name="Group 19">
              <a:extLst>
                <a:ext uri="{FF2B5EF4-FFF2-40B4-BE49-F238E27FC236}">
                  <a16:creationId xmlns:a16="http://schemas.microsoft.com/office/drawing/2014/main" id="{7A0DEB2A-C35B-4E83-9CA1-D883AC07058F}"/>
                </a:ext>
              </a:extLst>
            </p:cNvPr>
            <p:cNvGrpSpPr/>
            <p:nvPr/>
          </p:nvGrpSpPr>
          <p:grpSpPr>
            <a:xfrm>
              <a:off x="6619875" y="1764712"/>
              <a:ext cx="2917825" cy="417436"/>
              <a:chOff x="6696075" y="1461560"/>
              <a:chExt cx="3295650" cy="471489"/>
            </a:xfrm>
          </p:grpSpPr>
          <p:sp>
            <p:nvSpPr>
              <p:cNvPr id="21" name="Rectangle 20">
                <a:extLst>
                  <a:ext uri="{FF2B5EF4-FFF2-40B4-BE49-F238E27FC236}">
                    <a16:creationId xmlns:a16="http://schemas.microsoft.com/office/drawing/2014/main" id="{1A9ED9B3-4C09-4704-818A-A80523AD5A16}"/>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Redemenge</a:t>
                </a:r>
                <a:endParaRPr lang="de-DE" sz="1400" dirty="0"/>
              </a:p>
            </p:txBody>
          </p:sp>
          <p:sp>
            <p:nvSpPr>
              <p:cNvPr id="22" name="Arrow: Pentagon 21">
                <a:extLst>
                  <a:ext uri="{FF2B5EF4-FFF2-40B4-BE49-F238E27FC236}">
                    <a16:creationId xmlns:a16="http://schemas.microsoft.com/office/drawing/2014/main" id="{986F35D0-99CE-4699-8DDD-881F1949ED5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23" name="Arrow: Pentagon 22">
                <a:extLst>
                  <a:ext uri="{FF2B5EF4-FFF2-40B4-BE49-F238E27FC236}">
                    <a16:creationId xmlns:a16="http://schemas.microsoft.com/office/drawing/2014/main" id="{484CF4FC-35E1-45A4-B8A7-CCAAD313E3D5}"/>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29" name="TextBox 28">
              <a:extLst>
                <a:ext uri="{FF2B5EF4-FFF2-40B4-BE49-F238E27FC236}">
                  <a16:creationId xmlns:a16="http://schemas.microsoft.com/office/drawing/2014/main" id="{22944DCA-CF93-4B3A-AC6D-62EB55FA92E1}"/>
                </a:ext>
              </a:extLst>
            </p:cNvPr>
            <p:cNvSpPr txBox="1"/>
            <p:nvPr/>
          </p:nvSpPr>
          <p:spPr>
            <a:xfrm>
              <a:off x="5343048" y="1834931"/>
              <a:ext cx="894476" cy="215444"/>
            </a:xfrm>
            <a:prstGeom prst="rect">
              <a:avLst/>
            </a:prstGeom>
            <a:noFill/>
          </p:spPr>
          <p:txBody>
            <a:bodyPr wrap="square" lIns="0" tIns="0" rIns="0" bIns="0">
              <a:spAutoFit/>
            </a:bodyPr>
            <a:lstStyle/>
            <a:p>
              <a:pPr algn="r">
                <a:defRPr>
                  <a:solidFill>
                    <a:schemeClr val="tx2"/>
                  </a:solidFill>
                </a:defRPr>
              </a:pPr>
              <a:r>
                <a:rPr lang="de-DE" sz="1400" dirty="0"/>
                <a:t>Weniger</a:t>
              </a:r>
            </a:p>
          </p:txBody>
        </p:sp>
        <p:sp>
          <p:nvSpPr>
            <p:cNvPr id="34" name="TextBox 33">
              <a:extLst>
                <a:ext uri="{FF2B5EF4-FFF2-40B4-BE49-F238E27FC236}">
                  <a16:creationId xmlns:a16="http://schemas.microsoft.com/office/drawing/2014/main" id="{A202BA3B-E617-4A84-84D6-8302BAA5A123}"/>
                </a:ext>
              </a:extLst>
            </p:cNvPr>
            <p:cNvSpPr txBox="1"/>
            <p:nvPr/>
          </p:nvSpPr>
          <p:spPr>
            <a:xfrm>
              <a:off x="9826626" y="1834931"/>
              <a:ext cx="711834" cy="215444"/>
            </a:xfrm>
            <a:prstGeom prst="rect">
              <a:avLst/>
            </a:prstGeom>
            <a:noFill/>
          </p:spPr>
          <p:txBody>
            <a:bodyPr wrap="square" lIns="0" tIns="0" rIns="0" bIns="0">
              <a:spAutoFit/>
            </a:bodyPr>
            <a:lstStyle/>
            <a:p>
              <a:pPr>
                <a:defRPr>
                  <a:solidFill>
                    <a:schemeClr val="tx2"/>
                  </a:solidFill>
                </a:defRPr>
              </a:pPr>
              <a:r>
                <a:rPr lang="de-DE" sz="1400"/>
                <a:t>Mehr</a:t>
              </a:r>
              <a:endParaRPr lang="de-DE" sz="1400" dirty="0"/>
            </a:p>
          </p:txBody>
        </p:sp>
      </p:grpSp>
      <p:grpSp>
        <p:nvGrpSpPr>
          <p:cNvPr id="6" name="Group 5">
            <a:extLst>
              <a:ext uri="{FF2B5EF4-FFF2-40B4-BE49-F238E27FC236}">
                <a16:creationId xmlns:a16="http://schemas.microsoft.com/office/drawing/2014/main" id="{9EE8C354-F8AB-489D-AD23-310C1EF4B949}"/>
              </a:ext>
            </a:extLst>
          </p:cNvPr>
          <p:cNvGrpSpPr/>
          <p:nvPr/>
        </p:nvGrpSpPr>
        <p:grpSpPr>
          <a:xfrm>
            <a:off x="5407026" y="2291597"/>
            <a:ext cx="5250097" cy="417436"/>
            <a:chOff x="5407026" y="2258347"/>
            <a:chExt cx="5250097" cy="417436"/>
          </a:xfrm>
        </p:grpSpPr>
        <p:grpSp>
          <p:nvGrpSpPr>
            <p:cNvPr id="24" name="Group 23">
              <a:extLst>
                <a:ext uri="{FF2B5EF4-FFF2-40B4-BE49-F238E27FC236}">
                  <a16:creationId xmlns:a16="http://schemas.microsoft.com/office/drawing/2014/main" id="{24FBE762-1CCA-4E19-9B45-C199F7BDAF56}"/>
                </a:ext>
              </a:extLst>
            </p:cNvPr>
            <p:cNvGrpSpPr/>
            <p:nvPr/>
          </p:nvGrpSpPr>
          <p:grpSpPr>
            <a:xfrm>
              <a:off x="6619875" y="2258347"/>
              <a:ext cx="2917825" cy="417436"/>
              <a:chOff x="6696075" y="1461560"/>
              <a:chExt cx="3295650" cy="471489"/>
            </a:xfrm>
          </p:grpSpPr>
          <p:sp>
            <p:nvSpPr>
              <p:cNvPr id="25" name="Rectangle 24">
                <a:extLst>
                  <a:ext uri="{FF2B5EF4-FFF2-40B4-BE49-F238E27FC236}">
                    <a16:creationId xmlns:a16="http://schemas.microsoft.com/office/drawing/2014/main" id="{51A3B86C-A796-458E-A36C-8606078FCA47}"/>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Sprechlautstärke</a:t>
                </a:r>
                <a:endParaRPr lang="de-DE" sz="1400" dirty="0"/>
              </a:p>
            </p:txBody>
          </p:sp>
          <p:sp>
            <p:nvSpPr>
              <p:cNvPr id="26" name="Arrow: Pentagon 25">
                <a:extLst>
                  <a:ext uri="{FF2B5EF4-FFF2-40B4-BE49-F238E27FC236}">
                    <a16:creationId xmlns:a16="http://schemas.microsoft.com/office/drawing/2014/main" id="{216B3D41-3978-404A-B6C6-3A10E0CCF29C}"/>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27" name="Arrow: Pentagon 26">
                <a:extLst>
                  <a:ext uri="{FF2B5EF4-FFF2-40B4-BE49-F238E27FC236}">
                    <a16:creationId xmlns:a16="http://schemas.microsoft.com/office/drawing/2014/main" id="{A3523D58-52F8-41BD-9446-34DF7721819C}"/>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30" name="TextBox 29">
              <a:extLst>
                <a:ext uri="{FF2B5EF4-FFF2-40B4-BE49-F238E27FC236}">
                  <a16:creationId xmlns:a16="http://schemas.microsoft.com/office/drawing/2014/main" id="{00894010-3237-4F72-94BA-B602B26B1699}"/>
                </a:ext>
              </a:extLst>
            </p:cNvPr>
            <p:cNvSpPr txBox="1"/>
            <p:nvPr/>
          </p:nvSpPr>
          <p:spPr>
            <a:xfrm>
              <a:off x="5407026" y="2328566"/>
              <a:ext cx="830497" cy="215444"/>
            </a:xfrm>
            <a:prstGeom prst="rect">
              <a:avLst/>
            </a:prstGeom>
            <a:noFill/>
          </p:spPr>
          <p:txBody>
            <a:bodyPr wrap="square" lIns="0" tIns="0" rIns="0" bIns="0">
              <a:spAutoFit/>
            </a:bodyPr>
            <a:lstStyle/>
            <a:p>
              <a:pPr algn="r">
                <a:defRPr>
                  <a:solidFill>
                    <a:schemeClr val="tx2"/>
                  </a:solidFill>
                </a:defRPr>
              </a:pPr>
              <a:r>
                <a:rPr lang="de-DE" sz="1400"/>
                <a:t>Leiser</a:t>
              </a:r>
              <a:endParaRPr lang="de-DE" sz="1400" dirty="0"/>
            </a:p>
          </p:txBody>
        </p:sp>
        <p:sp>
          <p:nvSpPr>
            <p:cNvPr id="35" name="TextBox 34">
              <a:extLst>
                <a:ext uri="{FF2B5EF4-FFF2-40B4-BE49-F238E27FC236}">
                  <a16:creationId xmlns:a16="http://schemas.microsoft.com/office/drawing/2014/main" id="{8F2AFE2F-39CD-4F41-8BF7-9C19E3ED3589}"/>
                </a:ext>
              </a:extLst>
            </p:cNvPr>
            <p:cNvSpPr txBox="1"/>
            <p:nvPr/>
          </p:nvSpPr>
          <p:spPr>
            <a:xfrm>
              <a:off x="9826626" y="2328566"/>
              <a:ext cx="830497" cy="215444"/>
            </a:xfrm>
            <a:prstGeom prst="rect">
              <a:avLst/>
            </a:prstGeom>
            <a:noFill/>
          </p:spPr>
          <p:txBody>
            <a:bodyPr wrap="square" lIns="0" tIns="0" rIns="0" bIns="0">
              <a:spAutoFit/>
            </a:bodyPr>
            <a:lstStyle/>
            <a:p>
              <a:pPr>
                <a:defRPr>
                  <a:solidFill>
                    <a:schemeClr val="tx2"/>
                  </a:solidFill>
                </a:defRPr>
              </a:pPr>
              <a:r>
                <a:rPr lang="de-DE" sz="1400"/>
                <a:t>Lauter</a:t>
              </a:r>
              <a:endParaRPr lang="de-DE" sz="1400" dirty="0"/>
            </a:p>
          </p:txBody>
        </p:sp>
      </p:grpSp>
      <p:grpSp>
        <p:nvGrpSpPr>
          <p:cNvPr id="11" name="Group 10">
            <a:extLst>
              <a:ext uri="{FF2B5EF4-FFF2-40B4-BE49-F238E27FC236}">
                <a16:creationId xmlns:a16="http://schemas.microsoft.com/office/drawing/2014/main" id="{BAB18DC0-9A2E-400B-BCF6-B42527D80DB7}"/>
              </a:ext>
            </a:extLst>
          </p:cNvPr>
          <p:cNvGrpSpPr/>
          <p:nvPr/>
        </p:nvGrpSpPr>
        <p:grpSpPr>
          <a:xfrm>
            <a:off x="5461903" y="3565857"/>
            <a:ext cx="5272257" cy="417436"/>
            <a:chOff x="5461903" y="3432857"/>
            <a:chExt cx="5272257" cy="417436"/>
          </a:xfrm>
        </p:grpSpPr>
        <p:grpSp>
          <p:nvGrpSpPr>
            <p:cNvPr id="38" name="Group 37">
              <a:extLst>
                <a:ext uri="{FF2B5EF4-FFF2-40B4-BE49-F238E27FC236}">
                  <a16:creationId xmlns:a16="http://schemas.microsoft.com/office/drawing/2014/main" id="{0F838126-E230-4C7D-BA63-919A1E47AA1E}"/>
                </a:ext>
              </a:extLst>
            </p:cNvPr>
            <p:cNvGrpSpPr/>
            <p:nvPr/>
          </p:nvGrpSpPr>
          <p:grpSpPr>
            <a:xfrm>
              <a:off x="6650566" y="3432857"/>
              <a:ext cx="2917825" cy="417436"/>
              <a:chOff x="6696075" y="1461560"/>
              <a:chExt cx="3295650" cy="471489"/>
            </a:xfrm>
          </p:grpSpPr>
          <p:sp>
            <p:nvSpPr>
              <p:cNvPr id="55" name="Rectangle 54">
                <a:extLst>
                  <a:ext uri="{FF2B5EF4-FFF2-40B4-BE49-F238E27FC236}">
                    <a16:creationId xmlns:a16="http://schemas.microsoft.com/office/drawing/2014/main" id="{40333F2D-6A70-4DAB-AAD1-E9B7273F5793}"/>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Gebrauch der Hände</a:t>
                </a:r>
                <a:endParaRPr lang="de-DE" sz="1400" dirty="0"/>
              </a:p>
            </p:txBody>
          </p:sp>
          <p:sp>
            <p:nvSpPr>
              <p:cNvPr id="56" name="Arrow: Pentagon 55">
                <a:extLst>
                  <a:ext uri="{FF2B5EF4-FFF2-40B4-BE49-F238E27FC236}">
                    <a16:creationId xmlns:a16="http://schemas.microsoft.com/office/drawing/2014/main" id="{57A3895A-4EB9-4CD3-A564-41C6F3458A45}"/>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7" name="Arrow: Pentagon 56">
                <a:extLst>
                  <a:ext uri="{FF2B5EF4-FFF2-40B4-BE49-F238E27FC236}">
                    <a16:creationId xmlns:a16="http://schemas.microsoft.com/office/drawing/2014/main" id="{1A115B1C-4A2E-43A7-B145-CE6C0B1412D1}"/>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6" name="TextBox 45">
              <a:extLst>
                <a:ext uri="{FF2B5EF4-FFF2-40B4-BE49-F238E27FC236}">
                  <a16:creationId xmlns:a16="http://schemas.microsoft.com/office/drawing/2014/main" id="{B9ED4E28-D6F6-473B-A492-E0885521C23A}"/>
                </a:ext>
              </a:extLst>
            </p:cNvPr>
            <p:cNvSpPr txBox="1"/>
            <p:nvPr/>
          </p:nvSpPr>
          <p:spPr>
            <a:xfrm>
              <a:off x="5461903" y="3503075"/>
              <a:ext cx="806311" cy="215444"/>
            </a:xfrm>
            <a:prstGeom prst="rect">
              <a:avLst/>
            </a:prstGeom>
            <a:noFill/>
          </p:spPr>
          <p:txBody>
            <a:bodyPr wrap="none" lIns="0" tIns="0" rIns="0" bIns="0">
              <a:spAutoFit/>
            </a:bodyPr>
            <a:lstStyle/>
            <a:p>
              <a:pPr algn="r">
                <a:defRPr>
                  <a:solidFill>
                    <a:schemeClr val="tx2"/>
                  </a:solidFill>
                </a:defRPr>
              </a:pPr>
              <a:r>
                <a:rPr lang="de-DE" sz="1400"/>
                <a:t>Entspannt</a:t>
              </a:r>
              <a:endParaRPr lang="de-DE" sz="1400" dirty="0"/>
            </a:p>
          </p:txBody>
        </p:sp>
        <p:sp>
          <p:nvSpPr>
            <p:cNvPr id="43" name="TextBox 42">
              <a:extLst>
                <a:ext uri="{FF2B5EF4-FFF2-40B4-BE49-F238E27FC236}">
                  <a16:creationId xmlns:a16="http://schemas.microsoft.com/office/drawing/2014/main" id="{21326661-11FB-4410-969A-18433C8D048B}"/>
                </a:ext>
              </a:extLst>
            </p:cNvPr>
            <p:cNvSpPr txBox="1"/>
            <p:nvPr/>
          </p:nvSpPr>
          <p:spPr>
            <a:xfrm>
              <a:off x="9857317" y="3503075"/>
              <a:ext cx="876843" cy="215444"/>
            </a:xfrm>
            <a:prstGeom prst="rect">
              <a:avLst/>
            </a:prstGeom>
            <a:noFill/>
          </p:spPr>
          <p:txBody>
            <a:bodyPr wrap="none" lIns="0" tIns="0" rIns="0" bIns="0">
              <a:spAutoFit/>
            </a:bodyPr>
            <a:lstStyle/>
            <a:p>
              <a:pPr>
                <a:defRPr>
                  <a:solidFill>
                    <a:schemeClr val="tx2"/>
                  </a:solidFill>
                </a:defRPr>
              </a:pPr>
              <a:r>
                <a:rPr lang="de-DE" sz="1400"/>
                <a:t>Anweisend</a:t>
              </a:r>
              <a:endParaRPr lang="de-DE" sz="1400" dirty="0"/>
            </a:p>
          </p:txBody>
        </p:sp>
      </p:grpSp>
      <p:grpSp>
        <p:nvGrpSpPr>
          <p:cNvPr id="13" name="Group 12">
            <a:extLst>
              <a:ext uri="{FF2B5EF4-FFF2-40B4-BE49-F238E27FC236}">
                <a16:creationId xmlns:a16="http://schemas.microsoft.com/office/drawing/2014/main" id="{1380D2B0-B72F-437D-A680-5C1AAA8D354A}"/>
              </a:ext>
            </a:extLst>
          </p:cNvPr>
          <p:cNvGrpSpPr/>
          <p:nvPr/>
        </p:nvGrpSpPr>
        <p:grpSpPr>
          <a:xfrm>
            <a:off x="4546600" y="4059492"/>
            <a:ext cx="6892925" cy="417436"/>
            <a:chOff x="4546600" y="3926492"/>
            <a:chExt cx="6892925" cy="417436"/>
          </a:xfrm>
        </p:grpSpPr>
        <p:grpSp>
          <p:nvGrpSpPr>
            <p:cNvPr id="39" name="Group 38">
              <a:extLst>
                <a:ext uri="{FF2B5EF4-FFF2-40B4-BE49-F238E27FC236}">
                  <a16:creationId xmlns:a16="http://schemas.microsoft.com/office/drawing/2014/main" id="{324E6C26-1EE6-46B3-A3A7-8E0A6649D0F9}"/>
                </a:ext>
              </a:extLst>
            </p:cNvPr>
            <p:cNvGrpSpPr/>
            <p:nvPr/>
          </p:nvGrpSpPr>
          <p:grpSpPr>
            <a:xfrm>
              <a:off x="6650566" y="3926492"/>
              <a:ext cx="2917825" cy="417436"/>
              <a:chOff x="6696075" y="1461560"/>
              <a:chExt cx="3295650" cy="471489"/>
            </a:xfrm>
          </p:grpSpPr>
          <p:sp>
            <p:nvSpPr>
              <p:cNvPr id="52" name="Rectangle 51">
                <a:extLst>
                  <a:ext uri="{FF2B5EF4-FFF2-40B4-BE49-F238E27FC236}">
                    <a16:creationId xmlns:a16="http://schemas.microsoft.com/office/drawing/2014/main" id="{9666594C-7A75-454A-A093-F793FECF86EE}"/>
                  </a:ext>
                </a:extLst>
              </p:cNvPr>
              <p:cNvSpPr/>
              <p:nvPr/>
            </p:nvSpPr>
            <p:spPr bwMode="gray">
              <a:xfrm>
                <a:off x="7175500" y="1461561"/>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Körperhaltung</a:t>
                </a:r>
                <a:endParaRPr lang="de-DE" sz="1400" dirty="0"/>
              </a:p>
            </p:txBody>
          </p:sp>
          <p:sp>
            <p:nvSpPr>
              <p:cNvPr id="53" name="Arrow: Pentagon 52">
                <a:extLst>
                  <a:ext uri="{FF2B5EF4-FFF2-40B4-BE49-F238E27FC236}">
                    <a16:creationId xmlns:a16="http://schemas.microsoft.com/office/drawing/2014/main" id="{1C77A919-B9CF-4097-B844-5E6E4470701B}"/>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4" name="Arrow: Pentagon 53">
                <a:extLst>
                  <a:ext uri="{FF2B5EF4-FFF2-40B4-BE49-F238E27FC236}">
                    <a16:creationId xmlns:a16="http://schemas.microsoft.com/office/drawing/2014/main" id="{81FA4176-CE41-46A6-B8A9-49F6D66CC2D7}"/>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7" name="TextBox 46">
              <a:extLst>
                <a:ext uri="{FF2B5EF4-FFF2-40B4-BE49-F238E27FC236}">
                  <a16:creationId xmlns:a16="http://schemas.microsoft.com/office/drawing/2014/main" id="{99E54DC1-36F7-42C7-852D-AC3BF256A2FA}"/>
                </a:ext>
              </a:extLst>
            </p:cNvPr>
            <p:cNvSpPr txBox="1"/>
            <p:nvPr/>
          </p:nvSpPr>
          <p:spPr>
            <a:xfrm>
              <a:off x="4546600" y="3996711"/>
              <a:ext cx="1721615" cy="215444"/>
            </a:xfrm>
            <a:prstGeom prst="rect">
              <a:avLst/>
            </a:prstGeom>
            <a:noFill/>
          </p:spPr>
          <p:txBody>
            <a:bodyPr wrap="square" lIns="0" tIns="0" rIns="0" bIns="0">
              <a:spAutoFit/>
            </a:bodyPr>
            <a:lstStyle/>
            <a:p>
              <a:pPr algn="r">
                <a:defRPr>
                  <a:solidFill>
                    <a:schemeClr val="tx2"/>
                  </a:solidFill>
                </a:defRPr>
              </a:pPr>
              <a:r>
                <a:rPr lang="de-DE" sz="1400" dirty="0"/>
                <a:t>Lehnt sich zurück</a:t>
              </a:r>
            </a:p>
          </p:txBody>
        </p:sp>
        <p:sp>
          <p:nvSpPr>
            <p:cNvPr id="44" name="TextBox 43">
              <a:extLst>
                <a:ext uri="{FF2B5EF4-FFF2-40B4-BE49-F238E27FC236}">
                  <a16:creationId xmlns:a16="http://schemas.microsoft.com/office/drawing/2014/main" id="{A37A5C24-42EB-47F9-B387-32E46C4A9A4E}"/>
                </a:ext>
              </a:extLst>
            </p:cNvPr>
            <p:cNvSpPr txBox="1"/>
            <p:nvPr/>
          </p:nvSpPr>
          <p:spPr>
            <a:xfrm>
              <a:off x="9857317" y="3996711"/>
              <a:ext cx="1582208" cy="215444"/>
            </a:xfrm>
            <a:prstGeom prst="rect">
              <a:avLst/>
            </a:prstGeom>
            <a:noFill/>
          </p:spPr>
          <p:txBody>
            <a:bodyPr wrap="square" lIns="0" tIns="0" rIns="0" bIns="0">
              <a:spAutoFit/>
            </a:bodyPr>
            <a:lstStyle/>
            <a:p>
              <a:pPr>
                <a:defRPr>
                  <a:solidFill>
                    <a:schemeClr val="tx2"/>
                  </a:solidFill>
                </a:defRPr>
              </a:pPr>
              <a:r>
                <a:rPr lang="de-DE" sz="1400"/>
                <a:t>Lehnt sich vor</a:t>
              </a:r>
              <a:endParaRPr lang="de-DE" sz="1400" dirty="0"/>
            </a:p>
          </p:txBody>
        </p:sp>
      </p:grpSp>
      <p:grpSp>
        <p:nvGrpSpPr>
          <p:cNvPr id="60" name="Group 59">
            <a:extLst>
              <a:ext uri="{FF2B5EF4-FFF2-40B4-BE49-F238E27FC236}">
                <a16:creationId xmlns:a16="http://schemas.microsoft.com/office/drawing/2014/main" id="{F6101C90-43D9-4748-ACA5-2124DF2D64A8}"/>
              </a:ext>
            </a:extLst>
          </p:cNvPr>
          <p:cNvGrpSpPr/>
          <p:nvPr/>
        </p:nvGrpSpPr>
        <p:grpSpPr>
          <a:xfrm>
            <a:off x="4991101" y="4553127"/>
            <a:ext cx="6210299" cy="417436"/>
            <a:chOff x="4991101" y="4420127"/>
            <a:chExt cx="6210299" cy="417436"/>
          </a:xfrm>
        </p:grpSpPr>
        <p:grpSp>
          <p:nvGrpSpPr>
            <p:cNvPr id="40" name="Group 39">
              <a:extLst>
                <a:ext uri="{FF2B5EF4-FFF2-40B4-BE49-F238E27FC236}">
                  <a16:creationId xmlns:a16="http://schemas.microsoft.com/office/drawing/2014/main" id="{B62F66B6-7E03-446B-9BAC-465E9D51FC94}"/>
                </a:ext>
              </a:extLst>
            </p:cNvPr>
            <p:cNvGrpSpPr/>
            <p:nvPr/>
          </p:nvGrpSpPr>
          <p:grpSpPr>
            <a:xfrm>
              <a:off x="6650566" y="4420127"/>
              <a:ext cx="2917825" cy="417436"/>
              <a:chOff x="6696075" y="1461560"/>
              <a:chExt cx="3295650" cy="471489"/>
            </a:xfrm>
          </p:grpSpPr>
          <p:sp>
            <p:nvSpPr>
              <p:cNvPr id="49" name="Rectangle 48">
                <a:extLst>
                  <a:ext uri="{FF2B5EF4-FFF2-40B4-BE49-F238E27FC236}">
                    <a16:creationId xmlns:a16="http://schemas.microsoft.com/office/drawing/2014/main" id="{7C8C8ED4-7433-49BA-A581-18EAEB2E8189}"/>
                  </a:ext>
                </a:extLst>
              </p:cNvPr>
              <p:cNvSpPr/>
              <p:nvPr/>
            </p:nvSpPr>
            <p:spPr bwMode="gray">
              <a:xfrm>
                <a:off x="7175500" y="1461560"/>
                <a:ext cx="2336800" cy="471488"/>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defRPr sz="1800">
                    <a:solidFill>
                      <a:schemeClr val="accent6"/>
                    </a:solidFill>
                  </a:defRPr>
                </a:pPr>
                <a:r>
                  <a:rPr lang="de-DE" sz="1400"/>
                  <a:t>Augenkontakt</a:t>
                </a:r>
                <a:endParaRPr lang="de-DE" sz="1400" dirty="0"/>
              </a:p>
            </p:txBody>
          </p:sp>
          <p:sp>
            <p:nvSpPr>
              <p:cNvPr id="50" name="Arrow: Pentagon 49">
                <a:extLst>
                  <a:ext uri="{FF2B5EF4-FFF2-40B4-BE49-F238E27FC236}">
                    <a16:creationId xmlns:a16="http://schemas.microsoft.com/office/drawing/2014/main" id="{5A467EC0-172D-4DFF-8E64-E6D3D10932D9}"/>
                  </a:ext>
                </a:extLst>
              </p:cNvPr>
              <p:cNvSpPr/>
              <p:nvPr/>
            </p:nvSpPr>
            <p:spPr bwMode="gray">
              <a:xfrm flipH="1">
                <a:off x="669607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sp>
            <p:nvSpPr>
              <p:cNvPr id="51" name="Arrow: Pentagon 50">
                <a:extLst>
                  <a:ext uri="{FF2B5EF4-FFF2-40B4-BE49-F238E27FC236}">
                    <a16:creationId xmlns:a16="http://schemas.microsoft.com/office/drawing/2014/main" id="{F9DB4365-AA9B-4595-90B6-D644E3198969}"/>
                  </a:ext>
                </a:extLst>
              </p:cNvPr>
              <p:cNvSpPr/>
              <p:nvPr/>
            </p:nvSpPr>
            <p:spPr bwMode="gray">
              <a:xfrm>
                <a:off x="9583465" y="1461560"/>
                <a:ext cx="408260" cy="471489"/>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lnSpc>
                    <a:spcPct val="85000"/>
                  </a:lnSpc>
                </a:pPr>
                <a:endParaRPr lang="de-DE" sz="1400" dirty="0">
                  <a:solidFill>
                    <a:schemeClr val="bg1"/>
                  </a:solidFill>
                </a:endParaRPr>
              </a:p>
            </p:txBody>
          </p:sp>
        </p:grpSp>
        <p:sp>
          <p:nvSpPr>
            <p:cNvPr id="48" name="TextBox 47">
              <a:extLst>
                <a:ext uri="{FF2B5EF4-FFF2-40B4-BE49-F238E27FC236}">
                  <a16:creationId xmlns:a16="http://schemas.microsoft.com/office/drawing/2014/main" id="{AAC982C7-C6C4-4CBE-9BBF-E86663244A6D}"/>
                </a:ext>
              </a:extLst>
            </p:cNvPr>
            <p:cNvSpPr txBox="1"/>
            <p:nvPr/>
          </p:nvSpPr>
          <p:spPr>
            <a:xfrm>
              <a:off x="4991101" y="4490346"/>
              <a:ext cx="1277114" cy="215444"/>
            </a:xfrm>
            <a:prstGeom prst="rect">
              <a:avLst/>
            </a:prstGeom>
            <a:noFill/>
          </p:spPr>
          <p:txBody>
            <a:bodyPr wrap="square" lIns="0" tIns="0" rIns="0" bIns="0">
              <a:spAutoFit/>
            </a:bodyPr>
            <a:lstStyle/>
            <a:p>
              <a:pPr algn="r">
                <a:defRPr>
                  <a:solidFill>
                    <a:schemeClr val="tx2"/>
                  </a:solidFill>
                </a:defRPr>
              </a:pPr>
              <a:r>
                <a:rPr lang="de-DE" sz="1400"/>
                <a:t>Weniger direkt</a:t>
              </a:r>
              <a:endParaRPr lang="de-DE" sz="1400" dirty="0"/>
            </a:p>
          </p:txBody>
        </p:sp>
        <p:sp>
          <p:nvSpPr>
            <p:cNvPr id="45" name="TextBox 44">
              <a:extLst>
                <a:ext uri="{FF2B5EF4-FFF2-40B4-BE49-F238E27FC236}">
                  <a16:creationId xmlns:a16="http://schemas.microsoft.com/office/drawing/2014/main" id="{BAE7E335-8305-4799-80E5-83EF02BE737A}"/>
                </a:ext>
              </a:extLst>
            </p:cNvPr>
            <p:cNvSpPr txBox="1"/>
            <p:nvPr/>
          </p:nvSpPr>
          <p:spPr>
            <a:xfrm>
              <a:off x="9857317" y="4490346"/>
              <a:ext cx="1344083" cy="215444"/>
            </a:xfrm>
            <a:prstGeom prst="rect">
              <a:avLst/>
            </a:prstGeom>
            <a:noFill/>
          </p:spPr>
          <p:txBody>
            <a:bodyPr wrap="square" lIns="0" tIns="0" rIns="0" bIns="0">
              <a:spAutoFit/>
            </a:bodyPr>
            <a:lstStyle/>
            <a:p>
              <a:pPr>
                <a:defRPr>
                  <a:solidFill>
                    <a:schemeClr val="tx2"/>
                  </a:solidFill>
                </a:defRPr>
              </a:pPr>
              <a:r>
                <a:rPr lang="de-DE" sz="1400"/>
                <a:t>Direkter</a:t>
              </a:r>
              <a:endParaRPr lang="de-DE" sz="1400" dirty="0"/>
            </a:p>
          </p:txBody>
        </p:sp>
      </p:grpSp>
      <p:grpSp>
        <p:nvGrpSpPr>
          <p:cNvPr id="41" name="Group 40">
            <a:extLst>
              <a:ext uri="{FF2B5EF4-FFF2-40B4-BE49-F238E27FC236}">
                <a16:creationId xmlns:a16="http://schemas.microsoft.com/office/drawing/2014/main" id="{98058114-9883-418B-B9A4-F39E9612B2BB}"/>
              </a:ext>
            </a:extLst>
          </p:cNvPr>
          <p:cNvGrpSpPr/>
          <p:nvPr/>
        </p:nvGrpSpPr>
        <p:grpSpPr>
          <a:xfrm>
            <a:off x="4226738" y="3015777"/>
            <a:ext cx="7607563" cy="224222"/>
            <a:chOff x="4442638" y="2982527"/>
            <a:chExt cx="7607563" cy="224222"/>
          </a:xfrm>
        </p:grpSpPr>
        <p:sp>
          <p:nvSpPr>
            <p:cNvPr id="12" name="Freeform: Shape 11">
              <a:extLst>
                <a:ext uri="{FF2B5EF4-FFF2-40B4-BE49-F238E27FC236}">
                  <a16:creationId xmlns:a16="http://schemas.microsoft.com/office/drawing/2014/main" id="{B6F16B9D-EE85-4F7C-8B2E-EB93CF6720B3}"/>
                </a:ext>
              </a:extLst>
            </p:cNvPr>
            <p:cNvSpPr/>
            <p:nvPr/>
          </p:nvSpPr>
          <p:spPr bwMode="gray">
            <a:xfrm flipV="1">
              <a:off x="5391669" y="2989170"/>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400" dirty="0">
                <a:solidFill>
                  <a:schemeClr val="bg1"/>
                </a:solidFill>
              </a:endParaRPr>
            </a:p>
          </p:txBody>
        </p:sp>
        <p:sp>
          <p:nvSpPr>
            <p:cNvPr id="58" name="TextBox 57">
              <a:extLst>
                <a:ext uri="{FF2B5EF4-FFF2-40B4-BE49-F238E27FC236}">
                  <a16:creationId xmlns:a16="http://schemas.microsoft.com/office/drawing/2014/main" id="{FBE67968-404D-4A68-B9B3-FDAAF3F42F01}"/>
                </a:ext>
              </a:extLst>
            </p:cNvPr>
            <p:cNvSpPr txBox="1"/>
            <p:nvPr/>
          </p:nvSpPr>
          <p:spPr>
            <a:xfrm>
              <a:off x="4442638" y="2982527"/>
              <a:ext cx="878446" cy="215444"/>
            </a:xfrm>
            <a:prstGeom prst="rect">
              <a:avLst/>
            </a:prstGeom>
            <a:noFill/>
          </p:spPr>
          <p:txBody>
            <a:bodyPr wrap="none" lIns="0" tIns="0" rIns="0" bIns="0">
              <a:spAutoFit/>
            </a:bodyPr>
            <a:lstStyle/>
            <a:p>
              <a:pPr algn="r">
                <a:defRPr>
                  <a:solidFill>
                    <a:schemeClr val="tx2"/>
                  </a:solidFill>
                </a:defRPr>
              </a:pPr>
              <a:r>
                <a:rPr lang="de-DE" sz="1400" dirty="0"/>
                <a:t>FRAGEND</a:t>
              </a:r>
            </a:p>
          </p:txBody>
        </p:sp>
        <p:sp>
          <p:nvSpPr>
            <p:cNvPr id="59" name="TextBox 58">
              <a:extLst>
                <a:ext uri="{FF2B5EF4-FFF2-40B4-BE49-F238E27FC236}">
                  <a16:creationId xmlns:a16="http://schemas.microsoft.com/office/drawing/2014/main" id="{A3E2949D-687F-4211-96C7-084281CBC214}"/>
                </a:ext>
              </a:extLst>
            </p:cNvPr>
            <p:cNvSpPr txBox="1"/>
            <p:nvPr/>
          </p:nvSpPr>
          <p:spPr>
            <a:xfrm>
              <a:off x="10891229" y="2982527"/>
              <a:ext cx="1158972" cy="215444"/>
            </a:xfrm>
            <a:prstGeom prst="rect">
              <a:avLst/>
            </a:prstGeom>
            <a:noFill/>
          </p:spPr>
          <p:txBody>
            <a:bodyPr wrap="none" lIns="0" tIns="0" rIns="0" bIns="0">
              <a:spAutoFit/>
            </a:bodyPr>
            <a:lstStyle/>
            <a:p>
              <a:pPr>
                <a:defRPr>
                  <a:solidFill>
                    <a:schemeClr val="tx2"/>
                  </a:solidFill>
                </a:defRPr>
              </a:pPr>
              <a:r>
                <a:rPr lang="de-DE" sz="1400" dirty="0"/>
                <a:t>ANORDNEND</a:t>
              </a:r>
            </a:p>
          </p:txBody>
        </p:sp>
      </p:grpSp>
    </p:spTree>
    <p:extLst>
      <p:ext uri="{BB962C8B-B14F-4D97-AF65-F5344CB8AC3E}">
        <p14:creationId xmlns:p14="http://schemas.microsoft.com/office/powerpoint/2010/main" val="27718195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out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barn(outVertical)">
                                      <p:cBhvr>
                                        <p:cTn id="3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8B885-4FF0-4F4B-BAFD-0FB0FE8365E7}"/>
              </a:ext>
            </a:extLst>
          </p:cNvPr>
          <p:cNvSpPr>
            <a:spLocks noGrp="1"/>
          </p:cNvSpPr>
          <p:nvPr>
            <p:ph type="title"/>
          </p:nvPr>
        </p:nvSpPr>
        <p:spPr bwMode="gray">
          <a:xfrm>
            <a:off x="390525" y="228600"/>
            <a:ext cx="3687764" cy="1995488"/>
          </a:xfrm>
        </p:spPr>
        <p:txBody>
          <a:bodyPr wrap="square">
            <a:noAutofit/>
          </a:bodyPr>
          <a:lstStyle/>
          <a:p>
            <a:r>
              <a:rPr lang="de-DE" dirty="0"/>
              <a:t>Gefühlsausdruck</a:t>
            </a:r>
          </a:p>
        </p:txBody>
      </p:sp>
      <p:sp>
        <p:nvSpPr>
          <p:cNvPr id="3" name="Content Placeholder 2">
            <a:extLst>
              <a:ext uri="{FF2B5EF4-FFF2-40B4-BE49-F238E27FC236}">
                <a16:creationId xmlns:a16="http://schemas.microsoft.com/office/drawing/2014/main" id="{D33EB2B1-EA13-4D40-9AA2-B54BA2B4F86F}"/>
              </a:ext>
            </a:extLst>
          </p:cNvPr>
          <p:cNvSpPr>
            <a:spLocks noGrp="1"/>
          </p:cNvSpPr>
          <p:nvPr>
            <p:ph idx="1"/>
          </p:nvPr>
        </p:nvSpPr>
        <p:spPr bwMode="gray"/>
        <p:txBody>
          <a:bodyPr wrap="square">
            <a:noAutofit/>
          </a:bodyPr>
          <a:lstStyle/>
          <a:p>
            <a:r>
              <a:rPr lang="de-DE"/>
              <a:t> </a:t>
            </a:r>
            <a:endParaRPr lang="de-DE" dirty="0"/>
          </a:p>
        </p:txBody>
      </p:sp>
      <p:sp>
        <p:nvSpPr>
          <p:cNvPr id="4" name="Text Placeholder 3">
            <a:extLst>
              <a:ext uri="{FF2B5EF4-FFF2-40B4-BE49-F238E27FC236}">
                <a16:creationId xmlns:a16="http://schemas.microsoft.com/office/drawing/2014/main" id="{2B1C8AD9-0BCF-42D0-AD98-E794E59C9012}"/>
              </a:ext>
            </a:extLst>
          </p:cNvPr>
          <p:cNvSpPr>
            <a:spLocks noGrp="1"/>
          </p:cNvSpPr>
          <p:nvPr>
            <p:ph type="body" sz="half" idx="2"/>
          </p:nvPr>
        </p:nvSpPr>
        <p:spPr bwMode="gray">
          <a:xfrm>
            <a:off x="390525" y="2352675"/>
            <a:ext cx="3687764" cy="3590926"/>
          </a:xfrm>
        </p:spPr>
        <p:txBody>
          <a:bodyPr wrap="square">
            <a:noAutofit/>
          </a:bodyPr>
          <a:lstStyle/>
          <a:p>
            <a:pPr>
              <a:defRPr sz="2200">
                <a:solidFill>
                  <a:schemeClr val="tx2"/>
                </a:solidFill>
              </a:defRPr>
            </a:pPr>
            <a:r>
              <a:rPr lang="de-DE" dirty="0"/>
              <a:t>Das Ausmaß, in dem wir Emotionen kontrollieren oder zeigen, wenn wir mit anderen interagieren</a:t>
            </a:r>
          </a:p>
        </p:txBody>
      </p:sp>
      <p:sp>
        <p:nvSpPr>
          <p:cNvPr id="5" name="Footer Placeholder 4">
            <a:extLst>
              <a:ext uri="{FF2B5EF4-FFF2-40B4-BE49-F238E27FC236}">
                <a16:creationId xmlns:a16="http://schemas.microsoft.com/office/drawing/2014/main" id="{7D88137A-B730-42D0-A322-5AF9461C44F1}"/>
              </a:ext>
            </a:extLst>
          </p:cNvPr>
          <p:cNvSpPr>
            <a:spLocks noGrp="1"/>
          </p:cNvSpPr>
          <p:nvPr>
            <p:ph type="ftr" sz="quarter" idx="11"/>
          </p:nvPr>
        </p:nvSpPr>
        <p:spPr bwMode="gray"/>
        <p:txBody>
          <a:bodyPr wrap="square">
            <a:noAutofit/>
          </a:bodyPr>
          <a:lstStyle/>
          <a:p>
            <a:pPr algn="l"/>
            <a:r>
              <a:rPr lang="de-DE"/>
              <a:t>© The TRACOM Corporation. Alle Rechte vorbehalten.</a:t>
            </a:r>
            <a:endParaRPr lang="de-DE" dirty="0"/>
          </a:p>
        </p:txBody>
      </p:sp>
      <p:sp>
        <p:nvSpPr>
          <p:cNvPr id="6" name="Slide Number Placeholder 5">
            <a:extLst>
              <a:ext uri="{FF2B5EF4-FFF2-40B4-BE49-F238E27FC236}">
                <a16:creationId xmlns:a16="http://schemas.microsoft.com/office/drawing/2014/main" id="{3E62CC6D-5654-45E5-95E5-1767593B5DC5}"/>
              </a:ext>
            </a:extLst>
          </p:cNvPr>
          <p:cNvSpPr>
            <a:spLocks noGrp="1"/>
          </p:cNvSpPr>
          <p:nvPr>
            <p:ph type="sldNum" sz="quarter" idx="12"/>
          </p:nvPr>
        </p:nvSpPr>
        <p:spPr bwMode="gray"/>
        <p:txBody>
          <a:bodyPr wrap="square">
            <a:noAutofit/>
          </a:bodyPr>
          <a:lstStyle/>
          <a:p>
            <a:fld id="{1B1CF60C-C85D-47C0-8597-E3BF95F18FA3}" type="slidenum">
              <a:rPr lang="de-DE" smtClean="0"/>
              <a:t>9</a:t>
            </a:fld>
            <a:endParaRPr lang="de-DE" dirty="0"/>
          </a:p>
        </p:txBody>
      </p:sp>
      <p:sp>
        <p:nvSpPr>
          <p:cNvPr id="25" name="Content Placeholder 2">
            <a:extLst>
              <a:ext uri="{FF2B5EF4-FFF2-40B4-BE49-F238E27FC236}">
                <a16:creationId xmlns:a16="http://schemas.microsoft.com/office/drawing/2014/main" id="{66BC3E3E-7BE2-4335-B25D-49F36E449B2E}"/>
              </a:ext>
            </a:extLst>
          </p:cNvPr>
          <p:cNvSpPr txBox="1">
            <a:spLocks/>
          </p:cNvSpPr>
          <p:nvPr/>
        </p:nvSpPr>
        <p:spPr bwMode="gray">
          <a:xfrm>
            <a:off x="4170363" y="228601"/>
            <a:ext cx="2386505" cy="5715000"/>
          </a:xfrm>
          <a:prstGeom prst="rect">
            <a:avLst/>
          </a:prstGeom>
          <a:solidFill>
            <a:srgbClr val="ECECEC"/>
          </a:solidFill>
        </p:spPr>
        <p:txBody>
          <a:bodyPr vert="horz" wrap="square" lIns="91440" tIns="91440" rIns="91440" bIns="91440">
            <a:noAutofit/>
          </a:bodyPr>
          <a:lstStyle>
            <a:lvl1pPr marL="0" indent="0" algn="l" defTabSz="914400" rtl="0" eaLnBrk="1" latinLnBrk="0" hangingPunct="1">
              <a:lnSpc>
                <a:spcPct val="90000"/>
              </a:lnSpc>
              <a:spcBef>
                <a:spcPts val="1000"/>
              </a:spcBef>
              <a:spcAft>
                <a:spcPts val="500"/>
              </a:spcAft>
              <a:buFont typeface="Arial" panose="020B0604020202020204" pitchFamily="34" charset="0"/>
              <a:buChar char="​"/>
              <a:defRPr sz="2200" kern="1200">
                <a:solidFill>
                  <a:schemeClr val="tx2"/>
                </a:solidFill>
                <a:latin typeface="+mn-lt"/>
                <a:ea typeface="+mn-ea"/>
                <a:cs typeface="+mn-cs"/>
              </a:defRPr>
            </a:lvl1pPr>
            <a:lvl2pPr marL="2286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2pPr>
            <a:lvl3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3pPr>
            <a:lvl4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4pPr>
            <a:lvl5pPr marL="457200" indent="-228600" algn="l" defTabSz="914400" rtl="0" eaLnBrk="1" latinLnBrk="0" hangingPunct="1">
              <a:lnSpc>
                <a:spcPct val="90000"/>
              </a:lnSpc>
              <a:spcBef>
                <a:spcPts val="500"/>
              </a:spcBef>
              <a:buFont typeface="Symbol" panose="05050102010706020507" pitchFamily="18" charset="2"/>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r>
              <a:rPr lang="de-DE"/>
              <a:t> </a:t>
            </a:r>
            <a:endParaRPr lang="de-DE" dirty="0"/>
          </a:p>
        </p:txBody>
      </p:sp>
      <p:grpSp>
        <p:nvGrpSpPr>
          <p:cNvPr id="22" name="Group 21">
            <a:extLst>
              <a:ext uri="{FF2B5EF4-FFF2-40B4-BE49-F238E27FC236}">
                <a16:creationId xmlns:a16="http://schemas.microsoft.com/office/drawing/2014/main" id="{E42832B6-C3A9-47FB-83A3-5D1D5E7DA804}"/>
              </a:ext>
            </a:extLst>
          </p:cNvPr>
          <p:cNvGrpSpPr/>
          <p:nvPr/>
        </p:nvGrpSpPr>
        <p:grpSpPr bwMode="gray">
          <a:xfrm>
            <a:off x="7129955" y="939196"/>
            <a:ext cx="2493363" cy="836611"/>
            <a:chOff x="6619875" y="1067878"/>
            <a:chExt cx="2493363" cy="836611"/>
          </a:xfrm>
        </p:grpSpPr>
        <p:sp>
          <p:nvSpPr>
            <p:cNvPr id="11" name="Rectangle 10">
              <a:extLst>
                <a:ext uri="{FF2B5EF4-FFF2-40B4-BE49-F238E27FC236}">
                  <a16:creationId xmlns:a16="http://schemas.microsoft.com/office/drawing/2014/main" id="{33E6A2A7-1BF8-406C-A441-39A12D60E079}"/>
                </a:ext>
              </a:extLst>
            </p:cNvPr>
            <p:cNvSpPr/>
            <p:nvPr/>
          </p:nvSpPr>
          <p:spPr bwMode="gray">
            <a:xfrm>
              <a:off x="7044337" y="1067878"/>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sz="1800">
                  <a:solidFill>
                    <a:schemeClr val="tx2"/>
                  </a:solidFill>
                </a:rPr>
                <a:t>Stärker </a:t>
              </a:r>
              <a:r>
                <a:rPr lang="de-DE">
                  <a:solidFill>
                    <a:schemeClr val="accent2"/>
                  </a:solidFill>
                  <a:latin typeface="Arial Black" panose="020B0A04020102020204" pitchFamily="34" charset="0"/>
                </a:rPr>
                <a:t>kontrollierend</a:t>
              </a:r>
              <a:endParaRPr lang="de-DE" dirty="0">
                <a:solidFill>
                  <a:schemeClr val="accent2"/>
                </a:solidFill>
                <a:latin typeface="Arial Black" panose="020B0A04020102020204" pitchFamily="34" charset="0"/>
              </a:endParaRPr>
            </a:p>
          </p:txBody>
        </p:sp>
        <p:sp>
          <p:nvSpPr>
            <p:cNvPr id="12" name="Arrow: Pentagon 11">
              <a:extLst>
                <a:ext uri="{FF2B5EF4-FFF2-40B4-BE49-F238E27FC236}">
                  <a16:creationId xmlns:a16="http://schemas.microsoft.com/office/drawing/2014/main" id="{DE60FF03-E3CF-4298-991C-9D2E9392FE58}"/>
                </a:ext>
              </a:extLst>
            </p:cNvPr>
            <p:cNvSpPr/>
            <p:nvPr/>
          </p:nvSpPr>
          <p:spPr bwMode="gray">
            <a:xfrm flipH="1">
              <a:off x="6619875" y="1277466"/>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23" name="Group 22">
            <a:extLst>
              <a:ext uri="{FF2B5EF4-FFF2-40B4-BE49-F238E27FC236}">
                <a16:creationId xmlns:a16="http://schemas.microsoft.com/office/drawing/2014/main" id="{9DAAA455-C246-40F5-82A8-3EE3CDBF3695}"/>
              </a:ext>
            </a:extLst>
          </p:cNvPr>
          <p:cNvGrpSpPr/>
          <p:nvPr/>
        </p:nvGrpSpPr>
        <p:grpSpPr bwMode="gray">
          <a:xfrm>
            <a:off x="7129955" y="2133272"/>
            <a:ext cx="2493363" cy="836611"/>
            <a:chOff x="6624990" y="2020889"/>
            <a:chExt cx="2493363" cy="836611"/>
          </a:xfrm>
        </p:grpSpPr>
        <p:sp>
          <p:nvSpPr>
            <p:cNvPr id="15" name="Rectangle 14">
              <a:extLst>
                <a:ext uri="{FF2B5EF4-FFF2-40B4-BE49-F238E27FC236}">
                  <a16:creationId xmlns:a16="http://schemas.microsoft.com/office/drawing/2014/main" id="{6722975C-8FDF-48D9-A7FE-464350B096D7}"/>
                </a:ext>
              </a:extLst>
            </p:cNvPr>
            <p:cNvSpPr/>
            <p:nvPr/>
          </p:nvSpPr>
          <p:spPr bwMode="gray">
            <a:xfrm>
              <a:off x="7049452" y="2020889"/>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dirty="0">
                  <a:solidFill>
                    <a:schemeClr val="accent2"/>
                  </a:solidFill>
                  <a:latin typeface="Arial Black" panose="020B0A04020102020204" pitchFamily="34" charset="0"/>
                </a:rPr>
                <a:t>Kontrollierend </a:t>
              </a:r>
              <a:r>
                <a:rPr lang="de-DE" dirty="0">
                  <a:solidFill>
                    <a:schemeClr val="tx2"/>
                  </a:solidFill>
                </a:rPr>
                <a:t>und etwas </a:t>
              </a:r>
              <a:r>
                <a:rPr lang="de-DE" dirty="0">
                  <a:solidFill>
                    <a:schemeClr val="accent2"/>
                  </a:solidFill>
                </a:rPr>
                <a:t>emotional</a:t>
              </a:r>
            </a:p>
          </p:txBody>
        </p:sp>
        <p:sp>
          <p:nvSpPr>
            <p:cNvPr id="16" name="Arrow: Pentagon 15">
              <a:extLst>
                <a:ext uri="{FF2B5EF4-FFF2-40B4-BE49-F238E27FC236}">
                  <a16:creationId xmlns:a16="http://schemas.microsoft.com/office/drawing/2014/main" id="{59675C37-0245-4282-9B07-FF0F5E0AAF50}"/>
                </a:ext>
              </a:extLst>
            </p:cNvPr>
            <p:cNvSpPr/>
            <p:nvPr/>
          </p:nvSpPr>
          <p:spPr bwMode="gray">
            <a:xfrm flipH="1">
              <a:off x="6624990" y="2230477"/>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24" name="Group 23">
            <a:extLst>
              <a:ext uri="{FF2B5EF4-FFF2-40B4-BE49-F238E27FC236}">
                <a16:creationId xmlns:a16="http://schemas.microsoft.com/office/drawing/2014/main" id="{A1CC8CCB-C56F-4FE8-A8E2-C4C10D274766}"/>
              </a:ext>
            </a:extLst>
          </p:cNvPr>
          <p:cNvGrpSpPr/>
          <p:nvPr/>
        </p:nvGrpSpPr>
        <p:grpSpPr bwMode="gray">
          <a:xfrm>
            <a:off x="7129955" y="3327348"/>
            <a:ext cx="2493363" cy="836611"/>
            <a:chOff x="6619875" y="2921246"/>
            <a:chExt cx="2493363" cy="836611"/>
          </a:xfrm>
        </p:grpSpPr>
        <p:sp>
          <p:nvSpPr>
            <p:cNvPr id="17" name="Rectangle 16">
              <a:extLst>
                <a:ext uri="{FF2B5EF4-FFF2-40B4-BE49-F238E27FC236}">
                  <a16:creationId xmlns:a16="http://schemas.microsoft.com/office/drawing/2014/main" id="{C1CA5E8C-1141-4DAC-97BF-E6250A6EAB72}"/>
                </a:ext>
              </a:extLst>
            </p:cNvPr>
            <p:cNvSpPr/>
            <p:nvPr/>
          </p:nvSpPr>
          <p:spPr bwMode="gray">
            <a:xfrm>
              <a:off x="7044337" y="2921246"/>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dirty="0">
                  <a:solidFill>
                    <a:schemeClr val="accent2"/>
                  </a:solidFill>
                  <a:latin typeface="Arial Black" panose="020B0A04020102020204" pitchFamily="34" charset="0"/>
                </a:rPr>
                <a:t>Emotional </a:t>
              </a:r>
              <a:br>
                <a:rPr lang="de-DE" dirty="0">
                  <a:solidFill>
                    <a:schemeClr val="accent2"/>
                  </a:solidFill>
                  <a:latin typeface="Arial Black" panose="020B0A04020102020204" pitchFamily="34" charset="0"/>
                </a:rPr>
              </a:br>
              <a:r>
                <a:rPr lang="de-DE" dirty="0">
                  <a:solidFill>
                    <a:schemeClr val="tx2"/>
                  </a:solidFill>
                </a:rPr>
                <a:t>und etwas </a:t>
              </a:r>
              <a:r>
                <a:rPr lang="de-DE" dirty="0">
                  <a:solidFill>
                    <a:schemeClr val="accent2"/>
                  </a:solidFill>
                </a:rPr>
                <a:t>kontrollierend</a:t>
              </a:r>
            </a:p>
          </p:txBody>
        </p:sp>
        <p:sp>
          <p:nvSpPr>
            <p:cNvPr id="18" name="Arrow: Pentagon 17">
              <a:extLst>
                <a:ext uri="{FF2B5EF4-FFF2-40B4-BE49-F238E27FC236}">
                  <a16:creationId xmlns:a16="http://schemas.microsoft.com/office/drawing/2014/main" id="{918D6F65-2925-4FC1-B1E1-7E8E8FE919EB}"/>
                </a:ext>
              </a:extLst>
            </p:cNvPr>
            <p:cNvSpPr/>
            <p:nvPr/>
          </p:nvSpPr>
          <p:spPr bwMode="gray">
            <a:xfrm flipH="1">
              <a:off x="6619875" y="3130834"/>
              <a:ext cx="361456" cy="417436"/>
            </a:xfrm>
            <a:prstGeom prst="homePlate">
              <a:avLst/>
            </a:prstGeom>
            <a:solidFill>
              <a:srgbClr val="A8D0E7"/>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grpSp>
        <p:nvGrpSpPr>
          <p:cNvPr id="21" name="Group 20">
            <a:extLst>
              <a:ext uri="{FF2B5EF4-FFF2-40B4-BE49-F238E27FC236}">
                <a16:creationId xmlns:a16="http://schemas.microsoft.com/office/drawing/2014/main" id="{232B3D1E-0E3A-404D-872C-04755308C78E}"/>
              </a:ext>
            </a:extLst>
          </p:cNvPr>
          <p:cNvGrpSpPr/>
          <p:nvPr/>
        </p:nvGrpSpPr>
        <p:grpSpPr bwMode="gray">
          <a:xfrm>
            <a:off x="7129955" y="4521424"/>
            <a:ext cx="2493363" cy="836611"/>
            <a:chOff x="6619875" y="3822472"/>
            <a:chExt cx="2493363" cy="836611"/>
          </a:xfrm>
        </p:grpSpPr>
        <p:sp>
          <p:nvSpPr>
            <p:cNvPr id="19" name="Rectangle 18">
              <a:extLst>
                <a:ext uri="{FF2B5EF4-FFF2-40B4-BE49-F238E27FC236}">
                  <a16:creationId xmlns:a16="http://schemas.microsoft.com/office/drawing/2014/main" id="{402A467D-4668-487D-B191-60D600870E70}"/>
                </a:ext>
              </a:extLst>
            </p:cNvPr>
            <p:cNvSpPr/>
            <p:nvPr/>
          </p:nvSpPr>
          <p:spPr bwMode="gray">
            <a:xfrm>
              <a:off x="7044337" y="3822472"/>
              <a:ext cx="2068901" cy="836611"/>
            </a:xfrm>
            <a:prstGeom prst="rect">
              <a:avLst/>
            </a:prstGeom>
            <a:solidFill>
              <a:schemeClr val="accent5"/>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182880" rIns="45720" anchor="ctr">
              <a:noAutofit/>
            </a:bodyPr>
            <a:lstStyle/>
            <a:p>
              <a:pPr>
                <a:lnSpc>
                  <a:spcPct val="85000"/>
                </a:lnSpc>
              </a:pPr>
              <a:r>
                <a:rPr lang="de-DE" dirty="0">
                  <a:solidFill>
                    <a:schemeClr val="tx2"/>
                  </a:solidFill>
                </a:rPr>
                <a:t>Eher </a:t>
              </a:r>
              <a:br>
                <a:rPr lang="de-DE" dirty="0">
                  <a:solidFill>
                    <a:schemeClr val="tx2"/>
                  </a:solidFill>
                </a:rPr>
              </a:br>
              <a:r>
                <a:rPr lang="de-DE" dirty="0">
                  <a:solidFill>
                    <a:schemeClr val="accent2"/>
                  </a:solidFill>
                  <a:latin typeface="Arial Black" panose="020B0A04020102020204" pitchFamily="34" charset="0"/>
                </a:rPr>
                <a:t>emotional</a:t>
              </a:r>
            </a:p>
          </p:txBody>
        </p:sp>
        <p:sp>
          <p:nvSpPr>
            <p:cNvPr id="20" name="Arrow: Pentagon 19">
              <a:extLst>
                <a:ext uri="{FF2B5EF4-FFF2-40B4-BE49-F238E27FC236}">
                  <a16:creationId xmlns:a16="http://schemas.microsoft.com/office/drawing/2014/main" id="{D16D6B7F-27F1-4192-9E13-AD2739B157CD}"/>
                </a:ext>
              </a:extLst>
            </p:cNvPr>
            <p:cNvSpPr/>
            <p:nvPr/>
          </p:nvSpPr>
          <p:spPr bwMode="gray">
            <a:xfrm flipH="1">
              <a:off x="6619875" y="4032060"/>
              <a:ext cx="361456" cy="417436"/>
            </a:xfrm>
            <a:prstGeom prst="homePlate">
              <a:avLst/>
            </a:prstGeom>
            <a:solidFill>
              <a:schemeClr val="accent2"/>
            </a:soli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grpSp>
      <p:sp>
        <p:nvSpPr>
          <p:cNvPr id="9" name="Rectangle 8">
            <a:extLst>
              <a:ext uri="{FF2B5EF4-FFF2-40B4-BE49-F238E27FC236}">
                <a16:creationId xmlns:a16="http://schemas.microsoft.com/office/drawing/2014/main" id="{84F8E7EC-2F4A-450D-8B11-9BAC94DC4B9F}"/>
              </a:ext>
            </a:extLst>
          </p:cNvPr>
          <p:cNvSpPr/>
          <p:nvPr/>
        </p:nvSpPr>
        <p:spPr bwMode="gray">
          <a:xfrm>
            <a:off x="4230914" y="290286"/>
            <a:ext cx="2543533" cy="5573485"/>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sz="1800" dirty="0">
              <a:solidFill>
                <a:schemeClr val="bg1"/>
              </a:solidFill>
            </a:endParaRPr>
          </a:p>
        </p:txBody>
      </p:sp>
      <p:sp>
        <p:nvSpPr>
          <p:cNvPr id="8" name="Freeform: Shape 7">
            <a:extLst>
              <a:ext uri="{FF2B5EF4-FFF2-40B4-BE49-F238E27FC236}">
                <a16:creationId xmlns:a16="http://schemas.microsoft.com/office/drawing/2014/main" id="{C5B7E59E-90CB-4546-BF96-82CF5F39F8E9}"/>
              </a:ext>
            </a:extLst>
          </p:cNvPr>
          <p:cNvSpPr/>
          <p:nvPr/>
        </p:nvSpPr>
        <p:spPr bwMode="gray">
          <a:xfrm rot="16200000" flipV="1">
            <a:off x="3945289" y="2972544"/>
            <a:ext cx="5440736" cy="217579"/>
          </a:xfrm>
          <a:custGeom>
            <a:avLst/>
            <a:gdLst>
              <a:gd name="connsiteX0" fmla="*/ 11381677 w 11789937"/>
              <a:gd name="connsiteY0" fmla="*/ 0 h 471489"/>
              <a:gd name="connsiteX1" fmla="*/ 11585807 w 11789937"/>
              <a:gd name="connsiteY1" fmla="*/ 0 h 471489"/>
              <a:gd name="connsiteX2" fmla="*/ 11789937 w 11789937"/>
              <a:gd name="connsiteY2" fmla="*/ 235745 h 471489"/>
              <a:gd name="connsiteX3" fmla="*/ 11585807 w 11789937"/>
              <a:gd name="connsiteY3" fmla="*/ 471489 h 471489"/>
              <a:gd name="connsiteX4" fmla="*/ 11381677 w 11789937"/>
              <a:gd name="connsiteY4" fmla="*/ 471489 h 471489"/>
              <a:gd name="connsiteX5" fmla="*/ 11005549 w 11789937"/>
              <a:gd name="connsiteY5" fmla="*/ 0 h 471489"/>
              <a:gd name="connsiteX6" fmla="*/ 11316170 w 11789937"/>
              <a:gd name="connsiteY6" fmla="*/ 0 h 471489"/>
              <a:gd name="connsiteX7" fmla="*/ 11316170 w 11789937"/>
              <a:gd name="connsiteY7" fmla="*/ 471488 h 471489"/>
              <a:gd name="connsiteX8" fmla="*/ 11005549 w 11789937"/>
              <a:gd name="connsiteY8" fmla="*/ 471488 h 471489"/>
              <a:gd name="connsiteX9" fmla="*/ 10629414 w 11789937"/>
              <a:gd name="connsiteY9" fmla="*/ 0 h 471489"/>
              <a:gd name="connsiteX10" fmla="*/ 10940035 w 11789937"/>
              <a:gd name="connsiteY10" fmla="*/ 0 h 471489"/>
              <a:gd name="connsiteX11" fmla="*/ 10940035 w 11789937"/>
              <a:gd name="connsiteY11" fmla="*/ 471488 h 471489"/>
              <a:gd name="connsiteX12" fmla="*/ 10629414 w 11789937"/>
              <a:gd name="connsiteY12" fmla="*/ 471488 h 471489"/>
              <a:gd name="connsiteX13" fmla="*/ 10253279 w 11789937"/>
              <a:gd name="connsiteY13" fmla="*/ 0 h 471489"/>
              <a:gd name="connsiteX14" fmla="*/ 10563900 w 11789937"/>
              <a:gd name="connsiteY14" fmla="*/ 0 h 471489"/>
              <a:gd name="connsiteX15" fmla="*/ 10563900 w 11789937"/>
              <a:gd name="connsiteY15" fmla="*/ 471488 h 471489"/>
              <a:gd name="connsiteX16" fmla="*/ 10253279 w 11789937"/>
              <a:gd name="connsiteY16" fmla="*/ 471488 h 471489"/>
              <a:gd name="connsiteX17" fmla="*/ 9877144 w 11789937"/>
              <a:gd name="connsiteY17" fmla="*/ 0 h 471489"/>
              <a:gd name="connsiteX18" fmla="*/ 10187765 w 11789937"/>
              <a:gd name="connsiteY18" fmla="*/ 0 h 471489"/>
              <a:gd name="connsiteX19" fmla="*/ 10187765 w 11789937"/>
              <a:gd name="connsiteY19" fmla="*/ 471488 h 471489"/>
              <a:gd name="connsiteX20" fmla="*/ 9877144 w 11789937"/>
              <a:gd name="connsiteY20" fmla="*/ 471488 h 471489"/>
              <a:gd name="connsiteX21" fmla="*/ 9501009 w 11789937"/>
              <a:gd name="connsiteY21" fmla="*/ 0 h 471489"/>
              <a:gd name="connsiteX22" fmla="*/ 9811630 w 11789937"/>
              <a:gd name="connsiteY22" fmla="*/ 0 h 471489"/>
              <a:gd name="connsiteX23" fmla="*/ 9811630 w 11789937"/>
              <a:gd name="connsiteY23" fmla="*/ 471488 h 471489"/>
              <a:gd name="connsiteX24" fmla="*/ 9501009 w 11789937"/>
              <a:gd name="connsiteY24" fmla="*/ 471488 h 471489"/>
              <a:gd name="connsiteX25" fmla="*/ 9124874 w 11789937"/>
              <a:gd name="connsiteY25" fmla="*/ 0 h 471489"/>
              <a:gd name="connsiteX26" fmla="*/ 9435495 w 11789937"/>
              <a:gd name="connsiteY26" fmla="*/ 0 h 471489"/>
              <a:gd name="connsiteX27" fmla="*/ 9435495 w 11789937"/>
              <a:gd name="connsiteY27" fmla="*/ 471488 h 471489"/>
              <a:gd name="connsiteX28" fmla="*/ 9124874 w 11789937"/>
              <a:gd name="connsiteY28" fmla="*/ 471488 h 471489"/>
              <a:gd name="connsiteX29" fmla="*/ 8748739 w 11789937"/>
              <a:gd name="connsiteY29" fmla="*/ 0 h 471489"/>
              <a:gd name="connsiteX30" fmla="*/ 9059360 w 11789937"/>
              <a:gd name="connsiteY30" fmla="*/ 0 h 471489"/>
              <a:gd name="connsiteX31" fmla="*/ 9059360 w 11789937"/>
              <a:gd name="connsiteY31" fmla="*/ 471488 h 471489"/>
              <a:gd name="connsiteX32" fmla="*/ 8748739 w 11789937"/>
              <a:gd name="connsiteY32" fmla="*/ 471488 h 471489"/>
              <a:gd name="connsiteX33" fmla="*/ 8372604 w 11789937"/>
              <a:gd name="connsiteY33" fmla="*/ 0 h 471489"/>
              <a:gd name="connsiteX34" fmla="*/ 8683225 w 11789937"/>
              <a:gd name="connsiteY34" fmla="*/ 0 h 471489"/>
              <a:gd name="connsiteX35" fmla="*/ 8683225 w 11789937"/>
              <a:gd name="connsiteY35" fmla="*/ 471488 h 471489"/>
              <a:gd name="connsiteX36" fmla="*/ 8372604 w 11789937"/>
              <a:gd name="connsiteY36" fmla="*/ 471488 h 471489"/>
              <a:gd name="connsiteX37" fmla="*/ 7996469 w 11789937"/>
              <a:gd name="connsiteY37" fmla="*/ 0 h 471489"/>
              <a:gd name="connsiteX38" fmla="*/ 8307090 w 11789937"/>
              <a:gd name="connsiteY38" fmla="*/ 0 h 471489"/>
              <a:gd name="connsiteX39" fmla="*/ 8307090 w 11789937"/>
              <a:gd name="connsiteY39" fmla="*/ 471488 h 471489"/>
              <a:gd name="connsiteX40" fmla="*/ 7996469 w 11789937"/>
              <a:gd name="connsiteY40" fmla="*/ 471488 h 471489"/>
              <a:gd name="connsiteX41" fmla="*/ 7620334 w 11789937"/>
              <a:gd name="connsiteY41" fmla="*/ 0 h 471489"/>
              <a:gd name="connsiteX42" fmla="*/ 7930955 w 11789937"/>
              <a:gd name="connsiteY42" fmla="*/ 0 h 471489"/>
              <a:gd name="connsiteX43" fmla="*/ 7930955 w 11789937"/>
              <a:gd name="connsiteY43" fmla="*/ 471488 h 471489"/>
              <a:gd name="connsiteX44" fmla="*/ 7620334 w 11789937"/>
              <a:gd name="connsiteY44" fmla="*/ 471488 h 471489"/>
              <a:gd name="connsiteX45" fmla="*/ 7244199 w 11789937"/>
              <a:gd name="connsiteY45" fmla="*/ 0 h 471489"/>
              <a:gd name="connsiteX46" fmla="*/ 7554820 w 11789937"/>
              <a:gd name="connsiteY46" fmla="*/ 0 h 471489"/>
              <a:gd name="connsiteX47" fmla="*/ 7554820 w 11789937"/>
              <a:gd name="connsiteY47" fmla="*/ 471488 h 471489"/>
              <a:gd name="connsiteX48" fmla="*/ 7244199 w 11789937"/>
              <a:gd name="connsiteY48" fmla="*/ 471488 h 471489"/>
              <a:gd name="connsiteX49" fmla="*/ 6868064 w 11789937"/>
              <a:gd name="connsiteY49" fmla="*/ 0 h 471489"/>
              <a:gd name="connsiteX50" fmla="*/ 7178685 w 11789937"/>
              <a:gd name="connsiteY50" fmla="*/ 0 h 471489"/>
              <a:gd name="connsiteX51" fmla="*/ 7178685 w 11789937"/>
              <a:gd name="connsiteY51" fmla="*/ 471488 h 471489"/>
              <a:gd name="connsiteX52" fmla="*/ 6868064 w 11789937"/>
              <a:gd name="connsiteY52" fmla="*/ 471488 h 471489"/>
              <a:gd name="connsiteX53" fmla="*/ 6491929 w 11789937"/>
              <a:gd name="connsiteY53" fmla="*/ 0 h 471489"/>
              <a:gd name="connsiteX54" fmla="*/ 6802550 w 11789937"/>
              <a:gd name="connsiteY54" fmla="*/ 0 h 471489"/>
              <a:gd name="connsiteX55" fmla="*/ 6802550 w 11789937"/>
              <a:gd name="connsiteY55" fmla="*/ 471488 h 471489"/>
              <a:gd name="connsiteX56" fmla="*/ 6491929 w 11789937"/>
              <a:gd name="connsiteY56" fmla="*/ 471488 h 471489"/>
              <a:gd name="connsiteX57" fmla="*/ 6115794 w 11789937"/>
              <a:gd name="connsiteY57" fmla="*/ 0 h 471489"/>
              <a:gd name="connsiteX58" fmla="*/ 6426415 w 11789937"/>
              <a:gd name="connsiteY58" fmla="*/ 0 h 471489"/>
              <a:gd name="connsiteX59" fmla="*/ 6426415 w 11789937"/>
              <a:gd name="connsiteY59" fmla="*/ 471488 h 471489"/>
              <a:gd name="connsiteX60" fmla="*/ 6115794 w 11789937"/>
              <a:gd name="connsiteY60" fmla="*/ 471488 h 471489"/>
              <a:gd name="connsiteX61" fmla="*/ 5739659 w 11789937"/>
              <a:gd name="connsiteY61" fmla="*/ 0 h 471489"/>
              <a:gd name="connsiteX62" fmla="*/ 6050280 w 11789937"/>
              <a:gd name="connsiteY62" fmla="*/ 0 h 471489"/>
              <a:gd name="connsiteX63" fmla="*/ 6050280 w 11789937"/>
              <a:gd name="connsiteY63" fmla="*/ 471488 h 471489"/>
              <a:gd name="connsiteX64" fmla="*/ 5739659 w 11789937"/>
              <a:gd name="connsiteY64" fmla="*/ 471488 h 471489"/>
              <a:gd name="connsiteX65" fmla="*/ 5363525 w 11789937"/>
              <a:gd name="connsiteY65" fmla="*/ 0 h 471489"/>
              <a:gd name="connsiteX66" fmla="*/ 5674145 w 11789937"/>
              <a:gd name="connsiteY66" fmla="*/ 0 h 471489"/>
              <a:gd name="connsiteX67" fmla="*/ 5674145 w 11789937"/>
              <a:gd name="connsiteY67" fmla="*/ 471488 h 471489"/>
              <a:gd name="connsiteX68" fmla="*/ 5363525 w 11789937"/>
              <a:gd name="connsiteY68" fmla="*/ 471488 h 471489"/>
              <a:gd name="connsiteX69" fmla="*/ 4987391 w 11789937"/>
              <a:gd name="connsiteY69" fmla="*/ 0 h 471489"/>
              <a:gd name="connsiteX70" fmla="*/ 5298011 w 11789937"/>
              <a:gd name="connsiteY70" fmla="*/ 0 h 471489"/>
              <a:gd name="connsiteX71" fmla="*/ 5298011 w 11789937"/>
              <a:gd name="connsiteY71" fmla="*/ 471488 h 471489"/>
              <a:gd name="connsiteX72" fmla="*/ 4987391 w 11789937"/>
              <a:gd name="connsiteY72" fmla="*/ 471488 h 471489"/>
              <a:gd name="connsiteX73" fmla="*/ 4611255 w 11789937"/>
              <a:gd name="connsiteY73" fmla="*/ 0 h 471489"/>
              <a:gd name="connsiteX74" fmla="*/ 4921875 w 11789937"/>
              <a:gd name="connsiteY74" fmla="*/ 0 h 471489"/>
              <a:gd name="connsiteX75" fmla="*/ 4921875 w 11789937"/>
              <a:gd name="connsiteY75" fmla="*/ 471488 h 471489"/>
              <a:gd name="connsiteX76" fmla="*/ 4611255 w 11789937"/>
              <a:gd name="connsiteY76" fmla="*/ 471488 h 471489"/>
              <a:gd name="connsiteX77" fmla="*/ 4235120 w 11789937"/>
              <a:gd name="connsiteY77" fmla="*/ 0 h 471489"/>
              <a:gd name="connsiteX78" fmla="*/ 4545741 w 11789937"/>
              <a:gd name="connsiteY78" fmla="*/ 0 h 471489"/>
              <a:gd name="connsiteX79" fmla="*/ 4545741 w 11789937"/>
              <a:gd name="connsiteY79" fmla="*/ 471488 h 471489"/>
              <a:gd name="connsiteX80" fmla="*/ 4235120 w 11789937"/>
              <a:gd name="connsiteY80" fmla="*/ 471488 h 471489"/>
              <a:gd name="connsiteX81" fmla="*/ 3858988 w 11789937"/>
              <a:gd name="connsiteY81" fmla="*/ 0 h 471489"/>
              <a:gd name="connsiteX82" fmla="*/ 4169607 w 11789937"/>
              <a:gd name="connsiteY82" fmla="*/ 0 h 471489"/>
              <a:gd name="connsiteX83" fmla="*/ 4169607 w 11789937"/>
              <a:gd name="connsiteY83" fmla="*/ 471488 h 471489"/>
              <a:gd name="connsiteX84" fmla="*/ 3858988 w 11789937"/>
              <a:gd name="connsiteY84" fmla="*/ 471488 h 471489"/>
              <a:gd name="connsiteX85" fmla="*/ 3482853 w 11789937"/>
              <a:gd name="connsiteY85" fmla="*/ 0 h 471489"/>
              <a:gd name="connsiteX86" fmla="*/ 3793474 w 11789937"/>
              <a:gd name="connsiteY86" fmla="*/ 0 h 471489"/>
              <a:gd name="connsiteX87" fmla="*/ 3793474 w 11789937"/>
              <a:gd name="connsiteY87" fmla="*/ 471488 h 471489"/>
              <a:gd name="connsiteX88" fmla="*/ 3482853 w 11789937"/>
              <a:gd name="connsiteY88" fmla="*/ 471488 h 471489"/>
              <a:gd name="connsiteX89" fmla="*/ 3106718 w 11789937"/>
              <a:gd name="connsiteY89" fmla="*/ 0 h 471489"/>
              <a:gd name="connsiteX90" fmla="*/ 3417338 w 11789937"/>
              <a:gd name="connsiteY90" fmla="*/ 0 h 471489"/>
              <a:gd name="connsiteX91" fmla="*/ 3417338 w 11789937"/>
              <a:gd name="connsiteY91" fmla="*/ 471488 h 471489"/>
              <a:gd name="connsiteX92" fmla="*/ 3106718 w 11789937"/>
              <a:gd name="connsiteY92" fmla="*/ 471488 h 471489"/>
              <a:gd name="connsiteX93" fmla="*/ 2730585 w 11789937"/>
              <a:gd name="connsiteY93" fmla="*/ 0 h 471489"/>
              <a:gd name="connsiteX94" fmla="*/ 3041204 w 11789937"/>
              <a:gd name="connsiteY94" fmla="*/ 0 h 471489"/>
              <a:gd name="connsiteX95" fmla="*/ 3041204 w 11789937"/>
              <a:gd name="connsiteY95" fmla="*/ 471488 h 471489"/>
              <a:gd name="connsiteX96" fmla="*/ 2730585 w 11789937"/>
              <a:gd name="connsiteY96" fmla="*/ 471488 h 471489"/>
              <a:gd name="connsiteX97" fmla="*/ 2354449 w 11789937"/>
              <a:gd name="connsiteY97" fmla="*/ 0 h 471489"/>
              <a:gd name="connsiteX98" fmla="*/ 2665070 w 11789937"/>
              <a:gd name="connsiteY98" fmla="*/ 0 h 471489"/>
              <a:gd name="connsiteX99" fmla="*/ 2665070 w 11789937"/>
              <a:gd name="connsiteY99" fmla="*/ 471488 h 471489"/>
              <a:gd name="connsiteX100" fmla="*/ 2354449 w 11789937"/>
              <a:gd name="connsiteY100" fmla="*/ 471488 h 471489"/>
              <a:gd name="connsiteX101" fmla="*/ 1978314 w 11789937"/>
              <a:gd name="connsiteY101" fmla="*/ 0 h 471489"/>
              <a:gd name="connsiteX102" fmla="*/ 2288935 w 11789937"/>
              <a:gd name="connsiteY102" fmla="*/ 0 h 471489"/>
              <a:gd name="connsiteX103" fmla="*/ 2288935 w 11789937"/>
              <a:gd name="connsiteY103" fmla="*/ 471488 h 471489"/>
              <a:gd name="connsiteX104" fmla="*/ 1978314 w 11789937"/>
              <a:gd name="connsiteY104" fmla="*/ 471488 h 471489"/>
              <a:gd name="connsiteX105" fmla="*/ 1602178 w 11789937"/>
              <a:gd name="connsiteY105" fmla="*/ 0 h 471489"/>
              <a:gd name="connsiteX106" fmla="*/ 1912800 w 11789937"/>
              <a:gd name="connsiteY106" fmla="*/ 0 h 471489"/>
              <a:gd name="connsiteX107" fmla="*/ 1912800 w 11789937"/>
              <a:gd name="connsiteY107" fmla="*/ 471488 h 471489"/>
              <a:gd name="connsiteX108" fmla="*/ 1602178 w 11789937"/>
              <a:gd name="connsiteY108" fmla="*/ 471488 h 471489"/>
              <a:gd name="connsiteX109" fmla="*/ 1226043 w 11789937"/>
              <a:gd name="connsiteY109" fmla="*/ 0 h 471489"/>
              <a:gd name="connsiteX110" fmla="*/ 1536664 w 11789937"/>
              <a:gd name="connsiteY110" fmla="*/ 0 h 471489"/>
              <a:gd name="connsiteX111" fmla="*/ 1536664 w 11789937"/>
              <a:gd name="connsiteY111" fmla="*/ 471488 h 471489"/>
              <a:gd name="connsiteX112" fmla="*/ 1226043 w 11789937"/>
              <a:gd name="connsiteY112" fmla="*/ 471488 h 471489"/>
              <a:gd name="connsiteX113" fmla="*/ 849908 w 11789937"/>
              <a:gd name="connsiteY113" fmla="*/ 0 h 471489"/>
              <a:gd name="connsiteX114" fmla="*/ 1160529 w 11789937"/>
              <a:gd name="connsiteY114" fmla="*/ 0 h 471489"/>
              <a:gd name="connsiteX115" fmla="*/ 1160529 w 11789937"/>
              <a:gd name="connsiteY115" fmla="*/ 471488 h 471489"/>
              <a:gd name="connsiteX116" fmla="*/ 849908 w 11789937"/>
              <a:gd name="connsiteY116" fmla="*/ 471488 h 471489"/>
              <a:gd name="connsiteX117" fmla="*/ 473774 w 11789937"/>
              <a:gd name="connsiteY117" fmla="*/ 0 h 471489"/>
              <a:gd name="connsiteX118" fmla="*/ 784395 w 11789937"/>
              <a:gd name="connsiteY118" fmla="*/ 0 h 471489"/>
              <a:gd name="connsiteX119" fmla="*/ 784395 w 11789937"/>
              <a:gd name="connsiteY119" fmla="*/ 471488 h 471489"/>
              <a:gd name="connsiteX120" fmla="*/ 473774 w 11789937"/>
              <a:gd name="connsiteY120" fmla="*/ 471488 h 471489"/>
              <a:gd name="connsiteX121" fmla="*/ 204130 w 11789937"/>
              <a:gd name="connsiteY121" fmla="*/ 0 h 471489"/>
              <a:gd name="connsiteX122" fmla="*/ 408260 w 11789937"/>
              <a:gd name="connsiteY122" fmla="*/ 0 h 471489"/>
              <a:gd name="connsiteX123" fmla="*/ 408260 w 11789937"/>
              <a:gd name="connsiteY123" fmla="*/ 471489 h 471489"/>
              <a:gd name="connsiteX124" fmla="*/ 204130 w 11789937"/>
              <a:gd name="connsiteY124" fmla="*/ 471489 h 471489"/>
              <a:gd name="connsiteX125" fmla="*/ 0 w 11789937"/>
              <a:gd name="connsiteY125" fmla="*/ 235745 h 47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789937" h="471489">
                <a:moveTo>
                  <a:pt x="11381677" y="0"/>
                </a:moveTo>
                <a:lnTo>
                  <a:pt x="11585807" y="0"/>
                </a:lnTo>
                <a:lnTo>
                  <a:pt x="11789937" y="235745"/>
                </a:lnTo>
                <a:lnTo>
                  <a:pt x="11585807" y="471489"/>
                </a:lnTo>
                <a:lnTo>
                  <a:pt x="11381677" y="471489"/>
                </a:lnTo>
                <a:close/>
                <a:moveTo>
                  <a:pt x="11005549" y="0"/>
                </a:moveTo>
                <a:lnTo>
                  <a:pt x="11316170" y="0"/>
                </a:lnTo>
                <a:lnTo>
                  <a:pt x="11316170" y="471488"/>
                </a:lnTo>
                <a:lnTo>
                  <a:pt x="11005549" y="471488"/>
                </a:lnTo>
                <a:close/>
                <a:moveTo>
                  <a:pt x="10629414" y="0"/>
                </a:moveTo>
                <a:lnTo>
                  <a:pt x="10940035" y="0"/>
                </a:lnTo>
                <a:lnTo>
                  <a:pt x="10940035" y="471488"/>
                </a:lnTo>
                <a:lnTo>
                  <a:pt x="10629414" y="471488"/>
                </a:lnTo>
                <a:close/>
                <a:moveTo>
                  <a:pt x="10253279" y="0"/>
                </a:moveTo>
                <a:lnTo>
                  <a:pt x="10563900" y="0"/>
                </a:lnTo>
                <a:lnTo>
                  <a:pt x="10563900" y="471488"/>
                </a:lnTo>
                <a:lnTo>
                  <a:pt x="10253279" y="471488"/>
                </a:lnTo>
                <a:close/>
                <a:moveTo>
                  <a:pt x="9877144" y="0"/>
                </a:moveTo>
                <a:lnTo>
                  <a:pt x="10187765" y="0"/>
                </a:lnTo>
                <a:lnTo>
                  <a:pt x="10187765" y="471488"/>
                </a:lnTo>
                <a:lnTo>
                  <a:pt x="9877144" y="471488"/>
                </a:lnTo>
                <a:close/>
                <a:moveTo>
                  <a:pt x="9501009" y="0"/>
                </a:moveTo>
                <a:lnTo>
                  <a:pt x="9811630" y="0"/>
                </a:lnTo>
                <a:lnTo>
                  <a:pt x="9811630" y="471488"/>
                </a:lnTo>
                <a:lnTo>
                  <a:pt x="9501009" y="471488"/>
                </a:lnTo>
                <a:close/>
                <a:moveTo>
                  <a:pt x="9124874" y="0"/>
                </a:moveTo>
                <a:lnTo>
                  <a:pt x="9435495" y="0"/>
                </a:lnTo>
                <a:lnTo>
                  <a:pt x="9435495" y="471488"/>
                </a:lnTo>
                <a:lnTo>
                  <a:pt x="9124874" y="471488"/>
                </a:lnTo>
                <a:close/>
                <a:moveTo>
                  <a:pt x="8748739" y="0"/>
                </a:moveTo>
                <a:lnTo>
                  <a:pt x="9059360" y="0"/>
                </a:lnTo>
                <a:lnTo>
                  <a:pt x="9059360" y="471488"/>
                </a:lnTo>
                <a:lnTo>
                  <a:pt x="8748739" y="471488"/>
                </a:lnTo>
                <a:close/>
                <a:moveTo>
                  <a:pt x="8372604" y="0"/>
                </a:moveTo>
                <a:lnTo>
                  <a:pt x="8683225" y="0"/>
                </a:lnTo>
                <a:lnTo>
                  <a:pt x="8683225" y="471488"/>
                </a:lnTo>
                <a:lnTo>
                  <a:pt x="8372604" y="471488"/>
                </a:lnTo>
                <a:close/>
                <a:moveTo>
                  <a:pt x="7996469" y="0"/>
                </a:moveTo>
                <a:lnTo>
                  <a:pt x="8307090" y="0"/>
                </a:lnTo>
                <a:lnTo>
                  <a:pt x="8307090" y="471488"/>
                </a:lnTo>
                <a:lnTo>
                  <a:pt x="7996469" y="471488"/>
                </a:lnTo>
                <a:close/>
                <a:moveTo>
                  <a:pt x="7620334" y="0"/>
                </a:moveTo>
                <a:lnTo>
                  <a:pt x="7930955" y="0"/>
                </a:lnTo>
                <a:lnTo>
                  <a:pt x="7930955" y="471488"/>
                </a:lnTo>
                <a:lnTo>
                  <a:pt x="7620334" y="471488"/>
                </a:lnTo>
                <a:close/>
                <a:moveTo>
                  <a:pt x="7244199" y="0"/>
                </a:moveTo>
                <a:lnTo>
                  <a:pt x="7554820" y="0"/>
                </a:lnTo>
                <a:lnTo>
                  <a:pt x="7554820" y="471488"/>
                </a:lnTo>
                <a:lnTo>
                  <a:pt x="7244199" y="471488"/>
                </a:lnTo>
                <a:close/>
                <a:moveTo>
                  <a:pt x="6868064" y="0"/>
                </a:moveTo>
                <a:lnTo>
                  <a:pt x="7178685" y="0"/>
                </a:lnTo>
                <a:lnTo>
                  <a:pt x="7178685" y="471488"/>
                </a:lnTo>
                <a:lnTo>
                  <a:pt x="6868064" y="471488"/>
                </a:lnTo>
                <a:close/>
                <a:moveTo>
                  <a:pt x="6491929" y="0"/>
                </a:moveTo>
                <a:lnTo>
                  <a:pt x="6802550" y="0"/>
                </a:lnTo>
                <a:lnTo>
                  <a:pt x="6802550" y="471488"/>
                </a:lnTo>
                <a:lnTo>
                  <a:pt x="6491929" y="471488"/>
                </a:lnTo>
                <a:close/>
                <a:moveTo>
                  <a:pt x="6115794" y="0"/>
                </a:moveTo>
                <a:lnTo>
                  <a:pt x="6426415" y="0"/>
                </a:lnTo>
                <a:lnTo>
                  <a:pt x="6426415" y="471488"/>
                </a:lnTo>
                <a:lnTo>
                  <a:pt x="6115794" y="471488"/>
                </a:lnTo>
                <a:close/>
                <a:moveTo>
                  <a:pt x="5739659" y="0"/>
                </a:moveTo>
                <a:lnTo>
                  <a:pt x="6050280" y="0"/>
                </a:lnTo>
                <a:lnTo>
                  <a:pt x="6050280" y="471488"/>
                </a:lnTo>
                <a:lnTo>
                  <a:pt x="5739659" y="471488"/>
                </a:lnTo>
                <a:close/>
                <a:moveTo>
                  <a:pt x="5363525" y="0"/>
                </a:moveTo>
                <a:lnTo>
                  <a:pt x="5674145" y="0"/>
                </a:lnTo>
                <a:lnTo>
                  <a:pt x="5674145" y="471488"/>
                </a:lnTo>
                <a:lnTo>
                  <a:pt x="5363525" y="471488"/>
                </a:lnTo>
                <a:close/>
                <a:moveTo>
                  <a:pt x="4987391" y="0"/>
                </a:moveTo>
                <a:lnTo>
                  <a:pt x="5298011" y="0"/>
                </a:lnTo>
                <a:lnTo>
                  <a:pt x="5298011" y="471488"/>
                </a:lnTo>
                <a:lnTo>
                  <a:pt x="4987391" y="471488"/>
                </a:lnTo>
                <a:close/>
                <a:moveTo>
                  <a:pt x="4611255" y="0"/>
                </a:moveTo>
                <a:lnTo>
                  <a:pt x="4921875" y="0"/>
                </a:lnTo>
                <a:lnTo>
                  <a:pt x="4921875" y="471488"/>
                </a:lnTo>
                <a:lnTo>
                  <a:pt x="4611255" y="471488"/>
                </a:lnTo>
                <a:close/>
                <a:moveTo>
                  <a:pt x="4235120" y="0"/>
                </a:moveTo>
                <a:lnTo>
                  <a:pt x="4545741" y="0"/>
                </a:lnTo>
                <a:lnTo>
                  <a:pt x="4545741" y="471488"/>
                </a:lnTo>
                <a:lnTo>
                  <a:pt x="4235120" y="471488"/>
                </a:lnTo>
                <a:close/>
                <a:moveTo>
                  <a:pt x="3858988" y="0"/>
                </a:moveTo>
                <a:lnTo>
                  <a:pt x="4169607" y="0"/>
                </a:lnTo>
                <a:lnTo>
                  <a:pt x="4169607" y="471488"/>
                </a:lnTo>
                <a:lnTo>
                  <a:pt x="3858988" y="471488"/>
                </a:lnTo>
                <a:close/>
                <a:moveTo>
                  <a:pt x="3482853" y="0"/>
                </a:moveTo>
                <a:lnTo>
                  <a:pt x="3793474" y="0"/>
                </a:lnTo>
                <a:lnTo>
                  <a:pt x="3793474" y="471488"/>
                </a:lnTo>
                <a:lnTo>
                  <a:pt x="3482853" y="471488"/>
                </a:lnTo>
                <a:close/>
                <a:moveTo>
                  <a:pt x="3106718" y="0"/>
                </a:moveTo>
                <a:lnTo>
                  <a:pt x="3417338" y="0"/>
                </a:lnTo>
                <a:lnTo>
                  <a:pt x="3417338" y="471488"/>
                </a:lnTo>
                <a:lnTo>
                  <a:pt x="3106718" y="471488"/>
                </a:lnTo>
                <a:close/>
                <a:moveTo>
                  <a:pt x="2730585" y="0"/>
                </a:moveTo>
                <a:lnTo>
                  <a:pt x="3041204" y="0"/>
                </a:lnTo>
                <a:lnTo>
                  <a:pt x="3041204" y="471488"/>
                </a:lnTo>
                <a:lnTo>
                  <a:pt x="2730585" y="471488"/>
                </a:lnTo>
                <a:close/>
                <a:moveTo>
                  <a:pt x="2354449" y="0"/>
                </a:moveTo>
                <a:lnTo>
                  <a:pt x="2665070" y="0"/>
                </a:lnTo>
                <a:lnTo>
                  <a:pt x="2665070" y="471488"/>
                </a:lnTo>
                <a:lnTo>
                  <a:pt x="2354449" y="471488"/>
                </a:lnTo>
                <a:close/>
                <a:moveTo>
                  <a:pt x="1978314" y="0"/>
                </a:moveTo>
                <a:lnTo>
                  <a:pt x="2288935" y="0"/>
                </a:lnTo>
                <a:lnTo>
                  <a:pt x="2288935" y="471488"/>
                </a:lnTo>
                <a:lnTo>
                  <a:pt x="1978314" y="471488"/>
                </a:lnTo>
                <a:close/>
                <a:moveTo>
                  <a:pt x="1602178" y="0"/>
                </a:moveTo>
                <a:lnTo>
                  <a:pt x="1912800" y="0"/>
                </a:lnTo>
                <a:lnTo>
                  <a:pt x="1912800" y="471488"/>
                </a:lnTo>
                <a:lnTo>
                  <a:pt x="1602178" y="471488"/>
                </a:lnTo>
                <a:close/>
                <a:moveTo>
                  <a:pt x="1226043" y="0"/>
                </a:moveTo>
                <a:lnTo>
                  <a:pt x="1536664" y="0"/>
                </a:lnTo>
                <a:lnTo>
                  <a:pt x="1536664" y="471488"/>
                </a:lnTo>
                <a:lnTo>
                  <a:pt x="1226043" y="471488"/>
                </a:lnTo>
                <a:close/>
                <a:moveTo>
                  <a:pt x="849908" y="0"/>
                </a:moveTo>
                <a:lnTo>
                  <a:pt x="1160529" y="0"/>
                </a:lnTo>
                <a:lnTo>
                  <a:pt x="1160529" y="471488"/>
                </a:lnTo>
                <a:lnTo>
                  <a:pt x="849908" y="471488"/>
                </a:lnTo>
                <a:close/>
                <a:moveTo>
                  <a:pt x="473774" y="0"/>
                </a:moveTo>
                <a:lnTo>
                  <a:pt x="784395" y="0"/>
                </a:lnTo>
                <a:lnTo>
                  <a:pt x="784395" y="471488"/>
                </a:lnTo>
                <a:lnTo>
                  <a:pt x="473774" y="471488"/>
                </a:lnTo>
                <a:close/>
                <a:moveTo>
                  <a:pt x="204130" y="0"/>
                </a:moveTo>
                <a:lnTo>
                  <a:pt x="408260" y="0"/>
                </a:lnTo>
                <a:lnTo>
                  <a:pt x="408260" y="471489"/>
                </a:lnTo>
                <a:lnTo>
                  <a:pt x="204130" y="471489"/>
                </a:lnTo>
                <a:lnTo>
                  <a:pt x="0" y="235745"/>
                </a:lnTo>
                <a:close/>
              </a:path>
            </a:pathLst>
          </a:custGeom>
          <a:gradFill>
            <a:gsLst>
              <a:gs pos="0">
                <a:schemeClr val="accent6"/>
              </a:gs>
              <a:gs pos="54000">
                <a:schemeClr val="accent6">
                  <a:lumMod val="20000"/>
                  <a:lumOff val="80000"/>
                </a:schemeClr>
              </a:gs>
              <a:gs pos="100000">
                <a:schemeClr val="accent6"/>
              </a:gs>
            </a:gsLst>
            <a:lin ang="10800000" scaled="1"/>
          </a:gradFill>
          <a:ln w="73025">
            <a:noFill/>
          </a:ln>
        </p:spPr>
        <p:style>
          <a:lnRef idx="2">
            <a:schemeClr val="accent1">
              <a:shade val="50000"/>
            </a:schemeClr>
          </a:lnRef>
          <a:fillRef idx="1">
            <a:schemeClr val="accent1"/>
          </a:fillRef>
          <a:effectRef idx="0">
            <a:schemeClr val="accent1"/>
          </a:effectRef>
          <a:fontRef idx="minor">
            <a:schemeClr val="lt1"/>
          </a:fontRef>
        </p:style>
        <p:txBody>
          <a:bodyPr wrap="square" lIns="45720" rIns="45720" anchor="ctr">
            <a:noAutofit/>
          </a:bodyPr>
          <a:lstStyle/>
          <a:p>
            <a:pPr algn="ctr">
              <a:lnSpc>
                <a:spcPct val="85000"/>
              </a:lnSpc>
            </a:pPr>
            <a:endParaRPr lang="de-DE" dirty="0">
              <a:solidFill>
                <a:schemeClr val="bg1"/>
              </a:solidFill>
            </a:endParaRPr>
          </a:p>
        </p:txBody>
      </p:sp>
    </p:spTree>
    <p:extLst>
      <p:ext uri="{BB962C8B-B14F-4D97-AF65-F5344CB8AC3E}">
        <p14:creationId xmlns:p14="http://schemas.microsoft.com/office/powerpoint/2010/main" val="5111306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ppt_x</p:attrName>
                                        </p:attrNameLst>
                                      </p:cBhvr>
                                      <p:tavLst>
                                        <p:tav tm="0">
                                          <p:val>
                                            <p:strVal val="#ppt_x-#ppt_w*1.125000"/>
                                          </p:val>
                                        </p:tav>
                                        <p:tav tm="100000">
                                          <p:val>
                                            <p:strVal val="#ppt_x"/>
                                          </p:val>
                                        </p:tav>
                                      </p:tavLst>
                                    </p:anim>
                                    <p:animEffect transition="in" filter="wipe(right)">
                                      <p:cBhvr>
                                        <p:cTn id="8" dur="500"/>
                                        <p:tgtEl>
                                          <p:spTgt spid="2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p:tgtEl>
                                          <p:spTgt spid="23"/>
                                        </p:tgtEl>
                                        <p:attrNameLst>
                                          <p:attrName>ppt_x</p:attrName>
                                        </p:attrNameLst>
                                      </p:cBhvr>
                                      <p:tavLst>
                                        <p:tav tm="0">
                                          <p:val>
                                            <p:strVal val="#ppt_x-#ppt_w*1.125000"/>
                                          </p:val>
                                        </p:tav>
                                        <p:tav tm="100000">
                                          <p:val>
                                            <p:strVal val="#ppt_x"/>
                                          </p:val>
                                        </p:tav>
                                      </p:tavLst>
                                    </p:anim>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p:tgtEl>
                                          <p:spTgt spid="24"/>
                                        </p:tgtEl>
                                        <p:attrNameLst>
                                          <p:attrName>ppt_x</p:attrName>
                                        </p:attrNameLst>
                                      </p:cBhvr>
                                      <p:tavLst>
                                        <p:tav tm="0">
                                          <p:val>
                                            <p:strVal val="#ppt_x-#ppt_w*1.125000"/>
                                          </p:val>
                                        </p:tav>
                                        <p:tav tm="100000">
                                          <p:val>
                                            <p:strVal val="#ppt_x"/>
                                          </p:val>
                                        </p:tav>
                                      </p:tavLst>
                                    </p:anim>
                                    <p:animEffect transition="in" filter="wipe(righ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p:tgtEl>
                                          <p:spTgt spid="21"/>
                                        </p:tgtEl>
                                        <p:attrNameLst>
                                          <p:attrName>ppt_x</p:attrName>
                                        </p:attrNameLst>
                                      </p:cBhvr>
                                      <p:tavLst>
                                        <p:tav tm="0">
                                          <p:val>
                                            <p:strVal val="#ppt_x-#ppt_w*1.125000"/>
                                          </p:val>
                                        </p:tav>
                                        <p:tav tm="100000">
                                          <p:val>
                                            <p:strVal val="#ppt_x"/>
                                          </p:val>
                                        </p:tav>
                                      </p:tavLst>
                                    </p:anim>
                                    <p:animEffect transition="in" filter="wipe(righ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XED" val="YES"/>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Introduction to  SOCIAL STYLE™&amp;quot;&quot;/&gt;&lt;property id=&quot;20307&quot; value=&quot;257&quot;/&gt;&lt;/object&gt;&lt;object type=&quot;3&quot; unique_id=&quot;10004&quot;&gt;&lt;property id=&quot;20148&quot; value=&quot;5&quot;/&gt;&lt;property id=&quot;20300&quot; value=&quot;Slide 2 - &amp;quot;To Tell the Truth&amp;quot;&quot;/&gt;&lt;property id=&quot;20307&quot; value=&quot;278&quot;/&gt;&lt;/object&gt;&lt;object type=&quot;3&quot; unique_id=&quot;10005&quot;&gt;&lt;property id=&quot;20148&quot; value=&quot;5&quot;/&gt;&lt;property id=&quot;20300&quot; value=&quot;Slide 3 - &amp;quot;Learning Objectives&amp;quot;&quot;/&gt;&lt;property id=&quot;20307&quot; value=&quot;934&quot;/&gt;&lt;/object&gt;&lt;object type=&quot;3&quot; unique_id=&quot;10006&quot;&gt;&lt;property id=&quot;20148&quot; value=&quot;5&quot;/&gt;&lt;property id=&quot;20300&quot; value=&quot;Slide 4 - &amp;quot;Style in Action&amp;quot;&quot;/&gt;&lt;property id=&quot;20307&quot; value=&quot;935&quot;/&gt;&lt;/object&gt;&lt;object type=&quot;3&quot; unique_id=&quot;10007&quot;&gt;&lt;property id=&quot;20148&quot; value=&quot;5&quot;/&gt;&lt;property id=&quot;20300&quot; value=&quot;Slide 5&quot;/&gt;&lt;property id=&quot;20307&quot; value=&quot;985&quot;/&gt;&lt;/object&gt;&lt;object type=&quot;3&quot; unique_id=&quot;10008&quot;&gt;&lt;property id=&quot;20148&quot; value=&quot;5&quot;/&gt;&lt;property id=&quot;20300&quot; value=&quot;Slide 6&quot;/&gt;&lt;property id=&quot;20307&quot; value=&quot;986&quot;/&gt;&lt;/object&gt;&lt;object type=&quot;3&quot; unique_id=&quot;10009&quot;&gt;&lt;property id=&quot;20148&quot; value=&quot;5&quot;/&gt;&lt;property id=&quot;20300&quot; value=&quot;Slide 7&quot;/&gt;&lt;property id=&quot;20307&quot; value=&quot;987&quot;/&gt;&lt;/object&gt;&lt;object type=&quot;3&quot; unique_id=&quot;10010&quot;&gt;&lt;property id=&quot;20148&quot; value=&quot;5&quot;/&gt;&lt;property id=&quot;20300&quot; value=&quot;Slide 8&quot;/&gt;&lt;property id=&quot;20307&quot; value=&quot;988&quot;/&gt;&lt;/object&gt;&lt;object type=&quot;3&quot; unique_id=&quot;10011&quot;&gt;&lt;property id=&quot;20148&quot; value=&quot;5&quot;/&gt;&lt;property id=&quot;20300&quot; value=&quot;Slide 9&quot;/&gt;&lt;property id=&quot;20307&quot; value=&quot;989&quot;/&gt;&lt;/object&gt;&lt;object type=&quot;3&quot; unique_id=&quot;10012&quot;&gt;&lt;property id=&quot;20148&quot; value=&quot;5&quot;/&gt;&lt;property id=&quot;20300&quot; value=&quot;Slide 10 - &amp;quot;Dimensions of Behavior&amp;quot;&quot;/&gt;&lt;property id=&quot;20307&quot; value=&quot;282&quot;/&gt;&lt;/object&gt;&lt;object type=&quot;3&quot; unique_id=&quot;10013&quot;&gt;&lt;property id=&quot;20148&quot; value=&quot;5&quot;/&gt;&lt;property id=&quot;20300&quot; value=&quot;Slide 11 - &amp;quot;Learning Objectives&amp;quot;&quot;/&gt;&lt;property id=&quot;20307&quot; value=&quot;936&quot;/&gt;&lt;/object&gt;&lt;object type=&quot;3&quot; unique_id=&quot;10014&quot;&gt;&lt;property id=&quot;20148&quot; value=&quot;5&quot;/&gt;&lt;property id=&quot;20300&quot; value=&quot;Slide 12 - &amp;quot;Observable Behaviors vs. Personality&amp;quot;&quot;/&gt;&lt;property id=&quot;20307&quot; value=&quot;302&quot;/&gt;&lt;/object&gt;&lt;object type=&quot;3&quot; unique_id=&quot;10015&quot;&gt;&lt;property id=&quot;20148&quot; value=&quot;5&quot;/&gt;&lt;property id=&quot;20300&quot; value=&quot;Slide 13 - &amp;quot;Say &amp;amp; Do Behaviors&amp;quot;&quot;/&gt;&lt;property id=&quot;20307&quot; value=&quot;303&quot;/&gt;&lt;/object&gt;&lt;object type=&quot;3&quot; unique_id=&quot;10016&quot;&gt;&lt;property id=&quot;20148&quot; value=&quot;5&quot;/&gt;&lt;property id=&quot;20300&quot; value=&quot;Slide 14 - &amp;quot;Assertiveness  and Responsiveness&amp;quot;&quot;/&gt;&lt;property id=&quot;20307&quot; value=&quot;996&quot;/&gt;&lt;/object&gt;&lt;object type=&quot;3&quot; unique_id=&quot;10017&quot;&gt;&lt;property id=&quot;20148&quot; value=&quot;5&quot;/&gt;&lt;property id=&quot;20300&quot; value=&quot;Slide 15 - &amp;quot;Assertiveness&amp;quot;&quot;/&gt;&lt;property id=&quot;20307&quot; value=&quot;997&quot;/&gt;&lt;/object&gt;&lt;object type=&quot;3&quot; unique_id=&quot;10018&quot;&gt;&lt;property id=&quot;20148&quot; value=&quot;5&quot;/&gt;&lt;property id=&quot;20300&quot; value=&quot;Slide 16 - &amp;quot;Assertiveness Behaviors&amp;quot;&quot;/&gt;&lt;property id=&quot;20307&quot; value=&quot;305&quot;/&gt;&lt;/object&gt;&lt;object type=&quot;3&quot; unique_id=&quot;10019&quot;&gt;&lt;property id=&quot;20148&quot; value=&quot;5&quot;/&gt;&lt;property id=&quot;20300&quot; value=&quot;Slide 17 - &amp;quot;Assertiveness&amp;quot;&quot;/&gt;&lt;property id=&quot;20307&quot; value=&quot;955&quot;/&gt;&lt;/object&gt;&lt;object type=&quot;3&quot; unique_id=&quot;10020&quot;&gt;&lt;property id=&quot;20148&quot; value=&quot;5&quot;/&gt;&lt;property id=&quot;20300&quot; value=&quot;Slide 18 - &amp;quot;Responsiveness&amp;quot;&quot;/&gt;&lt;property id=&quot;20307&quot; value=&quot;310&quot;/&gt;&lt;/object&gt;&lt;object type=&quot;3&quot; unique_id=&quot;10021&quot;&gt;&lt;property id=&quot;20148&quot; value=&quot;5&quot;/&gt;&lt;property id=&quot;20300&quot; value=&quot;Slide 19 - &amp;quot;Responsiveness Behaviors&amp;quot;&quot;/&gt;&lt;property id=&quot;20307&quot; value=&quot;306&quot;/&gt;&lt;/object&gt;&lt;object type=&quot;3&quot; unique_id=&quot;10022&quot;&gt;&lt;property id=&quot;20148&quot; value=&quot;5&quot;/&gt;&lt;property id=&quot;20300&quot; value=&quot;Slide 20 - &amp;quot;Responsiveness&amp;quot;&quot;/&gt;&lt;property id=&quot;20307&quot; value=&quot;956&quot;/&gt;&lt;/object&gt;&lt;object type=&quot;3&quot; unique_id=&quot;10023&quot;&gt;&lt;property id=&quot;20148&quot; value=&quot;5&quot;/&gt;&lt;property id=&quot;20300&quot; value=&quot;Slide 21 - &amp;quot;SOCIAL STYLE Model™&amp;quot;&quot;/&gt;&lt;property id=&quot;20307&quot; value=&quot;309&quot;/&gt;&lt;/object&gt;&lt;object type=&quot;3&quot; unique_id=&quot;10024&quot;&gt;&lt;property id=&quot;20148&quot; value=&quot;5&quot;/&gt;&lt;property id=&quot;20300&quot; value=&quot;Slide 22 - &amp;quot;Learning Objectives&amp;quot;&quot;/&gt;&lt;property id=&quot;20307&quot; value=&quot;937&quot;/&gt;&lt;/object&gt;&lt;object type=&quot;3&quot; unique_id=&quot;10025&quot;&gt;&lt;property id=&quot;20148&quot; value=&quot;5&quot;/&gt;&lt;property id=&quot;20300&quot; value=&quot;Slide 23 - &amp;quot;SOCIAL STYLE Model&amp;quot;&quot;/&gt;&lt;property id=&quot;20307&quot; value=&quot;1006&quot;/&gt;&lt;/object&gt;&lt;object type=&quot;3&quot; unique_id=&quot;10026&quot;&gt;&lt;property id=&quot;20148&quot; value=&quot;5&quot;/&gt;&lt;property id=&quot;20300&quot; value=&quot;Slide 24 - &amp;quot;SOCIAL STYLE  Behaviors&amp;quot;&quot;/&gt;&lt;property id=&quot;20307&quot; value=&quot;998&quot;/&gt;&lt;/object&gt;&lt;object type=&quot;3&quot; unique_id=&quot;10027&quot;&gt;&lt;property id=&quot;20148&quot; value=&quot;5&quot;/&gt;&lt;property id=&quot;20300&quot; value=&quot;Slide 25 - &amp;quot;Back to Those Texts . . .&amp;quot;&quot;/&gt;&lt;property id=&quot;20307&quot; value=&quot;973&quot;/&gt;&lt;/object&gt;&lt;object type=&quot;3&quot; unique_id=&quot;10028&quot;&gt;&lt;property id=&quot;20148&quot; value=&quot;5&quot;/&gt;&lt;property id=&quot;20300&quot; value=&quot;Slide 26&quot;/&gt;&lt;property id=&quot;20307&quot; value=&quot;974&quot;/&gt;&lt;/object&gt;&lt;object type=&quot;3&quot; unique_id=&quot;10029&quot;&gt;&lt;property id=&quot;20148&quot; value=&quot;5&quot;/&gt;&lt;property id=&quot;20300&quot; value=&quot;Slide 27&quot;/&gt;&lt;property id=&quot;20307&quot; value=&quot;975&quot;/&gt;&lt;/object&gt;&lt;object type=&quot;3&quot; unique_id=&quot;10030&quot;&gt;&lt;property id=&quot;20148&quot; value=&quot;5&quot;/&gt;&lt;property id=&quot;20300&quot; value=&quot;Slide 28&quot;/&gt;&lt;property id=&quot;20307&quot; value=&quot;976&quot;/&gt;&lt;/object&gt;&lt;object type=&quot;3&quot; unique_id=&quot;10031&quot;&gt;&lt;property id=&quot;20148&quot; value=&quot;5&quot;/&gt;&lt;property id=&quot;20300&quot; value=&quot;Slide 29&quot;/&gt;&lt;property id=&quot;20307&quot; value=&quot;977&quot;/&gt;&lt;/object&gt;&lt;object type=&quot;3&quot; unique_id=&quot;10032&quot;&gt;&lt;property id=&quot;20148&quot; value=&quot;5&quot;/&gt;&lt;property id=&quot;20300&quot; value=&quot;Slide 30 - &amp;quot;Need, Orientation, and Growth Action&amp;quot;&quot;/&gt;&lt;property id=&quot;20307&quot; value=&quot;938&quot;/&gt;&lt;/object&gt;&lt;object type=&quot;3&quot; unique_id=&quot;10033&quot;&gt;&lt;property id=&quot;20148&quot; value=&quot;5&quot;/&gt;&lt;property id=&quot;20300&quot; value=&quot;Slide 31 - &amp;quot;SOCIAL STYLE  Key Characteristics&amp;quot;&quot;/&gt;&lt;property id=&quot;20307&quot; value=&quot;312&quot;/&gt;&lt;/object&gt;&lt;object type=&quot;3&quot; unique_id=&quot;10034&quot;&gt;&lt;property id=&quot;20148&quot; value=&quot;5&quot;/&gt;&lt;property id=&quot;20300&quot; value=&quot;Slide 32 - &amp;quot;Key Points&amp;quot;&quot;/&gt;&lt;property id=&quot;20307&quot; value=&quot;939&quot;/&gt;&lt;/object&gt;&lt;object type=&quot;3&quot; unique_id=&quot;10035&quot;&gt;&lt;property id=&quot;20148&quot; value=&quot;5&quot;/&gt;&lt;property id=&quot;20300&quot; value=&quot;Slide 33 - &amp;quot;SOCIAL STYLE Profile&amp;quot;&quot;/&gt;&lt;property id=&quot;20307&quot; value=&quot;941&quot;/&gt;&lt;/object&gt;&lt;object type=&quot;3&quot; unique_id=&quot;10036&quot;&gt;&lt;property id=&quot;20148&quot; value=&quot;5&quot;/&gt;&lt;property id=&quot;20300&quot; value=&quot;Slide 34 - &amp;quot;Learning Objectives&amp;quot;&quot;/&gt;&lt;property id=&quot;20307&quot; value=&quot;940&quot;/&gt;&lt;/object&gt;&lt;object type=&quot;3&quot; unique_id=&quot;10037&quot;&gt;&lt;property id=&quot;20148&quot; value=&quot;5&quot;/&gt;&lt;property id=&quot;20300&quot; value=&quot;Slide 35 - &amp;quot;Virtual Delivery:  How to Access Your Profile&amp;quot;&quot;/&gt;&lt;property id=&quot;20307&quot; value=&quot;978&quot;/&gt;&lt;/object&gt;&lt;object type=&quot;3&quot; unique_id=&quot;10038&quot;&gt;&lt;property id=&quot;20148&quot; value=&quot;5&quot;/&gt;&lt;property id=&quot;20300&quot; value=&quot;Slide 36&quot;/&gt;&lt;property id=&quot;20307&quot; value=&quot;979&quot;/&gt;&lt;/object&gt;&lt;object type=&quot;3&quot; unique_id=&quot;10039&quot;&gt;&lt;property id=&quot;20148&quot; value=&quot;5&quot;/&gt;&lt;property id=&quot;20300&quot; value=&quot;Slide 37&quot;/&gt;&lt;property id=&quot;20307&quot; value=&quot;980&quot;/&gt;&lt;/object&gt;&lt;object type=&quot;3&quot; unique_id=&quot;10040&quot;&gt;&lt;property id=&quot;20148&quot; value=&quot;5&quot;/&gt;&lt;property id=&quot;20300&quot; value=&quot;Slide 38 - &amp;quot;Tension Management&amp;quot;&quot;/&gt;&lt;property id=&quot;20307&quot; value=&quot;329&quot;/&gt;&lt;/object&gt;&lt;object type=&quot;3&quot; unique_id=&quot;10041&quot;&gt;&lt;property id=&quot;20148&quot; value=&quot;5&quot;/&gt;&lt;property id=&quot;20300&quot; value=&quot;Slide 39 - &amp;quot;Learning Objectives&amp;quot;&quot;/&gt;&lt;property id=&quot;20307&quot; value=&quot;942&quot;/&gt;&lt;/object&gt;&lt;object type=&quot;3&quot; unique_id=&quot;10042&quot;&gt;&lt;property id=&quot;20148&quot; value=&quot;5&quot;/&gt;&lt;property id=&quot;20300&quot; value=&quot;Slide 40 - &amp;quot;Tension and Productivity&amp;quot;&quot;/&gt;&lt;property id=&quot;20307&quot; value=&quot;930&quot;/&gt;&lt;/object&gt;&lt;object type=&quot;3&quot; unique_id=&quot;10043&quot;&gt;&lt;property id=&quot;20148&quot; value=&quot;5&quot;/&gt;&lt;property id=&quot;20300&quot; value=&quot;Slide 41 - &amp;quot;Backup Behavior&amp;quot;&quot;/&gt;&lt;property id=&quot;20307&quot; value=&quot;318&quot;/&gt;&lt;/object&gt;&lt;object type=&quot;3&quot; unique_id=&quot;10044&quot;&gt;&lt;property id=&quot;20148&quot; value=&quot;5&quot;/&gt;&lt;property id=&quot;20300&quot; value=&quot;Slide 42 - &amp;quot;Managing Backup Behavior&amp;quot;&quot;/&gt;&lt;property id=&quot;20307&quot; value=&quot;1003&quot;/&gt;&lt;/object&gt;&lt;object type=&quot;3&quot; unique_id=&quot;10045&quot;&gt;&lt;property id=&quot;20148&quot; value=&quot;5&quot;/&gt;&lt;property id=&quot;20300&quot; value=&quot;Slide 43 - &amp;quot;Versatility&amp;quot;&quot;/&gt;&lt;property id=&quot;20307&quot; value=&quot;330&quot;/&gt;&lt;/object&gt;&lt;object type=&quot;3&quot; unique_id=&quot;10046&quot;&gt;&lt;property id=&quot;20148&quot; value=&quot;5&quot;/&gt;&lt;property id=&quot;20300&quot; value=&quot;Slide 44 - &amp;quot;Learning Objectives&amp;quot;&quot;/&gt;&lt;property id=&quot;20307&quot; value=&quot;944&quot;/&gt;&lt;/object&gt;&lt;object type=&quot;3&quot; unique_id=&quot;10047&quot;&gt;&lt;property id=&quot;20148&quot; value=&quot;5&quot;/&gt;&lt;property id=&quot;20300&quot; value=&quot;Slide 45 - &amp;quot;Versatility is… &amp;quot;&quot;/&gt;&lt;property id=&quot;20307&quot; value=&quot;945&quot;/&gt;&lt;/object&gt;&lt;object type=&quot;3&quot; unique_id=&quot;10048&quot;&gt;&lt;property id=&quot;20148&quot; value=&quot;5&quot;/&gt;&lt;property id=&quot;20300&quot; value=&quot;Slide 46 - &amp;quot;Versatility&amp;quot;&quot;/&gt;&lt;property id=&quot;20307&quot; value=&quot;1004&quot;/&gt;&lt;/object&gt;&lt;object type=&quot;3&quot; unique_id=&quot;10049&quot;&gt;&lt;property id=&quot;20148&quot; value=&quot;5&quot;/&gt;&lt;property id=&quot;20300&quot; value=&quot;Slide 47 - &amp;quot;Four Sources of Versatility&amp;quot;&quot;/&gt;&lt;property id=&quot;20307&quot; value=&quot;321&quot;/&gt;&lt;/object&gt;&lt;object type=&quot;3&quot; unique_id=&quot;10050&quot;&gt;&lt;property id=&quot;20148&quot; value=&quot;5&quot;/&gt;&lt;property id=&quot;20300&quot; value=&quot;Slide 48 - &amp;quot;Versatility Challenge&amp;quot;&quot;/&gt;&lt;property id=&quot;20307&quot; value=&quot;1001&quot;/&gt;&lt;/object&gt;&lt;object type=&quot;3&quot; unique_id=&quot;10051&quot;&gt;&lt;property id=&quot;20148&quot; value=&quot;5&quot;/&gt;&lt;property id=&quot;20300&quot; value=&quot;Slide 49 - &amp;quot;Versatility Challenge&amp;quot;&quot;/&gt;&lt;property id=&quot;20307&quot; value=&quot;1002&quot;/&gt;&lt;/object&gt;&lt;object type=&quot;3&quot; unique_id=&quot;10052&quot;&gt;&lt;property id=&quot;20148&quot; value=&quot;5&quot;/&gt;&lt;property id=&quot;20300&quot; value=&quot;Slide 50 - &amp;quot;Versatility Profile&amp;quot;&quot;/&gt;&lt;property id=&quot;20307&quot; value=&quot;946&quot;/&gt;&lt;/object&gt;&lt;object type=&quot;3&quot; unique_id=&quot;10053&quot;&gt;&lt;property id=&quot;20148&quot; value=&quot;5&quot;/&gt;&lt;property id=&quot;20300&quot; value=&quot;Slide 51 - &amp;quot;Learning Objectives&amp;quot;&quot;/&gt;&lt;property id=&quot;20307&quot; value=&quot;947&quot;/&gt;&lt;/object&gt;&lt;object type=&quot;3&quot; unique_id=&quot;10054&quot;&gt;&lt;property id=&quot;20148&quot; value=&quot;5&quot;/&gt;&lt;property id=&quot;20300&quot; value=&quot;Slide 52 - &amp;quot;The Meaning of Versatility Positions&amp;quot;&quot;/&gt;&lt;property id=&quot;20307&quot; value=&quot;1005&quot;/&gt;&lt;/object&gt;&lt;object type=&quot;3&quot; unique_id=&quot;10055&quot;&gt;&lt;property id=&quot;20148&quot; value=&quot;5&quot;/&gt;&lt;property id=&quot;20300&quot; value=&quot;Slide 53 - &amp;quot;Overall Versatility&amp;quot;&quot;/&gt;&lt;property id=&quot;20307&quot; value=&quot;927&quot;/&gt;&lt;/object&gt;&lt;object type=&quot;3&quot; unique_id=&quot;10056&quot;&gt;&lt;property id=&quot;20148&quot; value=&quot;5&quot;/&gt;&lt;property id=&quot;20300&quot; value=&quot;Slide 54 - &amp;quot;Overall Versatility&amp;quot;&quot;/&gt;&lt;property id=&quot;20307&quot; value=&quot;952&quot;/&gt;&lt;/object&gt;&lt;object type=&quot;3&quot; unique_id=&quot;10057&quot;&gt;&lt;property id=&quot;20148&quot; value=&quot;5&quot;/&gt;&lt;property id=&quot;20300&quot; value=&quot;Slide 55 - &amp;quot;Versatility in Detail&amp;quot;&quot;/&gt;&lt;property id=&quot;20307&quot; value=&quot;953&quot;/&gt;&lt;/object&gt;&lt;object type=&quot;3&quot; unique_id=&quot;10058&quot;&gt;&lt;property id=&quot;20148&quot; value=&quot;5&quot;/&gt;&lt;property id=&quot;20300&quot; value=&quot;Slide 56 - &amp;quot;Versatility Profile Review&amp;quot;&quot;/&gt;&lt;property id=&quot;20307&quot; value=&quot;951&quot;/&gt;&lt;/object&gt;&lt;object type=&quot;3&quot; unique_id=&quot;10059&quot;&gt;&lt;property id=&quot;20148&quot; value=&quot;5&quot;/&gt;&lt;property id=&quot;20300&quot; value=&quot;Slide 57 - &amp;quot;Virtual Delivery:  How to Access Your Profile&amp;quot;&quot;/&gt;&lt;property id=&quot;20307&quot; value=&quot;981&quot;/&gt;&lt;/object&gt;&lt;object type=&quot;3&quot; unique_id=&quot;10060&quot;&gt;&lt;property id=&quot;20148&quot; value=&quot;5&quot;/&gt;&lt;property id=&quot;20300&quot; value=&quot;Slide 58&quot;/&gt;&lt;property id=&quot;20307&quot; value=&quot;982&quot;/&gt;&lt;/object&gt;&lt;object type=&quot;3&quot; unique_id=&quot;10061&quot;&gt;&lt;property id=&quot;20148&quot; value=&quot;5&quot;/&gt;&lt;property id=&quot;20300&quot; value=&quot;Slide 59&quot;/&gt;&lt;property id=&quot;20307&quot; value=&quot;983&quot;/&gt;&lt;/object&gt;&lt;object type=&quot;3&quot; unique_id=&quot;10062&quot;&gt;&lt;property id=&quot;20148&quot; value=&quot;5&quot;/&gt;&lt;property id=&quot;20300&quot; value=&quot;Slide 60 - &amp;quot;Steps for Increasing Interpersonal Effectiveness&amp;quot;&quot;/&gt;&lt;property id=&quot;20307&quot; value=&quot;324&quot;/&gt;&lt;/object&gt;&lt;object type=&quot;3&quot; unique_id=&quot;10063&quot;&gt;&lt;property id=&quot;20148&quot; value=&quot;5&quot;/&gt;&lt;property id=&quot;20300&quot; value=&quot;Slide 61 - &amp;quot;Style in Action&amp;quot;&quot;/&gt;&lt;property id=&quot;20307&quot; value=&quot;948&quot;/&gt;&lt;/object&gt;&lt;object type=&quot;3&quot; unique_id=&quot;10064&quot;&gt;&lt;property id=&quot;20148&quot; value=&quot;5&quot;/&gt;&lt;property id=&quot;20300&quot; value=&quot;Slide 62 - &amp;quot;Versatility in Action&amp;quot;&quot;/&gt;&lt;property id=&quot;20307&quot; value=&quot;990&quot;/&gt;&lt;/object&gt;&lt;object type=&quot;3&quot; unique_id=&quot;10065&quot;&gt;&lt;property id=&quot;20148&quot; value=&quot;5&quot;/&gt;&lt;property id=&quot;20300&quot; value=&quot;Slide 63&quot;/&gt;&lt;property id=&quot;20307&quot; value=&quot;991&quot;/&gt;&lt;/object&gt;&lt;object type=&quot;3&quot; unique_id=&quot;10066&quot;&gt;&lt;property id=&quot;20148&quot; value=&quot;5&quot;/&gt;&lt;property id=&quot;20300&quot; value=&quot;Slide 64&quot;/&gt;&lt;property id=&quot;20307&quot; value=&quot;992&quot;/&gt;&lt;/object&gt;&lt;object type=&quot;3&quot; unique_id=&quot;10067&quot;&gt;&lt;property id=&quot;20148&quot; value=&quot;5&quot;/&gt;&lt;property id=&quot;20300&quot; value=&quot;Slide 65&quot;/&gt;&lt;property id=&quot;20307&quot; value=&quot;993&quot;/&gt;&lt;/object&gt;&lt;object type=&quot;3&quot; unique_id=&quot;10068&quot;&gt;&lt;property id=&quot;20148&quot; value=&quot;5&quot;/&gt;&lt;property id=&quot;20300&quot; value=&quot;Slide 66&quot;/&gt;&lt;property id=&quot;20307&quot; value=&quot;995&quot;/&gt;&lt;/object&gt;&lt;object type=&quot;3&quot; unique_id=&quot;10069&quot;&gt;&lt;property id=&quot;20148&quot; value=&quot;5&quot;/&gt;&lt;property id=&quot;20300&quot; value=&quot;Slide 67 - &amp;quot;Style Forum&amp;quot;&quot;/&gt;&lt;property id=&quot;20307&quot; value=&quot;959&quot;/&gt;&lt;/object&gt;&lt;object type=&quot;3&quot; unique_id=&quot;10070&quot;&gt;&lt;property id=&quot;20148&quot; value=&quot;5&quot;/&gt;&lt;property id=&quot;20300&quot; value=&quot;Slide 68 - &amp;quot;Learning Objectives&amp;quot;&quot;/&gt;&lt;property id=&quot;20307&quot; value=&quot;957&quot;/&gt;&lt;/object&gt;&lt;object type=&quot;3&quot; unique_id=&quot;10071&quot;&gt;&lt;property id=&quot;20148&quot; value=&quot;5&quot;/&gt;&lt;property id=&quot;20300&quot; value=&quot;Slide 69 - &amp;quot;Style Forum&amp;quot;&quot;/&gt;&lt;property id=&quot;20307&quot; value=&quot;949&quot;/&gt;&lt;/object&gt;&lt;object type=&quot;3&quot; unique_id=&quot;10072&quot;&gt;&lt;property id=&quot;20148&quot; value=&quot;5&quot;/&gt;&lt;property id=&quot;20300&quot; value=&quot;Slide 70 - &amp;quot;Versatility Forum&amp;quot;&quot;/&gt;&lt;property id=&quot;20307&quot; value=&quot;1000&quot;/&gt;&lt;/object&gt;&lt;object type=&quot;3&quot; unique_id=&quot;10073&quot;&gt;&lt;property id=&quot;20148&quot; value=&quot;5&quot;/&gt;&lt;property id=&quot;20300&quot; value=&quot;Slide 71 - &amp;quot;Techniques for Observing Style&amp;quot;&quot;/&gt;&lt;property id=&quot;20307&quot; value=&quot;325&quot;/&gt;&lt;/object&gt;&lt;object type=&quot;3&quot; unique_id=&quot;10074&quot;&gt;&lt;property id=&quot;20148&quot; value=&quot;5&quot;/&gt;&lt;property id=&quot;20300&quot; value=&quot;Slide 72 - &amp;quot;Next Steps and Key Learning&amp;quot;&quot;/&gt;&lt;property id=&quot;20307&quot; value=&quot;958&quot;/&gt;&lt;/object&gt;&lt;object type=&quot;3&quot; unique_id=&quot;10075&quot;&gt;&lt;property id=&quot;20148&quot; value=&quot;5&quot;/&gt;&lt;property id=&quot;20300&quot; value=&quot;Slide 73 - &amp;quot;SOCIAL STYLE Navigator®&amp;quot;&quot;/&gt;&lt;property id=&quot;20307&quot; value=&quot;326&quot;/&gt;&lt;/object&gt;&lt;object type=&quot;3&quot; unique_id=&quot;10076&quot;&gt;&lt;property id=&quot;20148&quot; value=&quot;5&quot;/&gt;&lt;property id=&quot;20300&quot; value=&quot;Slide 74 - &amp;quot;SOCIAL STYLE Navigator® Access&amp;quot;&quot;/&gt;&lt;property id=&quot;20307&quot; value=&quot;932&quot;/&gt;&lt;/object&gt;&lt;object type=&quot;3&quot; unique_id=&quot;10077&quot;&gt;&lt;property id=&quot;20148&quot; value=&quot;5&quot;/&gt;&lt;property id=&quot;20300&quot; value=&quot;Slide 75 - &amp;quot;SOCIAL STYLE Advisor&amp;quot;&quot;/&gt;&lt;property id=&quot;20307&quot; value=&quot;1007&quot;/&gt;&lt;/object&gt;&lt;object type=&quot;3&quot; unique_id=&quot;10078&quot;&gt;&lt;property id=&quot;20148&quot; value=&quot;5&quot;/&gt;&lt;property id=&quot;20300&quot; value=&quot;Slide 76 - &amp;quot;SOCIAL STYLE Passport&amp;quot;&quot;/&gt;&lt;property id=&quot;20307&quot; value=&quot;1008&quot;/&gt;&lt;/object&gt;&lt;object type=&quot;3&quot; unique_id=&quot;10079&quot;&gt;&lt;property id=&quot;20148&quot; value=&quot;5&quot;/&gt;&lt;property id=&quot;20300&quot; value=&quot;Slide 77&quot;/&gt;&lt;property id=&quot;20307&quot; value=&quot;285&quot;/&gt;&lt;/object&gt;&lt;/object&gt;&lt;object type=&quot;8&quot; unique_id=&quot;10158&quot;&gt;&lt;/object&gt;&lt;/object&gt;&lt;/database&gt;"/>
  <p:tag name="MMPROD_NEXTUNIQUEID" val="10009"/>
  <p:tag name="SECTOMILLISECCONVERTED" val="1"/>
</p:tagLst>
</file>

<file path=ppt/theme/theme1.xml><?xml version="1.0" encoding="utf-8"?>
<a:theme xmlns:a="http://schemas.openxmlformats.org/drawingml/2006/main" name="Tracom SOCIAL STYLE PowerPoint Templat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lIns="45720" rIns="45720" rtlCol="0" anchor="ctr"/>
      <a:lstStyle>
        <a:defPPr algn="ctr">
          <a:lnSpc>
            <a:spcPct val="85000"/>
          </a:lnSpc>
          <a:defRPr sz="18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cap="rnd">
          <a:solidFill>
            <a:schemeClr val="accent3"/>
          </a:solidFill>
          <a:roun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lstStyle>
    </a:txDef>
  </a:objectDefaults>
  <a:extraClrSchemeLst/>
  <a:custClrLst>
    <a:custClr name="Custom Color 1">
      <a:srgbClr val="0A578D"/>
    </a:custClr>
    <a:custClr name="Custom Color 2">
      <a:srgbClr val="5A8647"/>
    </a:custClr>
    <a:custClr name="Custom Color 3">
      <a:srgbClr val="B14336"/>
    </a:custClr>
    <a:custClr name="Custom Color 4">
      <a:srgbClr val="AE9736"/>
    </a:custClr>
  </a:custClrLst>
  <a:extLst>
    <a:ext uri="{05A4C25C-085E-4340-85A3-A5531E510DB2}">
      <thm15:themeFamily xmlns:thm15="http://schemas.microsoft.com/office/thememl/2012/main" name="Office Theme" id="{0E722E99-5416-4130-9EFE-448DC92CDACD}" vid="{3062532A-085E-4AFF-BEB2-979136FF8B75}"/>
    </a:ext>
  </a:extLst>
</a:theme>
</file>

<file path=ppt/theme/theme2.xml><?xml version="1.0" encoding="utf-8"?>
<a:theme xmlns:a="http://schemas.openxmlformats.org/drawingml/2006/main" name="Office Theme">
  <a:themeElements>
    <a:clrScheme name="TRACOM - Main Colors">
      <a:dk1>
        <a:sysClr val="windowText" lastClr="000000"/>
      </a:dk1>
      <a:lt1>
        <a:sysClr val="window" lastClr="FFFFFF"/>
      </a:lt1>
      <a:dk2>
        <a:srgbClr val="444A4A"/>
      </a:dk2>
      <a:lt2>
        <a:srgbClr val="E7E6E6"/>
      </a:lt2>
      <a:accent1>
        <a:srgbClr val="48C9F1"/>
      </a:accent1>
      <a:accent2>
        <a:srgbClr val="146899"/>
      </a:accent2>
      <a:accent3>
        <a:srgbClr val="808080"/>
      </a:accent3>
      <a:accent4>
        <a:srgbClr val="8BDDF6"/>
      </a:accent4>
      <a:accent5>
        <a:srgbClr val="D1D1D1"/>
      </a:accent5>
      <a:accent6>
        <a:srgbClr val="0F4E73"/>
      </a:accent6>
      <a:hlink>
        <a:srgbClr val="146899"/>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rial"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12b7fb7-c780-4560-a3e3-a6eb45e1a24e" xsi:nil="true"/>
    <lcf76f155ced4ddcb4097134ff3c332f xmlns="e8785e66-9007-46da-936e-e84965a5e1d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862BDA42E4D64693F14E0589C7AE07" ma:contentTypeVersion="16" ma:contentTypeDescription="Create a new document." ma:contentTypeScope="" ma:versionID="0bee877db9c5278da893d66f1c12bc17">
  <xsd:schema xmlns:xsd="http://www.w3.org/2001/XMLSchema" xmlns:xs="http://www.w3.org/2001/XMLSchema" xmlns:p="http://schemas.microsoft.com/office/2006/metadata/properties" xmlns:ns2="212b7fb7-c780-4560-a3e3-a6eb45e1a24e" xmlns:ns3="e8785e66-9007-46da-936e-e84965a5e1d7" targetNamespace="http://schemas.microsoft.com/office/2006/metadata/properties" ma:root="true" ma:fieldsID="d700a0c4fba96110c98ef1c5de15bfea" ns2:_="" ns3:_="">
    <xsd:import namespace="212b7fb7-c780-4560-a3e3-a6eb45e1a24e"/>
    <xsd:import namespace="e8785e66-9007-46da-936e-e84965a5e1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2b7fb7-c780-4560-a3e3-a6eb45e1a2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3971841-e972-4fae-8f8b-c84e3720ff91}" ma:internalName="TaxCatchAll" ma:showField="CatchAllData" ma:web="212b7fb7-c780-4560-a3e3-a6eb45e1a2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8785e66-9007-46da-936e-e84965a5e1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1057a4-0f37-4401-9ee8-8c6c2c2e57bc"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901FAF-6647-4A7E-92BB-46E2F254C5C2}">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713166d0-a98d-4619-8fdc-751a52b7d9f1"/>
    <ds:schemaRef ds:uri="http://www.w3.org/XML/1998/namespace"/>
    <ds:schemaRef ds:uri="http://purl.org/dc/elements/1.1/"/>
    <ds:schemaRef ds:uri="212b7fb7-c780-4560-a3e3-a6eb45e1a24e"/>
    <ds:schemaRef ds:uri="e8785e66-9007-46da-936e-e84965a5e1d7"/>
  </ds:schemaRefs>
</ds:datastoreItem>
</file>

<file path=customXml/itemProps2.xml><?xml version="1.0" encoding="utf-8"?>
<ds:datastoreItem xmlns:ds="http://schemas.openxmlformats.org/officeDocument/2006/customXml" ds:itemID="{BB639EE7-FC73-4FDD-80D1-FD8641AB9F54}">
  <ds:schemaRefs>
    <ds:schemaRef ds:uri="http://schemas.microsoft.com/sharepoint/v3/contenttype/forms"/>
  </ds:schemaRefs>
</ds:datastoreItem>
</file>

<file path=customXml/itemProps3.xml><?xml version="1.0" encoding="utf-8"?>
<ds:datastoreItem xmlns:ds="http://schemas.openxmlformats.org/officeDocument/2006/customXml" ds:itemID="{82240FEF-19A4-4408-AD51-C4D08389D0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2b7fb7-c780-4560-a3e3-a6eb45e1a24e"/>
    <ds:schemaRef ds:uri="e8785e66-9007-46da-936e-e84965a5e1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7870</TotalTime>
  <Words>8832</Words>
  <Application>Microsoft Office PowerPoint</Application>
  <PresentationFormat>Widescreen</PresentationFormat>
  <Paragraphs>1173</Paragraphs>
  <Slides>55</Slides>
  <Notes>55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55</vt:i4>
      </vt:variant>
    </vt:vector>
  </HeadingPairs>
  <TitlesOfParts>
    <vt:vector size="70" baseType="lpstr">
      <vt:lpstr>Arial</vt:lpstr>
      <vt:lpstr>Arial Black</vt:lpstr>
      <vt:lpstr>Calibri</vt:lpstr>
      <vt:lpstr>Courier New</vt:lpstr>
      <vt:lpstr>Georgia</vt:lpstr>
      <vt:lpstr>Georgia Pro</vt:lpstr>
      <vt:lpstr>Museo 700</vt:lpstr>
      <vt:lpstr>Museo Sans 300</vt:lpstr>
      <vt:lpstr>Museo Sans 700</vt:lpstr>
      <vt:lpstr>Open Sans</vt:lpstr>
      <vt:lpstr>Open Sans Extrabold</vt:lpstr>
      <vt:lpstr>Symbol</vt:lpstr>
      <vt:lpstr>Times New Roman</vt:lpstr>
      <vt:lpstr>Wingdings</vt:lpstr>
      <vt:lpstr>Tracom SOCIAL STYLE PowerPoint Template</vt:lpstr>
      <vt:lpstr>Steigerung der Effektivität durch AnpassungsfähigkeitTM</vt:lpstr>
      <vt:lpstr>Lernziele</vt:lpstr>
      <vt:lpstr>PowerPoint Presentation</vt:lpstr>
      <vt:lpstr>Wahrnehmbares Verhalten vs. Persönlichkeit</vt:lpstr>
      <vt:lpstr>Sagen &amp; Tun-Verhaltensweisen</vt:lpstr>
      <vt:lpstr>Einflussnahme  und  Gefühlsausdruck</vt:lpstr>
      <vt:lpstr>Einflussnahme</vt:lpstr>
      <vt:lpstr>Verhaltensweisen der Einflussnahme</vt:lpstr>
      <vt:lpstr>Gefühlsausdruck</vt:lpstr>
      <vt:lpstr>Verhaltensweisen beim Gefühlsausdruck</vt:lpstr>
      <vt:lpstr>SOCIAL STYLE-ModellTM</vt:lpstr>
      <vt:lpstr>Bedarf, Orientierung und Wachstumsmaßnahme</vt:lpstr>
      <vt:lpstr>SOCIAL STYLE  Hauptmerkmale</vt:lpstr>
      <vt:lpstr>Online-Profil zur SOCIAL STYLE-Selbstwahrnehmung</vt:lpstr>
      <vt:lpstr>PowerPoint Presentation</vt:lpstr>
      <vt:lpstr>PowerPoint Presentation</vt:lpstr>
      <vt:lpstr>PowerPoint Presentation</vt:lpstr>
      <vt:lpstr>PowerPoint Presentation</vt:lpstr>
      <vt:lpstr>PowerPoint Presentation</vt:lpstr>
      <vt:lpstr>SOCIAL STYLE-Selbstwahrnehmungsprofil in Papierform</vt:lpstr>
      <vt:lpstr>Ihre SOCIAL STYLE-Selbstwahrnehmung</vt:lpstr>
      <vt:lpstr>Lesen Sie mehr über Ihren Stil</vt:lpstr>
      <vt:lpstr>Wichtige Erinnerung</vt:lpstr>
      <vt:lpstr>Anpassungsfähigkeit</vt:lpstr>
      <vt:lpstr>Anpassungsfähigkeit bedeutet, wie gut Sie sich an die Stil-Bedürfnisse anderer anpassen</vt:lpstr>
      <vt:lpstr>Vier Quellen der Anpassungsfähigkeit</vt:lpstr>
      <vt:lpstr>Online-Profil zur Selbstwahrnehmung der Anpassungsfähigkeit</vt:lpstr>
      <vt:lpstr>Allgemeine Anpassungsfähigkeit</vt:lpstr>
      <vt:lpstr>Die Bedeutung der Anpassungsfähigkeitspositionen</vt:lpstr>
      <vt:lpstr>PowerPoint Presentation</vt:lpstr>
      <vt:lpstr>PowerPoint Presentation</vt:lpstr>
      <vt:lpstr>PowerPoint Presentation</vt:lpstr>
      <vt:lpstr>PowerPoint Presentation</vt:lpstr>
      <vt:lpstr>PowerPoint Presentation</vt:lpstr>
      <vt:lpstr>Anpassungsfähigkeitsprofil in Papierform</vt:lpstr>
      <vt:lpstr>Anpassungsfähigkeit</vt:lpstr>
      <vt:lpstr>Ihre Anpassungsfähigkeits-Selbstwahrnehmung</vt:lpstr>
      <vt:lpstr>Lernziele</vt:lpstr>
      <vt:lpstr>Nächste Schritte und Schlüsselerfahrungen</vt:lpstr>
      <vt:lpstr>SOCIAL STYLE-Navigator®</vt:lpstr>
      <vt:lpstr>SOCIAL STYLE- Navigator® Zugang (nur Online-Profile)</vt:lpstr>
      <vt:lpstr>SOCIAL STYLE- Navigator® Zugang (nur Papierprofile)</vt:lpstr>
      <vt:lpstr>PowerPoint Presentation</vt:lpstr>
      <vt:lpstr>PowerPoint Presentation</vt:lpstr>
      <vt:lpstr>PowerPoint Presentation</vt:lpstr>
      <vt:lpstr>PowerPoint Presentation</vt:lpstr>
      <vt:lpstr>SOCIAL STYLE-Reisepass</vt:lpstr>
      <vt:lpstr>PowerPoint Presentation</vt:lpstr>
      <vt:lpstr>Optionale Übungen</vt:lpstr>
      <vt:lpstr>Techniken zur Stilbeobachtung</vt:lpstr>
      <vt:lpstr>Stil-Forum</vt:lpstr>
      <vt:lpstr>Anpassungsfähigkeits-Forum</vt:lpstr>
      <vt:lpstr>SOCIAL STYLE-Navigator</vt:lpstr>
      <vt:lpstr>Aktionsplan zur Anpassungsfähigkeit</vt:lpstr>
      <vt:lpstr>Steigerung der Effektivität durch AnpassungsfähigkeitTM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Sandra Johnson</dc:creator>
  <cp:lastModifiedBy>Karna Caldwell</cp:lastModifiedBy>
  <cp:revision>1259</cp:revision>
  <cp:lastPrinted>2021-06-10T19:57:06Z</cp:lastPrinted>
  <dcterms:created xsi:type="dcterms:W3CDTF">2021-02-09T18:22:56Z</dcterms:created>
  <dcterms:modified xsi:type="dcterms:W3CDTF">2023-07-13T19:29:40Z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0x0101002CEA65323619D24990F55C56301BCD52</vt:lpwstr>
  </property>
  <property fmtid="{D5CDD505-2E9C-101B-9397-08002B2CF9AE}" pid="3" name="NXPowerLiteLastOptimized">
    <vt:lpwstr>2169950</vt:lpwstr>
  </property>
  <property fmtid="{D5CDD505-2E9C-101B-9397-08002B2CF9AE}" pid="4" name="NXPowerLiteSettings">
    <vt:lpwstr>C7000400038000</vt:lpwstr>
  </property>
  <property fmtid="{D5CDD505-2E9C-101B-9397-08002B2CF9AE}" pid="5" name="NXPowerLiteVersion">
    <vt:lpwstr>D8.0.2</vt:lpwstr>
  </property>
</Properties>
</file>