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2" r:id="rId5"/>
  </p:sldMasterIdLst>
  <p:notesMasterIdLst>
    <p:notesMasterId r:id="rId61"/>
  </p:notesMasterIdLst>
  <p:handoutMasterIdLst>
    <p:handoutMasterId r:id="rId62"/>
  </p:handoutMasterIdLst>
  <p:sldIdLst>
    <p:sldId id="1090" r:id="rId6"/>
    <p:sldId id="1108" r:id="rId7"/>
    <p:sldId id="1085" r:id="rId8"/>
    <p:sldId id="302" r:id="rId9"/>
    <p:sldId id="303" r:id="rId10"/>
    <p:sldId id="1107" r:id="rId11"/>
    <p:sldId id="997" r:id="rId12"/>
    <p:sldId id="305" r:id="rId13"/>
    <p:sldId id="1028" r:id="rId14"/>
    <p:sldId id="306" r:id="rId15"/>
    <p:sldId id="1006" r:id="rId16"/>
    <p:sldId id="938" r:id="rId17"/>
    <p:sldId id="312" r:id="rId18"/>
    <p:sldId id="1037" r:id="rId19"/>
    <p:sldId id="1058" r:id="rId20"/>
    <p:sldId id="1073" r:id="rId21"/>
    <p:sldId id="1075" r:id="rId22"/>
    <p:sldId id="1074" r:id="rId23"/>
    <p:sldId id="1076" r:id="rId24"/>
    <p:sldId id="1036" r:id="rId25"/>
    <p:sldId id="952" r:id="rId26"/>
    <p:sldId id="1079" r:id="rId27"/>
    <p:sldId id="1093" r:id="rId28"/>
    <p:sldId id="330" r:id="rId29"/>
    <p:sldId id="1008" r:id="rId30"/>
    <p:sldId id="321" r:id="rId31"/>
    <p:sldId id="1068" r:id="rId32"/>
    <p:sldId id="927" r:id="rId33"/>
    <p:sldId id="1005" r:id="rId34"/>
    <p:sldId id="1063" r:id="rId35"/>
    <p:sldId id="1066" r:id="rId36"/>
    <p:sldId id="1070" r:id="rId37"/>
    <p:sldId id="1071" r:id="rId38"/>
    <p:sldId id="1072" r:id="rId39"/>
    <p:sldId id="1067" r:id="rId40"/>
    <p:sldId id="320" r:id="rId41"/>
    <p:sldId id="1094" r:id="rId42"/>
    <p:sldId id="1109" r:id="rId43"/>
    <p:sldId id="1095" r:id="rId44"/>
    <p:sldId id="326" r:id="rId45"/>
    <p:sldId id="1104" r:id="rId46"/>
    <p:sldId id="1105" r:id="rId47"/>
    <p:sldId id="1009" r:id="rId48"/>
    <p:sldId id="1035" r:id="rId49"/>
    <p:sldId id="1033" r:id="rId50"/>
    <p:sldId id="1012" r:id="rId51"/>
    <p:sldId id="1030" r:id="rId52"/>
    <p:sldId id="285" r:id="rId53"/>
    <p:sldId id="1096" r:id="rId54"/>
    <p:sldId id="1080" r:id="rId55"/>
    <p:sldId id="1097" r:id="rId56"/>
    <p:sldId id="1098" r:id="rId57"/>
    <p:sldId id="1069" r:id="rId58"/>
    <p:sldId id="963" r:id="rId59"/>
    <p:sldId id="1106" r:id="rId60"/>
  </p:sldIdLst>
  <p:sldSz cx="12192000" cy="6858000"/>
  <p:notesSz cx="7315200" cy="9601200"/>
  <p:custDataLst>
    <p:tags r:id="rId63"/>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039639-D894-4A81-B4EF-579D2C17DBBA}">
          <p14:sldIdLst>
            <p14:sldId id="1090"/>
            <p14:sldId id="1108"/>
            <p14:sldId id="1085"/>
            <p14:sldId id="302"/>
            <p14:sldId id="303"/>
            <p14:sldId id="1107"/>
            <p14:sldId id="997"/>
            <p14:sldId id="305"/>
            <p14:sldId id="1028"/>
            <p14:sldId id="306"/>
            <p14:sldId id="1006"/>
            <p14:sldId id="938"/>
            <p14:sldId id="312"/>
          </p14:sldIdLst>
        </p14:section>
        <p14:section name="Online Style Profile" id="{D4EAD46D-C834-41FA-AB25-7275D0D220CE}">
          <p14:sldIdLst>
            <p14:sldId id="1037"/>
            <p14:sldId id="1058"/>
            <p14:sldId id="1073"/>
            <p14:sldId id="1075"/>
            <p14:sldId id="1074"/>
            <p14:sldId id="1076"/>
          </p14:sldIdLst>
        </p14:section>
        <p14:section name="Paper Style Profile" id="{D293857F-8D78-43F0-AB03-B0B75E1CE73B}">
          <p14:sldIdLst>
            <p14:sldId id="1036"/>
            <p14:sldId id="952"/>
            <p14:sldId id="1079"/>
          </p14:sldIdLst>
        </p14:section>
        <p14:section name="Program" id="{6273D125-852E-41EA-BFDB-11E37899FC3E}">
          <p14:sldIdLst>
            <p14:sldId id="1093"/>
            <p14:sldId id="330"/>
            <p14:sldId id="1008"/>
            <p14:sldId id="321"/>
          </p14:sldIdLst>
        </p14:section>
        <p14:section name="Online Versatility Profile" id="{8F06C304-7601-4501-B8F7-E935E5449ACC}">
          <p14:sldIdLst>
            <p14:sldId id="1068"/>
            <p14:sldId id="927"/>
            <p14:sldId id="1005"/>
            <p14:sldId id="1063"/>
            <p14:sldId id="1066"/>
            <p14:sldId id="1070"/>
            <p14:sldId id="1071"/>
            <p14:sldId id="1072"/>
          </p14:sldIdLst>
        </p14:section>
        <p14:section name="Paper Versatility Profile" id="{8BA687EC-FF0E-482E-8FED-E24E492EA80E}">
          <p14:sldIdLst>
            <p14:sldId id="1067"/>
            <p14:sldId id="320"/>
            <p14:sldId id="1094"/>
          </p14:sldIdLst>
        </p14:section>
        <p14:section name="Program" id="{0F5BF4D4-C38A-4F88-873D-E439B8831DAF}">
          <p14:sldIdLst>
            <p14:sldId id="1109"/>
            <p14:sldId id="1095"/>
            <p14:sldId id="326"/>
            <p14:sldId id="1104"/>
            <p14:sldId id="1105"/>
            <p14:sldId id="1009"/>
            <p14:sldId id="1035"/>
            <p14:sldId id="1033"/>
            <p14:sldId id="1012"/>
            <p14:sldId id="1030"/>
            <p14:sldId id="285"/>
            <p14:sldId id="1096"/>
            <p14:sldId id="1080"/>
            <p14:sldId id="1097"/>
            <p14:sldId id="1098"/>
            <p14:sldId id="1069"/>
            <p14:sldId id="963"/>
            <p14:sldId id="1106"/>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898989"/>
    <a:srgbClr val="0F4E73"/>
    <a:srgbClr val="444A4A"/>
    <a:srgbClr val="146899"/>
    <a:srgbClr val="B3B3B3"/>
    <a:srgbClr val="48C9F1"/>
    <a:srgbClr val="E9ECEF"/>
    <a:srgbClr val="003651"/>
    <a:srgbClr val="005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64972" autoAdjust="0"/>
  </p:normalViewPr>
  <p:slideViewPr>
    <p:cSldViewPr snapToGrid="0" showGuides="1">
      <p:cViewPr varScale="1">
        <p:scale>
          <a:sx n="72" d="100"/>
          <a:sy n="72" d="100"/>
        </p:scale>
        <p:origin x="1524" y="54"/>
      </p:cViewPr>
      <p:guideLst>
        <p:guide orient="horz" pos="1032"/>
        <p:guide pos="3840"/>
      </p:guideLst>
    </p:cSldViewPr>
  </p:slideViewPr>
  <p:notesTextViewPr>
    <p:cViewPr>
      <p:scale>
        <a:sx n="150" d="100"/>
        <a:sy n="150" d="100"/>
      </p:scale>
      <p:origin x="0" y="0"/>
    </p:cViewPr>
  </p:notesTextViewPr>
  <p:sorterViewPr>
    <p:cViewPr>
      <p:scale>
        <a:sx n="100" d="100"/>
        <a:sy n="100" d="100"/>
      </p:scale>
      <p:origin x="0" y="-15204"/>
    </p:cViewPr>
  </p:sorterViewPr>
  <p:notesViewPr>
    <p:cSldViewPr snapToGrid="0" showGuides="1">
      <p:cViewPr varScale="1">
        <p:scale>
          <a:sx n="40" d="100"/>
          <a:sy n="40" d="100"/>
        </p:scale>
        <p:origin x="1963" y="3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7/13/2023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7/13/2023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STYLE SOCIAL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err="1"/>
              <a:t>Tracom</a:t>
            </a:r>
            <a:r>
              <a:rPr lang="en-US" sz="2400" dirty="0"/>
              <a:t> STYLE SOCIAL</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a:p>
            <a:pPr defTabSz="966612">
              <a:spcBef>
                <a:spcPts val="211"/>
              </a:spcBef>
              <a:spcAft>
                <a:spcPts val="211"/>
              </a:spcAft>
              <a:defRPr/>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STYLE SOCIAL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STYLE SOCIAL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STYLE SOCIAL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STYLE SOCIAL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STYLE SOCIAL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STYLE SOCIAL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STYLE SOCIAL Model.</a:t>
            </a:r>
          </a:p>
          <a:p>
            <a:r>
              <a:rPr lang="en-US" sz="1100" dirty="0">
                <a:latin typeface="+mj-lt"/>
                <a:ea typeface="ヒラギノ角ゴ Pro W3" pitchFamily="4" charset="-128"/>
                <a:cs typeface="ヒラギノ角ゴ Pro W3" pitchFamily="4" charset="-128"/>
              </a:rPr>
              <a:t>• Estimate your STYLE SOCIAL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a:latin typeface="+mj-lt"/>
              </a:rPr>
              <a:t>VIRTUAL: Participants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STYLE SOCIAL.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STYLE SOCIAL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STYLE SOCIAL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STYLE SOCIAL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STYLE SOCIAL.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STYLE SOCIAL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STYLE SOCIAL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15968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sz="1050" b="1" dirty="0"/>
              <a:t>ASK</a:t>
            </a:r>
            <a:r>
              <a:rPr lang="en-US" sz="1050"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sz="105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STYLE SOCIAL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76337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ONLINE PROFILES ONLY</a:t>
            </a: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err="1">
                <a:hlinkClick r:id="rId3"/>
              </a:rPr>
              <a:t>www.tracomlearning.com</a:t>
            </a:r>
            <a:r>
              <a:rPr lang="en-US" sz="1100" dirty="0"/>
              <a:t> under the Tools menu</a:t>
            </a:r>
          </a:p>
          <a:p>
            <a:r>
              <a:rPr lang="en-US" sz="1100" dirty="0"/>
              <a:t>Enter your username and password for free, unlimited access to SOCIAL STYLE Navigator®</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STYLE SOCIAL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800" b="0" i="0" u="none" strike="noStrike" baseline="0" dirty="0">
              <a:solidFill>
                <a:srgbClr val="000000"/>
              </a:solidFill>
              <a:latin typeface="Museo Sans 30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 normalizeH="0" baseline="0" noProof="0" dirty="0">
                <a:ln>
                  <a:noFill/>
                </a:ln>
                <a:solidFill>
                  <a:srgbClr val="146899"/>
                </a:solidFill>
                <a:effectLst/>
                <a:uLnTx/>
                <a:uFillTx/>
                <a:latin typeface="Arial" panose="020B0604020202020204"/>
                <a:ea typeface="+mn-ea"/>
                <a:cs typeface="+mn-cs"/>
              </a:rPr>
              <a:t>Rules for Observing Style</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0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6D0F90D5-02FE-43AA-B95C-F82F309CA924}"/>
              </a:ext>
            </a:extLst>
          </p:cNvPr>
          <p:cNvGraphicFramePr>
            <a:graphicFrameLocks noGrp="1"/>
          </p:cNvGraphicFramePr>
          <p:nvPr>
            <p:extLst>
              <p:ext uri="{D42A27DB-BD31-4B8C-83A1-F6EECF244321}">
                <p14:modId xmlns:p14="http://schemas.microsoft.com/office/powerpoint/2010/main" val="658143635"/>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7610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STYLE SOCIAL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STYLE SOCIAL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STYLE SOCIAL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STYLE SOCIAL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STYLE SOCIAL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STYLE SOCIAL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STYLE SOCIAL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err="1"/>
              <a:t>Tracom</a:t>
            </a:r>
            <a:r>
              <a:rPr lang="en-US" sz="2400" dirty="0"/>
              <a:t> STYLE SOCIAL</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74211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3.png"/><Relationship Id="rId5" Type="http://schemas.microsoft.com/office/2007/relationships/hdphoto" Target="../media/hdphoto6.wdp"/><Relationship Id="rId10" Type="http://schemas.openxmlformats.org/officeDocument/2006/relationships/image" Target="../media/image2.svg"/><Relationship Id="rId4" Type="http://schemas.openxmlformats.org/officeDocument/2006/relationships/image" Target="../media/image12.png"/><Relationship Id="rId9"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3.png"/><Relationship Id="rId5" Type="http://schemas.microsoft.com/office/2007/relationships/hdphoto" Target="../media/hdphoto8.wdp"/><Relationship Id="rId10" Type="http://schemas.openxmlformats.org/officeDocument/2006/relationships/image" Target="../media/image2.svg"/><Relationship Id="rId4" Type="http://schemas.openxmlformats.org/officeDocument/2006/relationships/image" Target="../media/image12.png"/><Relationship Id="rId9"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7/13/2023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7/13/2023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7/13/2023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7/13/2023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7/13/2023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7/13/2023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7/13/2023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7/13/2023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7/13/2023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7/13/2023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10;&#10;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28BB5797-60DF-4DED-8D75-ECFAFBFF4363}" type="datetime1">
              <a:rPr lang="en-US" smtClean="0"/>
              <a:t>7/13/2023</a:t>
            </a:fld>
            <a:endParaRPr lang="en-US" dirty="0"/>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rPr lang="en-US" dirty="0"/>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rPr lang="en-US" dirty="0"/>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rPr lang="en-US" dirty="0"/>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pPr/>
              <a:t>‹#›</a:t>
            </a:fld>
            <a:endParaRPr lang="en-US" dirty="0"/>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885778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1">
                    <a:lumMod val="75000"/>
                  </a:schemeClr>
                </a:solidFill>
              </a:defRPr>
            </a:lvl1pPr>
          </a:lstStyle>
          <a:p>
            <a:r>
              <a:rPr lang="en-US" dirty="0"/>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Type agenda item tab to place page #	</a:t>
            </a:r>
          </a:p>
          <a:p>
            <a:pPr lvl="0"/>
            <a:r>
              <a:rPr lang="en-US" dirty="0"/>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7683D78B-E91B-4448-96CB-C3AC24497B8C}" type="datetime1">
              <a:rPr lang="en-US" smtClean="0"/>
              <a:t>7/13/2023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080882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9" name="Picture 58" descr="A group of people in a meeting&#10;&#10;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10;&#10;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10;&#10;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rPr lang="en-US" dirty="0"/>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F157B83-B366-40C3-9666-192BD88C93FF}" type="datetime1">
              <a:rPr lang="en-US" smtClean="0"/>
              <a:t>7/13/2023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63750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0C5D06-1A4E-4900-8154-78CE1ED06D20}" type="datetime1">
              <a:rPr lang="en-US" smtClean="0"/>
              <a:t>7/13/2023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727080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020E5A3B-B1EA-40C0-A25B-F79144C6C525}" type="datetime1">
              <a:rPr lang="en-US" smtClean="0"/>
              <a:t>7/13/2023</a:t>
            </a:fld>
            <a:endParaRPr lang="en-US" dirty="0"/>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10;&#10;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10;&#10;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10;&#10;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spTree>
    <p:extLst>
      <p:ext uri="{BB962C8B-B14F-4D97-AF65-F5344CB8AC3E}">
        <p14:creationId xmlns:p14="http://schemas.microsoft.com/office/powerpoint/2010/main" val="3488448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CB78EEF2-2F36-404E-8834-2660085AEBA5}" type="datetime1">
              <a:rPr lang="en-US" smtClean="0"/>
              <a:t>7/13/2023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721378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lvl1pPr>
              <a:defRPr/>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lvl1pPr>
              <a:defRPr/>
            </a:lvl1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260A5027-A884-483C-A75E-36BA621F75F4}" type="datetime1">
              <a:rPr lang="en-US" smtClean="0"/>
              <a:t>7/13/2023</a:t>
            </a:fld>
            <a:endParaRPr lang="en-US" dirty="0"/>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defRPr/>
            </a:lvl1pPr>
          </a:lstStyle>
          <a:p>
            <a:r>
              <a:rPr lang="en-US" dirty="0"/>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57641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9B9479B5-58B1-4F46-A2C5-04AB6B596618}" type="datetime1">
              <a:rPr lang="en-US" smtClean="0"/>
              <a:t>7/13/2023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3089825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lvl1pPr>
              <a:defRPr/>
            </a:lvl1pPr>
          </a:lstStyle>
          <a:p>
            <a:pPr lvl="0"/>
            <a:r>
              <a:rPr lang="en-US" dirty="0"/>
              <a:t>Start typing for paragraph formatting (no bullet point). To add bullet point, place cursor at front of sentence, then hit Tab.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lvl1pPr>
              <a:defRPr/>
            </a:lvl1pPr>
          </a:lstStyle>
          <a:p>
            <a:pPr lvl="0"/>
            <a:r>
              <a:rPr lang="en-US" dirty="0"/>
              <a:t>Start typing for paragraph formatting (no bullet point). To add bullet point, place cursor at front of sentence, then his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2DBE4E59-DB10-4577-AEC4-E81ADA5808DE}" type="datetime1">
              <a:rPr lang="en-US" smtClean="0"/>
              <a:t>7/13/2023</a:t>
            </a:fld>
            <a:endParaRPr lang="en-US" dirty="0"/>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57930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rPr lang="en-US" dirty="0"/>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1CFC49BA-70FB-4B70-95B3-1C0729CF2BEC}" type="datetime1">
              <a:rPr lang="en-US" smtClean="0"/>
              <a:t>7/13/2023</a:t>
            </a:fld>
            <a:endParaRPr lang="en-US" dirty="0"/>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rPr lang="en-US" dirty="0"/>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95469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rPr lang="en-US" dirty="0"/>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4CCE70AA-6E35-477D-8876-2EF1373E2E2A}" type="datetime1">
              <a:rPr lang="en-US" smtClean="0"/>
              <a:t>7/13/2023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defRPr/>
            </a:lvl2pPr>
          </a:lstStyle>
          <a:p>
            <a:pPr lvl="0"/>
            <a:r>
              <a:rPr lang="en-US" dirty="0"/>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065333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C84B01E9-5AF8-4D5B-9DB4-4507D09E6864}" type="datetime1">
              <a:rPr lang="en-US" smtClean="0"/>
              <a:t>7/13/2023</a:t>
            </a:fld>
            <a:endParaRPr lang="en-US" dirty="0"/>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rPr lang="en-US" dirty="0"/>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922195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9E143EA2-05C2-4C4E-8345-B2CB2C69666D}" type="datetime1">
              <a:rPr lang="en-US" smtClean="0"/>
              <a:t>7/13/2023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318116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C9CF629-F165-4980-826A-987967E4327E}" type="datetime1">
              <a:rPr lang="en-US" smtClean="0"/>
              <a:t>7/13/2023</a:t>
            </a:fld>
            <a:endParaRPr lang="en-US" dirty="0"/>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rPr lang="en-US" dirty="0"/>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pPr/>
              <a:t>‹#›</a:t>
            </a:fld>
            <a:endParaRPr lang="en-US" dirty="0"/>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068903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06D42B78-7FA5-4B36-ACB3-163C4A9E96A6}" type="datetime1">
              <a:rPr lang="en-US" smtClean="0"/>
              <a:t>7/13/2023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160813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D2B7D416-A257-46C2-A587-809F9A3C069F}" type="datetime1">
              <a:rPr lang="en-US" smtClean="0"/>
              <a:t>7/13/2023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Georgia Pro" panose="02040502050405020303" pitchFamily="18"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3495337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58DC1332-FCCA-40D6-A672-F5219B4DFC16}" type="datetime1">
              <a:rPr lang="en-US" smtClean="0"/>
              <a:t>7/13/2023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2032008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C6F608E1-C74F-40CC-97A3-B48980C142CF}" type="datetime1">
              <a:rPr lang="en-US" smtClean="0"/>
              <a:t>7/13/2023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3978359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7/13/2023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06ADE7F4-FD77-444E-A1EF-55EC50BBE71B}" type="datetime1">
              <a:rPr lang="en-US" smtClean="0"/>
              <a:t>7/13/2023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3999150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F695E866-73A0-4855-B777-80CAB053B8F1}" type="datetime1">
              <a:rPr lang="en-US" smtClean="0"/>
              <a:t>7/13/2023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2021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286581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4FAC40-B9DF-AD43-BBDF-9DFD811880C3}"/>
              </a:ext>
            </a:extLst>
          </p:cNvPr>
          <p:cNvSpPr>
            <a:spLocks noGrp="1"/>
          </p:cNvSpPr>
          <p:nvPr>
            <p:ph type="dt" sz="half" idx="10"/>
          </p:nvPr>
        </p:nvSpPr>
        <p:spPr/>
        <p:txBody>
          <a:bodyPr/>
          <a:lstStyle/>
          <a:p>
            <a:fld id="{259DC2FC-0192-144D-B2BB-F38D44FED3F9}" type="datetimeFigureOut">
              <a:rPr lang="en-US" smtClean="0"/>
              <a:t>7/13/2023</a:t>
            </a:fld>
            <a:endParaRPr lang="en-US" dirty="0"/>
          </a:p>
        </p:txBody>
      </p:sp>
      <p:sp>
        <p:nvSpPr>
          <p:cNvPr id="3" name="Footer Placeholder 2">
            <a:extLst>
              <a:ext uri="{FF2B5EF4-FFF2-40B4-BE49-F238E27FC236}">
                <a16:creationId xmlns:a16="http://schemas.microsoft.com/office/drawing/2014/main" id="{BD723FCB-359C-6C48-B8FF-B86C1E67C94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BBD03B2-858F-474C-BC00-8F983937B466}"/>
              </a:ext>
            </a:extLst>
          </p:cNvPr>
          <p:cNvSpPr>
            <a:spLocks noGrp="1"/>
          </p:cNvSpPr>
          <p:nvPr>
            <p:ph type="sldNum" sz="quarter" idx="12"/>
          </p:nvPr>
        </p:nvSpPr>
        <p:spPr/>
        <p:txBody>
          <a:bodyPr/>
          <a:lstStyle/>
          <a:p>
            <a:fld id="{14D00628-CEC0-CD44-8643-E9B8780AB89E}" type="slidenum">
              <a:rPr lang="en-US" smtClean="0"/>
              <a:t>‹#›</a:t>
            </a:fld>
            <a:endParaRPr lang="en-US" dirty="0"/>
          </a:p>
        </p:txBody>
      </p:sp>
    </p:spTree>
    <p:extLst>
      <p:ext uri="{BB962C8B-B14F-4D97-AF65-F5344CB8AC3E}">
        <p14:creationId xmlns:p14="http://schemas.microsoft.com/office/powerpoint/2010/main" val="2028445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40267" y="368301"/>
            <a:ext cx="6688667" cy="1663700"/>
          </a:xfr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230924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7/13/2023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2.sv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7/13/2023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rtlCol="0" anchor="ctr">
            <a:noAutofit/>
          </a:bodyPr>
          <a:lstStyle/>
          <a:p>
            <a:endParaRPr lang="en-US" dirty="0"/>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rtlCol="0" anchor="ctr">
            <a:noAutofit/>
          </a:bodyPr>
          <a:lstStyle/>
          <a:p>
            <a:endParaRPr lang="en-US" dirty="0"/>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rtlCol="0" anchor="ctr"/>
              <a:lstStyle/>
              <a:p>
                <a:pPr lvl="0"/>
                <a:endParaRPr lang="en-US" dirty="0"/>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rtlCol="0" anchor="ctr"/>
              <a:lstStyle/>
              <a:p>
                <a:pPr lvl="0"/>
                <a:endParaRPr lang="en-US" dirty="0"/>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rtlCol="0" anchor="ctr"/>
              <a:lstStyle/>
              <a:p>
                <a:endParaRPr lang="en-US" dirty="0"/>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rtlCol="0" anchor="ctr">
            <a:noAutofit/>
          </a:bodyPr>
          <a:lstStyle/>
          <a:p>
            <a:endParaRPr lang="en-US" dirty="0"/>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rtlCol="0" anchor="ctr">
            <a:noAutofit/>
          </a:bodyPr>
          <a:lstStyle/>
          <a:p>
            <a:pPr lvl="0"/>
            <a:endParaRPr lang="en-US" dirty="0"/>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rtlCol="0" anchor="ctr">
            <a:noAutofit/>
          </a:bodyPr>
          <a:lstStyle/>
          <a:p>
            <a:endParaRPr lang="en-US" dirty="0"/>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rtlCol="0" anchor="b">
            <a:noAutofit/>
          </a:bodyPr>
          <a:lstStyle/>
          <a:p>
            <a:r>
              <a:rPr lang="en-US" dirty="0"/>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00AAB4C7-43FE-4803-BAA9-45353E8DB54E}" type="datetime1">
              <a:rPr lang="en-US" smtClean="0"/>
              <a:t>7/13/2023</a:t>
            </a:fld>
            <a:endParaRPr lang="en-US" dirty="0"/>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rtlCol="0" anchor="t" anchorCtr="0"/>
          <a:lstStyle>
            <a:lvl1pPr algn="ctr">
              <a:defRPr sz="1000">
                <a:solidFill>
                  <a:schemeClr val="tx1">
                    <a:tint val="75000"/>
                  </a:schemeClr>
                </a:solidFill>
              </a:defRPr>
            </a:lvl1pPr>
          </a:lstStyle>
          <a:p>
            <a:pPr algn="l"/>
            <a:r>
              <a:rPr lang="en-US" dirty="0"/>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rtlCol="0" anchor="t" anchorCtr="0"/>
          <a:lstStyle>
            <a:lvl1pPr algn="r">
              <a:defRPr sz="1000">
                <a:solidFill>
                  <a:schemeClr val="tx1">
                    <a:tint val="75000"/>
                  </a:schemeClr>
                </a:solidFill>
              </a:defRPr>
            </a:lvl1pPr>
          </a:lstStyle>
          <a:p>
            <a:fld id="{1B1CF60C-C85D-47C0-8597-E3BF95F18FA3}" type="slidenum">
              <a:rPr lang="en-US" smtClean="0"/>
              <a:pPr/>
              <a:t>‹#›</a:t>
            </a:fld>
            <a:endParaRPr lang="en-US" dirty="0"/>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3035722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3200" b="1" kern="1200" spc="-9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Georgia Pro" panose="02040502050405020303" pitchFamily="18"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144">
          <p15:clr>
            <a:srgbClr val="F26B43"/>
          </p15:clr>
        </p15:guide>
        <p15:guide id="4" pos="1328">
          <p15:clr>
            <a:srgbClr val="F26B43"/>
          </p15:clr>
        </p15:guide>
        <p15:guide id="5" pos="1385">
          <p15:clr>
            <a:srgbClr val="F26B43"/>
          </p15:clr>
        </p15:guide>
        <p15:guide id="6" pos="2569">
          <p15:clr>
            <a:srgbClr val="F26B43"/>
          </p15:clr>
        </p15:guide>
        <p15:guide id="7" pos="2627">
          <p15:clr>
            <a:srgbClr val="F26B43"/>
          </p15:clr>
        </p15:guide>
        <p15:guide id="8" pos="3811">
          <p15:clr>
            <a:srgbClr val="F26B43"/>
          </p15:clr>
        </p15:guide>
        <p15:guide id="9" pos="3868">
          <p15:clr>
            <a:srgbClr val="F26B43"/>
          </p15:clr>
        </p15:guide>
        <p15:guide id="10" pos="5052">
          <p15:clr>
            <a:srgbClr val="F26B43"/>
          </p15:clr>
        </p15:guide>
        <p15:guide id="11" pos="5110">
          <p15:clr>
            <a:srgbClr val="F26B43"/>
          </p15:clr>
        </p15:guide>
        <p15:guide id="12" pos="6294">
          <p15:clr>
            <a:srgbClr val="F26B43"/>
          </p15:clr>
        </p15:guide>
        <p15:guide id="13" pos="6352">
          <p15:clr>
            <a:srgbClr val="F26B43"/>
          </p15:clr>
        </p15:guide>
        <p15:guide id="14" pos="7536">
          <p15:clr>
            <a:srgbClr val="F26B43"/>
          </p15:clr>
        </p15:guide>
        <p15:guide id="15" orient="horz">
          <p15:clr>
            <a:srgbClr val="F26B43"/>
          </p15:clr>
        </p15:guide>
        <p15:guide id="16" orient="horz" pos="4320">
          <p15:clr>
            <a:srgbClr val="F26B43"/>
          </p15:clr>
        </p15:guide>
        <p15:guide id="17" orient="horz" pos="144">
          <p15:clr>
            <a:srgbClr val="F26B43"/>
          </p15:clr>
        </p15:guide>
        <p15:guide id="18" orient="horz" pos="1401">
          <p15:clr>
            <a:srgbClr val="F26B43"/>
          </p15:clr>
        </p15:guide>
        <p15:guide id="19" orient="horz" pos="1459">
          <p15:clr>
            <a:srgbClr val="F26B43"/>
          </p15:clr>
        </p15:guide>
        <p15:guide id="20" orient="horz" pos="2712">
          <p15:clr>
            <a:srgbClr val="F26B43"/>
          </p15:clr>
        </p15:guide>
        <p15:guide id="21" orient="horz" pos="2774">
          <p15:clr>
            <a:srgbClr val="F26B43"/>
          </p15:clr>
        </p15:guide>
        <p15:guide id="22" orient="horz" pos="4032">
          <p15:clr>
            <a:srgbClr val="F26B43"/>
          </p15:clr>
        </p15:guide>
        <p15:guide id="23" orient="horz" pos="3744">
          <p15:clr>
            <a:srgbClr val="F26B43"/>
          </p15:clr>
        </p15:guide>
        <p15:guide id="24" orient="horz" pos="37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7.xml"/><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785101" cy="1557337"/>
          </a:xfrm>
        </p:spPr>
        <p:txBody>
          <a:bodyPr wrap="square">
            <a:noAutofit/>
          </a:bodyPr>
          <a:lstStyle/>
          <a:p>
            <a:pPr>
              <a:defRPr sz="4000"/>
            </a:pPr>
            <a:r>
              <a:rPr lang="fr-FR" dirty="0"/>
              <a:t>Améliorer l’efficacité personnelle avec Adaptabilité™</a:t>
            </a:r>
            <a:endParaRPr lang="fr-FR"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fr-FR"/>
              <a:t>Version 4.0</a:t>
            </a:r>
            <a:endParaRPr lang="fr-FR" dirty="0"/>
          </a:p>
        </p:txBody>
      </p:sp>
    </p:spTree>
    <p:extLst>
      <p:ext uri="{BB962C8B-B14F-4D97-AF65-F5344CB8AC3E}">
        <p14:creationId xmlns:p14="http://schemas.microsoft.com/office/powerpoint/2010/main" val="605479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fr-FR" dirty="0"/>
              <a:t>Comportements de réactivité</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fr-FR" smtClean="0"/>
              <a:t>10</a:t>
            </a:fld>
            <a:endParaRPr lang="fr-FR"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a:xfrm>
            <a:off x="215153" y="6438900"/>
            <a:ext cx="7924800" cy="282575"/>
          </a:xfrm>
        </p:spPr>
        <p:txBody>
          <a:bodyPr/>
          <a:lstStyle/>
          <a:p>
            <a:pPr algn="l"/>
            <a:r>
              <a:rPr lang="fr-FR" dirty="0"/>
              <a:t>© The TRACOM Corporation. Tous droits réservés.</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890960419"/>
              </p:ext>
            </p:extLst>
          </p:nvPr>
        </p:nvGraphicFramePr>
        <p:xfrm>
          <a:off x="8031637" y="2300288"/>
          <a:ext cx="3855564" cy="429684"/>
        </p:xfrm>
        <a:graphic>
          <a:graphicData uri="http://schemas.openxmlformats.org/drawingml/2006/table">
            <a:tbl>
              <a:tblPr>
                <a:tableStyleId>{5FD0F851-EC5A-4D38-B0AD-8093EC10F338}</a:tableStyleId>
              </a:tblPr>
              <a:tblGrid>
                <a:gridCol w="672985">
                  <a:extLst>
                    <a:ext uri="{9D8B030D-6E8A-4147-A177-3AD203B41FA5}">
                      <a16:colId xmlns:a16="http://schemas.microsoft.com/office/drawing/2014/main" val="3316520189"/>
                    </a:ext>
                  </a:extLst>
                </a:gridCol>
                <a:gridCol w="3182579">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1087208830"/>
              </p:ext>
            </p:extLst>
          </p:nvPr>
        </p:nvGraphicFramePr>
        <p:xfrm>
          <a:off x="390525" y="2316163"/>
          <a:ext cx="3533775" cy="429684"/>
        </p:xfrm>
        <a:graphic>
          <a:graphicData uri="http://schemas.openxmlformats.org/drawingml/2006/table">
            <a:tbl>
              <a:tblPr>
                <a:tableStyleId>{5FD0F851-EC5A-4D38-B0AD-8093EC10F338}</a:tableStyleId>
              </a:tblPr>
              <a:tblGrid>
                <a:gridCol w="665443">
                  <a:extLst>
                    <a:ext uri="{9D8B030D-6E8A-4147-A177-3AD203B41FA5}">
                      <a16:colId xmlns:a16="http://schemas.microsoft.com/office/drawing/2014/main" val="3316520189"/>
                    </a:ext>
                  </a:extLst>
                </a:gridCol>
                <a:gridCol w="2868332">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FR" dirty="0"/>
              <a:t>Contrôle</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fr-FR" dirty="0"/>
              <a:t>Montre</a:t>
            </a:r>
          </a:p>
          <a:p>
            <a:pPr algn="ctr">
              <a:lnSpc>
                <a:spcPct val="85000"/>
              </a:lnSpc>
              <a:defRPr b="1">
                <a:solidFill>
                  <a:schemeClr val="accent2"/>
                </a:solidFill>
                <a:latin typeface="Arial Black" panose="020B0A04020102020204" pitchFamily="34" charset="0"/>
              </a:defRPr>
            </a:pPr>
            <a:r>
              <a:rPr lang="en-US" dirty="0"/>
              <a:t> </a:t>
            </a:r>
            <a:endParaRPr lang="fr-FR"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FR"/>
                <a:t>Forme des descriptifs</a:t>
              </a:r>
              <a:endParaRPr lang="fr-FR" sz="18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Faits/Données</a:t>
              </a:r>
              <a:endParaRPr lang="fr-FR"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Opinions/Histoires</a:t>
              </a:r>
              <a:endParaRPr lang="fr-FR"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Sujets du discours</a:t>
              </a:r>
              <a:endParaRPr lang="fr-FR" dirty="0"/>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Tâche</a:t>
              </a:r>
              <a:endParaRPr lang="fr-FR"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Personnes</a:t>
              </a:r>
              <a:endParaRPr lang="fr-FR"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Émotion dans la voix</a:t>
              </a:r>
              <a:endParaRPr lang="fr-FR" dirty="0"/>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dirty="0"/>
                <a:t>Moins d’inflexion</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dirty="0"/>
                <a:t>Plus d’inflexion</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fr-FR"/>
                <a:t>Expression faciale</a:t>
              </a:r>
              <a:endParaRPr lang="fr-FR" dirty="0"/>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Contrôlée</a:t>
              </a:r>
              <a:endParaRPr lang="fr-FR"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Animée</a:t>
              </a:r>
              <a:endParaRPr lang="fr-FR"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Posture du corps</a:t>
              </a:r>
              <a:endParaRPr lang="fr-FR"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Rigide</a:t>
              </a:r>
              <a:endParaRPr lang="fr-FR"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Décontractée</a:t>
              </a:r>
              <a:endParaRPr lang="fr-FR"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fr-FR"/>
                <a:t>Utilisation des mains</a:t>
              </a:r>
              <a:endParaRPr lang="fr-FR" dirty="0"/>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fr-FR" sz="18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Moins</a:t>
              </a:r>
              <a:endParaRPr lang="fr-FR"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fr-FR"/>
                <a:t>Plus</a:t>
              </a:r>
              <a:endParaRPr lang="fr-FR"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dirty="0"/>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fr-FR" dirty="0"/>
              <a:t>Le modèle  </a:t>
            </a:r>
            <a:br>
              <a:rPr lang="fr-FR" dirty="0"/>
            </a:br>
            <a:r>
              <a:rPr lang="fr-FR" dirty="0"/>
              <a:t>STYLE SOCIAL</a:t>
            </a:r>
            <a:r>
              <a:rPr lang="fr-FR" baseline="30000" dirty="0"/>
              <a:t>TM</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11</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Contrôle</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0361" y="2927667"/>
            <a:ext cx="139938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dirty="0"/>
              <a:t>Demande</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7" y="2922641"/>
            <a:ext cx="1332610"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Affirme</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8187"/>
                <a:gd name="adj2" fmla="val 529"/>
                <a:gd name="adj3" fmla="val 57368"/>
                <a:gd name="adj4" fmla="val 9788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contrôlé</a:t>
              </a:r>
            </a:p>
            <a:p>
              <a:pPr>
                <a:lnSpc>
                  <a:spcPct val="85000"/>
                </a:lnSpc>
              </a:pPr>
              <a:endParaRPr lang="fr-FR"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Analytique</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2918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9825"/>
                <a:gd name="adj2" fmla="val -1570"/>
                <a:gd name="adj3" fmla="val 59006"/>
                <a:gd name="adj4" fmla="val 994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contrôlé</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Déterminé</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029182"/>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67192"/>
                <a:gd name="adj2" fmla="val 0"/>
                <a:gd name="adj3" fmla="val 66374"/>
                <a:gd name="adj4" fmla="val 9841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Demande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a:t>
              </a:r>
              <a:br>
                <a:rPr lang="fr-FR" dirty="0"/>
              </a:br>
              <a:r>
                <a:rPr lang="fr-FR" dirty="0"/>
                <a:t>Sociable</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65555"/>
                <a:gd name="adj2" fmla="val 0"/>
                <a:gd name="adj3" fmla="val 63918"/>
                <a:gd name="adj4" fmla="val 9947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fr-FR" dirty="0"/>
                <a:t>Affirmation assertive</a:t>
              </a:r>
              <a:br>
                <a:rPr lang="fr-FR" dirty="0">
                  <a:solidFill>
                    <a:schemeClr val="tx2"/>
                  </a:solidFill>
                </a:rPr>
              </a:br>
              <a:r>
                <a:rPr lang="fr-FR" dirty="0"/>
                <a:t>plus de démonstration</a:t>
              </a:r>
            </a:p>
            <a:p>
              <a:pPr>
                <a:lnSpc>
                  <a:spcPct val="85000"/>
                </a:lnSpc>
              </a:pPr>
              <a:endParaRPr lang="fr-FR"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fr-FR" dirty="0"/>
                <a:t>Style Expressif</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6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fr-FR"/>
              <a:t>Besoin, Orientation et Action de Croissance</a:t>
            </a:r>
            <a:endParaRPr lang="fr-FR"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fr-FR" smtClean="0"/>
              <a:t>12</a:t>
            </a:fld>
            <a:endParaRPr lang="fr-FR"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fr-FR" dirty="0"/>
              <a:t>© The TRACOM Corporation. Tous droits réservés.</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Action de croissance</a:t>
              </a:r>
            </a:p>
            <a:p>
              <a:pPr>
                <a:lnSpc>
                  <a:spcPct val="85000"/>
                </a:lnSpc>
                <a:defRPr sz="1600">
                  <a:solidFill>
                    <a:schemeClr val="tx2"/>
                  </a:solidFill>
                </a:defRPr>
              </a:pPr>
              <a:r>
                <a:rPr lang="fr-FR" dirty="0"/>
                <a:t>Comportement qui est rarement utilisé par chaque Style. Utiliser ce comportement plus souvent augmenterait l’efficacité de ce Style</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Besoin</a:t>
              </a:r>
            </a:p>
            <a:p>
              <a:pPr>
                <a:lnSpc>
                  <a:spcPct val="85000"/>
                </a:lnSpc>
                <a:defRPr sz="1600">
                  <a:solidFill>
                    <a:schemeClr val="tx2"/>
                  </a:solidFill>
                </a:defRPr>
              </a:pPr>
              <a:r>
                <a:rPr lang="fr-FR" dirty="0"/>
                <a:t>L’objectif de chaque Style</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FR" sz="2000" dirty="0"/>
                <a:t>Orientation</a:t>
              </a:r>
              <a:br>
                <a:rPr lang="fr-FR" sz="2000" dirty="0">
                  <a:solidFill>
                    <a:schemeClr val="tx2"/>
                  </a:solidFill>
                </a:rPr>
              </a:br>
              <a:r>
                <a:rPr lang="fr-FR" sz="1600" dirty="0"/>
                <a:t>Le comportement courant utilisé pour satisfaire le besoin</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fr-FR" dirty="0"/>
              <a:t>STYLE SOCIAL </a:t>
            </a:r>
            <a:br>
              <a:rPr lang="fr-FR" dirty="0"/>
            </a:br>
            <a:r>
              <a:rPr lang="fr-FR" dirty="0"/>
              <a:t>Caractéristiques principales</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13</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370320" y="5364122"/>
            <a:ext cx="3431990"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078288" y="1251820"/>
            <a:ext cx="354066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Analytique</a:t>
            </a:r>
            <a:br>
              <a:rPr lang="fr-FR" dirty="0">
                <a:solidFill>
                  <a:schemeClr val="tx2"/>
                </a:solidFill>
                <a:latin typeface="Arial Black" panose="020B0A04020102020204" pitchFamily="34" charset="0"/>
              </a:rPr>
            </a:br>
            <a:endParaRPr lang="fr-FR" dirty="0">
              <a:solidFill>
                <a:schemeClr val="tx2"/>
              </a:solidFill>
              <a:latin typeface="Arial Black" panose="020B0A04020102020204" pitchFamily="34" charset="0"/>
            </a:endParaRPr>
          </a:p>
          <a:p>
            <a:pPr algn="r">
              <a:lnSpc>
                <a:spcPct val="85000"/>
              </a:lnSpc>
            </a:pPr>
            <a:r>
              <a:rPr lang="fr-FR" b="1" dirty="0">
                <a:solidFill>
                  <a:schemeClr val="accent6"/>
                </a:solidFill>
              </a:rPr>
              <a:t>Besoin de : </a:t>
            </a:r>
            <a:r>
              <a:rPr lang="fr-FR" dirty="0">
                <a:solidFill>
                  <a:schemeClr val="tx2"/>
                </a:solidFill>
              </a:rPr>
              <a:t>avoir raison</a:t>
            </a:r>
            <a:endParaRPr lang="fr-FR" b="1" dirty="0">
              <a:solidFill>
                <a:schemeClr val="tx2"/>
              </a:solidFill>
            </a:endParaRPr>
          </a:p>
          <a:p>
            <a:pPr algn="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automatique</a:t>
            </a:r>
          </a:p>
          <a:p>
            <a:pPr algn="r">
              <a:lnSpc>
                <a:spcPct val="85000"/>
              </a:lnSpc>
            </a:pPr>
            <a:r>
              <a:rPr lang="fr-FR" b="1" spc="-20" dirty="0">
                <a:solidFill>
                  <a:schemeClr val="accent6"/>
                </a:solidFill>
              </a:rPr>
              <a:t>Action de croissance :</a:t>
            </a:r>
            <a:r>
              <a:rPr lang="fr-FR" spc="-20" dirty="0">
                <a:solidFill>
                  <a:schemeClr val="accent6"/>
                </a:solidFill>
              </a:rPr>
              <a:t> </a:t>
            </a:r>
            <a:r>
              <a:rPr lang="fr-FR" spc="-20" dirty="0">
                <a:solidFill>
                  <a:schemeClr val="tx2"/>
                </a:solidFill>
              </a:rPr>
              <a:t>déclarer</a:t>
            </a:r>
          </a:p>
          <a:p>
            <a:pPr algn="r">
              <a:lnSpc>
                <a:spcPct val="85000"/>
              </a:lnSpc>
              <a:defRPr sz="1600">
                <a:solidFill>
                  <a:schemeClr val="tx2"/>
                </a:solidFill>
              </a:defRPr>
            </a:pPr>
            <a:r>
              <a:rPr lang="fr-FR" dirty="0"/>
              <a:t> </a:t>
            </a:r>
          </a:p>
          <a:p>
            <a:pPr>
              <a:lnSpc>
                <a:spcPct val="85000"/>
              </a:lnSpc>
            </a:pPr>
            <a:endParaRPr lang="fr-FR"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186964" y="3598822"/>
            <a:ext cx="343199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fr-FR" dirty="0"/>
              <a:t>Sociable</a:t>
            </a:r>
          </a:p>
          <a:p>
            <a:pPr algn="r">
              <a:lnSpc>
                <a:spcPct val="85000"/>
              </a:lnSpc>
            </a:pPr>
            <a:endParaRPr lang="fr-FR" dirty="0">
              <a:solidFill>
                <a:schemeClr val="tx2"/>
              </a:solidFill>
              <a:latin typeface="Arial Black" panose="020B0A04020102020204" pitchFamily="34" charset="0"/>
            </a:endParaRPr>
          </a:p>
          <a:p>
            <a:pPr algn="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sécurité personnelle</a:t>
            </a:r>
          </a:p>
          <a:p>
            <a:pPr algn="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relations</a:t>
            </a:r>
          </a:p>
          <a:p>
            <a:pPr algn="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initier</a:t>
            </a:r>
          </a:p>
          <a:p>
            <a:pPr>
              <a:lnSpc>
                <a:spcPct val="85000"/>
              </a:lnSpc>
            </a:pPr>
            <a:endParaRPr lang="fr-FR"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251820"/>
            <a:ext cx="3295182" cy="1151467"/>
          </a:xfrm>
          <a:prstGeom prst="callout1">
            <a:avLst>
              <a:gd name="adj1" fmla="val 25000"/>
              <a:gd name="adj2" fmla="val 0"/>
              <a:gd name="adj3" fmla="val 25000"/>
              <a:gd name="adj4" fmla="val 9167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Déterminé</a:t>
            </a:r>
          </a:p>
          <a:p>
            <a:pPr>
              <a:lnSpc>
                <a:spcPct val="85000"/>
              </a:lnSpc>
            </a:pPr>
            <a:endParaRPr lang="fr-FR" dirty="0">
              <a:solidFill>
                <a:schemeClr val="tx2"/>
              </a:solidFill>
              <a:latin typeface="Arial Black" panose="020B0A04020102020204" pitchFamily="34" charset="0"/>
            </a:endParaRPr>
          </a:p>
          <a:p>
            <a:pP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résultats</a:t>
            </a:r>
          </a:p>
          <a:p>
            <a:pP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action</a:t>
            </a:r>
            <a:endParaRPr lang="fr-FR" b="1" dirty="0">
              <a:solidFill>
                <a:schemeClr val="tx2"/>
              </a:solidFill>
            </a:endParaRPr>
          </a:p>
          <a:p>
            <a:pP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écouter</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3200400" cy="1151467"/>
          </a:xfrm>
          <a:prstGeom prst="callout1">
            <a:avLst>
              <a:gd name="adj1" fmla="val 25000"/>
              <a:gd name="adj2" fmla="val 0"/>
              <a:gd name="adj3" fmla="val 25000"/>
              <a:gd name="adj4" fmla="val 9477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fr-FR" dirty="0"/>
              <a:t>Expressif</a:t>
            </a:r>
          </a:p>
          <a:p>
            <a:pPr>
              <a:lnSpc>
                <a:spcPct val="85000"/>
              </a:lnSpc>
            </a:pPr>
            <a:endParaRPr lang="fr-FR" dirty="0">
              <a:solidFill>
                <a:schemeClr val="tx2"/>
              </a:solidFill>
              <a:latin typeface="Arial Black" panose="020B0A04020102020204" pitchFamily="34" charset="0"/>
            </a:endParaRPr>
          </a:p>
          <a:p>
            <a:pPr>
              <a:lnSpc>
                <a:spcPct val="85000"/>
              </a:lnSpc>
            </a:pPr>
            <a:r>
              <a:rPr lang="fr-FR" b="1" dirty="0">
                <a:solidFill>
                  <a:schemeClr val="accent6"/>
                </a:solidFill>
              </a:rPr>
              <a:t>Besoin de :</a:t>
            </a:r>
            <a:r>
              <a:rPr lang="fr-FR" dirty="0">
                <a:solidFill>
                  <a:schemeClr val="accent6"/>
                </a:solidFill>
              </a:rPr>
              <a:t> </a:t>
            </a:r>
            <a:r>
              <a:rPr lang="fr-FR" dirty="0">
                <a:solidFill>
                  <a:schemeClr val="tx2"/>
                </a:solidFill>
              </a:rPr>
              <a:t>valorisation</a:t>
            </a:r>
          </a:p>
          <a:p>
            <a:pPr>
              <a:lnSpc>
                <a:spcPct val="85000"/>
              </a:lnSpc>
            </a:pPr>
            <a:r>
              <a:rPr lang="fr-FR" b="1" dirty="0">
                <a:solidFill>
                  <a:schemeClr val="accent6"/>
                </a:solidFill>
              </a:rPr>
              <a:t>Orientation :</a:t>
            </a:r>
            <a:r>
              <a:rPr lang="fr-FR" dirty="0">
                <a:solidFill>
                  <a:schemeClr val="accent6"/>
                </a:solidFill>
              </a:rPr>
              <a:t> </a:t>
            </a:r>
            <a:r>
              <a:rPr lang="fr-FR" dirty="0">
                <a:solidFill>
                  <a:schemeClr val="tx2"/>
                </a:solidFill>
              </a:rPr>
              <a:t>spontanéité</a:t>
            </a:r>
          </a:p>
          <a:p>
            <a:pPr>
              <a:lnSpc>
                <a:spcPct val="85000"/>
              </a:lnSpc>
            </a:pPr>
            <a:r>
              <a:rPr lang="fr-FR" b="1" dirty="0">
                <a:solidFill>
                  <a:schemeClr val="accent6"/>
                </a:solidFill>
              </a:rPr>
              <a:t>Action de croissance :</a:t>
            </a:r>
            <a:r>
              <a:rPr lang="fr-FR" dirty="0">
                <a:solidFill>
                  <a:schemeClr val="accent6"/>
                </a:solidFill>
              </a:rPr>
              <a:t> </a:t>
            </a:r>
            <a:r>
              <a:rPr lang="fr-FR" dirty="0">
                <a:solidFill>
                  <a:schemeClr val="tx2"/>
                </a:solidFill>
              </a:rPr>
              <a:t>vérifier</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FR" dirty="0"/>
              <a:t>Profil d’auto-perception du STYLE SOCIAL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solidFill>
                  <a:srgbClr val="898989"/>
                </a:solidFill>
              </a:rPr>
              <a:t>14</a:t>
            </a:fld>
            <a:endParaRPr lang="fr-FR"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fr-FR" dirty="0"/>
              <a:t>© The TRACOM Corporation. Tous droits réservés.</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15</a:t>
            </a:fld>
            <a:endParaRPr lang="fr-FR"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C934BDC0-99D2-6A96-C48F-549219AF0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438911"/>
            <a:ext cx="4240599" cy="548640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B878BF60-B277-9F9B-1C76-E619CA17B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939" y="438911"/>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16</a:t>
            </a:fld>
            <a:endParaRPr lang="fr-FR"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Diagram, text&#10;&#10;Description automatically generated with medium confidence">
            <a:extLst>
              <a:ext uri="{FF2B5EF4-FFF2-40B4-BE49-F238E27FC236}">
                <a16:creationId xmlns:a16="http://schemas.microsoft.com/office/drawing/2014/main" id="{5DDE3806-D7AB-587A-B45B-B85F47CD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627" y="404446"/>
            <a:ext cx="4240070" cy="548640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B81816E9-69D5-DEE8-EB53-B1D073EA7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04446"/>
            <a:ext cx="4239973" cy="548640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17</a:t>
            </a:fld>
            <a:endParaRPr lang="fr-FR"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Text, timeline&#10;&#10;Description automatically generated">
            <a:extLst>
              <a:ext uri="{FF2B5EF4-FFF2-40B4-BE49-F238E27FC236}">
                <a16:creationId xmlns:a16="http://schemas.microsoft.com/office/drawing/2014/main" id="{E7FEA5A4-BEBD-5956-8A28-3A7B42617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246" y="379535"/>
            <a:ext cx="4240287" cy="548640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8CE078C9-B3BB-81F3-8B11-2C9738793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076" y="379535"/>
            <a:ext cx="4239078" cy="548640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18</a:t>
            </a:fld>
            <a:endParaRPr lang="fr-FR"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pic>
        <p:nvPicPr>
          <p:cNvPr id="3" name="Picture 2" descr="Table&#10;&#10;Description automatically generated">
            <a:extLst>
              <a:ext uri="{FF2B5EF4-FFF2-40B4-BE49-F238E27FC236}">
                <a16:creationId xmlns:a16="http://schemas.microsoft.com/office/drawing/2014/main" id="{26E73801-EB53-C1A7-74E2-CB1489CF8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99" y="556207"/>
            <a:ext cx="423949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86C9B741-9132-BAF2-DE94-9E3254195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138" y="556207"/>
            <a:ext cx="4239491" cy="548640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19</a:t>
            </a:fld>
            <a:endParaRPr lang="fr-FR" sz="1000" dirty="0">
              <a:solidFill>
                <a:srgbClr val="898989"/>
              </a:solidFill>
            </a:endParaRPr>
          </a:p>
        </p:txBody>
      </p:sp>
      <p:pic>
        <p:nvPicPr>
          <p:cNvPr id="3" name="Picture 2" descr="Table&#10;&#10;Description automatically generated with medium confidence">
            <a:extLst>
              <a:ext uri="{FF2B5EF4-FFF2-40B4-BE49-F238E27FC236}">
                <a16:creationId xmlns:a16="http://schemas.microsoft.com/office/drawing/2014/main" id="{38B46D91-84A7-D45F-DD54-130644C8A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183" y="540774"/>
            <a:ext cx="4239491" cy="548640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1D501CBE-193C-6DDD-457D-BE84E4105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326" y="540774"/>
            <a:ext cx="4239491" cy="548640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FR" dirty="0">
                <a:solidFill>
                  <a:srgbClr val="146899"/>
                </a:solidFill>
              </a:rPr>
              <a:t>Objectifs d’apprentissage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6731000"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FR" dirty="0"/>
              <a:t>Obtenir une compréhension du le modèle  STYLE SOCIAL™.</a:t>
            </a:r>
          </a:p>
          <a:p>
            <a:pPr eaLnBrk="1" hangingPunct="1">
              <a:spcAft>
                <a:spcPts val="600"/>
              </a:spcAft>
              <a:defRPr sz="2400">
                <a:ea typeface="ヒラギノ角ゴ Pro W3" pitchFamily="4" charset="-128"/>
                <a:cs typeface="ヒラギノ角ゴ Pro W3" pitchFamily="4" charset="-128"/>
              </a:defRPr>
            </a:pPr>
            <a:r>
              <a:rPr lang="fr-FR" dirty="0"/>
              <a:t>Estimer votre STYLE SOCIAL en remplissant un questionnaire d’</a:t>
            </a:r>
            <a:r>
              <a:rPr lang="fr-FR" dirty="0" err="1"/>
              <a:t>autoperception</a:t>
            </a:r>
            <a:r>
              <a:rPr lang="fr-FR" dirty="0"/>
              <a:t>.</a:t>
            </a:r>
          </a:p>
          <a:p>
            <a:pPr eaLnBrk="1" hangingPunct="1">
              <a:spcAft>
                <a:spcPts val="600"/>
              </a:spcAft>
              <a:defRPr sz="2400">
                <a:ea typeface="ヒラギノ角ゴ Pro W3" pitchFamily="4" charset="-128"/>
                <a:cs typeface="ヒラギノ角ゴ Pro W3" pitchFamily="4" charset="-128"/>
              </a:defRPr>
            </a:pPr>
            <a:r>
              <a:rPr lang="fr-FR" dirty="0"/>
              <a:t>Mieux comprendre votre comportement et comment les autres voient ceux qui partagent votre Style.</a:t>
            </a:r>
          </a:p>
          <a:p>
            <a:pPr eaLnBrk="1" hangingPunct="1">
              <a:spcAft>
                <a:spcPts val="600"/>
              </a:spcAft>
              <a:defRPr sz="2400">
                <a:ea typeface="ヒラギノ角ゴ Pro W3" pitchFamily="4" charset="-128"/>
                <a:cs typeface="ヒラギノ角ゴ Pro W3" pitchFamily="4" charset="-128"/>
              </a:defRPr>
            </a:pPr>
            <a:r>
              <a:rPr lang="fr-FR" dirty="0"/>
              <a:t>Augmenter votre Adaptabilité pour devenir plus efficace avec les autres.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2</a:t>
            </a:fld>
            <a:endParaRPr lang="fr-FR"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1285317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FR" dirty="0"/>
              <a:t>Profil papier d’auto-perception du STYLE SOCIAL</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t>20</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fr-FR" dirty="0"/>
              <a:t>Auto-perception de votre STYLE SOCIAL</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5" y="2316163"/>
            <a:ext cx="5210348"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Découpez la partie perforée</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Transférez la réponse à chaque question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Additionnez les totaux de colonnes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Faites le diagramme de votre STYLE SOCIAL</a:t>
            </a:r>
          </a:p>
          <a:p>
            <a:endParaRPr lang="fr-FR"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fr-FR" smtClean="0"/>
              <a:t>21</a:t>
            </a:fld>
            <a:endParaRPr lang="fr-FR"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fr-FR"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085234" cy="276225"/>
          </a:xfrm>
          <a:prstGeom prst="rect">
            <a:avLst/>
          </a:prstGeom>
          <a:noFill/>
          <a:ln w="9525">
            <a:noFill/>
            <a:miter lim="800000"/>
            <a:headEnd/>
            <a:tailEnd/>
          </a:ln>
        </p:spPr>
        <p:txBody>
          <a:bodyPr wrap="square" lIns="0" rIns="0">
            <a:prstTxWarp prst="textNoShape">
              <a:avLst/>
            </a:prstTxWarp>
            <a:noAutofit/>
          </a:bodyPr>
          <a:lstStyle/>
          <a:p>
            <a:pPr algn="ctr">
              <a:buFontTx/>
              <a:buNone/>
              <a:defRPr sz="1200" b="1" cap="all">
                <a:solidFill>
                  <a:srgbClr val="0C4176"/>
                </a:solidFill>
                <a:latin typeface="Arial"/>
                <a:cs typeface="Arial"/>
              </a:defRPr>
            </a:pPr>
            <a:r>
              <a:rPr lang="fr-FR" dirty="0"/>
              <a:t>Analytique</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45730" y="2986903"/>
            <a:ext cx="1117600"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fr-FR" dirty="0"/>
              <a:t>Déterminé</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3" y="4131490"/>
            <a:ext cx="1160463"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FR" dirty="0"/>
              <a:t>Expressif</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1004270"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fr-FR" dirty="0"/>
              <a:t>Sociable</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94464"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 A</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M</a:t>
            </a: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D</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fr-FR"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fr-FR" b="1"/>
              <a:t>EXEMPLE</a:t>
            </a:r>
            <a:r>
              <a:rPr lang="fr-FR"/>
              <a:t> :</a:t>
            </a:r>
          </a:p>
          <a:p>
            <a:pPr marL="342900" indent="-342900">
              <a:lnSpc>
                <a:spcPct val="80000"/>
              </a:lnSpc>
            </a:pPr>
            <a:endParaRPr lang="fr-FR"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fr-FR"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719553"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fr-FR" dirty="0"/>
              <a:t> C</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FR"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fr-FR"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403158" y="5289550"/>
            <a:ext cx="6846054"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fr-FR" dirty="0"/>
              <a:t>Votre autoperception peut être différente de la façon dont les autres vous voient !</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fr-FR"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fr-FR" dirty="0"/>
              <a:t>Lisez sur votre Style</a:t>
            </a:r>
            <a:endParaRPr lang="fr-FR"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fr-FR"/>
              <a:t> </a:t>
            </a:r>
            <a:endParaRPr lang="fr-FR"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fr-FR" smtClean="0"/>
              <a:t>22</a:t>
            </a:fld>
            <a:endParaRPr lang="fr-FR"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a:t>Contrôle</a:t>
            </a:r>
            <a:endParaRPr lang="fr-FR"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fr-FR" dirty="0"/>
              <a:t>Montre</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Demande</a:t>
            </a:r>
            <a:endParaRPr lang="fr-FR"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a:t>Affirme</a:t>
            </a:r>
            <a:endParaRPr lang="fr-FR"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7" y="1352344"/>
            <a:ext cx="2150407"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Analytique</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Pages 14-15</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Déterminé</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Pages 8-9</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Sociable</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Pages 12-13</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fr-FR" dirty="0"/>
              <a:t>Style Expressif</a:t>
            </a:r>
          </a:p>
          <a:p>
            <a:pPr>
              <a:lnSpc>
                <a:spcPct val="85000"/>
              </a:lnSpc>
            </a:pPr>
            <a:endParaRPr lang="fr-FR"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fr-FR" dirty="0"/>
              <a:t>Pages 10-11</a:t>
            </a: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fr-FR" dirty="0">
                <a:solidFill>
                  <a:srgbClr val="146899"/>
                </a:solidFill>
              </a:rPr>
              <a:t>Rappels clés</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5842000" cy="3131684"/>
          </a:xfrm>
        </p:spPr>
        <p:txBody>
          <a:bodyPr wrap="square">
            <a:noAutofit/>
          </a:bodyPr>
          <a:lstStyle/>
          <a:p>
            <a:pPr>
              <a:spcBef>
                <a:spcPct val="0"/>
              </a:spcBef>
              <a:spcAft>
                <a:spcPts val="1200"/>
              </a:spcAft>
              <a:defRPr sz="2400">
                <a:ea typeface="ヒラギノ角ゴ Pro W3" panose="020B0300000000000000" pitchFamily="6" charset="-128"/>
                <a:cs typeface="Times New Roman" panose="02020603050405020304" pitchFamily="18" charset="0"/>
              </a:defRPr>
            </a:pPr>
            <a:r>
              <a:rPr lang="fr-FR" dirty="0"/>
              <a:t>Il n’y a pas de « meilleur » Style.</a:t>
            </a:r>
          </a:p>
          <a:p>
            <a:pPr>
              <a:spcBef>
                <a:spcPct val="0"/>
              </a:spcBef>
              <a:spcAft>
                <a:spcPts val="1200"/>
              </a:spcAft>
              <a:defRPr sz="2400">
                <a:ea typeface="ヒラギノ角ゴ Pro W3" panose="020B0300000000000000" pitchFamily="6" charset="-128"/>
              </a:defRPr>
            </a:pPr>
            <a:r>
              <a:rPr lang="fr-FR" dirty="0"/>
              <a:t>Le Style </a:t>
            </a:r>
            <a:r>
              <a:rPr lang="fr-FR" dirty="0">
                <a:cs typeface="Times New Roman" panose="02020603050405020304" pitchFamily="18" charset="0"/>
              </a:rPr>
              <a:t>n’est pas la personnalité.</a:t>
            </a:r>
          </a:p>
          <a:p>
            <a:pPr>
              <a:spcBef>
                <a:spcPct val="0"/>
              </a:spcBef>
              <a:spcAft>
                <a:spcPts val="1200"/>
              </a:spcAft>
              <a:defRPr sz="2400">
                <a:ea typeface="ヒラギノ角ゴ Pro W3" pitchFamily="4" charset="-128"/>
                <a:cs typeface="ヒラギノ角ゴ Pro W3" pitchFamily="4" charset="-128"/>
              </a:defRPr>
            </a:pPr>
            <a:r>
              <a:rPr lang="fr-FR" dirty="0"/>
              <a:t>Votre Style est un thème dans votre comportement.</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fr-FR" dirty="0"/>
              <a:t>Votre Style a des actions de croissance. </a:t>
            </a:r>
          </a:p>
          <a:p>
            <a:pPr>
              <a:spcBef>
                <a:spcPct val="0"/>
              </a:spcBef>
              <a:spcAft>
                <a:spcPts val="1200"/>
              </a:spcAft>
              <a:defRPr sz="2400">
                <a:ea typeface="ヒラギノ角ゴ Pro W3" pitchFamily="4" charset="-128"/>
                <a:cs typeface="ヒラギノ角ゴ Pro W3" pitchFamily="4" charset="-128"/>
              </a:defRPr>
            </a:pPr>
            <a:r>
              <a:rPr lang="fr-FR" dirty="0"/>
              <a:t>Votre défi : Prendre l’initiative d’établir et de construire des relations efficaces avec les autres.</a:t>
            </a:r>
          </a:p>
          <a:p>
            <a:pPr>
              <a:spcBef>
                <a:spcPct val="0"/>
              </a:spcBef>
              <a:spcAft>
                <a:spcPts val="1200"/>
              </a:spcAft>
            </a:pPr>
            <a:endParaRPr lang="fr-FR"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fr-FR" smtClean="0"/>
              <a:t>23</a:t>
            </a:fld>
            <a:endParaRPr lang="fr-FR"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59186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fr-FR" dirty="0">
                <a:solidFill>
                  <a:srgbClr val="146899"/>
                </a:solidFill>
              </a:rPr>
              <a:t>Adaptabilité</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fr-FR" smtClean="0"/>
              <a:t>24</a:t>
            </a:fld>
            <a:endParaRPr lang="fr-FR"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fr-FR" dirty="0">
                <a:solidFill>
                  <a:srgbClr val="146899"/>
                </a:solidFill>
              </a:rPr>
              <a:t>L’Adaptabilité est la façon dont vous vous adaptez aux besoins des autres en matière de Style</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fr-FR" smtClean="0"/>
              <a:t>25</a:t>
            </a:fld>
            <a:endParaRPr lang="fr-FR"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fr-FR" dirty="0"/>
              <a:t>Quatre sources d’Adaptabilité</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fr-FR"/>
              <a:t> </a:t>
            </a:r>
            <a:endParaRPr lang="fr-FR"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fr-FR" smtClean="0"/>
              <a:t>26</a:t>
            </a:fld>
            <a:endParaRPr lang="fr-FR"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Image</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Présentation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a:t>Compétence</a:t>
              </a:r>
              <a:endParaRPr lang="fr-FR"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a:t>Feedback</a:t>
              </a:r>
              <a:endParaRPr lang="fr-FR"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634162" y="549276"/>
              <a:ext cx="2890838"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FR" dirty="0"/>
                <a:t>L’utilisation appropriée de</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fr-FR"/>
                <a:t>Conduit à</a:t>
              </a:r>
              <a:endParaRPr lang="fr-FR" dirty="0"/>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fr-FR" dirty="0"/>
                <a:t>Meilleure Adaptabilité</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fr-FR" dirty="0"/>
              <a:t>Profil d’auto-perception </a:t>
            </a:r>
            <a:br>
              <a:rPr lang="fr-FR" dirty="0"/>
            </a:br>
            <a:r>
              <a:rPr lang="fr-FR" dirty="0"/>
              <a:t>de l’Adaptabilité en ligne</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t>27</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fr-FR" dirty="0"/>
              <a:t>Adaptabilité globale</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719773746"/>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Non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Assez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Habituellement 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a:t>Très </a:t>
                      </a:r>
                      <a:br>
                        <a:rPr lang="en-US" dirty="0"/>
                      </a:br>
                      <a:r>
                        <a:rPr dirty="0"/>
                        <a:t>constant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t>AUTRES</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SOI</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fr-FR" smtClean="0"/>
              <a:t>28</a:t>
            </a:fld>
            <a:endParaRPr lang="fr-FR"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fr-FR" dirty="0"/>
              <a:t>© The TRACOM Corporation. Tous droits réservés.</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fr-FR" dirty="0"/>
              <a:t>Votre constance dans l’affichage de votre Adaptabilité</a:t>
            </a: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588601"/>
            <a:ext cx="1446663" cy="365760"/>
          </a:xfrm>
          <a:prstGeom prst="rect">
            <a:avLst/>
          </a:prstGeom>
          <a:solidFill>
            <a:schemeClr val="bg1"/>
          </a:solidFill>
        </p:spPr>
        <p:txBody>
          <a:bodyPr wrap="square" lIns="0" tIns="0" rIns="0" bIns="0">
            <a:spAutoFit/>
          </a:bodyPr>
          <a:lstStyle/>
          <a:p>
            <a:pPr algn="l"/>
            <a:endParaRPr lang="fr-FR"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fr-FR" dirty="0"/>
              <a:t>La signification des positions d’Adaptabilité</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fr-FR" smtClean="0"/>
              <a:t>29</a:t>
            </a:fld>
            <a:endParaRPr lang="fr-FR"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445526687"/>
              </p:ext>
            </p:extLst>
          </p:nvPr>
        </p:nvGraphicFramePr>
        <p:xfrm>
          <a:off x="390524" y="2316163"/>
          <a:ext cx="11572877" cy="2282821"/>
        </p:xfrm>
        <a:graphic>
          <a:graphicData uri="http://schemas.openxmlformats.org/drawingml/2006/table">
            <a:tbl>
              <a:tblPr firstRow="1" bandRow="1">
                <a:tableStyleId>{5940675A-B579-460E-94D1-54222C63F5DA}</a:tableStyleId>
              </a:tblPr>
              <a:tblGrid>
                <a:gridCol w="4972051">
                  <a:extLst>
                    <a:ext uri="{9D8B030D-6E8A-4147-A177-3AD203B41FA5}">
                      <a16:colId xmlns:a16="http://schemas.microsoft.com/office/drawing/2014/main" val="1415867602"/>
                    </a:ext>
                  </a:extLst>
                </a:gridCol>
                <a:gridCol w="1304925">
                  <a:extLst>
                    <a:ext uri="{9D8B030D-6E8A-4147-A177-3AD203B41FA5}">
                      <a16:colId xmlns:a16="http://schemas.microsoft.com/office/drawing/2014/main" val="2660913467"/>
                    </a:ext>
                  </a:extLst>
                </a:gridCol>
                <a:gridCol w="885825">
                  <a:extLst>
                    <a:ext uri="{9D8B030D-6E8A-4147-A177-3AD203B41FA5}">
                      <a16:colId xmlns:a16="http://schemas.microsoft.com/office/drawing/2014/main" val="2938964314"/>
                    </a:ext>
                  </a:extLst>
                </a:gridCol>
                <a:gridCol w="2047875">
                  <a:extLst>
                    <a:ext uri="{9D8B030D-6E8A-4147-A177-3AD203B41FA5}">
                      <a16:colId xmlns:a16="http://schemas.microsoft.com/office/drawing/2014/main" val="3464690936"/>
                    </a:ext>
                  </a:extLst>
                </a:gridCol>
                <a:gridCol w="1123950">
                  <a:extLst>
                    <a:ext uri="{9D8B030D-6E8A-4147-A177-3AD203B41FA5}">
                      <a16:colId xmlns:a16="http://schemas.microsoft.com/office/drawing/2014/main" val="2686975815"/>
                    </a:ext>
                  </a:extLst>
                </a:gridCol>
                <a:gridCol w="1238251">
                  <a:extLst>
                    <a:ext uri="{9D8B030D-6E8A-4147-A177-3AD203B41FA5}">
                      <a16:colId xmlns:a16="http://schemas.microsoft.com/office/drawing/2014/main" val="4076717982"/>
                    </a:ext>
                  </a:extLst>
                </a:gridCol>
              </a:tblGrid>
              <a:tr h="359455">
                <a:tc>
                  <a:txBody>
                    <a:bodyPr/>
                    <a:lstStyle/>
                    <a:p>
                      <a:endParaRPr sz="1400" baseline="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Pas du tout </a:t>
                      </a:r>
                      <a:r>
                        <a:rPr dirty="0" err="1"/>
                        <a:t>d</a:t>
                      </a:r>
                      <a:r>
                        <a:rPr lang="en-US" dirty="0" err="1"/>
                        <a:t>’</a:t>
                      </a:r>
                      <a:r>
                        <a:rPr dirty="0" err="1"/>
                        <a:t>accord</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Pas </a:t>
                      </a:r>
                      <a:r>
                        <a:rPr dirty="0" err="1"/>
                        <a:t>d</a:t>
                      </a:r>
                      <a:r>
                        <a:rPr lang="en-US" dirty="0" err="1"/>
                        <a:t>’</a:t>
                      </a:r>
                      <a:r>
                        <a:rPr dirty="0" err="1"/>
                        <a:t>accord</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Partiellement</a:t>
                      </a:r>
                      <a:r>
                        <a:rPr dirty="0"/>
                        <a:t> </a:t>
                      </a:r>
                      <a:r>
                        <a:rPr dirty="0" err="1"/>
                        <a:t>d</a:t>
                      </a:r>
                      <a:r>
                        <a:rPr lang="en-US" dirty="0" err="1"/>
                        <a:t>’</a:t>
                      </a:r>
                      <a:r>
                        <a:rPr dirty="0" err="1"/>
                        <a:t>accord</a:t>
                      </a:r>
                      <a:br>
                        <a:rPr lang="en-US" sz="1400" baseline="0" dirty="0"/>
                      </a:br>
                      <a:r>
                        <a:rPr dirty="0" err="1"/>
                        <a:t>Partiellement</a:t>
                      </a:r>
                      <a:r>
                        <a:rPr dirty="0"/>
                        <a:t> en </a:t>
                      </a:r>
                      <a:r>
                        <a:rPr dirty="0" err="1"/>
                        <a:t>désaccord</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D</a:t>
                      </a:r>
                      <a:r>
                        <a:rPr lang="en-US" dirty="0" err="1"/>
                        <a:t>’</a:t>
                      </a:r>
                      <a:r>
                        <a:rPr dirty="0" err="1"/>
                        <a:t>accord</a:t>
                      </a:r>
                      <a:endParaRPr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a:t>Tout à fait </a:t>
                      </a:r>
                      <a:r>
                        <a:rPr dirty="0" err="1"/>
                        <a:t>d</a:t>
                      </a:r>
                      <a:r>
                        <a:rPr lang="en-US" dirty="0" err="1"/>
                        <a:t>’</a:t>
                      </a:r>
                      <a:r>
                        <a:rPr dirty="0" err="1"/>
                        <a:t>accord</a:t>
                      </a:r>
                      <a:endParaRPr dirty="0"/>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t>1. </a:t>
                      </a:r>
                      <a:r>
                        <a:rPr dirty="0" err="1"/>
                        <a:t>Aborde</a:t>
                      </a:r>
                      <a:r>
                        <a:rPr dirty="0"/>
                        <a:t> les </a:t>
                      </a:r>
                      <a:r>
                        <a:rPr dirty="0" err="1"/>
                        <a:t>nouvelles</a:t>
                      </a:r>
                      <a:r>
                        <a:rPr dirty="0"/>
                        <a:t> situations avec une attitude positive.</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t>2. Établit de bonnes relations avec ses collègues.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t>3. Présente efficacement ses idées à des groupes.</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562851" y="4496128"/>
            <a:ext cx="4400550" cy="940395"/>
            <a:chOff x="7657192" y="4764645"/>
            <a:chExt cx="4400550"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fr-FR"/>
                <a:t>Constance</a:t>
              </a:r>
              <a:endParaRPr lang="fr-FR" dirty="0"/>
            </a:p>
          </p:txBody>
        </p:sp>
        <p:graphicFrame>
          <p:nvGraphicFramePr>
            <p:cNvPr id="21" name="Table 20">
              <a:extLst>
                <a:ext uri="{FF2B5EF4-FFF2-40B4-BE49-F238E27FC236}">
                  <a16:creationId xmlns:a16="http://schemas.microsoft.com/office/drawing/2014/main" id="{2CAABD90-586A-431C-A47D-3B8285A705A5}"/>
                </a:ext>
              </a:extLst>
            </p:cNvPr>
            <p:cNvGraphicFramePr/>
            <p:nvPr>
              <p:extLst>
                <p:ext uri="{D42A27DB-BD31-4B8C-83A1-F6EECF244321}">
                  <p14:modId xmlns:p14="http://schemas.microsoft.com/office/powerpoint/2010/main" val="4151417772"/>
                </p:ext>
              </p:extLst>
            </p:nvPr>
          </p:nvGraphicFramePr>
          <p:xfrm>
            <a:off x="7657192" y="4764645"/>
            <a:ext cx="4400550" cy="429260"/>
          </p:xfrm>
          <a:graphic>
            <a:graphicData uri="http://schemas.openxmlformats.org/drawingml/2006/table">
              <a:tbl>
                <a:tblPr firstRow="1" bandRow="1">
                  <a:tableStyleId>{5FD0F851-EC5A-4D38-B0AD-8093EC10F338}</a:tableStyleId>
                </a:tblPr>
                <a:tblGrid>
                  <a:gridCol w="2063749">
                    <a:extLst>
                      <a:ext uri="{9D8B030D-6E8A-4147-A177-3AD203B41FA5}">
                        <a16:colId xmlns:a16="http://schemas.microsoft.com/office/drawing/2014/main" val="1939598725"/>
                      </a:ext>
                    </a:extLst>
                  </a:gridCol>
                  <a:gridCol w="1117600">
                    <a:extLst>
                      <a:ext uri="{9D8B030D-6E8A-4147-A177-3AD203B41FA5}">
                        <a16:colId xmlns:a16="http://schemas.microsoft.com/office/drawing/2014/main" val="629770571"/>
                      </a:ext>
                    </a:extLst>
                  </a:gridCol>
                  <a:gridCol w="1219201">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a:t>
                        </a:r>
                        <a:r>
                          <a:rPr lang="en-US" dirty="0"/>
                          <a:t>          </a:t>
                        </a:r>
                        <a:r>
                          <a:rPr dirty="0"/>
                          <a:t>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Z</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604375" y="2323560"/>
            <a:ext cx="1127125" cy="2191960"/>
            <a:chOff x="9366250" y="2316163"/>
            <a:chExt cx="1127125" cy="2388109"/>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366250" y="2336775"/>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493375"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fr-FR" smtClean="0"/>
              <a:t>3</a:t>
            </a:fld>
            <a:endParaRPr lang="fr-FR" dirty="0"/>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a:xfrm>
            <a:off x="238432" y="6438900"/>
            <a:ext cx="7924800" cy="282575"/>
          </a:xfrm>
        </p:spPr>
        <p:txBody>
          <a:bodyPr wrap="square">
            <a:noAutofit/>
          </a:bodyPr>
          <a:lstStyle/>
          <a:p>
            <a:pPr algn="l"/>
            <a:r>
              <a:rPr lang="fr-FR" dirty="0"/>
              <a:t>© The TRACOM Corporation. Tous droits réservés.</a:t>
            </a:r>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395757" y="1991382"/>
            <a:ext cx="5701241" cy="430887"/>
          </a:xfrm>
          <a:prstGeom prst="rect">
            <a:avLst/>
          </a:prstGeom>
          <a:noFill/>
        </p:spPr>
        <p:txBody>
          <a:bodyPr wrap="square" lIns="0" tIns="0" rIns="0" bIns="0">
            <a:noAutofit/>
          </a:bodyPr>
          <a:lstStyle/>
          <a:p>
            <a:pPr algn="l">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FR" dirty="0"/>
              <a:t>STYLE SOCIAL ET ADAPTABILITÉ</a:t>
            </a:r>
          </a:p>
        </p:txBody>
      </p:sp>
      <p:sp>
        <p:nvSpPr>
          <p:cNvPr id="8" name="TextBox 7">
            <a:extLst>
              <a:ext uri="{FF2B5EF4-FFF2-40B4-BE49-F238E27FC236}">
                <a16:creationId xmlns:a16="http://schemas.microsoft.com/office/drawing/2014/main" id="{AC9DC170-4BCE-DD40-8FBC-A39A3F32A9DC}"/>
              </a:ext>
            </a:extLst>
          </p:cNvPr>
          <p:cNvSpPr txBox="1"/>
          <p:nvPr/>
        </p:nvSpPr>
        <p:spPr>
          <a:xfrm>
            <a:off x="1335049" y="2472452"/>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fr-FR" dirty="0"/>
              <a:t>UN ÉLÉMENT CLÉ DE LA RÉUSSITE</a:t>
            </a:r>
          </a:p>
        </p:txBody>
      </p:sp>
      <p:sp>
        <p:nvSpPr>
          <p:cNvPr id="9" name="TextBox 8">
            <a:extLst>
              <a:ext uri="{FF2B5EF4-FFF2-40B4-BE49-F238E27FC236}">
                <a16:creationId xmlns:a16="http://schemas.microsoft.com/office/drawing/2014/main" id="{4EC9C782-973C-B740-9407-F8C4115FC6DB}"/>
              </a:ext>
            </a:extLst>
          </p:cNvPr>
          <p:cNvSpPr txBox="1"/>
          <p:nvPr/>
        </p:nvSpPr>
        <p:spPr>
          <a:xfrm>
            <a:off x="1200920" y="2868687"/>
            <a:ext cx="6055825"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À la suite de la formation sur le STYLE SOCIAL et l’Adaptabilité, parmi les participants :</a:t>
            </a:r>
            <a:endParaRPr lang="fr-F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98394" y="348339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88 %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459526" y="3488770"/>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a:t>74 %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637591" y="347755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fr-FR"/>
              <a:t>71 %</a:t>
            </a:r>
            <a:endParaRPr lang="fr-FR"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39871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TRAVAILLER PLUS EFFICACEMENT AVEC LES AUTRES</a:t>
            </a:r>
          </a:p>
        </p:txBody>
      </p:sp>
      <p:sp>
        <p:nvSpPr>
          <p:cNvPr id="14" name="TextBox 13">
            <a:extLst>
              <a:ext uri="{FF2B5EF4-FFF2-40B4-BE49-F238E27FC236}">
                <a16:creationId xmlns:a16="http://schemas.microsoft.com/office/drawing/2014/main" id="{93FBE97B-62F9-9345-8837-7208B76D40BA}"/>
              </a:ext>
            </a:extLst>
          </p:cNvPr>
          <p:cNvSpPr txBox="1"/>
          <p:nvPr/>
        </p:nvSpPr>
        <p:spPr>
          <a:xfrm>
            <a:off x="3114493" y="4409858"/>
            <a:ext cx="1794057"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UNE AMÉLIORATION DES SITUATIONS DE CONFLIT</a:t>
            </a:r>
          </a:p>
        </p:txBody>
      </p:sp>
      <p:sp>
        <p:nvSpPr>
          <p:cNvPr id="15" name="TextBox 14">
            <a:extLst>
              <a:ext uri="{FF2B5EF4-FFF2-40B4-BE49-F238E27FC236}">
                <a16:creationId xmlns:a16="http://schemas.microsoft.com/office/drawing/2014/main" id="{F8C9DC3D-4F51-D94E-9C5C-DA44C3C8C28B}"/>
              </a:ext>
            </a:extLst>
          </p:cNvPr>
          <p:cNvSpPr txBox="1"/>
          <p:nvPr/>
        </p:nvSpPr>
        <p:spPr>
          <a:xfrm>
            <a:off x="5114607" y="4409166"/>
            <a:ext cx="211594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a:t>UNE AMÉLIORATION DES RELATIONS DE TRAVAIL DIFFICILES</a:t>
            </a:r>
            <a:endParaRPr lang="fr-FR" dirty="0"/>
          </a:p>
        </p:txBody>
      </p:sp>
      <p:sp>
        <p:nvSpPr>
          <p:cNvPr id="16" name="TextBox 15">
            <a:extLst>
              <a:ext uri="{FF2B5EF4-FFF2-40B4-BE49-F238E27FC236}">
                <a16:creationId xmlns:a16="http://schemas.microsoft.com/office/drawing/2014/main" id="{618CF056-B922-7D4E-8065-190477C21094}"/>
              </a:ext>
            </a:extLst>
          </p:cNvPr>
          <p:cNvSpPr txBox="1"/>
          <p:nvPr/>
        </p:nvSpPr>
        <p:spPr>
          <a:xfrm>
            <a:off x="849394" y="5548751"/>
            <a:ext cx="6247604"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Plus l’Adaptabilité augmente, plus les performances professionnelles augmentent.</a:t>
            </a:r>
            <a:endParaRPr lang="fr-F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200920" y="4093106"/>
            <a:ext cx="1285825"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 déclaré</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413070" y="4093106"/>
            <a:ext cx="117163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 signalé</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719021" y="4093106"/>
            <a:ext cx="97761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fr-FR" dirty="0"/>
              <a:t>ont signalé</a:t>
            </a:r>
            <a:endParaRPr lang="fr-FR"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30</a:t>
            </a:fld>
            <a:endParaRPr lang="fr-FR"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D3B30021-110C-496A-2A6E-FF8D74C35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976" y="809966"/>
            <a:ext cx="4239895" cy="5486400"/>
          </a:xfrm>
          <a:prstGeom prst="rect">
            <a:avLst/>
          </a:prstGeom>
          <a:ln>
            <a:solidFill>
              <a:schemeClr val="tx1"/>
            </a:solidFill>
          </a:ln>
        </p:spPr>
      </p:pic>
      <p:pic>
        <p:nvPicPr>
          <p:cNvPr id="8" name="Picture 7" descr="Graphical user interface, text&#10;&#10;Description automatically generated">
            <a:extLst>
              <a:ext uri="{FF2B5EF4-FFF2-40B4-BE49-F238E27FC236}">
                <a16:creationId xmlns:a16="http://schemas.microsoft.com/office/drawing/2014/main" id="{58802594-5529-D285-619D-368EC0121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309" y="809966"/>
            <a:ext cx="4239491" cy="548640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31</a:t>
            </a:fld>
            <a:endParaRPr lang="fr-FR" sz="1000" dirty="0">
              <a:solidFill>
                <a:srgbClr val="898989"/>
              </a:solidFill>
            </a:endParaRPr>
          </a:p>
        </p:txBody>
      </p:sp>
      <p:pic>
        <p:nvPicPr>
          <p:cNvPr id="4" name="Picture 3" descr="Text, letter&#10;&#10;Description automatically generated">
            <a:extLst>
              <a:ext uri="{FF2B5EF4-FFF2-40B4-BE49-F238E27FC236}">
                <a16:creationId xmlns:a16="http://schemas.microsoft.com/office/drawing/2014/main" id="{36C7B536-2D4C-D138-D794-39F769579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676" y="609082"/>
            <a:ext cx="4240070" cy="548640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239862A1-6602-D149-0A16-69D0CA0D61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777" y="609082"/>
            <a:ext cx="4239491" cy="548640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32</a:t>
            </a:fld>
            <a:endParaRPr lang="fr-FR"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037C96AD-6B7B-A716-0038-1BE58E3A0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207" y="470385"/>
            <a:ext cx="4239491" cy="5486400"/>
          </a:xfrm>
          <a:prstGeom prst="rect">
            <a:avLst/>
          </a:prstGeom>
          <a:ln>
            <a:solidFill>
              <a:schemeClr val="tx1"/>
            </a:solidFill>
          </a:ln>
        </p:spPr>
      </p:pic>
      <p:pic>
        <p:nvPicPr>
          <p:cNvPr id="6" name="Picture 5" descr="Graphical user interface, application, Word&#10;&#10;Description automatically generated">
            <a:extLst>
              <a:ext uri="{FF2B5EF4-FFF2-40B4-BE49-F238E27FC236}">
                <a16:creationId xmlns:a16="http://schemas.microsoft.com/office/drawing/2014/main" id="{811FB6F5-97E6-D241-1747-69C2D4738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085" y="470385"/>
            <a:ext cx="4240231" cy="548640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33</a:t>
            </a:fld>
            <a:endParaRPr lang="fr-FR" sz="1000" dirty="0">
              <a:solidFill>
                <a:srgbClr val="898989"/>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491B0233-F0B4-F26B-5661-C65404216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14" y="446352"/>
            <a:ext cx="4240231" cy="548640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2AD896DB-A80E-981D-522F-E255D0C12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6352"/>
            <a:ext cx="4240231" cy="548640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fr-FR" dirty="0"/>
              <a:t>© The TRACOM Corporation. Tous droits réservés.</a:t>
            </a:r>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34</a:t>
            </a:fld>
            <a:endParaRPr lang="fr-FR" sz="1000" dirty="0">
              <a:solidFill>
                <a:srgbClr val="898989"/>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44FD7E7A-E755-9308-D448-477EDF2A7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09" y="500318"/>
            <a:ext cx="4239491" cy="548640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FF33789F-D23E-976C-313B-FBCD351BDD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709" y="500318"/>
            <a:ext cx="4241486" cy="5486400"/>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fr-FR" dirty="0"/>
              <a:t>Profil papier d’Adaptabilité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fr-FR" smtClean="0"/>
              <a:t>35</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fr-FR" dirty="0"/>
              <a:t>© The TRACOM Corporation. Tous droits réservés.</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fr-FR" dirty="0"/>
              <a:t>Adaptabilité</a:t>
            </a: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2886075" y="2584043"/>
            <a:ext cx="6419850" cy="566737"/>
          </a:xfrm>
        </p:spPr>
        <p:txBody>
          <a:bodyPr wrap="square">
            <a:noAutofit/>
          </a:bodyPr>
          <a:lstStyle/>
          <a:p>
            <a:pPr algn="ctr"/>
            <a:r>
              <a:rPr lang="fr-FR" dirty="0"/>
              <a:t>Comportement appréhendé comme étant axé sur...</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fr-FR" smtClean="0"/>
              <a:t>36</a:t>
            </a:fld>
            <a:endParaRPr lang="fr-FR"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fr-FR" dirty="0"/>
              <a:t>© The TRACOM Corporation. Tous droits réservés.</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fr-FR" dirty="0"/>
              <a:t>Une mesure de l’efficacité interpersonnelle lors du travail avec les autres</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FR"/>
              <a:t>Moyenne</a:t>
            </a:r>
            <a:endParaRPr lang="fr-FR"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FR"/>
              <a:t>Élevé</a:t>
            </a:r>
            <a:endParaRPr lang="fr-FR" dirty="0"/>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fr-FR"/>
              <a:t>Faible</a:t>
            </a:r>
            <a:endParaRPr lang="fr-FR" dirty="0"/>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fr-FR"/>
              <a:t>Ma tension</a:t>
            </a:r>
            <a:endParaRPr lang="fr-FR" dirty="0"/>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310733"/>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fr-FR" dirty="0"/>
              <a:t>Tension </a:t>
            </a:r>
            <a:br>
              <a:rPr lang="fr-FR" dirty="0"/>
            </a:br>
            <a:r>
              <a:rPr lang="fr-FR" dirty="0"/>
              <a:t>des autres personnes</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fr-FR" dirty="0"/>
              <a:t>Auto-perception de votre Adaptabilité</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80" y="2084147"/>
            <a:ext cx="4549396"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fr-FR" dirty="0"/>
              <a:t>Découpez la partie perforée</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FR" dirty="0"/>
              <a:t>Additionnez les coches dans la colonne grisée</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fr-FR" dirty="0"/>
              <a:t>Entourez la lettre de votre score d’Adaptabilité</a:t>
            </a:r>
          </a:p>
          <a:p>
            <a:endParaRPr lang="fr-FR"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fr-FR" smtClean="0"/>
              <a:t>37</a:t>
            </a:fld>
            <a:endParaRPr lang="fr-FR"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6773482"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fr-FR" b="1" dirty="0"/>
              <a:t>EXEMPLE</a:t>
            </a:r>
            <a:r>
              <a:rPr lang="fr-FR" dirty="0"/>
              <a:t> :</a:t>
            </a:r>
          </a:p>
          <a:p>
            <a:pPr marL="342900" indent="-342900">
              <a:lnSpc>
                <a:spcPct val="80000"/>
              </a:lnSpc>
            </a:pPr>
            <a:endParaRPr lang="fr-FR"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602766" y="5289550"/>
            <a:ext cx="5940909"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fr-FR" dirty="0"/>
              <a:t>Votre autoperception peut être différente de la façon dont les autres vous voient !</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095054" y="2540195"/>
            <a:ext cx="3851655"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fr-FR" dirty="0"/>
              <a:t>Si 7 ou moins = faible (entourez le « L »)</a:t>
            </a:r>
          </a:p>
          <a:p>
            <a:pPr>
              <a:buFontTx/>
              <a:buNone/>
              <a:defRPr sz="1600">
                <a:solidFill>
                  <a:srgbClr val="000000"/>
                </a:solidFill>
                <a:latin typeface="Arial" pitchFamily="4" charset="0"/>
              </a:defRPr>
            </a:pPr>
            <a:r>
              <a:rPr lang="fr-FR" dirty="0"/>
              <a:t>Si 8-14 = Moyenne (entourez le « M »)</a:t>
            </a:r>
          </a:p>
          <a:p>
            <a:pPr>
              <a:buFontTx/>
              <a:buNone/>
              <a:defRPr sz="1600">
                <a:solidFill>
                  <a:srgbClr val="000000"/>
                </a:solidFill>
                <a:latin typeface="Arial" pitchFamily="4" charset="0"/>
              </a:defRPr>
            </a:pPr>
            <a:r>
              <a:rPr lang="fr-FR" dirty="0"/>
              <a:t>Si 15-21 = Élevé (entourez le « H »)</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1656280865"/>
              </p:ext>
            </p:extLst>
          </p:nvPr>
        </p:nvGraphicFramePr>
        <p:xfrm>
          <a:off x="7920139"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6905625" y="2082995"/>
            <a:ext cx="4041083" cy="2819400"/>
          </a:xfrm>
          <a:prstGeom prst="rect">
            <a:avLst/>
          </a:prstGeom>
          <a:noFill/>
          <a:ln w="9525">
            <a:solidFill>
              <a:schemeClr val="tx1"/>
            </a:solidFill>
            <a:round/>
            <a:headEnd/>
            <a:tailEnd/>
          </a:ln>
        </p:spPr>
        <p:txBody>
          <a:bodyPr>
            <a:prstTxWarp prst="textNoShape">
              <a:avLst/>
            </a:prstTxWarp>
          </a:bodyPr>
          <a:lstStyle/>
          <a:p>
            <a:pPr marL="342900" indent="-342900"/>
            <a:endParaRPr lang="fr-FR"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8679576"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fr-FR"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FR" dirty="0"/>
              <a:t>© The TRACOM Corporation. Tous droits réservés.</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fr-FR" dirty="0">
                <a:solidFill>
                  <a:srgbClr val="146899"/>
                </a:solidFill>
              </a:rPr>
              <a:t>Objectifs d’apprentissage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462644"/>
            <a:ext cx="6731000"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fr-FR" dirty="0"/>
              <a:t>Obtenir une compréhension du le modèle  STYLE SOCIAL™.</a:t>
            </a:r>
          </a:p>
          <a:p>
            <a:pPr eaLnBrk="1" hangingPunct="1">
              <a:spcAft>
                <a:spcPts val="600"/>
              </a:spcAft>
              <a:defRPr sz="2400">
                <a:ea typeface="ヒラギノ角ゴ Pro W3" pitchFamily="4" charset="-128"/>
                <a:cs typeface="ヒラギノ角ゴ Pro W3" pitchFamily="4" charset="-128"/>
              </a:defRPr>
            </a:pPr>
            <a:r>
              <a:rPr lang="fr-FR" dirty="0"/>
              <a:t>Estimer votre STYLE SOCIAL en remplissant un questionnaire d’</a:t>
            </a:r>
            <a:r>
              <a:rPr lang="fr-FR" dirty="0" err="1"/>
              <a:t>autoperception</a:t>
            </a:r>
            <a:r>
              <a:rPr lang="fr-FR" dirty="0"/>
              <a:t>.</a:t>
            </a:r>
          </a:p>
          <a:p>
            <a:pPr eaLnBrk="1" hangingPunct="1">
              <a:spcAft>
                <a:spcPts val="600"/>
              </a:spcAft>
              <a:defRPr sz="2400">
                <a:ea typeface="ヒラギノ角ゴ Pro W3" pitchFamily="4" charset="-128"/>
                <a:cs typeface="ヒラギノ角ゴ Pro W3" pitchFamily="4" charset="-128"/>
              </a:defRPr>
            </a:pPr>
            <a:r>
              <a:rPr lang="fr-FR" dirty="0"/>
              <a:t>Mieux comprendre votre comportement et comment les autres voient ceux qui partagent votre Style.</a:t>
            </a:r>
          </a:p>
          <a:p>
            <a:pPr eaLnBrk="1" hangingPunct="1">
              <a:spcAft>
                <a:spcPts val="600"/>
              </a:spcAft>
              <a:defRPr sz="2400">
                <a:ea typeface="ヒラギノ角ゴ Pro W3" pitchFamily="4" charset="-128"/>
                <a:cs typeface="ヒラギノ角ゴ Pro W3" pitchFamily="4" charset="-128"/>
              </a:defRPr>
            </a:pPr>
            <a:r>
              <a:rPr lang="fr-FR" dirty="0"/>
              <a:t>Augmenter votre Adaptabilité pour devenir plus efficace avec les autres.</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fr-FR"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The TRACOM Corporation. Tous droits réservés.</a:t>
            </a:r>
          </a:p>
        </p:txBody>
      </p:sp>
    </p:spTree>
    <p:extLst>
      <p:ext uri="{BB962C8B-B14F-4D97-AF65-F5344CB8AC3E}">
        <p14:creationId xmlns:p14="http://schemas.microsoft.com/office/powerpoint/2010/main" val="1733677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3000" y="2166140"/>
            <a:ext cx="6877050" cy="476187"/>
          </a:xfrm>
        </p:spPr>
        <p:txBody>
          <a:bodyPr wrap="square">
            <a:noAutofit/>
          </a:bodyPr>
          <a:lstStyle/>
          <a:p>
            <a:r>
              <a:rPr lang="fr-FR" dirty="0">
                <a:solidFill>
                  <a:srgbClr val="146899"/>
                </a:solidFill>
              </a:rPr>
              <a:t>Étapes suivantes et points essentiels à retenir</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792844"/>
            <a:ext cx="7289800" cy="3131684"/>
          </a:xfrm>
        </p:spPr>
        <p:txBody>
          <a:bodyPr wrap="square">
            <a:noAutofit/>
          </a:bodyPr>
          <a:lstStyle/>
          <a:p>
            <a:pPr>
              <a:lnSpc>
                <a:spcPct val="90000"/>
              </a:lnSpc>
              <a:spcAft>
                <a:spcPts val="1200"/>
              </a:spcAft>
              <a:defRPr sz="2400"/>
            </a:pPr>
            <a:r>
              <a:rPr lang="fr-FR" sz="2200" dirty="0"/>
              <a:t>Communiquez votre STYLE SOCIAL à vos collègues et demandez-leur ce qu’ils en pensent.</a:t>
            </a:r>
          </a:p>
          <a:p>
            <a:pPr>
              <a:lnSpc>
                <a:spcPct val="90000"/>
              </a:lnSpc>
              <a:spcAft>
                <a:spcPts val="1200"/>
              </a:spcAft>
              <a:defRPr sz="2400"/>
            </a:pPr>
            <a:r>
              <a:rPr lang="fr-FR" sz="2200" dirty="0"/>
              <a:t>Recherchez deux dimensions comportementales : assertivité et réactivité.</a:t>
            </a:r>
          </a:p>
          <a:p>
            <a:pPr>
              <a:lnSpc>
                <a:spcPct val="90000"/>
              </a:lnSpc>
              <a:spcAft>
                <a:spcPts val="1200"/>
              </a:spcAft>
              <a:defRPr sz="2400"/>
            </a:pPr>
            <a:r>
              <a:rPr lang="fr-FR" sz="2200" dirty="0"/>
              <a:t>Prenez des mesures pour satisfaire les besoins du STYLE SOCIAL des personnes avec qui vous entrez en relation.</a:t>
            </a:r>
          </a:p>
          <a:p>
            <a:pPr>
              <a:lnSpc>
                <a:spcPct val="90000"/>
              </a:lnSpc>
              <a:spcAft>
                <a:spcPts val="1200"/>
              </a:spcAft>
              <a:defRPr sz="2400"/>
            </a:pPr>
            <a:r>
              <a:rPr lang="fr-FR" sz="2200" spc="-20" dirty="0"/>
              <a:t>Prédisez les comportements futurs probables des autres personnes en fonction de leur Style.</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39</a:t>
            </a:fld>
            <a:endParaRPr lang="fr-FR"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fr-FR"/>
              <a:t>Comportements observables et personnalité</a:t>
            </a:r>
            <a:endParaRPr lang="fr-FR" dirty="0"/>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fr-FR" smtClean="0"/>
              <a:t>4</a:t>
            </a:fld>
            <a:endParaRPr lang="fr-FR"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fr-FR" dirty="0"/>
              <a:t>© The TRACOM Corporation. Tous droits réservés.</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a:t>Comportement interpersonnel</a:t>
              </a:r>
            </a:p>
            <a:p>
              <a:pPr>
                <a:lnSpc>
                  <a:spcPct val="85000"/>
                </a:lnSpc>
                <a:defRPr sz="1600">
                  <a:solidFill>
                    <a:schemeClr val="tx2"/>
                  </a:solidFill>
                </a:defRPr>
              </a:pPr>
              <a:r>
                <a:rPr lang="fr-FR"/>
                <a:t>Vos paroles et vos actions quand vous entrez en relation avec les autres personnes</a:t>
              </a:r>
              <a:endParaRPr lang="fr-FR" dirty="0"/>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Comportement</a:t>
              </a:r>
            </a:p>
            <a:p>
              <a:pPr>
                <a:lnSpc>
                  <a:spcPct val="85000"/>
                </a:lnSpc>
                <a:defRPr sz="1600">
                  <a:solidFill>
                    <a:schemeClr val="tx2"/>
                  </a:solidFill>
                </a:defRPr>
              </a:pPr>
              <a:r>
                <a:rPr lang="fr-FR" dirty="0"/>
                <a:t>Vos paroles (verbal) et vos actions (non 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fr-FR" sz="2000" dirty="0"/>
                <a:t>STYLE SOCIAL</a:t>
              </a:r>
              <a:r>
                <a:rPr lang="fr-FR" sz="2000" baseline="30000" dirty="0"/>
                <a:t>®</a:t>
              </a:r>
              <a:br>
                <a:rPr lang="fr-FR" sz="2000" dirty="0">
                  <a:solidFill>
                    <a:schemeClr val="tx2"/>
                  </a:solidFill>
                </a:rPr>
              </a:br>
              <a:r>
                <a:rPr lang="fr-FR" sz="1600" dirty="0"/>
                <a:t>Un schéma particulier d’actions que les autres personnes peuvent observer et accepter pour décrire le comportement de quelqu’un</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fr-FR" dirty="0"/>
                <a:t>Personnalité</a:t>
              </a:r>
            </a:p>
            <a:p>
              <a:pPr>
                <a:lnSpc>
                  <a:spcPct val="85000"/>
                </a:lnSpc>
                <a:defRPr sz="1600">
                  <a:solidFill>
                    <a:schemeClr val="tx2"/>
                  </a:solidFill>
                </a:defRPr>
              </a:pPr>
              <a:r>
                <a:rPr lang="fr-FR" dirty="0"/>
                <a:t>Tout ce qui représente une personne : ses idées, ses valeurs, ses espoirs et ses rêves</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fr-FR"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fr-FR"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fr-FR"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fr-FR"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81380" y="3371143"/>
              <a:ext cx="3121618" cy="492443"/>
            </a:xfrm>
            <a:prstGeom prst="rect">
              <a:avLst/>
            </a:prstGeom>
            <a:noFill/>
          </p:spPr>
          <p:txBody>
            <a:bodyPr wrap="square" lIns="0" tIns="0" rIns="0" bIns="0">
              <a:noAutofit/>
            </a:bodyPr>
            <a:lstStyle/>
            <a:p>
              <a:pPr algn="l">
                <a:defRPr sz="1600"/>
              </a:pPr>
              <a:r>
                <a:rPr lang="fr-FR" dirty="0"/>
                <a:t>Comportement observable</a:t>
              </a:r>
            </a:p>
            <a:p>
              <a:pPr algn="l">
                <a:defRPr sz="1600" b="1">
                  <a:latin typeface="Arial Black" panose="020B0A04020102020204" pitchFamily="34" charset="0"/>
                </a:defRPr>
              </a:pPr>
              <a:r>
                <a:rPr lang="fr-FR" dirty="0"/>
                <a:t>Dire / </a:t>
              </a:r>
              <a:br>
                <a:rPr lang="fr-FR" dirty="0"/>
              </a:br>
              <a:r>
                <a:rPr lang="fr-FR" dirty="0"/>
                <a:t>Faire</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871950" y="3939786"/>
              <a:ext cx="1185700" cy="246221"/>
            </a:xfrm>
            <a:prstGeom prst="rect">
              <a:avLst/>
            </a:prstGeom>
            <a:solidFill>
              <a:srgbClr val="07548B"/>
            </a:solidFill>
          </p:spPr>
          <p:txBody>
            <a:bodyPr wrap="square" lIns="0" tIns="0" rIns="0" bIns="0">
              <a:noAutofit/>
            </a:bodyPr>
            <a:lstStyle/>
            <a:p>
              <a:pPr algn="l">
                <a:defRPr sz="1600">
                  <a:solidFill>
                    <a:schemeClr val="bg1"/>
                  </a:solidFill>
                </a:defRPr>
              </a:pPr>
              <a:r>
                <a:rPr lang="fr-FR" dirty="0"/>
                <a:t>Personnalité</a:t>
              </a:r>
              <a:endParaRPr lang="fr-FR" sz="16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fr-FR" dirty="0"/>
              <a:t>Navigateur de STYLE SOCIAL</a:t>
            </a:r>
            <a:r>
              <a:rPr lang="fr-FR" sz="2800" baseline="30000" dirty="0"/>
              <a:t>®</a:t>
            </a:r>
            <a:endParaRPr lang="fr-FR" baseline="30000" dirty="0"/>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fr-FR" smtClean="0"/>
              <a:t>40</a:t>
            </a:fld>
            <a:endParaRPr lang="fr-FR"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fr-FR" dirty="0"/>
              <a:t>© The TRACOM Corporation. Tous droits réservés.</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fr-FR" dirty="0"/>
              <a:t>Navigateur de STYLE SOCIAL</a:t>
            </a:r>
            <a:r>
              <a:rPr lang="fr-FR" baseline="30000" dirty="0"/>
              <a:t>® </a:t>
            </a:r>
            <a:r>
              <a:rPr lang="fr-FR" dirty="0"/>
              <a:t>est une marque déposée de la TRACOM Corporation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1814871"/>
            <a:ext cx="5829301" cy="3628308"/>
          </a:xfrm>
        </p:spPr>
        <p:txBody>
          <a:bodyPr wrap="square">
            <a:noAutofit/>
          </a:bodyPr>
          <a:lstStyle/>
          <a:p>
            <a:r>
              <a:rPr lang="fr-FR" b="1" dirty="0"/>
              <a:t>Estimateur de STYLE SOCIAL</a:t>
            </a:r>
            <a:br>
              <a:rPr lang="fr-FR" dirty="0"/>
            </a:br>
            <a:r>
              <a:rPr lang="fr-FR" dirty="0"/>
              <a:t>Une brève enquête qui permet d’estimer le Style des autres</a:t>
            </a:r>
          </a:p>
          <a:p>
            <a:pPr>
              <a:defRPr b="1"/>
            </a:pPr>
            <a:r>
              <a:rPr lang="fr-FR" dirty="0"/>
              <a:t>Conseiller de STYLE SOCIAL </a:t>
            </a:r>
          </a:p>
          <a:p>
            <a:pPr lvl="1"/>
            <a:r>
              <a:rPr lang="fr-FR" dirty="0"/>
              <a:t>Préparation des réunions, des négociations, des présentations</a:t>
            </a:r>
          </a:p>
          <a:p>
            <a:pPr lvl="1"/>
            <a:r>
              <a:rPr lang="fr-FR" dirty="0"/>
              <a:t>Meilleures pratiques de Style et Adaptabilité pour de nombreuses situations</a:t>
            </a:r>
          </a:p>
          <a:p>
            <a:pPr>
              <a:buNone/>
            </a:pPr>
            <a:r>
              <a:rPr lang="fr-FR" b="1" dirty="0"/>
              <a:t>Modules d’</a:t>
            </a:r>
            <a:r>
              <a:rPr lang="fr-FR" b="1" dirty="0" err="1"/>
              <a:t>eLearning</a:t>
            </a:r>
            <a:br>
              <a:rPr lang="fr-FR" dirty="0"/>
            </a:br>
            <a:r>
              <a:rPr lang="fr-FR" dirty="0"/>
              <a:t>Appliquez les concepts de Style aux équipes, à la gestion des conflits et au coaching</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059299"/>
            <a:ext cx="4119129" cy="1009650"/>
          </a:xfrm>
        </p:spPr>
        <p:txBody>
          <a:bodyPr wrap="square">
            <a:noAutofit/>
          </a:bodyPr>
          <a:lstStyle/>
          <a:p>
            <a:r>
              <a:rPr lang="fr-FR" dirty="0"/>
              <a:t>Accès au Navigateur de STYLE SOCIAL</a:t>
            </a:r>
            <a:r>
              <a:rPr lang="fr-FR" baseline="30000" dirty="0"/>
              <a:t>®</a:t>
            </a:r>
            <a:r>
              <a:rPr lang="fr-FR" dirty="0"/>
              <a:t> </a:t>
            </a:r>
            <a:br>
              <a:rPr lang="fr-FR" dirty="0"/>
            </a:br>
            <a:r>
              <a:rPr lang="fr-FR" sz="2000" i="1" dirty="0"/>
              <a:t>(profils en ligne uniquement)</a:t>
            </a:r>
            <a:endParaRPr lang="fr-FR" sz="2000"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570163"/>
            <a:ext cx="4119129" cy="3628308"/>
          </a:xfrm>
        </p:spPr>
        <p:txBody>
          <a:bodyPr wrap="square">
            <a:noAutofit/>
          </a:bodyPr>
          <a:lstStyle/>
          <a:p>
            <a:r>
              <a:rPr lang="fr-FR" dirty="0"/>
              <a:t>Disponible sur tracomlearning.com</a:t>
            </a:r>
          </a:p>
          <a:p>
            <a:endParaRPr lang="fr-FR" dirty="0"/>
          </a:p>
          <a:p>
            <a:r>
              <a:rPr lang="fr-FR" dirty="0"/>
              <a:t>Connectez-vous à l’aide de votre nom d’utilisateur et de votre mot de passe TRACOM Learning pour obtenir un accès GRATUIT ET ILLIMITÉ au Navigateur de STYLE SOCIAL</a:t>
            </a:r>
          </a:p>
          <a:p>
            <a:endParaRPr lang="fr-FR" dirty="0"/>
          </a:p>
          <a:p>
            <a:endParaRPr lang="fr-FR"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41</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FR" dirty="0"/>
              <a:t>© The TRACOM Corporation. Tous droits réservés.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4520839" cy="1009650"/>
          </a:xfrm>
        </p:spPr>
        <p:txBody>
          <a:bodyPr wrap="square">
            <a:noAutofit/>
          </a:bodyPr>
          <a:lstStyle/>
          <a:p>
            <a:r>
              <a:rPr lang="fr-FR" dirty="0"/>
              <a:t>Accès au Navigateur de STYLE SOCIAL</a:t>
            </a:r>
            <a:r>
              <a:rPr lang="fr-FR" baseline="30000" dirty="0"/>
              <a:t>®</a:t>
            </a:r>
            <a:r>
              <a:rPr lang="fr-FR" dirty="0"/>
              <a:t> </a:t>
            </a:r>
            <a:br>
              <a:rPr lang="fr-FR" dirty="0"/>
            </a:br>
            <a:r>
              <a:rPr lang="fr-FR" sz="2000" i="1" dirty="0"/>
              <a:t>(profils papier uniquement)</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fr-FR" dirty="0"/>
              <a:t>Rendez-vous sur :</a:t>
            </a:r>
          </a:p>
          <a:p>
            <a:pPr marL="0" marR="0">
              <a:spcBef>
                <a:spcPts val="0"/>
              </a:spcBef>
              <a:spcAft>
                <a:spcPts val="0"/>
              </a:spcAft>
              <a:defRPr>
                <a:effectLst/>
                <a:ea typeface="Calibri" panose="020F0502020204030204" pitchFamily="34" charset="0"/>
                <a:cs typeface="Times New Roman" panose="02020603050405020304" pitchFamily="18" charset="0"/>
              </a:defRPr>
            </a:pPr>
            <a:r>
              <a:rPr lang="fr-FR" dirty="0"/>
              <a:t>tracomlearning.com/registration-</a:t>
            </a:r>
            <a:r>
              <a:rPr lang="fr-FR" dirty="0" err="1"/>
              <a:t>paper</a:t>
            </a:r>
            <a:r>
              <a:rPr lang="fr-FR" dirty="0"/>
              <a:t> </a:t>
            </a:r>
          </a:p>
          <a:p>
            <a:endParaRPr lang="fr-FR" dirty="0"/>
          </a:p>
          <a:p>
            <a:pPr>
              <a:lnSpc>
                <a:spcPct val="130000"/>
              </a:lnSpc>
            </a:pPr>
            <a:r>
              <a:rPr lang="fr-FR" dirty="0"/>
              <a:t>Inscrivez-vous avec votre adresse électronique et votre code d’abonnement _____-_____ </a:t>
            </a:r>
          </a:p>
          <a:p>
            <a:r>
              <a:rPr lang="fr-FR" dirty="0"/>
              <a:t>pour un accès GRATUIT et ILLIMITÉ au Navigateur de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42</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fr-FR" dirty="0"/>
              <a:t>© The TRACOM Corporation. Tous droits réservés.</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43</a:t>
            </a:fld>
            <a:endParaRPr lang="fr-FR"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
        <p:nvSpPr>
          <p:cNvPr id="6" name="TextBox 5">
            <a:extLst>
              <a:ext uri="{FF2B5EF4-FFF2-40B4-BE49-F238E27FC236}">
                <a16:creationId xmlns:a16="http://schemas.microsoft.com/office/drawing/2014/main" id="{631E6958-CE23-3D2C-10CC-D0B6ECA9FB85}"/>
              </a:ext>
            </a:extLst>
          </p:cNvPr>
          <p:cNvSpPr txBox="1"/>
          <p:nvPr/>
        </p:nvSpPr>
        <p:spPr>
          <a:xfrm>
            <a:off x="-2240" y="6352143"/>
            <a:ext cx="6098240" cy="246221"/>
          </a:xfrm>
          <a:prstGeom prst="rect">
            <a:avLst/>
          </a:prstGeom>
          <a:noFill/>
        </p:spPr>
        <p:txBody>
          <a:bodyPr wrap="square">
            <a:spAutoFit/>
          </a:bodyPr>
          <a:lstStyle/>
          <a:p>
            <a:r>
              <a:rPr lang="fr-FR" sz="1000" dirty="0">
                <a:solidFill>
                  <a:srgbClr val="AFABAB"/>
                </a:solidFill>
              </a:rPr>
              <a:t>© The TRACOM Corporation. Tous droits réservés.</a:t>
            </a:r>
          </a:p>
        </p:txBody>
      </p:sp>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44</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A computer screen with a message&#10;&#10;Description automatically generated">
            <a:extLst>
              <a:ext uri="{FF2B5EF4-FFF2-40B4-BE49-F238E27FC236}">
                <a16:creationId xmlns:a16="http://schemas.microsoft.com/office/drawing/2014/main" id="{27B4E7D6-38A8-5175-05FE-27CB7AC24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111" y="480506"/>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45</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fr-FR" smtClean="0"/>
              <a:t>46</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fr-FR" dirty="0"/>
              <a:t>© The TRACOM Corporation. Tous droits réservés.</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fr-FR" dirty="0"/>
              <a:t>Passeport de STYLE SOCIAL</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fr-FR" smtClean="0"/>
              <a:t>47</a:t>
            </a:fld>
            <a:endParaRPr lang="fr-FR"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fr-FR" dirty="0"/>
              <a:t>© The TRACOM Corporation. Tous droits réservés.</a:t>
            </a:r>
          </a:p>
        </p:txBody>
      </p:sp>
      <p:pic>
        <p:nvPicPr>
          <p:cNvPr id="7" name="Picture 6" descr="Graphical user interface, application&#10;&#10;Description automatically generated">
            <a:extLst>
              <a:ext uri="{FF2B5EF4-FFF2-40B4-BE49-F238E27FC236}">
                <a16:creationId xmlns:a16="http://schemas.microsoft.com/office/drawing/2014/main" id="{F1B7624D-756C-2897-51DC-CA11BD906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117" y="921365"/>
            <a:ext cx="4687766" cy="587044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fr-FR" dirty="0"/>
              <a:t>© The TRACOM Corporation. Tous droits réservés.</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48</a:t>
            </a:fld>
            <a:endParaRPr lang="fr-FR"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fr-FR" dirty="0">
                <a:solidFill>
                  <a:srgbClr val="146899"/>
                </a:solidFill>
              </a:rPr>
              <a:t>Exercices facultatifs</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fr-FR"/>
              <a:t>Sélectionnez des exercices facultatifs en fonction de vos besoins en formation et du temps dont vous disposez.</a:t>
            </a:r>
          </a:p>
          <a:p>
            <a:pPr marL="0" indent="0">
              <a:buNone/>
            </a:pPr>
            <a:endParaRPr lang="fr-FR"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fr-FR" dirty="0"/>
              <a:t>© The TRACOM Corporation. Tous droits réservés.</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49</a:t>
            </a:fld>
            <a:endParaRPr lang="fr-FR"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fr-FR" dirty="0"/>
              <a:t>Dire &amp; Faire Comportement</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xfrm>
            <a:off x="4191000" y="228600"/>
            <a:ext cx="7793037" cy="5715000"/>
          </a:xfrm>
          <a:solidFill>
            <a:schemeClr val="bg1">
              <a:lumMod val="85000"/>
            </a:schemeClr>
          </a:solidFill>
        </p:spPr>
        <p:txBody>
          <a:bodyPr wrap="square">
            <a:noAutofit/>
          </a:bodyPr>
          <a:lstStyle/>
          <a:p>
            <a:r>
              <a:rPr lang="fr-FR" dirty="0"/>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fr-FR" smtClean="0"/>
              <a:t>5</a:t>
            </a:fld>
            <a:endParaRPr lang="fr-FR"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fr-FR" dirty="0"/>
              <a:t> </a:t>
            </a:r>
          </a:p>
          <a:p>
            <a:pPr algn="r">
              <a:lnSpc>
                <a:spcPct val="85000"/>
              </a:lnSpc>
            </a:pPr>
            <a:endParaRPr lang="fr-FR" sz="2400" dirty="0">
              <a:solidFill>
                <a:schemeClr val="tx2"/>
              </a:solidFill>
            </a:endParaRPr>
          </a:p>
          <a:p>
            <a:pPr algn="r">
              <a:lnSpc>
                <a:spcPct val="85000"/>
              </a:lnSpc>
            </a:pPr>
            <a:endParaRPr lang="fr-FR" sz="2400" dirty="0">
              <a:solidFill>
                <a:schemeClr val="tx2"/>
              </a:solidFill>
            </a:endParaRPr>
          </a:p>
          <a:p>
            <a:pPr algn="r">
              <a:lnSpc>
                <a:spcPct val="85000"/>
              </a:lnSpc>
              <a:spcBef>
                <a:spcPts val="600"/>
              </a:spcBef>
              <a:spcAft>
                <a:spcPts val="600"/>
              </a:spcAft>
              <a:defRPr>
                <a:solidFill>
                  <a:schemeClr val="tx2">
                    <a:alpha val="25000"/>
                  </a:schemeClr>
                </a:solidFill>
              </a:defRPr>
            </a:pPr>
            <a:r>
              <a:rPr lang="fr-FR" sz="1700" dirty="0">
                <a:latin typeface="Arial (Body)"/>
              </a:rPr>
              <a:t>Silencieux</a:t>
            </a:r>
          </a:p>
          <a:p>
            <a:pPr algn="r">
              <a:lnSpc>
                <a:spcPct val="85000"/>
              </a:lnSpc>
              <a:spcBef>
                <a:spcPts val="600"/>
              </a:spcBef>
              <a:spcAft>
                <a:spcPts val="600"/>
              </a:spcAft>
              <a:defRPr>
                <a:solidFill>
                  <a:schemeClr val="tx2">
                    <a:alpha val="25000"/>
                  </a:schemeClr>
                </a:solidFill>
              </a:defRPr>
            </a:pPr>
            <a:r>
              <a:rPr lang="fr-FR" sz="1700" dirty="0">
                <a:latin typeface="Arial (Body)"/>
              </a:rPr>
              <a:t>Rythme plus lent</a:t>
            </a:r>
          </a:p>
          <a:p>
            <a:pPr algn="r">
              <a:lnSpc>
                <a:spcPct val="85000"/>
              </a:lnSpc>
              <a:spcBef>
                <a:spcPts val="600"/>
              </a:spcBef>
              <a:spcAft>
                <a:spcPts val="600"/>
              </a:spcAft>
              <a:defRPr>
                <a:solidFill>
                  <a:schemeClr val="tx2">
                    <a:alpha val="25000"/>
                  </a:schemeClr>
                </a:solidFill>
              </a:defRPr>
            </a:pPr>
            <a:r>
              <a:rPr lang="fr-FR" sz="1700" dirty="0">
                <a:latin typeface="Arial (Body)"/>
              </a:rPr>
              <a:t>Expressions du visage mieux contrôlées</a:t>
            </a:r>
          </a:p>
          <a:p>
            <a:pPr algn="r">
              <a:lnSpc>
                <a:spcPct val="85000"/>
              </a:lnSpc>
              <a:spcBef>
                <a:spcPts val="600"/>
              </a:spcBef>
              <a:spcAft>
                <a:spcPts val="600"/>
              </a:spcAft>
              <a:defRPr sz="1700">
                <a:solidFill>
                  <a:schemeClr val="tx2">
                    <a:alpha val="25000"/>
                  </a:schemeClr>
                </a:solidFill>
              </a:defRPr>
            </a:pPr>
            <a:r>
              <a:rPr lang="fr-FR" sz="1700" dirty="0">
                <a:latin typeface="Arial (Body)"/>
              </a:rPr>
              <a:t>Voix moins modulée</a:t>
            </a:r>
          </a:p>
          <a:p>
            <a:pPr algn="r">
              <a:lnSpc>
                <a:spcPct val="85000"/>
              </a:lnSpc>
              <a:spcBef>
                <a:spcPts val="600"/>
              </a:spcBef>
              <a:spcAft>
                <a:spcPts val="600"/>
              </a:spcAft>
              <a:defRPr>
                <a:solidFill>
                  <a:schemeClr val="tx2">
                    <a:alpha val="25000"/>
                  </a:schemeClr>
                </a:solidFill>
              </a:defRPr>
            </a:pPr>
            <a:r>
              <a:rPr lang="fr-FR" sz="1700" dirty="0">
                <a:latin typeface="Arial (Body)"/>
              </a:rPr>
              <a:t>Peu de contact visuel</a:t>
            </a:r>
          </a:p>
          <a:p>
            <a:pPr algn="r">
              <a:lnSpc>
                <a:spcPct val="85000"/>
              </a:lnSpc>
              <a:spcBef>
                <a:spcPts val="600"/>
              </a:spcBef>
              <a:spcAft>
                <a:spcPts val="600"/>
              </a:spcAft>
              <a:defRPr>
                <a:solidFill>
                  <a:schemeClr val="tx2">
                    <a:alpha val="25000"/>
                  </a:schemeClr>
                </a:solidFill>
              </a:defRPr>
            </a:pPr>
            <a:r>
              <a:rPr lang="fr-FR" sz="1700" dirty="0">
                <a:latin typeface="Arial (Body)"/>
              </a:rPr>
              <a:t>Posture décontractée</a:t>
            </a:r>
          </a:p>
          <a:p>
            <a:pPr algn="r">
              <a:lnSpc>
                <a:spcPct val="85000"/>
              </a:lnSpc>
              <a:spcBef>
                <a:spcPts val="600"/>
              </a:spcBef>
              <a:spcAft>
                <a:spcPts val="600"/>
              </a:spcAft>
              <a:defRPr>
                <a:solidFill>
                  <a:schemeClr val="tx2">
                    <a:alpha val="25000"/>
                  </a:schemeClr>
                </a:solidFill>
              </a:defRPr>
            </a:pPr>
            <a:r>
              <a:rPr lang="fr-FR" sz="1700" dirty="0">
                <a:latin typeface="Arial (Body)"/>
              </a:rPr>
              <a:t>Se penche en arrière</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fr-FR" dirty="0"/>
              <a:t> </a:t>
            </a:r>
          </a:p>
          <a:p>
            <a:pPr>
              <a:lnSpc>
                <a:spcPct val="85000"/>
              </a:lnSpc>
            </a:pPr>
            <a:endParaRPr lang="fr-FR" sz="2400" dirty="0">
              <a:solidFill>
                <a:schemeClr val="tx2"/>
              </a:solidFill>
            </a:endParaRPr>
          </a:p>
          <a:p>
            <a:pPr>
              <a:lnSpc>
                <a:spcPct val="85000"/>
              </a:lnSpc>
            </a:pPr>
            <a:endParaRPr lang="fr-FR" sz="2400" dirty="0">
              <a:solidFill>
                <a:schemeClr val="tx2"/>
              </a:solidFill>
            </a:endParaRPr>
          </a:p>
          <a:p>
            <a:pPr>
              <a:lnSpc>
                <a:spcPct val="85000"/>
              </a:lnSpc>
              <a:spcBef>
                <a:spcPts val="600"/>
              </a:spcBef>
              <a:spcAft>
                <a:spcPts val="600"/>
              </a:spcAft>
              <a:defRPr>
                <a:solidFill>
                  <a:schemeClr val="tx2">
                    <a:alpha val="25000"/>
                  </a:schemeClr>
                </a:solidFill>
              </a:defRPr>
            </a:pPr>
            <a:r>
              <a:rPr lang="fr-FR" sz="1700" dirty="0">
                <a:latin typeface="Arial (Body)"/>
              </a:rPr>
              <a:t>Bruyant</a:t>
            </a:r>
          </a:p>
          <a:p>
            <a:pPr>
              <a:lnSpc>
                <a:spcPct val="85000"/>
              </a:lnSpc>
              <a:spcBef>
                <a:spcPts val="600"/>
              </a:spcBef>
              <a:spcAft>
                <a:spcPts val="600"/>
              </a:spcAft>
              <a:defRPr>
                <a:solidFill>
                  <a:schemeClr val="tx2">
                    <a:alpha val="25000"/>
                  </a:schemeClr>
                </a:solidFill>
              </a:defRPr>
            </a:pPr>
            <a:r>
              <a:rPr lang="fr-FR" sz="1700" dirty="0">
                <a:latin typeface="Arial (Body)"/>
              </a:rPr>
              <a:t>Rythme plus rapide</a:t>
            </a:r>
          </a:p>
          <a:p>
            <a:pPr>
              <a:lnSpc>
                <a:spcPct val="85000"/>
              </a:lnSpc>
              <a:spcBef>
                <a:spcPts val="600"/>
              </a:spcBef>
              <a:spcAft>
                <a:spcPts val="600"/>
              </a:spcAft>
              <a:defRPr>
                <a:solidFill>
                  <a:schemeClr val="tx2">
                    <a:alpha val="25000"/>
                  </a:schemeClr>
                </a:solidFill>
              </a:defRPr>
            </a:pPr>
            <a:r>
              <a:rPr lang="fr-FR" sz="1700" dirty="0">
                <a:latin typeface="Arial (Body)"/>
              </a:rPr>
              <a:t>Expressions du visage plus animées </a:t>
            </a:r>
          </a:p>
          <a:p>
            <a:pPr>
              <a:lnSpc>
                <a:spcPct val="85000"/>
              </a:lnSpc>
              <a:spcBef>
                <a:spcPts val="600"/>
              </a:spcBef>
              <a:spcAft>
                <a:spcPts val="600"/>
              </a:spcAft>
              <a:defRPr sz="1700">
                <a:solidFill>
                  <a:schemeClr val="tx2">
                    <a:alpha val="25000"/>
                  </a:schemeClr>
                </a:solidFill>
              </a:defRPr>
            </a:pPr>
            <a:br>
              <a:rPr lang="fr-FR" sz="1700" dirty="0">
                <a:latin typeface="Arial (Body)"/>
              </a:rPr>
            </a:br>
            <a:r>
              <a:rPr lang="fr-FR" sz="1700" dirty="0">
                <a:latin typeface="Arial (Body)"/>
              </a:rPr>
              <a:t>Voix plus modulée</a:t>
            </a:r>
          </a:p>
          <a:p>
            <a:pPr>
              <a:lnSpc>
                <a:spcPct val="85000"/>
              </a:lnSpc>
              <a:spcBef>
                <a:spcPts val="600"/>
              </a:spcBef>
              <a:spcAft>
                <a:spcPts val="600"/>
              </a:spcAft>
              <a:defRPr>
                <a:solidFill>
                  <a:schemeClr val="tx2">
                    <a:alpha val="25000"/>
                  </a:schemeClr>
                </a:solidFill>
              </a:defRPr>
            </a:pPr>
            <a:r>
              <a:rPr lang="fr-FR" sz="1700" dirty="0">
                <a:latin typeface="Arial (Body)"/>
              </a:rPr>
              <a:t>Davantage de contact visuel</a:t>
            </a:r>
          </a:p>
          <a:p>
            <a:pPr>
              <a:lnSpc>
                <a:spcPct val="85000"/>
              </a:lnSpc>
              <a:spcBef>
                <a:spcPts val="600"/>
              </a:spcBef>
              <a:spcAft>
                <a:spcPts val="600"/>
              </a:spcAft>
              <a:defRPr>
                <a:solidFill>
                  <a:schemeClr val="tx2">
                    <a:alpha val="25000"/>
                  </a:schemeClr>
                </a:solidFill>
              </a:defRPr>
            </a:pPr>
            <a:r>
              <a:rPr lang="fr-FR" sz="1700" dirty="0">
                <a:latin typeface="Arial (Body)"/>
              </a:rPr>
              <a:t>Posture rigide</a:t>
            </a:r>
            <a:br>
              <a:rPr lang="fr-FR" sz="1700" dirty="0">
                <a:latin typeface="Arial (Body)"/>
              </a:rPr>
            </a:br>
            <a:br>
              <a:rPr lang="fr-FR" sz="1700" dirty="0">
                <a:latin typeface="Arial (Body)"/>
              </a:rPr>
            </a:br>
            <a:br>
              <a:rPr lang="fr-FR" sz="1700" dirty="0">
                <a:latin typeface="Arial (Body)"/>
              </a:rPr>
            </a:br>
            <a:r>
              <a:rPr lang="fr-FR" sz="1700" dirty="0">
                <a:latin typeface="Arial (Body)"/>
              </a:rPr>
              <a:t>Se penche en avant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fr-FR" dirty="0"/>
              <a:t>Traits</a:t>
            </a:r>
          </a:p>
          <a:p>
            <a:pPr algn="r">
              <a:lnSpc>
                <a:spcPct val="85000"/>
              </a:lnSpc>
            </a:pPr>
            <a:endParaRPr lang="fr-FR" sz="2400" dirty="0">
              <a:solidFill>
                <a:schemeClr val="bg1"/>
              </a:solidFill>
            </a:endParaRPr>
          </a:p>
          <a:p>
            <a:pPr algn="r">
              <a:lnSpc>
                <a:spcPct val="85000"/>
              </a:lnSpc>
            </a:pPr>
            <a:endParaRPr lang="fr-FR" sz="2400" dirty="0">
              <a:solidFill>
                <a:schemeClr val="bg1"/>
              </a:solidFill>
            </a:endParaRPr>
          </a:p>
          <a:p>
            <a:pPr algn="r">
              <a:lnSpc>
                <a:spcPct val="85000"/>
              </a:lnSpc>
              <a:spcBef>
                <a:spcPts val="800"/>
              </a:spcBef>
              <a:spcAft>
                <a:spcPts val="800"/>
              </a:spcAft>
              <a:defRPr>
                <a:solidFill>
                  <a:schemeClr val="bg1"/>
                </a:solidFill>
              </a:defRPr>
            </a:pPr>
            <a:r>
              <a:rPr lang="fr-FR" dirty="0"/>
              <a:t>Honnête</a:t>
            </a:r>
          </a:p>
          <a:p>
            <a:pPr algn="r">
              <a:lnSpc>
                <a:spcPct val="85000"/>
              </a:lnSpc>
              <a:spcBef>
                <a:spcPts val="800"/>
              </a:spcBef>
              <a:spcAft>
                <a:spcPts val="800"/>
              </a:spcAft>
              <a:defRPr>
                <a:solidFill>
                  <a:schemeClr val="bg1"/>
                </a:solidFill>
              </a:defRPr>
            </a:pPr>
            <a:r>
              <a:rPr lang="fr-FR" dirty="0"/>
              <a:t>Intelligent</a:t>
            </a:r>
          </a:p>
          <a:p>
            <a:pPr algn="r">
              <a:lnSpc>
                <a:spcPct val="85000"/>
              </a:lnSpc>
              <a:spcBef>
                <a:spcPts val="800"/>
              </a:spcBef>
              <a:spcAft>
                <a:spcPts val="800"/>
              </a:spcAft>
              <a:defRPr>
                <a:solidFill>
                  <a:schemeClr val="bg1"/>
                </a:solidFill>
              </a:defRPr>
            </a:pPr>
            <a:r>
              <a:rPr lang="fr-FR" dirty="0"/>
              <a:t>Arrogant</a:t>
            </a:r>
          </a:p>
          <a:p>
            <a:pPr algn="r">
              <a:lnSpc>
                <a:spcPct val="85000"/>
              </a:lnSpc>
              <a:spcBef>
                <a:spcPts val="800"/>
              </a:spcBef>
              <a:spcAft>
                <a:spcPts val="800"/>
              </a:spcAft>
              <a:defRPr>
                <a:solidFill>
                  <a:schemeClr val="bg1"/>
                </a:solidFill>
              </a:defRPr>
            </a:pPr>
            <a:r>
              <a:rPr lang="fr-FR" dirty="0"/>
              <a:t>Motivé</a:t>
            </a:r>
          </a:p>
          <a:p>
            <a:pPr algn="r">
              <a:lnSpc>
                <a:spcPct val="85000"/>
              </a:lnSpc>
              <a:spcBef>
                <a:spcPts val="800"/>
              </a:spcBef>
              <a:spcAft>
                <a:spcPts val="800"/>
              </a:spcAft>
              <a:defRPr>
                <a:solidFill>
                  <a:schemeClr val="bg1"/>
                </a:solidFill>
              </a:defRPr>
            </a:pPr>
            <a:r>
              <a:rPr lang="fr-FR" dirty="0"/>
              <a:t>Égocentrique</a:t>
            </a:r>
          </a:p>
          <a:p>
            <a:pPr algn="r">
              <a:lnSpc>
                <a:spcPct val="85000"/>
              </a:lnSpc>
              <a:spcBef>
                <a:spcPts val="800"/>
              </a:spcBef>
              <a:spcAft>
                <a:spcPts val="800"/>
              </a:spcAft>
              <a:defRPr>
                <a:solidFill>
                  <a:schemeClr val="bg1"/>
                </a:solidFill>
              </a:defRPr>
            </a:pPr>
            <a:r>
              <a:rPr lang="fr-FR" dirty="0"/>
              <a:t>Sincère</a:t>
            </a:r>
          </a:p>
          <a:p>
            <a:pPr algn="r">
              <a:lnSpc>
                <a:spcPct val="85000"/>
              </a:lnSpc>
              <a:spcBef>
                <a:spcPts val="800"/>
              </a:spcBef>
              <a:spcAft>
                <a:spcPts val="800"/>
              </a:spcAft>
              <a:defRPr>
                <a:solidFill>
                  <a:schemeClr val="bg1"/>
                </a:solidFill>
              </a:defRPr>
            </a:pPr>
            <a:r>
              <a:rPr lang="fr-FR" dirty="0"/>
              <a:t>Critique</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fr-FR" dirty="0"/>
              <a:t>Jugements</a:t>
            </a:r>
          </a:p>
          <a:p>
            <a:pPr>
              <a:lnSpc>
                <a:spcPct val="85000"/>
              </a:lnSpc>
            </a:pPr>
            <a:endParaRPr lang="fr-FR" sz="2400" dirty="0">
              <a:solidFill>
                <a:schemeClr val="bg1"/>
              </a:solidFill>
            </a:endParaRPr>
          </a:p>
          <a:p>
            <a:pPr>
              <a:lnSpc>
                <a:spcPct val="85000"/>
              </a:lnSpc>
            </a:pPr>
            <a:endParaRPr lang="fr-FR" sz="2400" dirty="0">
              <a:solidFill>
                <a:schemeClr val="bg1"/>
              </a:solidFill>
            </a:endParaRPr>
          </a:p>
          <a:p>
            <a:pPr>
              <a:lnSpc>
                <a:spcPct val="85000"/>
              </a:lnSpc>
              <a:spcBef>
                <a:spcPts val="800"/>
              </a:spcBef>
              <a:spcAft>
                <a:spcPts val="800"/>
              </a:spcAft>
              <a:defRPr>
                <a:solidFill>
                  <a:schemeClr val="bg1"/>
                </a:solidFill>
              </a:defRPr>
            </a:pPr>
            <a:r>
              <a:rPr lang="fr-FR" dirty="0"/>
              <a:t>Je l’aime bien</a:t>
            </a:r>
          </a:p>
          <a:p>
            <a:pPr>
              <a:lnSpc>
                <a:spcPct val="85000"/>
              </a:lnSpc>
              <a:spcBef>
                <a:spcPts val="800"/>
              </a:spcBef>
              <a:spcAft>
                <a:spcPts val="800"/>
              </a:spcAft>
              <a:defRPr>
                <a:solidFill>
                  <a:schemeClr val="bg1"/>
                </a:solidFill>
              </a:defRPr>
            </a:pPr>
            <a:r>
              <a:rPr lang="fr-FR" dirty="0"/>
              <a:t>Il m’agace</a:t>
            </a:r>
          </a:p>
          <a:p>
            <a:pPr>
              <a:lnSpc>
                <a:spcPct val="85000"/>
              </a:lnSpc>
              <a:spcBef>
                <a:spcPts val="800"/>
              </a:spcBef>
              <a:spcAft>
                <a:spcPts val="800"/>
              </a:spcAft>
              <a:defRPr>
                <a:solidFill>
                  <a:schemeClr val="bg1"/>
                </a:solidFill>
              </a:defRPr>
            </a:pPr>
            <a:r>
              <a:rPr lang="fr-FR" dirty="0"/>
              <a:t>Elle m’intéresse</a:t>
            </a:r>
          </a:p>
          <a:p>
            <a:pPr>
              <a:lnSpc>
                <a:spcPct val="85000"/>
              </a:lnSpc>
              <a:spcBef>
                <a:spcPts val="800"/>
              </a:spcBef>
              <a:spcAft>
                <a:spcPts val="800"/>
              </a:spcAft>
              <a:defRPr>
                <a:solidFill>
                  <a:schemeClr val="bg1"/>
                </a:solidFill>
              </a:defRPr>
            </a:pPr>
            <a:r>
              <a:rPr lang="fr-FR" dirty="0"/>
              <a:t>Il m’irrite</a:t>
            </a:r>
          </a:p>
          <a:p>
            <a:pPr>
              <a:lnSpc>
                <a:spcPct val="85000"/>
              </a:lnSpc>
              <a:spcBef>
                <a:spcPts val="800"/>
              </a:spcBef>
              <a:spcAft>
                <a:spcPts val="800"/>
              </a:spcAft>
              <a:defRPr>
                <a:solidFill>
                  <a:schemeClr val="bg1"/>
                </a:solidFill>
              </a:defRPr>
            </a:pPr>
            <a:r>
              <a:rPr lang="fr-FR" dirty="0"/>
              <a:t>Je me méfie d’elle</a:t>
            </a:r>
          </a:p>
          <a:p>
            <a:pPr>
              <a:lnSpc>
                <a:spcPct val="85000"/>
              </a:lnSpc>
              <a:spcBef>
                <a:spcPts val="800"/>
              </a:spcBef>
              <a:spcAft>
                <a:spcPts val="800"/>
              </a:spcAft>
              <a:defRPr>
                <a:solidFill>
                  <a:schemeClr val="bg1"/>
                </a:solidFill>
              </a:defRPr>
            </a:pPr>
            <a:r>
              <a:rPr lang="fr-FR" dirty="0"/>
              <a:t>Je le déteste</a:t>
            </a:r>
          </a:p>
          <a:p>
            <a:pPr>
              <a:lnSpc>
                <a:spcPct val="85000"/>
              </a:lnSpc>
              <a:spcBef>
                <a:spcPts val="800"/>
              </a:spcBef>
              <a:spcAft>
                <a:spcPts val="800"/>
              </a:spcAft>
              <a:defRPr>
                <a:solidFill>
                  <a:schemeClr val="bg1"/>
                </a:solidFill>
              </a:defRPr>
            </a:pPr>
            <a:r>
              <a:rPr lang="fr-FR" dirty="0"/>
              <a:t>Je lui fais confiance</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fr-FR" dirty="0"/>
              <a:t>Comportement observable</a:t>
            </a: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59229" y="5061190"/>
            <a:ext cx="1429172" cy="826348"/>
            <a:chOff x="1229021" y="3478952"/>
            <a:chExt cx="1429172" cy="826348"/>
          </a:xfrm>
        </p:grpSpPr>
        <p:sp>
          <p:nvSpPr>
            <p:cNvPr id="5" name="Arc 4">
              <a:extLst>
                <a:ext uri="{FF2B5EF4-FFF2-40B4-BE49-F238E27FC236}">
                  <a16:creationId xmlns:a16="http://schemas.microsoft.com/office/drawing/2014/main" id="{A241EFEB-3B48-433E-9557-C400EEF7D6CA}"/>
                </a:ext>
              </a:extLst>
            </p:cNvPr>
            <p:cNvSpPr/>
            <p:nvPr/>
          </p:nvSpPr>
          <p:spPr>
            <a:xfrm rot="21255760">
              <a:off x="2047588"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FR"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381421" y="3478952"/>
              <a:ext cx="11243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FR" dirty="0"/>
                <a:t>DIRE</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229021" y="3935968"/>
              <a:ext cx="1429172"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fr-FR" dirty="0"/>
                <a:t>FAIRE</a:t>
              </a:r>
            </a:p>
          </p:txBody>
        </p:sp>
        <p:sp>
          <p:nvSpPr>
            <p:cNvPr id="21" name="Arc 20">
              <a:extLst>
                <a:ext uri="{FF2B5EF4-FFF2-40B4-BE49-F238E27FC236}">
                  <a16:creationId xmlns:a16="http://schemas.microsoft.com/office/drawing/2014/main" id="{B68E12E8-D340-4FBD-A10F-E52D85A1DEF3}"/>
                </a:ext>
              </a:extLst>
            </p:cNvPr>
            <p:cNvSpPr/>
            <p:nvPr/>
          </p:nvSpPr>
          <p:spPr>
            <a:xfrm rot="1170120" flipH="1" flipV="1">
              <a:off x="1326658" y="3684847"/>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fr-FR"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 presetClass="emph" presetSubtype="2" fill="hold" nodeType="withEffect">
                                  <p:stCondLst>
                                    <p:cond delay="0"/>
                                  </p:stCondLst>
                                  <p:childTnLst>
                                    <p:animClr clrSpc="rgb" dir="cw">
                                      <p:cBhvr>
                                        <p:cTn id="76" dur="500" fill="hold"/>
                                        <p:tgtEl>
                                          <p:spTgt spid="14"/>
                                        </p:tgtEl>
                                        <p:attrNameLst>
                                          <p:attrName>fillcolor</p:attrName>
                                        </p:attrNameLst>
                                      </p:cBhvr>
                                      <p:to>
                                        <a:srgbClr val="E7E6E6"/>
                                      </p:to>
                                    </p:animClr>
                                    <p:set>
                                      <p:cBhvr>
                                        <p:cTn id="77" dur="500" fill="hold"/>
                                        <p:tgtEl>
                                          <p:spTgt spid="14"/>
                                        </p:tgtEl>
                                        <p:attrNameLst>
                                          <p:attrName>fill.type</p:attrName>
                                        </p:attrNameLst>
                                      </p:cBhvr>
                                      <p:to>
                                        <p:strVal val="solid"/>
                                      </p:to>
                                    </p:set>
                                    <p:set>
                                      <p:cBhvr>
                                        <p:cTn id="78" dur="500" fill="hold"/>
                                        <p:tgtEl>
                                          <p:spTgt spid="14"/>
                                        </p:tgtEl>
                                        <p:attrNameLst>
                                          <p:attrName>fill.on</p:attrName>
                                        </p:attrNameLst>
                                      </p:cBhvr>
                                      <p:to>
                                        <p:strVal val="true"/>
                                      </p:to>
                                    </p:set>
                                  </p:childTnLst>
                                </p:cTn>
                              </p:par>
                              <p:par>
                                <p:cTn id="79" presetID="1" presetClass="emph" presetSubtype="2" fill="hold" nodeType="withEffect">
                                  <p:stCondLst>
                                    <p:cond delay="0"/>
                                  </p:stCondLst>
                                  <p:childTnLst>
                                    <p:animClr clrSpc="rgb" dir="cw">
                                      <p:cBhvr>
                                        <p:cTn id="80" dur="500" fill="hold"/>
                                        <p:tgtEl>
                                          <p:spTgt spid="16"/>
                                        </p:tgtEl>
                                        <p:attrNameLst>
                                          <p:attrName>fillcolor</p:attrName>
                                        </p:attrNameLst>
                                      </p:cBhvr>
                                      <p:to>
                                        <a:srgbClr val="E7E6E6"/>
                                      </p:to>
                                    </p:animClr>
                                    <p:set>
                                      <p:cBhvr>
                                        <p:cTn id="81" dur="500" fill="hold"/>
                                        <p:tgtEl>
                                          <p:spTgt spid="16"/>
                                        </p:tgtEl>
                                        <p:attrNameLst>
                                          <p:attrName>fill.type</p:attrName>
                                        </p:attrNameLst>
                                      </p:cBhvr>
                                      <p:to>
                                        <p:strVal val="solid"/>
                                      </p:to>
                                    </p:set>
                                    <p:set>
                                      <p:cBhvr>
                                        <p:cTn id="82"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487110" y="497538"/>
            <a:ext cx="11476290" cy="684929"/>
          </a:xfrm>
        </p:spPr>
        <p:txBody>
          <a:bodyPr anchor="ctr"/>
          <a:lstStyle/>
          <a:p>
            <a:r>
              <a:rPr lang="fr-FR" dirty="0"/>
              <a:t>Techniques d’observation du Style</a:t>
            </a:r>
            <a:endParaRPr lang="en-US" dirty="0"/>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228600" y="1930674"/>
            <a:ext cx="11476291" cy="3628308"/>
          </a:xfrm>
        </p:spPr>
        <p:txBody>
          <a:bodyPr lIns="1280160" anchor="ctr"/>
          <a:lstStyle/>
          <a:p>
            <a:pPr>
              <a:spcBef>
                <a:spcPts val="1500"/>
              </a:spcBef>
              <a:spcAft>
                <a:spcPts val="1000"/>
              </a:spcAft>
              <a:buNone/>
              <a:defRPr sz="2000"/>
            </a:pPr>
            <a:r>
              <a:rPr lang="fr-FR" dirty="0"/>
              <a:t>Ne tirez pas de conclusions hâtives</a:t>
            </a:r>
          </a:p>
          <a:p>
            <a:pPr>
              <a:spcBef>
                <a:spcPts val="1500"/>
              </a:spcBef>
              <a:spcAft>
                <a:spcPts val="1000"/>
              </a:spcAft>
              <a:buNone/>
              <a:defRPr sz="2000"/>
            </a:pPr>
            <a:r>
              <a:rPr lang="fr-FR" dirty="0"/>
              <a:t>Restez objectif</a:t>
            </a:r>
          </a:p>
          <a:p>
            <a:pPr>
              <a:spcBef>
                <a:spcPts val="1500"/>
              </a:spcBef>
              <a:spcAft>
                <a:spcPts val="1000"/>
              </a:spcAft>
              <a:buNone/>
              <a:defRPr sz="2000"/>
            </a:pPr>
            <a:r>
              <a:rPr lang="fr-FR" dirty="0"/>
              <a:t>Séparez le comportement de Style de la fonction </a:t>
            </a:r>
            <a:br>
              <a:rPr lang="fr-FR" dirty="0"/>
            </a:br>
            <a:r>
              <a:rPr lang="fr-FR" dirty="0"/>
              <a:t>ou de la position de quelqu’un</a:t>
            </a:r>
          </a:p>
          <a:p>
            <a:pPr>
              <a:spcBef>
                <a:spcPts val="1500"/>
              </a:spcBef>
              <a:spcAft>
                <a:spcPts val="1000"/>
              </a:spcAft>
              <a:buNone/>
              <a:defRPr sz="2000"/>
            </a:pPr>
            <a:r>
              <a:rPr lang="fr-FR" dirty="0"/>
              <a:t>Une quantité modérée de stress peut clarifier le Style d’une personne</a:t>
            </a:r>
          </a:p>
          <a:p>
            <a:pPr>
              <a:spcBef>
                <a:spcPts val="1500"/>
              </a:spcBef>
              <a:spcAft>
                <a:spcPts val="1000"/>
              </a:spcAft>
              <a:buNone/>
              <a:defRPr sz="2000"/>
            </a:pPr>
            <a:r>
              <a:rPr lang="fr-FR" dirty="0"/>
              <a:t>N’intervenez pas (soyez un observateur)</a:t>
            </a:r>
          </a:p>
          <a:p>
            <a:pPr>
              <a:spcBef>
                <a:spcPts val="1500"/>
              </a:spcBef>
              <a:spcAft>
                <a:spcPts val="1000"/>
              </a:spcAft>
            </a:pPr>
            <a:endParaRPr lang="en-US" altLang="en-US" sz="2000"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n-US" sz="10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 The TRACOM Corporation. All Rights Reserved.</a:t>
            </a:r>
          </a:p>
        </p:txBody>
      </p:sp>
      <p:sp>
        <p:nvSpPr>
          <p:cNvPr id="8" name="Oval 7">
            <a:extLst>
              <a:ext uri="{FF2B5EF4-FFF2-40B4-BE49-F238E27FC236}">
                <a16:creationId xmlns:a16="http://schemas.microsoft.com/office/drawing/2014/main" id="{CD7D84E8-073C-4DFD-99F5-BFE15F778DFC}"/>
              </a:ext>
            </a:extLst>
          </p:cNvPr>
          <p:cNvSpPr/>
          <p:nvPr/>
        </p:nvSpPr>
        <p:spPr bwMode="gray">
          <a:xfrm>
            <a:off x="866720" y="189927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866720" y="250428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866720" y="3176200"/>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866719" y="391502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866720" y="4497729"/>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5</a:t>
            </a:r>
          </a:p>
        </p:txBody>
      </p:sp>
      <p:pic>
        <p:nvPicPr>
          <p:cNvPr id="13" name="Picture 12" descr="A group of people in a meeting&#10;&#10;Description automatically generated">
            <a:extLst>
              <a:ext uri="{FF2B5EF4-FFF2-40B4-BE49-F238E27FC236}">
                <a16:creationId xmlns:a16="http://schemas.microsoft.com/office/drawing/2014/main" id="{4AEE9290-7879-4B98-A256-F44048CD01A2}"/>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14" name="Slide Number Placeholder 2">
            <a:extLst>
              <a:ext uri="{FF2B5EF4-FFF2-40B4-BE49-F238E27FC236}">
                <a16:creationId xmlns:a16="http://schemas.microsoft.com/office/drawing/2014/main" id="{1F1C861D-1C2F-490C-9C95-F10161AF4904}"/>
              </a:ext>
            </a:extLst>
          </p:cNvPr>
          <p:cNvSpPr txBox="1">
            <a:spLocks/>
          </p:cNvSpPr>
          <p:nvPr/>
        </p:nvSpPr>
        <p:spPr>
          <a:xfrm>
            <a:off x="9372600" y="6471554"/>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n-US" sz="1000" b="0" i="0" u="none" strike="noStrike" kern="1200" cap="none" spc="0" normalizeH="0" baseline="0" noProof="0" smtClean="0">
                <a:ln>
                  <a:noFill/>
                </a:ln>
                <a:solidFill>
                  <a:srgbClr val="89898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898989"/>
              </a:solidFill>
              <a:effectLst/>
              <a:uLnTx/>
              <a:uFillTx/>
              <a:latin typeface="Arial" panose="020B0604020202020204"/>
              <a:ea typeface="+mn-ea"/>
              <a:cs typeface="+mn-cs"/>
            </a:endParaRPr>
          </a:p>
        </p:txBody>
      </p:sp>
    </p:spTree>
    <p:extLst>
      <p:ext uri="{BB962C8B-B14F-4D97-AF65-F5344CB8AC3E}">
        <p14:creationId xmlns:p14="http://schemas.microsoft.com/office/powerpoint/2010/main" val="845417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fr-FR" dirty="0"/>
              <a:t>Forum sur le Style</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fr-FR" b="1" dirty="0"/>
              <a:t>But : </a:t>
            </a:r>
            <a:r>
              <a:rPr lang="fr-FR" dirty="0"/>
              <a:t>Vous donner l’occasion d’expliquer ce qui, dans la position du STYLE SOCIAL opposé, suscite des tensions en vous et d’apprendre à être plus productif avec une personne dont c’est le Style.</a:t>
            </a:r>
          </a:p>
          <a:p>
            <a:pPr eaLnBrk="1" hangingPunct="1">
              <a:defRPr b="1">
                <a:ea typeface="ヒラギノ角ゴ Pro W3" pitchFamily="4" charset="-128"/>
                <a:cs typeface="ヒラギノ角ゴ Pro W3" pitchFamily="4" charset="-128"/>
              </a:defRPr>
            </a:pPr>
            <a:r>
              <a:rPr lang="fr-FR" dirty="0"/>
              <a:t>Instructions :</a:t>
            </a:r>
            <a:endParaRPr lang="fr-FR" dirty="0">
              <a:ea typeface="ヒラギノ角ゴ Pro W3" pitchFamily="4" charset="-128"/>
              <a:cs typeface="ヒラギノ角ゴ Pro W3" pitchFamily="4" charset="-128"/>
            </a:endParaRPr>
          </a:p>
          <a:p>
            <a:pPr lvl="1" eaLnBrk="1" hangingPunct="1"/>
            <a:r>
              <a:rPr lang="fr-FR" dirty="0"/>
              <a:t>Dans votre groupe, discutez et établissez une liste des comportements présentés par le STYLE SOCIAL opposé qui suscitent des tensions en vous.</a:t>
            </a:r>
          </a:p>
          <a:p>
            <a:pPr lvl="1" eaLnBrk="1" hangingPunct="1"/>
            <a:r>
              <a:rPr lang="fr-FR" dirty="0"/>
              <a:t>Communiquez votre liste au groupe du Style opposé.</a:t>
            </a:r>
          </a:p>
          <a:p>
            <a:pPr lvl="1" eaLnBrk="1" hangingPunct="1"/>
            <a:r>
              <a:rPr lang="fr-FR" dirty="0"/>
              <a:t>Dans votre groupe, discutez de ce que vous pouvez faire pour avoir de meilleures relations avec le Style opposé.</a:t>
            </a:r>
          </a:p>
          <a:p>
            <a:pPr lvl="1" eaLnBrk="1" hangingPunct="1"/>
            <a:r>
              <a:rPr lang="fr-FR" dirty="0"/>
              <a:t>Communiquez vos informations au Style opposé et à la classe entière.</a:t>
            </a:r>
          </a:p>
          <a:p>
            <a:endParaRPr lang="fr-FR"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fr-FR" smtClean="0"/>
              <a:t>51</a:t>
            </a:fld>
            <a:endParaRPr lang="fr-FR"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51</a:t>
            </a:fld>
            <a:endParaRPr lang="fr-FR" sz="1000" dirty="0">
              <a:solidFill>
                <a:srgbClr val="898989"/>
              </a:solidFill>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fr-FR" dirty="0"/>
              <a:t>Forum sur l’Adaptabilité</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431006" cy="3628308"/>
          </a:xfrm>
        </p:spPr>
        <p:txBody>
          <a:bodyPr wrap="square">
            <a:noAutofit/>
          </a:bodyPr>
          <a:lstStyle/>
          <a:p>
            <a:pPr>
              <a:defRPr sz="2000">
                <a:ea typeface="ヒラギノ角ゴ Pro W3" pitchFamily="4" charset="-128"/>
                <a:cs typeface="ヒラギノ角ゴ Pro W3" pitchFamily="4" charset="-128"/>
              </a:defRPr>
            </a:pPr>
            <a:r>
              <a:rPr lang="fr-FR" sz="1800" b="1" dirty="0"/>
              <a:t>But : </a:t>
            </a:r>
            <a:r>
              <a:rPr lang="fr-FR" sz="1800" dirty="0"/>
              <a:t>Vous donner l’occasion de décrire une relation difficile et de travailler en groupe pour identifier les mesures spécifiques que vous pouvez prendre pour faire preuve de plus d’Adaptabilité avec cette personne.</a:t>
            </a:r>
          </a:p>
          <a:p>
            <a:pPr>
              <a:defRPr sz="2000" b="1">
                <a:ea typeface="ヒラギノ角ゴ Pro W3" pitchFamily="4" charset="-128"/>
                <a:cs typeface="ヒラギノ角ゴ Pro W3" pitchFamily="4" charset="-128"/>
              </a:defRPr>
            </a:pPr>
            <a:r>
              <a:rPr lang="fr-FR" sz="1800" dirty="0"/>
              <a:t>Instructions :</a:t>
            </a:r>
          </a:p>
          <a:p>
            <a:pPr lvl="1">
              <a:buFont typeface="Wingdings" panose="05000000000000000000" pitchFamily="2" charset="2"/>
              <a:buChar char="§"/>
              <a:defRPr sz="2000"/>
            </a:pPr>
            <a:r>
              <a:rPr lang="fr-FR" sz="1800" dirty="0"/>
              <a:t>Répartissez-vous en quatre groupes de Style.</a:t>
            </a:r>
          </a:p>
          <a:p>
            <a:pPr>
              <a:defRPr sz="2000"/>
            </a:pPr>
            <a:r>
              <a:rPr lang="fr-FR" sz="1800" dirty="0"/>
              <a:t>Une à la fois, chaque personne :</a:t>
            </a:r>
          </a:p>
          <a:p>
            <a:pPr lvl="1">
              <a:buFont typeface="Wingdings" panose="05000000000000000000" pitchFamily="2" charset="2"/>
              <a:buChar char="§"/>
              <a:defRPr sz="2000"/>
            </a:pPr>
            <a:r>
              <a:rPr lang="fr-FR" sz="1800" dirty="0"/>
              <a:t>Décrit un collègue avec lequel elle a une relation difficile et essaie d’identifier son Style.</a:t>
            </a:r>
          </a:p>
          <a:p>
            <a:pPr lvl="1">
              <a:buFont typeface="Wingdings" panose="05000000000000000000" pitchFamily="2" charset="2"/>
              <a:buChar char="§"/>
              <a:defRPr sz="2000"/>
            </a:pPr>
            <a:r>
              <a:rPr lang="fr-FR" sz="1800" dirty="0"/>
              <a:t>Partage ce que le collègue fait qui la frustre.</a:t>
            </a:r>
          </a:p>
          <a:p>
            <a:pPr lvl="1">
              <a:buFont typeface="Wingdings" panose="05000000000000000000" pitchFamily="2" charset="2"/>
              <a:buChar char="§"/>
              <a:defRPr sz="2000"/>
            </a:pPr>
            <a:r>
              <a:rPr lang="fr-FR" sz="1800" dirty="0"/>
              <a:t>En groupe, aidez la personne à identifier des actions spécifiques pour faire preuve de plus d’Adaptabilité envers son collègue.</a:t>
            </a:r>
          </a:p>
          <a:p>
            <a:pPr lvl="1">
              <a:buFont typeface="Wingdings" panose="05000000000000000000" pitchFamily="2" charset="2"/>
              <a:buChar char="§"/>
              <a:defRPr sz="2000"/>
            </a:pPr>
            <a:r>
              <a:rPr lang="fr-FR" sz="1800" dirty="0"/>
              <a:t>Nommez un porte-parole : y a-t-il quelque chose d’unique ou de révélateur que vous souhaitez partager avec l’ensemble du groupe ?</a:t>
            </a:r>
          </a:p>
          <a:p>
            <a:endParaRPr lang="fr-FR"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fr-FR" smtClean="0"/>
              <a:t>52</a:t>
            </a:fld>
            <a:endParaRPr lang="fr-FR"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wrap="square">
            <a:noAutofit/>
          </a:bodyPr>
          <a:lstStyle/>
          <a:p>
            <a:pPr algn="l"/>
            <a:r>
              <a:rPr lang="fr-FR"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52</a:t>
            </a:fld>
            <a:endParaRPr lang="fr-FR" sz="1000" dirty="0">
              <a:solidFill>
                <a:srgbClr val="898989"/>
              </a:solidFill>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fr-FR" dirty="0"/>
              <a:t>Navigateur de STYLE SOCIAL</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fr-FR" sz="1800" b="1" dirty="0"/>
              <a:t>But : </a:t>
            </a:r>
            <a:r>
              <a:rPr lang="fr-FR" sz="1800" dirty="0"/>
              <a:t>Utiliser le Navigateur afin d’améliorer votre efficacité.</a:t>
            </a:r>
          </a:p>
          <a:p>
            <a:pPr eaLnBrk="1" hangingPunct="1">
              <a:defRPr sz="2000" b="1">
                <a:ea typeface="ヒラギノ角ゴ Pro W3" pitchFamily="4" charset="-128"/>
                <a:cs typeface="ヒラギノ角ゴ Pro W3" pitchFamily="4" charset="-128"/>
              </a:defRPr>
            </a:pPr>
            <a:r>
              <a:rPr lang="fr-FR" sz="1800" dirty="0"/>
              <a:t>Instructions :</a:t>
            </a:r>
            <a:endParaRPr lang="fr-FR" sz="1800" dirty="0">
              <a:ea typeface="ヒラギノ角ゴ Pro W3" pitchFamily="4" charset="-128"/>
              <a:cs typeface="ヒラギノ角ゴ Pro W3" pitchFamily="4" charset="-128"/>
            </a:endParaRPr>
          </a:p>
          <a:p>
            <a:pPr lvl="1" eaLnBrk="1" hangingPunct="1">
              <a:defRPr sz="2000"/>
            </a:pPr>
            <a:r>
              <a:rPr lang="fr-FR" sz="1800" dirty="0"/>
              <a:t>Déterminez une personne ou une situation (comme les réunions d’équipe) pour laquelle vous souhaitez améliorer votre efficacité.</a:t>
            </a:r>
          </a:p>
          <a:p>
            <a:pPr lvl="1" eaLnBrk="1" hangingPunct="1">
              <a:defRPr sz="2000"/>
            </a:pPr>
            <a:r>
              <a:rPr lang="fr-FR" sz="1800" dirty="0"/>
              <a:t>Connectez-vous à tracomlearning.com et sélectionnez Navigateur de STYLE SOCIAL dans l’onglet Outils.</a:t>
            </a:r>
          </a:p>
          <a:p>
            <a:pPr lvl="1" eaLnBrk="1" hangingPunct="1">
              <a:defRPr sz="2000"/>
            </a:pPr>
            <a:r>
              <a:rPr lang="fr-FR" sz="1800" dirty="0"/>
              <a:t>Utilisez l’« Estimateur » pour estimer le Style de la personne que vous avez identifiée. Si plusieurs personnes sont concernées, faites-le pour chacune d’entre elles ou sautez cette étape pour le moment.</a:t>
            </a:r>
          </a:p>
          <a:p>
            <a:pPr lvl="1" eaLnBrk="1" hangingPunct="1">
              <a:defRPr sz="2000"/>
            </a:pPr>
            <a:r>
              <a:rPr lang="fr-FR" sz="1800" dirty="0"/>
              <a:t>Examinez la liste des sujets sous la section « Conseiller » pour trouver la zone de conseil pertinente et cliquez sur celle-ci.</a:t>
            </a:r>
          </a:p>
          <a:p>
            <a:pPr lvl="1" eaLnBrk="1" hangingPunct="1">
              <a:defRPr sz="2000"/>
            </a:pPr>
            <a:r>
              <a:rPr lang="fr-FR" sz="1800" dirty="0"/>
              <a:t>Lisez les conseils et imprimez la page si nécessaire pour la garder avec vous.</a:t>
            </a:r>
          </a:p>
          <a:p>
            <a:pPr lvl="1" eaLnBrk="1" hangingPunct="1">
              <a:defRPr sz="2000"/>
            </a:pPr>
            <a:r>
              <a:rPr lang="fr-FR" sz="1800" dirty="0"/>
              <a:t>En groupe, discutez de tout ce que vous avez appris.</a:t>
            </a:r>
          </a:p>
          <a:p>
            <a:pPr lvl="1" eaLnBrk="1" hangingPunct="1"/>
            <a:endParaRPr lang="fr-FR" sz="1800" dirty="0"/>
          </a:p>
          <a:p>
            <a:endParaRPr lang="fr-FR" sz="20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fr-FR" smtClean="0"/>
              <a:t>53</a:t>
            </a:fld>
            <a:endParaRPr lang="fr-FR"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fr-FR"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53</a:t>
            </a:fld>
            <a:endParaRPr lang="fr-FR" sz="1000" dirty="0">
              <a:solidFill>
                <a:srgbClr val="898989"/>
              </a:solidFill>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5" y="408704"/>
            <a:ext cx="6860086" cy="1009650"/>
          </a:xfrm>
        </p:spPr>
        <p:txBody>
          <a:bodyPr wrap="square">
            <a:noAutofit/>
          </a:bodyPr>
          <a:lstStyle/>
          <a:p>
            <a:pPr>
              <a:defRPr>
                <a:ea typeface="ヒラギノ角ゴ Pro W3" pitchFamily="4" charset="-128"/>
                <a:cs typeface="ヒラギノ角ゴ Pro W3" pitchFamily="4" charset="-128"/>
              </a:defRPr>
            </a:pPr>
            <a:r>
              <a:rPr lang="fr-FR" dirty="0"/>
              <a:t>Plan d’action en faveur de l’Adaptabilité</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2037976"/>
            <a:ext cx="7418885" cy="4008095"/>
          </a:xfrm>
        </p:spPr>
        <p:txBody>
          <a:bodyPr wrap="square">
            <a:noAutofit/>
          </a:bodyPr>
          <a:lstStyle/>
          <a:p>
            <a:pPr eaLnBrk="1" hangingPunct="1">
              <a:defRPr sz="2000">
                <a:ea typeface="ヒラギノ角ゴ Pro W3" pitchFamily="4" charset="-128"/>
                <a:cs typeface="ヒラギノ角ゴ Pro W3" pitchFamily="4" charset="-128"/>
              </a:defRPr>
            </a:pPr>
            <a:r>
              <a:rPr lang="fr-FR" sz="1800" b="1" dirty="0"/>
              <a:t>But : </a:t>
            </a:r>
            <a:r>
              <a:rPr lang="fr-FR" sz="1800" dirty="0"/>
              <a:t>Développer un plan d’action pour accroître votre Adaptabilité.</a:t>
            </a:r>
          </a:p>
          <a:p>
            <a:pPr eaLnBrk="1" hangingPunct="1">
              <a:defRPr sz="2000" b="1">
                <a:ea typeface="ヒラギノ角ゴ Pro W3" pitchFamily="4" charset="-128"/>
                <a:cs typeface="ヒラギノ角ゴ Pro W3" pitchFamily="4" charset="-128"/>
              </a:defRPr>
            </a:pPr>
            <a:r>
              <a:rPr lang="fr-FR" sz="1800" dirty="0"/>
              <a:t>Instructions :</a:t>
            </a:r>
            <a:endParaRPr lang="fr-FR" sz="18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fr-FR" sz="1800" dirty="0"/>
              <a:t>Lisez votre profil d’Adaptabilité pour comprendre votre comportement </a:t>
            </a:r>
            <a:r>
              <a:rPr lang="fr-FR" sz="1300" i="1" dirty="0"/>
              <a:t>(profil en ligne uniquement)</a:t>
            </a:r>
            <a:endParaRPr lang="fr-FR" sz="1300" dirty="0"/>
          </a:p>
          <a:p>
            <a:pPr marL="342900" indent="-342900">
              <a:buFont typeface="Wingdings" panose="05000000000000000000" pitchFamily="2" charset="2"/>
              <a:buChar char="§"/>
            </a:pPr>
            <a:r>
              <a:rPr lang="fr-FR" sz="1800" dirty="0"/>
              <a:t>Passez en revue les stratégies fournies dans les trois sections : </a:t>
            </a:r>
            <a:r>
              <a:rPr lang="fr-FR" sz="1800" i="1" dirty="0"/>
              <a:t>Comment améliorer la présentation, Comment améliorer la compétence, et Comment améliorer le feedback</a:t>
            </a:r>
            <a:r>
              <a:rPr lang="fr-FR" sz="1800" dirty="0"/>
              <a:t>. </a:t>
            </a:r>
            <a:r>
              <a:rPr lang="fr-FR" sz="1300" i="1" dirty="0"/>
              <a:t>(profil en ligne uniquement)</a:t>
            </a:r>
            <a:endParaRPr lang="fr-FR" sz="1300" dirty="0"/>
          </a:p>
          <a:p>
            <a:pPr marL="342900" indent="-342900">
              <a:buFont typeface="Wingdings" panose="05000000000000000000" pitchFamily="2" charset="2"/>
              <a:buChar char="§"/>
              <a:defRPr sz="2000"/>
            </a:pPr>
            <a:r>
              <a:rPr lang="fr-FR" sz="1800" dirty="0"/>
              <a:t>Dans chaque domaine, décidez d’une ou deux actions spécifiques que vous allez entreprendre, et notez-les.</a:t>
            </a:r>
          </a:p>
          <a:p>
            <a:pPr marL="342900" indent="-342900">
              <a:buFont typeface="Wingdings" panose="05000000000000000000" pitchFamily="2" charset="2"/>
              <a:buChar char="§"/>
              <a:defRPr sz="2000"/>
            </a:pPr>
            <a:r>
              <a:rPr lang="fr-FR" sz="1800" dirty="0"/>
              <a:t>Mettez-vous par deux avec une autre personne (ou en petit groupe) et discutez de votre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fr-FR" smtClean="0"/>
              <a:t>54</a:t>
            </a:fld>
            <a:endParaRPr lang="fr-FR"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fr-FR" dirty="0"/>
              <a:t>© The TRACOM Corporation. Tous droits réservés.</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fr-FR" sz="1000" smtClean="0">
                <a:solidFill>
                  <a:srgbClr val="898989"/>
                </a:solidFill>
              </a:rPr>
              <a:pPr algn="r"/>
              <a:t>54</a:t>
            </a:fld>
            <a:endParaRPr lang="fr-FR"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785101" cy="1557337"/>
          </a:xfrm>
        </p:spPr>
        <p:txBody>
          <a:bodyPr wrap="square">
            <a:noAutofit/>
          </a:bodyPr>
          <a:lstStyle/>
          <a:p>
            <a:pPr>
              <a:defRPr sz="4000"/>
            </a:pPr>
            <a:r>
              <a:rPr lang="fr-FR" dirty="0"/>
              <a:t>Améliorer l’efficacité personnelle avec Adaptabilité™</a:t>
            </a:r>
            <a:endParaRPr lang="fr-FR" sz="2800" b="0" baseline="30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fr-FR"/>
              <a:t>Version 4.0</a:t>
            </a:r>
            <a:endParaRPr lang="fr-FR" dirty="0"/>
          </a:p>
        </p:txBody>
      </p:sp>
    </p:spTree>
    <p:extLst>
      <p:ext uri="{BB962C8B-B14F-4D97-AF65-F5344CB8AC3E}">
        <p14:creationId xmlns:p14="http://schemas.microsoft.com/office/powerpoint/2010/main" val="2688658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fr-FR" dirty="0"/>
              <a:t>Assertivité </a:t>
            </a:r>
            <a:br>
              <a:rPr lang="fr-FR" dirty="0"/>
            </a:br>
            <a:r>
              <a:rPr lang="fr-FR" dirty="0"/>
              <a:t>et </a:t>
            </a:r>
            <a:br>
              <a:rPr lang="fr-FR" dirty="0"/>
            </a:br>
            <a:r>
              <a:rPr lang="fr-FR" dirty="0"/>
              <a:t>réactivité</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fr-FR" smtClean="0"/>
              <a:t>6</a:t>
            </a:fld>
            <a:endParaRPr lang="fr-FR"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fr-FR" dirty="0"/>
              <a:t>© The TRACOM Corporation. Tous droits réservés.</a:t>
            </a:r>
          </a:p>
        </p:txBody>
      </p:sp>
    </p:spTree>
    <p:extLst>
      <p:ext uri="{BB962C8B-B14F-4D97-AF65-F5344CB8AC3E}">
        <p14:creationId xmlns:p14="http://schemas.microsoft.com/office/powerpoint/2010/main" val="3029311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fr-FR"/>
              <a:t>Assertivité</a:t>
            </a:r>
            <a:endParaRPr lang="fr-FR"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fr-FR" smtClean="0"/>
              <a:t>7</a:t>
            </a:fld>
            <a:endParaRPr lang="fr-FR"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fr-FR" dirty="0"/>
              <a:t>© The TRACOM Corporation. Tous droits réservés.</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fr-FR"/>
              <a:t>La mesure dans laquelle nous « demandons » ou « affirmons » lorsque nous interagissons avec les autres</a:t>
            </a:r>
            <a:endParaRPr lang="fr-FR" dirty="0"/>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tx2"/>
                    </a:solidFill>
                  </a:rPr>
                  <a:t>Plus de </a:t>
                </a:r>
                <a:r>
                  <a:rPr lang="fr-FR" dirty="0">
                    <a:solidFill>
                      <a:schemeClr val="accent2"/>
                    </a:solidFill>
                    <a:latin typeface="Arial Black" panose="020B0A04020102020204" pitchFamily="34" charset="0"/>
                  </a:rPr>
                  <a:t>demande</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accent2"/>
                    </a:solidFill>
                    <a:latin typeface="Arial Black" panose="020B0A04020102020204" pitchFamily="34" charset="0"/>
                  </a:rPr>
                  <a:t>Demande </a:t>
                </a:r>
                <a:br>
                  <a:rPr lang="fr-FR" dirty="0">
                    <a:solidFill>
                      <a:schemeClr val="accent2"/>
                    </a:solidFill>
                    <a:latin typeface="Arial Black" panose="020B0A04020102020204" pitchFamily="34" charset="0"/>
                  </a:rPr>
                </a:br>
                <a:r>
                  <a:rPr lang="fr-FR" dirty="0">
                    <a:solidFill>
                      <a:schemeClr val="tx2"/>
                    </a:solidFill>
                  </a:rPr>
                  <a:t>avec un peu </a:t>
                </a:r>
                <a:r>
                  <a:rPr lang="fr-FR" dirty="0">
                    <a:solidFill>
                      <a:schemeClr val="accent2"/>
                    </a:solidFill>
                    <a:latin typeface="Arial Black" panose="020B0A04020102020204" pitchFamily="34" charset="0"/>
                  </a:rPr>
                  <a:t>d’affirmation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accent2"/>
                    </a:solidFill>
                    <a:latin typeface="Arial Black" panose="020B0A04020102020204" pitchFamily="34" charset="0"/>
                  </a:rPr>
                  <a:t>Affirmation </a:t>
                </a:r>
                <a:r>
                  <a:rPr lang="fr-FR" dirty="0">
                    <a:solidFill>
                      <a:schemeClr val="tx2"/>
                    </a:solidFill>
                  </a:rPr>
                  <a:t>avec un peu de </a:t>
                </a:r>
                <a:r>
                  <a:rPr lang="fr-FR" dirty="0">
                    <a:solidFill>
                      <a:schemeClr val="accent2"/>
                    </a:solidFill>
                    <a:latin typeface="Arial Black" panose="020B0A04020102020204" pitchFamily="34" charset="0"/>
                  </a:rPr>
                  <a:t>demande</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fr-FR" dirty="0">
                    <a:solidFill>
                      <a:schemeClr val="tx2"/>
                    </a:solidFill>
                  </a:rPr>
                  <a:t>Plus </a:t>
                </a:r>
                <a:r>
                  <a:rPr lang="fr-FR" dirty="0">
                    <a:solidFill>
                      <a:schemeClr val="accent2"/>
                    </a:solidFill>
                    <a:latin typeface="Arial Black" panose="020B0A04020102020204" pitchFamily="34" charset="0"/>
                  </a:rPr>
                  <a:t>d’affirmation</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fr-FR"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fr-FR" dirty="0"/>
              <a:t>Comportements d’assertivité</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038601" y="228600"/>
            <a:ext cx="7924800" cy="5798126"/>
          </a:xfrm>
        </p:spPr>
        <p:txBody>
          <a:bodyPr/>
          <a:lstStyle/>
          <a:p>
            <a:r>
              <a:rPr lang="fr-FR" dirty="0"/>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fr-FR" dirty="0"/>
              <a:t>© The TRACOM Corporation. Tous droits réservés.</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fr-FR" smtClean="0"/>
              <a:t>8</a:t>
            </a:fld>
            <a:endParaRPr lang="fr-FR"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22645238"/>
              </p:ext>
            </p:extLst>
          </p:nvPr>
        </p:nvGraphicFramePr>
        <p:xfrm>
          <a:off x="6082765" y="5220646"/>
          <a:ext cx="3985162" cy="429684"/>
        </p:xfrm>
        <a:graphic>
          <a:graphicData uri="http://schemas.openxmlformats.org/drawingml/2006/table">
            <a:tbl>
              <a:tblPr>
                <a:tableStyleId>{5FD0F851-EC5A-4D38-B0AD-8093EC10F338}</a:tableStyleId>
              </a:tblPr>
              <a:tblGrid>
                <a:gridCol w="695607">
                  <a:extLst>
                    <a:ext uri="{9D8B030D-6E8A-4147-A177-3AD203B41FA5}">
                      <a16:colId xmlns:a16="http://schemas.microsoft.com/office/drawing/2014/main" val="3316520189"/>
                    </a:ext>
                  </a:extLst>
                </a:gridCol>
                <a:gridCol w="3289555">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FAIRE</a:t>
                      </a:r>
                    </a:p>
                  </a:txBody>
                  <a:tcPr marL="0" marR="0" marT="0" marB="0" anchor="ctr">
                    <a:solidFill>
                      <a:schemeClr val="accent2"/>
                    </a:solidFill>
                  </a:tcPr>
                </a:tc>
                <a:tc>
                  <a:txBody>
                    <a:bodyPr/>
                    <a:lstStyle/>
                    <a:p>
                      <a:pPr>
                        <a:defRPr>
                          <a:solidFill>
                            <a:schemeClr val="accent6"/>
                          </a:solidFill>
                        </a:defRPr>
                      </a:pPr>
                      <a:r>
                        <a:rPr dirty="0"/>
                        <a:t>Comportements non verbaux</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306956941"/>
              </p:ext>
            </p:extLst>
          </p:nvPr>
        </p:nvGraphicFramePr>
        <p:xfrm>
          <a:off x="6134366" y="630239"/>
          <a:ext cx="3933560" cy="429684"/>
        </p:xfrm>
        <a:graphic>
          <a:graphicData uri="http://schemas.openxmlformats.org/drawingml/2006/table">
            <a:tbl>
              <a:tblPr>
                <a:tableStyleId>{5FD0F851-EC5A-4D38-B0AD-8093EC10F338}</a:tableStyleId>
              </a:tblPr>
              <a:tblGrid>
                <a:gridCol w="740727">
                  <a:extLst>
                    <a:ext uri="{9D8B030D-6E8A-4147-A177-3AD203B41FA5}">
                      <a16:colId xmlns:a16="http://schemas.microsoft.com/office/drawing/2014/main" val="3316520189"/>
                    </a:ext>
                  </a:extLst>
                </a:gridCol>
                <a:gridCol w="319283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t>DIRE</a:t>
                      </a:r>
                    </a:p>
                  </a:txBody>
                  <a:tcPr marL="0" marR="0" marT="0" marB="0" anchor="ctr">
                    <a:solidFill>
                      <a:schemeClr val="accent2"/>
                    </a:solidFill>
                  </a:tcPr>
                </a:tc>
                <a:tc>
                  <a:txBody>
                    <a:bodyPr/>
                    <a:lstStyle/>
                    <a:p>
                      <a:pPr>
                        <a:defRPr>
                          <a:solidFill>
                            <a:schemeClr val="accent6"/>
                          </a:solidFill>
                        </a:defRPr>
                      </a:pPr>
                      <a:r>
                        <a:rPr dirty="0"/>
                        <a:t>Comportements verbaux</a:t>
                      </a:r>
                    </a:p>
                  </a:txBody>
                  <a:tcP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52665" y="1304327"/>
            <a:ext cx="5628123" cy="417436"/>
            <a:chOff x="5352665" y="1271077"/>
            <a:chExt cx="562812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598830" y="1271077"/>
              <a:ext cx="3015740" cy="417436"/>
              <a:chOff x="6672303" y="1461560"/>
              <a:chExt cx="3406243"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32722" y="1461561"/>
                <a:ext cx="248540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Rythme de la parole</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7230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67028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52665" y="1341295"/>
              <a:ext cx="884858" cy="276999"/>
            </a:xfrm>
            <a:prstGeom prst="rect">
              <a:avLst/>
            </a:prstGeom>
            <a:noFill/>
          </p:spPr>
          <p:txBody>
            <a:bodyPr wrap="none" lIns="0" tIns="0" rIns="0" bIns="0">
              <a:spAutoFit/>
            </a:bodyPr>
            <a:lstStyle/>
            <a:p>
              <a:pPr algn="r">
                <a:defRPr>
                  <a:solidFill>
                    <a:schemeClr val="tx2"/>
                  </a:solidFill>
                </a:defRPr>
              </a:pPr>
              <a:r>
                <a:rPr lang="fr-FR"/>
                <a:t>Plus lent</a:t>
              </a:r>
              <a:endParaRPr lang="fr-FR"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1154162" cy="276999"/>
            </a:xfrm>
            <a:prstGeom prst="rect">
              <a:avLst/>
            </a:prstGeom>
            <a:noFill/>
          </p:spPr>
          <p:txBody>
            <a:bodyPr wrap="none" lIns="0" tIns="0" rIns="0" bIns="0">
              <a:spAutoFit/>
            </a:bodyPr>
            <a:lstStyle/>
            <a:p>
              <a:pPr>
                <a:defRPr>
                  <a:solidFill>
                    <a:schemeClr val="tx2"/>
                  </a:solidFill>
                </a:defRPr>
              </a:pPr>
              <a:r>
                <a:rPr lang="fr-FR"/>
                <a:t>Plus rapide</a:t>
              </a:r>
              <a:endParaRPr lang="fr-FR" dirty="0"/>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505450" y="1797962"/>
            <a:ext cx="5033010" cy="417436"/>
            <a:chOff x="5505450" y="1764712"/>
            <a:chExt cx="5033010"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598828" y="1764712"/>
              <a:ext cx="3015741" cy="417436"/>
              <a:chOff x="6672303" y="1461560"/>
              <a:chExt cx="3406245"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32723" y="1461561"/>
                <a:ext cx="2485405"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Quantité de discours</a:t>
                </a:r>
                <a:endParaRPr lang="fr-FR"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7230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670288"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505450" y="1834931"/>
              <a:ext cx="732073" cy="276999"/>
            </a:xfrm>
            <a:prstGeom prst="rect">
              <a:avLst/>
            </a:prstGeom>
            <a:noFill/>
          </p:spPr>
          <p:txBody>
            <a:bodyPr wrap="square" lIns="0" tIns="0" rIns="0" bIns="0">
              <a:spAutoFit/>
            </a:bodyPr>
            <a:lstStyle/>
            <a:p>
              <a:pPr algn="r">
                <a:defRPr>
                  <a:solidFill>
                    <a:schemeClr val="tx2"/>
                  </a:solidFill>
                </a:defRPr>
              </a:pPr>
              <a:r>
                <a:rPr lang="fr-FR" dirty="0"/>
                <a:t>Moins</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fr-FR"/>
                <a:t>Plus</a:t>
              </a:r>
              <a:endParaRPr lang="fr-FR"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256118" y="2291597"/>
            <a:ext cx="6792882" cy="417436"/>
            <a:chOff x="4256118" y="2258347"/>
            <a:chExt cx="6792882"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04384" y="2258347"/>
              <a:ext cx="3010186" cy="417436"/>
              <a:chOff x="6678576" y="1461560"/>
              <a:chExt cx="339997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38996" y="1461560"/>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Volume de la parole</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7857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670286"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256118" y="2328566"/>
              <a:ext cx="1981406" cy="276999"/>
            </a:xfrm>
            <a:prstGeom prst="rect">
              <a:avLst/>
            </a:prstGeom>
            <a:noFill/>
          </p:spPr>
          <p:txBody>
            <a:bodyPr wrap="square" lIns="0" tIns="0" rIns="0" bIns="0">
              <a:spAutoFit/>
            </a:bodyPr>
            <a:lstStyle/>
            <a:p>
              <a:pPr algn="r">
                <a:defRPr>
                  <a:solidFill>
                    <a:schemeClr val="tx2"/>
                  </a:solidFill>
                </a:defRPr>
              </a:pPr>
              <a:r>
                <a:rPr lang="fr-FR" dirty="0"/>
                <a:t>Plus silencieux</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222374" cy="276999"/>
            </a:xfrm>
            <a:prstGeom prst="rect">
              <a:avLst/>
            </a:prstGeom>
            <a:noFill/>
          </p:spPr>
          <p:txBody>
            <a:bodyPr wrap="square" lIns="0" tIns="0" rIns="0" bIns="0">
              <a:spAutoFit/>
            </a:bodyPr>
            <a:lstStyle/>
            <a:p>
              <a:pPr>
                <a:defRPr>
                  <a:solidFill>
                    <a:schemeClr val="tx2"/>
                  </a:solidFill>
                </a:defRPr>
              </a:pPr>
              <a:r>
                <a:rPr lang="fr-FR" dirty="0"/>
                <a:t>Plus fort</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267939" y="3565857"/>
            <a:ext cx="5487060" cy="417436"/>
            <a:chOff x="5267939" y="3432857"/>
            <a:chExt cx="5487060"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04383" y="3432857"/>
              <a:ext cx="3026024" cy="417436"/>
              <a:chOff x="6643913" y="1461560"/>
              <a:chExt cx="341786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04335" y="1461561"/>
                <a:ext cx="247913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Utilisation des mains</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4391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653513"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267939" y="3503075"/>
              <a:ext cx="1000275" cy="276999"/>
            </a:xfrm>
            <a:prstGeom prst="rect">
              <a:avLst/>
            </a:prstGeom>
            <a:noFill/>
          </p:spPr>
          <p:txBody>
            <a:bodyPr wrap="none" lIns="0" tIns="0" rIns="0" bIns="0">
              <a:spAutoFit/>
            </a:bodyPr>
            <a:lstStyle/>
            <a:p>
              <a:pPr algn="r">
                <a:defRPr>
                  <a:solidFill>
                    <a:schemeClr val="tx2"/>
                  </a:solidFill>
                </a:defRPr>
              </a:pPr>
              <a:r>
                <a:rPr lang="fr-FR"/>
                <a:t>Détendue</a:t>
              </a:r>
              <a:endParaRPr lang="fr-FR"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97682" cy="276999"/>
            </a:xfrm>
            <a:prstGeom prst="rect">
              <a:avLst/>
            </a:prstGeom>
            <a:noFill/>
          </p:spPr>
          <p:txBody>
            <a:bodyPr wrap="none" lIns="0" tIns="0" rIns="0" bIns="0">
              <a:spAutoFit/>
            </a:bodyPr>
            <a:lstStyle/>
            <a:p>
              <a:pPr>
                <a:defRPr>
                  <a:solidFill>
                    <a:schemeClr val="tx2"/>
                  </a:solidFill>
                </a:defRPr>
              </a:pPr>
              <a:r>
                <a:rPr lang="fr-FR"/>
                <a:t>Directive</a:t>
              </a:r>
              <a:endParaRPr lang="fr-FR"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455653" y="3979154"/>
            <a:ext cx="6745747" cy="561502"/>
            <a:chOff x="4455653" y="3846154"/>
            <a:chExt cx="6745747" cy="561502"/>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04384" y="3926489"/>
              <a:ext cx="3026023" cy="417437"/>
              <a:chOff x="6643911" y="1461560"/>
              <a:chExt cx="3417858" cy="471491"/>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04330" y="1461563"/>
                <a:ext cx="2479132"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dirty="0"/>
                  <a:t>Posture du corps</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43911"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653509"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455653" y="3846154"/>
              <a:ext cx="1812562" cy="553998"/>
            </a:xfrm>
            <a:prstGeom prst="rect">
              <a:avLst/>
            </a:prstGeom>
            <a:noFill/>
          </p:spPr>
          <p:txBody>
            <a:bodyPr wrap="square" lIns="0" tIns="0" rIns="0" bIns="0">
              <a:spAutoFit/>
            </a:bodyPr>
            <a:lstStyle/>
            <a:p>
              <a:pPr algn="r">
                <a:defRPr>
                  <a:solidFill>
                    <a:schemeClr val="tx2"/>
                  </a:solidFill>
                </a:defRPr>
              </a:pPr>
              <a:r>
                <a:rPr lang="fr-FR" dirty="0"/>
                <a:t>S’appuie au dossier du siège</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853658"/>
              <a:ext cx="1344083" cy="553998"/>
            </a:xfrm>
            <a:prstGeom prst="rect">
              <a:avLst/>
            </a:prstGeom>
            <a:noFill/>
          </p:spPr>
          <p:txBody>
            <a:bodyPr wrap="square" lIns="0" tIns="0" rIns="0" bIns="0">
              <a:spAutoFit/>
            </a:bodyPr>
            <a:lstStyle/>
            <a:p>
              <a:pPr>
                <a:defRPr>
                  <a:solidFill>
                    <a:schemeClr val="tx2"/>
                  </a:solidFill>
                </a:defRPr>
              </a:pPr>
              <a:r>
                <a:rPr lang="fr-FR" dirty="0"/>
                <a:t>Se penche en avant</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562475" y="4553127"/>
            <a:ext cx="6638925" cy="417436"/>
            <a:chOff x="4562475" y="4420127"/>
            <a:chExt cx="6638925"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04383" y="4420127"/>
              <a:ext cx="3026023" cy="417436"/>
              <a:chOff x="6643912" y="1461560"/>
              <a:chExt cx="3417858"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04332" y="1461560"/>
                <a:ext cx="2479129"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fr-FR"/>
                  <a:t>Contact visuel</a:t>
                </a:r>
                <a:endParaRPr lang="fr-FR"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43912"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653510"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fr-FR" sz="18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562475" y="4490346"/>
              <a:ext cx="1705740" cy="276999"/>
            </a:xfrm>
            <a:prstGeom prst="rect">
              <a:avLst/>
            </a:prstGeom>
            <a:noFill/>
          </p:spPr>
          <p:txBody>
            <a:bodyPr wrap="square" lIns="0" tIns="0" rIns="0" bIns="0">
              <a:spAutoFit/>
            </a:bodyPr>
            <a:lstStyle/>
            <a:p>
              <a:pPr algn="r">
                <a:defRPr>
                  <a:solidFill>
                    <a:schemeClr val="tx2"/>
                  </a:solidFill>
                </a:defRPr>
              </a:pPr>
              <a:r>
                <a:rPr lang="fr-FR" dirty="0"/>
                <a:t>Moins direct</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fr-FR"/>
                <a:t>Plus direct</a:t>
              </a:r>
              <a:endParaRPr lang="fr-FR"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103421" y="2990377"/>
            <a:ext cx="7800906" cy="276999"/>
            <a:chOff x="4103421" y="2957127"/>
            <a:chExt cx="7800906"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103421" y="2957127"/>
              <a:ext cx="1154163" cy="276999"/>
            </a:xfrm>
            <a:prstGeom prst="rect">
              <a:avLst/>
            </a:prstGeom>
            <a:noFill/>
          </p:spPr>
          <p:txBody>
            <a:bodyPr wrap="none" lIns="0" tIns="0" rIns="0" bIns="0">
              <a:spAutoFit/>
            </a:bodyPr>
            <a:lstStyle/>
            <a:p>
              <a:pPr algn="r">
                <a:defRPr>
                  <a:solidFill>
                    <a:schemeClr val="tx2"/>
                  </a:solidFill>
                </a:defRPr>
              </a:pPr>
              <a:r>
                <a:rPr lang="fr-FR" dirty="0"/>
                <a:t>DEMANDE</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1013098" cy="276999"/>
            </a:xfrm>
            <a:prstGeom prst="rect">
              <a:avLst/>
            </a:prstGeom>
            <a:noFill/>
          </p:spPr>
          <p:txBody>
            <a:bodyPr wrap="none" lIns="0" tIns="0" rIns="0" bIns="0">
              <a:spAutoFit/>
            </a:bodyPr>
            <a:lstStyle/>
            <a:p>
              <a:pPr>
                <a:defRPr>
                  <a:solidFill>
                    <a:schemeClr val="tx2"/>
                  </a:solidFill>
                </a:defRPr>
              </a:pPr>
              <a:r>
                <a:rPr lang="fr-FR"/>
                <a:t>AFFIRME</a:t>
              </a:r>
              <a:endParaRPr lang="fr-FR" dirty="0"/>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fr-FR" dirty="0"/>
              <a:t>Réactivité</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fr-FR"/>
              <a:t> </a:t>
            </a:r>
            <a:endParaRPr lang="fr-FR"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fr-FR" dirty="0"/>
              <a:t>La mesure dans laquelle nous contrôlons ou affichons nos émotions lorsque nous interagissons avec d’autres personnes</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fr-FR" dirty="0"/>
              <a:t>© The TRACOM Corporation. Tous droits réservés.</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fr-FR" smtClean="0"/>
              <a:t>9</a:t>
            </a:fld>
            <a:endParaRPr lang="fr-FR"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fr-FR"/>
              <a:t> </a:t>
            </a:r>
            <a:endParaRPr lang="fr-FR"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579653" cy="836611"/>
            <a:chOff x="6619875" y="1067878"/>
            <a:chExt cx="257965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sz="1800" dirty="0">
                  <a:solidFill>
                    <a:schemeClr val="tx2"/>
                  </a:solidFill>
                </a:rPr>
                <a:t>Plus de </a:t>
              </a:r>
              <a:br>
                <a:rPr lang="fr-FR" sz="1800" dirty="0">
                  <a:solidFill>
                    <a:schemeClr val="tx2"/>
                  </a:solidFill>
                </a:rPr>
              </a:br>
              <a:r>
                <a:rPr lang="fr-FR" dirty="0">
                  <a:solidFill>
                    <a:schemeClr val="accent2"/>
                  </a:solidFill>
                  <a:latin typeface="Arial Black" panose="020B0A04020102020204" pitchFamily="34" charset="0"/>
                </a:rPr>
                <a:t>contrôle</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579653" cy="836611"/>
            <a:chOff x="6624990" y="2020889"/>
            <a:chExt cx="257965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Contrôle </a:t>
              </a:r>
              <a:br>
                <a:rPr lang="fr-FR" dirty="0">
                  <a:solidFill>
                    <a:schemeClr val="accent2"/>
                  </a:solidFill>
                  <a:latin typeface="Arial Black" panose="020B0A04020102020204" pitchFamily="34" charset="0"/>
                </a:rPr>
              </a:br>
              <a:r>
                <a:rPr lang="fr-FR" dirty="0">
                  <a:solidFill>
                    <a:schemeClr val="tx2"/>
                  </a:solidFill>
                </a:rPr>
                <a:t>avec un peu de </a:t>
              </a:r>
              <a:r>
                <a:rPr lang="fr-FR" dirty="0">
                  <a:solidFill>
                    <a:schemeClr val="accent2"/>
                  </a:solidFill>
                </a:rPr>
                <a:t>démonstration</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579653" cy="836611"/>
            <a:chOff x="6619875" y="2921246"/>
            <a:chExt cx="257965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accent2"/>
                  </a:solidFill>
                  <a:latin typeface="Arial Black" panose="020B0A04020102020204" pitchFamily="34" charset="0"/>
                </a:rPr>
                <a:t>Démonstration </a:t>
              </a:r>
              <a:r>
                <a:rPr lang="fr-FR" dirty="0">
                  <a:solidFill>
                    <a:schemeClr val="tx2"/>
                  </a:solidFill>
                </a:rPr>
                <a:t>avec un peu de </a:t>
              </a:r>
              <a:r>
                <a:rPr lang="fr-FR" dirty="0">
                  <a:solidFill>
                    <a:schemeClr val="accent2"/>
                  </a:solidFill>
                </a:rPr>
                <a:t>contrôle</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579653" cy="836611"/>
            <a:chOff x="6619875" y="3822472"/>
            <a:chExt cx="257965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15519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fr-FR" dirty="0">
                  <a:solidFill>
                    <a:schemeClr val="tx2"/>
                  </a:solidFill>
                </a:rPr>
                <a:t>Plus de </a:t>
              </a:r>
              <a:r>
                <a:rPr lang="fr-FR" dirty="0">
                  <a:solidFill>
                    <a:schemeClr val="accent2"/>
                  </a:solidFill>
                  <a:latin typeface="Arial Black" panose="020B0A04020102020204" pitchFamily="34" charset="0"/>
                </a:rPr>
                <a:t>démonstration</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fr-FR"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1_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defPPr>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3.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E1ED911C56C428183962BB2CD9D50" ma:contentTypeVersion="17" ma:contentTypeDescription="Create a new document." ma:contentTypeScope="" ma:versionID="7a2990c0be3e48e00c8cb39c50c47f7a">
  <xsd:schema xmlns:xsd="http://www.w3.org/2001/XMLSchema" xmlns:xs="http://www.w3.org/2001/XMLSchema" xmlns:p="http://schemas.microsoft.com/office/2006/metadata/properties" xmlns:ns2="938b2075-b34e-4d69-a56d-dea98b051af2" xmlns:ns3="30030edf-551b-4514-af48-d47e7cd5b679" targetNamespace="http://schemas.microsoft.com/office/2006/metadata/properties" ma:root="true" ma:fieldsID="2d1aa1437b1e5bdddfd97048221c4826" ns2:_="" ns3:_="">
    <xsd:import namespace="938b2075-b34e-4d69-a56d-dea98b051af2"/>
    <xsd:import namespace="30030edf-551b-4514-af48-d47e7cd5b6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Date"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2075-b34e-4d69-a56d-dea98b051a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b8891d5-a778-44fe-b46b-0682ddd7cfe1}" ma:internalName="TaxCatchAll" ma:showField="CatchAllData" ma:web="938b2075-b34e-4d69-a56d-dea98b051a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030edf-551b-4514-af48-d47e7cd5b6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38b2075-b34e-4d69-a56d-dea98b051af2" xsi:nil="true"/>
    <lcf76f155ced4ddcb4097134ff3c332f xmlns="30030edf-551b-4514-af48-d47e7cd5b679">
      <Terms xmlns="http://schemas.microsoft.com/office/infopath/2007/PartnerControls"/>
    </lcf76f155ced4ddcb4097134ff3c332f>
    <Date xmlns="30030edf-551b-4514-af48-d47e7cd5b67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7B4524-40D8-4D94-9127-CCF1B8DA9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b2075-b34e-4d69-a56d-dea98b051af2"/>
    <ds:schemaRef ds:uri="30030edf-551b-4514-af48-d47e7cd5b6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 ds:uri="938b2075-b34e-4d69-a56d-dea98b051af2"/>
    <ds:schemaRef ds:uri="30030edf-551b-4514-af48-d47e7cd5b679"/>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716</TotalTime>
  <Words>9154</Words>
  <Application>Microsoft Office PowerPoint</Application>
  <PresentationFormat>Widescreen</PresentationFormat>
  <Paragraphs>1175</Paragraphs>
  <Slides>55</Slides>
  <Notes>55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55</vt:i4>
      </vt:variant>
    </vt:vector>
  </HeadingPairs>
  <TitlesOfParts>
    <vt:vector size="71" baseType="lpstr">
      <vt:lpstr>Arial</vt:lpstr>
      <vt:lpstr>Arial (Body)</vt:lpstr>
      <vt:lpstr>Arial Black</vt:lpstr>
      <vt:lpstr>Courier New</vt:lpstr>
      <vt:lpstr>Georgia</vt:lpstr>
      <vt:lpstr>Georgia Pro</vt:lpstr>
      <vt:lpstr>Museo 700</vt:lpstr>
      <vt:lpstr>Museo Sans 300</vt:lpstr>
      <vt:lpstr>Museo Sans 700</vt:lpstr>
      <vt:lpstr>Open Sans</vt:lpstr>
      <vt:lpstr>Open Sans Extrabold</vt:lpstr>
      <vt:lpstr>Symbol</vt:lpstr>
      <vt:lpstr>Times New Roman</vt:lpstr>
      <vt:lpstr>Wingdings</vt:lpstr>
      <vt:lpstr>Tracom SOCIAL STYLE PowerPoint Template</vt:lpstr>
      <vt:lpstr>1_Tracom SOCIAL STYLE PowerPoint Template</vt:lpstr>
      <vt:lpstr>Améliorer l’efficacité personnelle avec Adaptabilité™</vt:lpstr>
      <vt:lpstr>Objectifs d’apprentissage</vt:lpstr>
      <vt:lpstr>PowerPoint Presentation</vt:lpstr>
      <vt:lpstr>Comportements observables et personnalité</vt:lpstr>
      <vt:lpstr>Dire &amp; Faire Comportement</vt:lpstr>
      <vt:lpstr>Assertivité  et  réactivité</vt:lpstr>
      <vt:lpstr>Assertivité</vt:lpstr>
      <vt:lpstr>Comportements d’assertivité</vt:lpstr>
      <vt:lpstr>Réactivité</vt:lpstr>
      <vt:lpstr>Comportements de réactivité</vt:lpstr>
      <vt:lpstr>Le modèle   STYLE SOCIALTM</vt:lpstr>
      <vt:lpstr>Besoin, Orientation et Action de Croissance</vt:lpstr>
      <vt:lpstr>STYLE SOCIAL  Caractéristiques principales</vt:lpstr>
      <vt:lpstr>Profil d’auto-perception du STYLE SOCIAL en ligne</vt:lpstr>
      <vt:lpstr>PowerPoint Presentation</vt:lpstr>
      <vt:lpstr>PowerPoint Presentation</vt:lpstr>
      <vt:lpstr>PowerPoint Presentation</vt:lpstr>
      <vt:lpstr>PowerPoint Presentation</vt:lpstr>
      <vt:lpstr>PowerPoint Presentation</vt:lpstr>
      <vt:lpstr>Profil papier d’auto-perception du STYLE SOCIAL</vt:lpstr>
      <vt:lpstr>Auto-perception de votre STYLE SOCIAL</vt:lpstr>
      <vt:lpstr>Lisez sur votre Style</vt:lpstr>
      <vt:lpstr>Rappels clés</vt:lpstr>
      <vt:lpstr>Adaptabilité</vt:lpstr>
      <vt:lpstr>L’Adaptabilité est la façon dont vous vous adaptez aux besoins des autres en matière de Style</vt:lpstr>
      <vt:lpstr>Quatre sources d’Adaptabilité</vt:lpstr>
      <vt:lpstr>Profil d’auto-perception  de l’Adaptabilité en ligne</vt:lpstr>
      <vt:lpstr>Adaptabilité globale</vt:lpstr>
      <vt:lpstr>La signification des positions d’Adaptabilité</vt:lpstr>
      <vt:lpstr>PowerPoint Presentation</vt:lpstr>
      <vt:lpstr>PowerPoint Presentation</vt:lpstr>
      <vt:lpstr>PowerPoint Presentation</vt:lpstr>
      <vt:lpstr>PowerPoint Presentation</vt:lpstr>
      <vt:lpstr>PowerPoint Presentation</vt:lpstr>
      <vt:lpstr>Profil papier d’Adaptabilité</vt:lpstr>
      <vt:lpstr>Adaptabilité</vt:lpstr>
      <vt:lpstr>Auto-perception de votre Adaptabilité</vt:lpstr>
      <vt:lpstr>Objectifs d’apprentissage</vt:lpstr>
      <vt:lpstr>Étapes suivantes et points essentiels à retenir</vt:lpstr>
      <vt:lpstr>Navigateur de STYLE SOCIAL®</vt:lpstr>
      <vt:lpstr>Accès au Navigateur de STYLE SOCIAL®  (profils en ligne uniquement)</vt:lpstr>
      <vt:lpstr>Accès au Navigateur de STYLE SOCIAL®  (profils papier uniquement)</vt:lpstr>
      <vt:lpstr>PowerPoint Presentation</vt:lpstr>
      <vt:lpstr>PowerPoint Presentation</vt:lpstr>
      <vt:lpstr>PowerPoint Presentation</vt:lpstr>
      <vt:lpstr>PowerPoint Presentation</vt:lpstr>
      <vt:lpstr>Passeport de STYLE SOCIAL</vt:lpstr>
      <vt:lpstr>PowerPoint Presentation</vt:lpstr>
      <vt:lpstr>Exercices facultatifs</vt:lpstr>
      <vt:lpstr>Techniques d’observation du Style</vt:lpstr>
      <vt:lpstr>Forum sur le Style</vt:lpstr>
      <vt:lpstr>Forum sur l’Adaptabilité</vt:lpstr>
      <vt:lpstr>Navigateur de STYLE SOCIAL</vt:lpstr>
      <vt:lpstr>Plan d’action en faveur de l’Adaptabilité</vt:lpstr>
      <vt:lpstr>Améliorer l’efficacité personnelle avec Adaptabilité™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Sandra Johnson</dc:creator>
  <cp:lastModifiedBy>Karna Caldwell</cp:lastModifiedBy>
  <cp:revision>1264</cp:revision>
  <cp:lastPrinted>2021-06-10T19:57:06Z</cp:lastPrinted>
  <dcterms:created xsi:type="dcterms:W3CDTF">2021-02-09T18:22:56Z</dcterms:created>
  <dcterms:modified xsi:type="dcterms:W3CDTF">2023-07-13T19:29:01Z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y fmtid="{D5CDD505-2E9C-101B-9397-08002B2CF9AE}" pid="6" name="MediaServiceImageTags">
    <vt:lpwstr/>
  </property>
</Properties>
</file>