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090" r:id="rId5"/>
    <p:sldId id="1091"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220" r:id="rId42"/>
    <p:sldId id="1095" r:id="rId43"/>
    <p:sldId id="326" r:id="rId44"/>
    <p:sldId id="1104" r:id="rId45"/>
    <p:sldId id="1105" r:id="rId46"/>
    <p:sldId id="1009" r:id="rId47"/>
    <p:sldId id="1035" r:id="rId48"/>
    <p:sldId id="1033" r:id="rId49"/>
    <p:sldId id="1012" r:id="rId50"/>
    <p:sldId id="1030" r:id="rId51"/>
    <p:sldId id="285" r:id="rId52"/>
    <p:sldId id="1096" r:id="rId53"/>
    <p:sldId id="325" r:id="rId54"/>
    <p:sldId id="1097" r:id="rId55"/>
    <p:sldId id="1098" r:id="rId56"/>
    <p:sldId id="1069" r:id="rId57"/>
    <p:sldId id="963" r:id="rId58"/>
    <p:sldId id="1219"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039639-D894-4A81-B4EF-579D2C17DBBA}">
          <p14:sldIdLst>
            <p14:sldId id="1090"/>
            <p14:sldId id="1091"/>
            <p14:sldId id="1085"/>
            <p14:sldId id="302"/>
            <p14:sldId id="303"/>
            <p14:sldId id="996"/>
            <p14:sldId id="997"/>
            <p14:sldId id="305"/>
            <p14:sldId id="1028"/>
            <p14:sldId id="306"/>
            <p14:sldId id="1006"/>
            <p14:sldId id="938"/>
            <p14:sldId id="312"/>
          </p14:sldIdLst>
        </p14:section>
        <p14:section name="Online Style Profile" id="{9CE885A3-96ED-4697-8E3D-BA86F9F06A5F}">
          <p14:sldIdLst>
            <p14:sldId id="1037"/>
            <p14:sldId id="1058"/>
            <p14:sldId id="1073"/>
            <p14:sldId id="1075"/>
            <p14:sldId id="1074"/>
            <p14:sldId id="1076"/>
          </p14:sldIdLst>
        </p14:section>
        <p14:section name="Paper Style Profile" id="{309AD9A4-7751-4178-960D-181DF6B4C3B6}">
          <p14:sldIdLst>
            <p14:sldId id="1036"/>
            <p14:sldId id="952"/>
            <p14:sldId id="1079"/>
          </p14:sldIdLst>
        </p14:section>
        <p14:section name="Program" id="{9AF97996-A75C-40EC-9745-8CB043160D26}">
          <p14:sldIdLst>
            <p14:sldId id="1093"/>
            <p14:sldId id="330"/>
            <p14:sldId id="1008"/>
          </p14:sldIdLst>
        </p14:section>
        <p14:section name="Online Versatility Profile" id="{77388AF7-100F-4CCC-B549-8D1E6F0ED2FE}">
          <p14:sldIdLst>
            <p14:sldId id="321"/>
            <p14:sldId id="1068"/>
            <p14:sldId id="927"/>
            <p14:sldId id="1005"/>
            <p14:sldId id="1063"/>
            <p14:sldId id="1066"/>
            <p14:sldId id="1070"/>
            <p14:sldId id="1071"/>
            <p14:sldId id="1072"/>
          </p14:sldIdLst>
        </p14:section>
        <p14:section name="Paper Versatility Profile" id="{2F4F6EDD-47E1-47F3-A5F4-E8DB3397D2EC}">
          <p14:sldIdLst>
            <p14:sldId id="1067"/>
            <p14:sldId id="320"/>
            <p14:sldId id="1094"/>
          </p14:sldIdLst>
        </p14:section>
        <p14:section name="Program" id="{111DA964-E0E2-42FB-BD81-367DE76A128D}">
          <p14:sldIdLst>
            <p14:sldId id="1220"/>
            <p14:sldId id="1095"/>
            <p14:sldId id="326"/>
            <p14:sldId id="1104"/>
            <p14:sldId id="1105"/>
            <p14:sldId id="1009"/>
            <p14:sldId id="1035"/>
            <p14:sldId id="1033"/>
            <p14:sldId id="1012"/>
            <p14:sldId id="1030"/>
            <p14:sldId id="285"/>
            <p14:sldId id="1096"/>
            <p14:sldId id="325"/>
            <p14:sldId id="1097"/>
            <p14:sldId id="1098"/>
            <p14:sldId id="1069"/>
            <p14:sldId id="963"/>
            <p14:sldId id="1219"/>
          </p14:sldIdLst>
        </p14:section>
        <p14:section name="SFR" id="{897D95FD-DB5F-47DE-BE18-5EBAB8B1DC14}">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E9EDF3"/>
    <a:srgbClr val="146899"/>
    <a:srgbClr val="444A4A"/>
    <a:srgbClr val="0F4E73"/>
    <a:srgbClr val="B3B3B3"/>
    <a:srgbClr val="48C9F1"/>
    <a:srgbClr val="E9ECEF"/>
    <a:srgbClr val="003651"/>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52300" autoAdjust="0"/>
  </p:normalViewPr>
  <p:slideViewPr>
    <p:cSldViewPr snapToGrid="0" showGuides="1">
      <p:cViewPr varScale="1">
        <p:scale>
          <a:sx n="58" d="100"/>
          <a:sy n="58" d="100"/>
        </p:scale>
        <p:origin x="2256" y="42"/>
      </p:cViewPr>
      <p:guideLst>
        <p:guide orient="horz" pos="1032"/>
        <p:guide pos="3840"/>
      </p:guideLst>
    </p:cSldViewPr>
  </p:slideViewPr>
  <p:outlineViewPr>
    <p:cViewPr>
      <p:scale>
        <a:sx n="33" d="100"/>
        <a:sy n="33" d="100"/>
      </p:scale>
      <p:origin x="0" y="-1452"/>
    </p:cViewPr>
  </p:outlineViewPr>
  <p:notesTextViewPr>
    <p:cViewPr>
      <p:scale>
        <a:sx n="150" d="100"/>
        <a:sy n="150" d="100"/>
      </p:scale>
      <p:origin x="0" y="0"/>
    </p:cViewPr>
  </p:notesTextViewPr>
  <p:sorterViewPr>
    <p:cViewPr varScale="1">
      <p:scale>
        <a:sx n="1" d="1"/>
        <a:sy n="1" d="1"/>
      </p:scale>
      <p:origin x="0" y="0"/>
    </p:cViewPr>
  </p:sorterViewPr>
  <p:notesViewPr>
    <p:cSldViewPr snapToGrid="0" showGuides="1">
      <p:cViewPr varScale="1">
        <p:scale>
          <a:sx n="40" d="100"/>
          <a:sy n="40" d="100"/>
        </p:scale>
        <p:origin x="1963" y="3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7/13/2023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7/13/2023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1327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09260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6464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SOCIAL STYLE Model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00346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Copy or Retype Slide Headline Here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589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0582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827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Versatility</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892609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Copy or Retype Slide Headline Here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745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57011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a:t>
            </a:r>
            <a:r>
              <a:rPr lang="en-US" sz="1100" b="1" dirty="0">
                <a:solidFill>
                  <a:srgbClr val="000000"/>
                </a:solidFill>
                <a:highlight>
                  <a:srgbClr val="FFFF00"/>
                </a:highlight>
                <a:latin typeface="Arial" panose="020B0604020202020204" pitchFamily="34" charset="0"/>
              </a:rPr>
              <a:t>page 3</a:t>
            </a:r>
            <a:r>
              <a:rPr lang="en-US" sz="1100" b="1" dirty="0">
                <a:solidFill>
                  <a:srgbClr val="000000"/>
                </a:solidFill>
                <a:latin typeface="Arial" panose="020B0604020202020204" pitchFamily="34" charset="0"/>
              </a:rPr>
              <a:t>)</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4)</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72940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7/13/2023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7/13/2023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7/13/2023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7/13/2023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7/13/2023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7/13/2023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7/13/2023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7/13/2023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7/13/2023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7/13/2023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066802" y="2300922"/>
            <a:ext cx="6502401" cy="1557337"/>
          </a:xfrm>
        </p:spPr>
        <p:txBody>
          <a:bodyPr wrap="square">
            <a:noAutofit/>
          </a:bodyPr>
          <a:lstStyle/>
          <a:p>
            <a:pPr>
              <a:defRPr sz="4000"/>
            </a:pPr>
            <a:r>
              <a:rPr lang="fr-FR" dirty="0"/>
              <a:t>Améliorer l'efficacité personnelle avec la Souplesse</a:t>
            </a:r>
            <a:r>
              <a:rPr lang="fr-CA" baseline="30000" dirty="0"/>
              <a:t>TM</a:t>
            </a:r>
            <a:endParaRPr lang="fr-CA"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fr-CA"/>
              <a:t>Version 4.0</a:t>
            </a:r>
            <a:endParaRPr lang="fr-CA" dirty="0"/>
          </a:p>
        </p:txBody>
      </p:sp>
    </p:spTree>
    <p:extLst>
      <p:ext uri="{BB962C8B-B14F-4D97-AF65-F5344CB8AC3E}">
        <p14:creationId xmlns:p14="http://schemas.microsoft.com/office/powerpoint/2010/main" val="5698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CA" dirty="0"/>
              <a:t>Comportements de La Réceptivité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CA" smtClean="0"/>
              <a:t>10</a:t>
            </a:fld>
            <a:endParaRPr lang="fr-CA"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fr-CA"/>
              <a:t>© The TRACOM Corporation. Tous droits réservés.</a:t>
            </a:r>
            <a:endParaRPr lang="fr-CA"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4047575934"/>
              </p:ext>
            </p:extLst>
          </p:nvPr>
        </p:nvGraphicFramePr>
        <p:xfrm>
          <a:off x="8776759" y="2300288"/>
          <a:ext cx="3110441" cy="640080"/>
        </p:xfrm>
        <a:graphic>
          <a:graphicData uri="http://schemas.openxmlformats.org/drawingml/2006/table">
            <a:tbl>
              <a:tblPr>
                <a:tableStyleId>{5FD0F851-EC5A-4D38-B0AD-8093EC10F338}</a:tableStyleId>
              </a:tblPr>
              <a:tblGrid>
                <a:gridCol w="725460">
                  <a:extLst>
                    <a:ext uri="{9D8B030D-6E8A-4147-A177-3AD203B41FA5}">
                      <a16:colId xmlns:a16="http://schemas.microsoft.com/office/drawing/2014/main" val="3316520189"/>
                    </a:ext>
                  </a:extLst>
                </a:gridCol>
                <a:gridCol w="238498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a:t>
                      </a:r>
                      <a:r>
                        <a:rPr lang="en-US" dirty="0"/>
                        <a:t> </a:t>
                      </a:r>
                      <a:r>
                        <a:rPr dirty="0"/>
                        <a:t>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4166329817"/>
              </p:ext>
            </p:extLst>
          </p:nvPr>
        </p:nvGraphicFramePr>
        <p:xfrm>
          <a:off x="390525" y="2316163"/>
          <a:ext cx="3186641" cy="640080"/>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4569955" y="5785297"/>
            <a:ext cx="3052090"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CA" dirty="0"/>
              <a:t>Exprime</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Forme des descriptifs</a:t>
              </a:r>
              <a:endParaRPr lang="fr-CA"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Faits/Données</a:t>
              </a:r>
              <a:endParaRPr lang="fr-CA"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Opinions/Histoires</a:t>
              </a:r>
              <a:endParaRPr lang="fr-CA"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Objets du discours</a:t>
              </a:r>
              <a:endParaRPr lang="fr-CA"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Tâche</a:t>
              </a:r>
              <a:endParaRPr lang="fr-CA"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Personnes</a:t>
              </a:r>
              <a:endParaRPr lang="fr-CA"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Émotion dans la voix</a:t>
              </a:r>
              <a:endParaRPr lang="fr-CA"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 d’inflexion</a:t>
              </a:r>
              <a:endParaRPr lang="fr-CA"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 d’inflexion</a:t>
              </a:r>
              <a:endParaRPr lang="fr-CA"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CA"/>
                <a:t>Expression faciale</a:t>
              </a:r>
              <a:endParaRPr lang="fr-CA"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Contrôlée</a:t>
              </a:r>
              <a:endParaRPr lang="fr-CA"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Animée</a:t>
              </a:r>
              <a:endParaRPr lang="fr-CA"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Posture du corps</a:t>
              </a:r>
              <a:endParaRPr lang="fr-CA"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Rigide</a:t>
              </a:r>
              <a:endParaRPr lang="fr-CA"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Décontractée</a:t>
              </a:r>
              <a:endParaRPr lang="fr-CA"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CA"/>
                <a:t>Utilisation des mains</a:t>
              </a:r>
              <a:endParaRPr lang="fr-CA"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CA"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Moins</a:t>
              </a:r>
              <a:endParaRPr lang="fr-CA"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CA"/>
                <a:t>Plus</a:t>
              </a:r>
              <a:endParaRPr lang="fr-CA"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17195" y="249460"/>
            <a:ext cx="7793037" cy="5715000"/>
          </a:xfrm>
        </p:spPr>
        <p:txBody>
          <a:bodyPr wrap="square">
            <a:noAutofit/>
          </a:bodyPr>
          <a:lstStyle/>
          <a:p>
            <a:r>
              <a:rPr lang="fr-CA"/>
              <a:t> </a:t>
            </a:r>
            <a:endParaRPr lang="fr-CA"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CA" dirty="0"/>
              <a:t>Le modèle STYLE SOCIAL</a:t>
            </a:r>
            <a:r>
              <a:rPr lang="fr-CA" baseline="30000" dirty="0">
                <a:solidFill>
                  <a:srgbClr val="146899"/>
                </a:solidFill>
              </a:rPr>
              <a:t>™</a:t>
            </a:r>
            <a:endParaRPr lang="fr-CA"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11</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24351" y="2927667"/>
            <a:ext cx="124539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352549"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687"/>
                <a:gd name="adj2" fmla="val -801"/>
                <a:gd name="adj3" fmla="val 59100"/>
                <a:gd name="adj4" fmla="val 9893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de contrôle</a:t>
              </a:r>
            </a:p>
            <a:p>
              <a:pPr>
                <a:lnSpc>
                  <a:spcPct val="85000"/>
                </a:lnSpc>
              </a:pPr>
              <a:endParaRPr lang="fr-CA" sz="20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927"/>
                <a:gd name="adj2" fmla="val -352"/>
                <a:gd name="adj3" fmla="val 59927"/>
                <a:gd name="adj4" fmla="val 975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de contrôle</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Fonceur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7169"/>
                <a:gd name="adj2" fmla="val -712"/>
                <a:gd name="adj3" fmla="val 58272"/>
                <a:gd name="adj4" fmla="val 9964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Demande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a:t>
              </a:r>
              <a:br>
                <a:rPr lang="fr-CA" dirty="0"/>
              </a:br>
              <a:r>
                <a:rPr lang="fr-CA" dirty="0"/>
                <a:t>Aimable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8272"/>
                <a:gd name="adj2" fmla="val -705"/>
                <a:gd name="adj3" fmla="val 57721"/>
                <a:gd name="adj4" fmla="val 982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CA" dirty="0"/>
                <a:t>Affirme avec assertivité</a:t>
              </a:r>
              <a:br>
                <a:rPr lang="fr-CA" dirty="0">
                  <a:solidFill>
                    <a:schemeClr val="tx2"/>
                  </a:solidFill>
                </a:rPr>
              </a:br>
              <a:r>
                <a:rPr lang="fr-CA" dirty="0"/>
                <a:t>Plus d’émotion</a:t>
              </a:r>
            </a:p>
            <a:p>
              <a:pPr>
                <a:lnSpc>
                  <a:spcPct val="85000"/>
                </a:lnSpc>
              </a:pPr>
              <a:endParaRPr lang="fr-CA" sz="20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CA"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9778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CA"/>
              <a:t>Besoin, orientation et action de croissance</a:t>
            </a:r>
            <a:endParaRPr lang="fr-CA"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CA" smtClean="0"/>
              <a:t>12</a:t>
            </a:fld>
            <a:endParaRPr lang="fr-CA"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Action de croissance</a:t>
              </a:r>
            </a:p>
            <a:p>
              <a:pPr>
                <a:lnSpc>
                  <a:spcPct val="85000"/>
                </a:lnSpc>
                <a:defRPr sz="1600">
                  <a:solidFill>
                    <a:schemeClr val="tx2"/>
                  </a:solidFill>
                </a:defRPr>
              </a:pPr>
              <a:r>
                <a:rPr lang="fr-CA" dirty="0"/>
                <a:t>Le 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Besoin</a:t>
              </a:r>
            </a:p>
            <a:p>
              <a:pPr>
                <a:lnSpc>
                  <a:spcPct val="85000"/>
                </a:lnSpc>
                <a:defRPr sz="1600">
                  <a:solidFill>
                    <a:schemeClr val="tx2"/>
                  </a:solidFill>
                </a:defRPr>
              </a:pPr>
              <a:r>
                <a:rPr lang="fr-CA"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Orientation</a:t>
              </a:r>
              <a:br>
                <a:rPr lang="fr-CA" sz="2000" dirty="0">
                  <a:solidFill>
                    <a:schemeClr val="tx2"/>
                  </a:solidFill>
                </a:rPr>
              </a:br>
              <a:r>
                <a:rPr lang="fr-CA" sz="1600" dirty="0"/>
                <a:t>Le comportement commun utilisé pour </a:t>
              </a:r>
              <a:br>
                <a:rPr lang="fr-CA" sz="1600" dirty="0"/>
              </a:br>
              <a:r>
                <a:rPr lang="fr-CA" sz="1600" dirty="0"/>
                <a:t>réaliser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38323" cy="1995488"/>
          </a:xfrm>
        </p:spPr>
        <p:txBody>
          <a:bodyPr wrap="square">
            <a:noAutofit/>
          </a:bodyPr>
          <a:lstStyle/>
          <a:p>
            <a:r>
              <a:rPr lang="fr-CA" dirty="0"/>
              <a:t>STYLE SOCIAL </a:t>
            </a:r>
            <a:br>
              <a:rPr lang="fr-CA" dirty="0"/>
            </a:br>
            <a:r>
              <a:rPr lang="fr-CA" dirty="0"/>
              <a:t>Caractéristiques clés</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CA" smtClean="0"/>
              <a:t>13</a:t>
            </a:fld>
            <a:endParaRPr lang="fr-CA"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86722" y="5398259"/>
            <a:ext cx="279918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CA" dirty="0"/>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CA"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CA" dirty="0"/>
              <a:t>Affirme</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170361" y="1155366"/>
            <a:ext cx="344859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Analytique</a:t>
            </a:r>
            <a:br>
              <a:rPr lang="fr-CA" dirty="0">
                <a:solidFill>
                  <a:schemeClr val="tx2"/>
                </a:solidFill>
                <a:latin typeface="Arial Black" panose="020B0A04020102020204" pitchFamily="34" charset="0"/>
              </a:rPr>
            </a:b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 </a:t>
            </a:r>
            <a:r>
              <a:rPr lang="fr-CA" dirty="0">
                <a:solidFill>
                  <a:schemeClr val="tx2"/>
                </a:solidFill>
              </a:rPr>
              <a:t>Avoir raison</a:t>
            </a:r>
            <a:endParaRPr lang="fr-CA" b="1" dirty="0">
              <a:solidFill>
                <a:schemeClr val="tx2"/>
              </a:solidFill>
            </a:endParaRP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Penser</a:t>
            </a:r>
          </a:p>
          <a:p>
            <a:pPr algn="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Déclarer</a:t>
            </a:r>
          </a:p>
          <a:p>
            <a:pPr algn="r">
              <a:lnSpc>
                <a:spcPct val="85000"/>
              </a:lnSpc>
              <a:defRPr sz="1600">
                <a:solidFill>
                  <a:schemeClr val="tx2"/>
                </a:solidFill>
              </a:defRPr>
            </a:pPr>
            <a:r>
              <a:rPr lang="fr-CA" dirty="0"/>
              <a:t> </a:t>
            </a:r>
          </a:p>
          <a:p>
            <a:pPr>
              <a:lnSpc>
                <a:spcPct val="85000"/>
              </a:lnSpc>
            </a:pPr>
            <a:endParaRPr lang="fr-CA"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228848" y="3598820"/>
            <a:ext cx="3362952" cy="184969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CA" dirty="0"/>
              <a:t>Aimable</a:t>
            </a:r>
          </a:p>
          <a:p>
            <a:pPr algn="r">
              <a:lnSpc>
                <a:spcPct val="85000"/>
              </a:lnSpc>
            </a:pPr>
            <a:endParaRPr lang="fr-CA" dirty="0">
              <a:solidFill>
                <a:schemeClr val="tx2"/>
              </a:solidFill>
              <a:latin typeface="Arial Black" panose="020B0A04020102020204" pitchFamily="34" charset="0"/>
            </a:endParaRPr>
          </a:p>
          <a:p>
            <a:pPr algn="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Sécurité personnelle</a:t>
            </a:r>
          </a:p>
          <a:p>
            <a:pPr algn="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Relations</a:t>
            </a:r>
          </a:p>
          <a:p>
            <a:pPr algn="r">
              <a:lnSpc>
                <a:spcPct val="85000"/>
              </a:lnSpc>
            </a:pPr>
            <a:r>
              <a:rPr lang="fr-CA" b="1" dirty="0">
                <a:solidFill>
                  <a:schemeClr val="accent6"/>
                </a:solidFill>
              </a:rPr>
              <a:t>Action de croissance : </a:t>
            </a:r>
            <a:r>
              <a:rPr lang="fr-CA" dirty="0">
                <a:solidFill>
                  <a:schemeClr val="tx2"/>
                </a:solidFill>
              </a:rPr>
              <a:t>Initier</a:t>
            </a:r>
          </a:p>
          <a:p>
            <a:pPr>
              <a:lnSpc>
                <a:spcPct val="85000"/>
              </a:lnSpc>
            </a:pPr>
            <a:endParaRPr lang="fr-CA"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1" y="1155366"/>
            <a:ext cx="329518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Fonceur</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Résultats</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Action</a:t>
            </a:r>
            <a:endParaRPr lang="fr-CA" b="1" dirty="0">
              <a:solidFill>
                <a:schemeClr val="tx2"/>
              </a:solidFill>
            </a:endParaRPr>
          </a:p>
          <a:p>
            <a:pPr>
              <a:lnSpc>
                <a:spcPct val="85000"/>
              </a:lnSpc>
            </a:pPr>
            <a:r>
              <a:rPr lang="fr-CA" b="1" dirty="0">
                <a:solidFill>
                  <a:schemeClr val="accent6"/>
                </a:solidFill>
              </a:rPr>
              <a:t>Action de croissance :</a:t>
            </a:r>
            <a:r>
              <a:rPr lang="fr-CA"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1" y="3598822"/>
            <a:ext cx="3457106" cy="1431159"/>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CA" dirty="0"/>
              <a:t>Expressif</a:t>
            </a:r>
          </a:p>
          <a:p>
            <a:pPr>
              <a:lnSpc>
                <a:spcPct val="85000"/>
              </a:lnSpc>
            </a:pPr>
            <a:endParaRPr lang="fr-CA" dirty="0">
              <a:solidFill>
                <a:schemeClr val="tx2"/>
              </a:solidFill>
              <a:latin typeface="Arial Black" panose="020B0A04020102020204" pitchFamily="34" charset="0"/>
            </a:endParaRPr>
          </a:p>
          <a:p>
            <a:pPr>
              <a:lnSpc>
                <a:spcPct val="85000"/>
              </a:lnSpc>
            </a:pPr>
            <a:r>
              <a:rPr lang="fr-CA" b="1" dirty="0">
                <a:solidFill>
                  <a:schemeClr val="accent6"/>
                </a:solidFill>
              </a:rPr>
              <a:t>Besoin :</a:t>
            </a:r>
            <a:r>
              <a:rPr lang="fr-CA" dirty="0">
                <a:solidFill>
                  <a:schemeClr val="accent6"/>
                </a:solidFill>
              </a:rPr>
              <a:t> </a:t>
            </a:r>
            <a:r>
              <a:rPr lang="fr-CA" dirty="0">
                <a:solidFill>
                  <a:schemeClr val="tx2"/>
                </a:solidFill>
              </a:rPr>
              <a:t>Approbation personnelle</a:t>
            </a:r>
          </a:p>
          <a:p>
            <a:pPr>
              <a:lnSpc>
                <a:spcPct val="85000"/>
              </a:lnSpc>
            </a:pPr>
            <a:r>
              <a:rPr lang="fr-CA" b="1" dirty="0">
                <a:solidFill>
                  <a:schemeClr val="accent6"/>
                </a:solidFill>
              </a:rPr>
              <a:t>Orientation :</a:t>
            </a:r>
            <a:r>
              <a:rPr lang="fr-CA" dirty="0">
                <a:solidFill>
                  <a:schemeClr val="accent6"/>
                </a:solidFill>
              </a:rPr>
              <a:t> </a:t>
            </a:r>
            <a:r>
              <a:rPr lang="fr-CA" dirty="0">
                <a:solidFill>
                  <a:schemeClr val="tx2"/>
                </a:solidFill>
              </a:rPr>
              <a:t>Spontanéité</a:t>
            </a:r>
          </a:p>
          <a:p>
            <a:pPr>
              <a:lnSpc>
                <a:spcPct val="85000"/>
              </a:lnSpc>
            </a:pPr>
            <a:r>
              <a:rPr lang="fr-CA" b="1" dirty="0">
                <a:solidFill>
                  <a:schemeClr val="accent6"/>
                </a:solidFill>
              </a:rPr>
              <a:t>Action de croissance :</a:t>
            </a:r>
            <a:r>
              <a:rPr lang="fr-CA" dirty="0">
                <a:solidFill>
                  <a:schemeClr val="accent6"/>
                </a:solidFill>
              </a:rPr>
              <a:t> </a:t>
            </a:r>
            <a:r>
              <a:rPr lang="fr-CA"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a:t>
            </a:r>
            <a:br>
              <a:rPr lang="fr-CA" dirty="0"/>
            </a:br>
            <a:r>
              <a:rPr lang="fr-CA" dirty="0"/>
              <a:t>STYLE SOCIAL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solidFill>
                  <a:srgbClr val="898989"/>
                </a:solidFill>
              </a:rPr>
              <a:t>14</a:t>
            </a:fld>
            <a:endParaRPr lang="fr-CA"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15</a:t>
            </a:fld>
            <a:endParaRPr lang="fr-CA"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9488CFDD-9EB0-F42F-BBB3-080F0BFBC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12" y="508622"/>
            <a:ext cx="4239491" cy="5486400"/>
          </a:xfrm>
          <a:prstGeom prst="rect">
            <a:avLst/>
          </a:prstGeom>
          <a:ln>
            <a:solidFill>
              <a:schemeClr val="tx1"/>
            </a:solidFill>
          </a:ln>
        </p:spPr>
      </p:pic>
      <p:pic>
        <p:nvPicPr>
          <p:cNvPr id="5" name="Picture 4" descr="Graphical user interface&#10;&#10;Description automatically generated with medium confidence">
            <a:extLst>
              <a:ext uri="{FF2B5EF4-FFF2-40B4-BE49-F238E27FC236}">
                <a16:creationId xmlns:a16="http://schemas.microsoft.com/office/drawing/2014/main" id="{574B9C46-AEBF-13A3-8DE0-98FEE2DD4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965" y="508622"/>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16</a:t>
            </a:fld>
            <a:endParaRPr lang="fr-CA"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Diagram&#10;&#10;Description automatically generated">
            <a:extLst>
              <a:ext uri="{FF2B5EF4-FFF2-40B4-BE49-F238E27FC236}">
                <a16:creationId xmlns:a16="http://schemas.microsoft.com/office/drawing/2014/main" id="{CB0ED68B-FC13-319F-23E7-1CC83AF4D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544513"/>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D6863D29-0453-971B-1EAF-03E08400C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159" y="544513"/>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17</a:t>
            </a:fld>
            <a:endParaRPr lang="fr-CA"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Text, timeline&#10;&#10;Description automatically generated">
            <a:extLst>
              <a:ext uri="{FF2B5EF4-FFF2-40B4-BE49-F238E27FC236}">
                <a16:creationId xmlns:a16="http://schemas.microsoft.com/office/drawing/2014/main" id="{9D1EB80E-D064-34B0-4FEA-47B0FD634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441" y="685800"/>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69B62518-1614-AF0E-F9DB-A15C5137E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722" y="685800"/>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18</a:t>
            </a:fld>
            <a:endParaRPr lang="fr-CA"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pic>
        <p:nvPicPr>
          <p:cNvPr id="3" name="Picture 2" descr="Table&#10;&#10;Description automatically generated">
            <a:extLst>
              <a:ext uri="{FF2B5EF4-FFF2-40B4-BE49-F238E27FC236}">
                <a16:creationId xmlns:a16="http://schemas.microsoft.com/office/drawing/2014/main" id="{4EBDF7D0-6C00-C325-582E-A75BF258F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821" y="684026"/>
            <a:ext cx="4239491" cy="5486400"/>
          </a:xfrm>
          <a:prstGeom prst="rect">
            <a:avLst/>
          </a:prstGeom>
          <a:ln>
            <a:solidFill>
              <a:schemeClr val="tx1"/>
            </a:solidFill>
          </a:ln>
        </p:spPr>
      </p:pic>
      <p:pic>
        <p:nvPicPr>
          <p:cNvPr id="9" name="Picture 8" descr="Graphical user interface, text&#10;&#10;Description automatically generated">
            <a:extLst>
              <a:ext uri="{FF2B5EF4-FFF2-40B4-BE49-F238E27FC236}">
                <a16:creationId xmlns:a16="http://schemas.microsoft.com/office/drawing/2014/main" id="{192CE9F8-C140-3B02-A48E-A25D4ABD5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763" y="684026"/>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19</a:t>
            </a:fld>
            <a:endParaRPr lang="fr-CA" sz="1000" dirty="0">
              <a:solidFill>
                <a:srgbClr val="898989"/>
              </a:solidFill>
            </a:endParaRPr>
          </a:p>
        </p:txBody>
      </p:sp>
      <p:pic>
        <p:nvPicPr>
          <p:cNvPr id="3" name="Picture 2" descr="A picture containing table&#10;&#10;Description automatically generated">
            <a:extLst>
              <a:ext uri="{FF2B5EF4-FFF2-40B4-BE49-F238E27FC236}">
                <a16:creationId xmlns:a16="http://schemas.microsoft.com/office/drawing/2014/main" id="{B15001A9-E124-6EC9-70D0-D8841EF87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272" y="62581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B85F1BD8-CA62-8D7C-9B59-246A72CCB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625814"/>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Objectifs de formation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CA" dirty="0"/>
              <a:t>Obtenez une compréhension Le modèle STYLE SOCIAL STYLE™.</a:t>
            </a:r>
          </a:p>
          <a:p>
            <a:pPr eaLnBrk="1" hangingPunct="1">
              <a:spcAft>
                <a:spcPts val="600"/>
              </a:spcAft>
              <a:defRPr sz="2400">
                <a:ea typeface="ヒラギノ角ゴ Pro W3" pitchFamily="4" charset="-128"/>
                <a:cs typeface="ヒラギノ角ゴ Pro W3" pitchFamily="4" charset="-128"/>
              </a:defRPr>
            </a:pPr>
            <a:r>
              <a:rPr lang="fr-CA" dirty="0"/>
              <a:t>Estimez votre STYLE SOCIAL  en remplissant une évaluation d’auto-perception.</a:t>
            </a:r>
          </a:p>
          <a:p>
            <a:pPr eaLnBrk="1" hangingPunct="1">
              <a:spcAft>
                <a:spcPts val="600"/>
              </a:spcAft>
              <a:defRPr sz="2400">
                <a:ea typeface="ヒラギノ角ゴ Pro W3" pitchFamily="4" charset="-128"/>
                <a:cs typeface="ヒラギノ角ゴ Pro W3" pitchFamily="4" charset="-128"/>
              </a:defRPr>
            </a:pPr>
            <a:r>
              <a:rPr lang="fr-CA" dirty="0"/>
              <a:t>Améliorez la compréhension de votre comportement et de la façon dont les autres perçoivent les personnes ayant votre Style.</a:t>
            </a:r>
          </a:p>
          <a:p>
            <a:pPr eaLnBrk="1" hangingPunct="1">
              <a:spcAft>
                <a:spcPts val="600"/>
              </a:spcAft>
              <a:defRPr sz="2400">
                <a:ea typeface="ヒラギノ角ゴ Pro W3" pitchFamily="4" charset="-128"/>
                <a:cs typeface="ヒラギノ角ゴ Pro W3" pitchFamily="4" charset="-128"/>
              </a:defRPr>
            </a:pPr>
            <a:r>
              <a:rPr lang="fr-CA" dirty="0"/>
              <a:t>Augmentez votre Souplesse pour devenir plus efficace avec les autres.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2</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356165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a:t>
            </a:r>
            <a:br>
              <a:rPr lang="fr-CA" dirty="0"/>
            </a:br>
            <a:r>
              <a:rPr lang="fr-CA" dirty="0"/>
              <a:t>STYLE SOCIAL sur papier</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20</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fr-CA" dirty="0"/>
              <a:t>Votre profil d’auto-perception STYLE SOCIAL</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3" y="2316163"/>
            <a:ext cx="6514723"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Déchirez la perforation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Transférez les réponses de chaque question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Additionnez les totaux des colonnes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Déterminez votre STYLE SOCIAL</a:t>
            </a:r>
          </a:p>
          <a:p>
            <a:endParaRPr lang="fr-CA"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fr-CA" smtClean="0"/>
              <a:t>21</a:t>
            </a:fld>
            <a:endParaRPr lang="fr-CA"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fr-CA"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085233" cy="276225"/>
          </a:xfrm>
          <a:prstGeom prst="rect">
            <a:avLst/>
          </a:prstGeom>
          <a:noFill/>
          <a:ln w="9525">
            <a:noFill/>
            <a:miter lim="800000"/>
            <a:headEnd/>
            <a:tailEnd/>
          </a:ln>
        </p:spPr>
        <p:txBody>
          <a:bodyPr wrap="square" lIns="0" rIns="0">
            <a:prstTxWarp prst="textNoShape">
              <a:avLst/>
            </a:prstTxWarp>
            <a:noAutofit/>
          </a:bodyPr>
          <a:lstStyle/>
          <a:p>
            <a:pPr algn="ctr">
              <a:buFontTx/>
              <a:buNone/>
              <a:defRPr sz="1200" b="1" cap="all">
                <a:solidFill>
                  <a:srgbClr val="0C4176"/>
                </a:solidFill>
                <a:latin typeface="Arial"/>
                <a:cs typeface="Arial"/>
              </a:defRPr>
            </a:pPr>
            <a:r>
              <a:rPr lang="fr-CA" dirty="0"/>
              <a:t>Analytique</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71273" y="2986903"/>
            <a:ext cx="9731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Fonceur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Expressif</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CA" dirty="0"/>
              <a:t>Aimable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301423" y="3540107"/>
            <a:ext cx="388322" cy="340558"/>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A </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a:t>E</a:t>
            </a:r>
            <a:endParaRPr lang="fr-CA"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D</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fr-CA"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fr-CA" b="1"/>
              <a:t>EXEMPLE</a:t>
            </a:r>
            <a:r>
              <a:rPr lang="fr-CA"/>
              <a:t> :</a:t>
            </a:r>
          </a:p>
          <a:p>
            <a:pPr marL="342900" indent="-342900">
              <a:lnSpc>
                <a:spcPct val="80000"/>
              </a:lnSpc>
            </a:pPr>
            <a:endParaRPr lang="fr-CA"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fr-CA"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715375" y="2124340"/>
            <a:ext cx="63085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CA"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CA"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CA"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fr-CA" dirty="0"/>
              <a:t>Votre auto-perception peut différer de celle des autres!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fr-CA" b="1" dirty="0">
              <a:solidFill>
                <a:schemeClr val="tx1"/>
              </a:solidFill>
            </a:endParaRPr>
          </a:p>
        </p:txBody>
      </p:sp>
    </p:spTree>
    <p:extLst>
      <p:ext uri="{BB962C8B-B14F-4D97-AF65-F5344CB8AC3E}">
        <p14:creationId xmlns:p14="http://schemas.microsoft.com/office/powerpoint/2010/main" val="420080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306233" cy="1995488"/>
          </a:xfrm>
        </p:spPr>
        <p:txBody>
          <a:bodyPr wrap="square">
            <a:noAutofit/>
          </a:bodyPr>
          <a:lstStyle/>
          <a:p>
            <a:r>
              <a:rPr lang="fr-CA" dirty="0"/>
              <a:t>Lisez à propos de votre Style</a:t>
            </a:r>
            <a:endParaRPr lang="fr-CA"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CA"/>
              <a:t> </a:t>
            </a:r>
            <a:endParaRPr lang="fr-CA"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ctr"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rPr>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682008" y="5449141"/>
            <a:ext cx="280861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ctr"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rPr>
              <a:t>Exprime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r"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rPr>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rPr>
              <a:t>Affirme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marL="0" marR="0" lvl="0" indent="0" algn="l" defTabSz="914400" rtl="0" eaLnBrk="1" fontAlgn="auto" latinLnBrk="0" hangingPunct="1">
              <a:lnSpc>
                <a:spcPct val="85000"/>
              </a:lnSpc>
              <a:spcBef>
                <a:spcPts val="0"/>
              </a:spcBef>
              <a:spcAft>
                <a:spcPts val="0"/>
              </a:spcAft>
              <a:buClrTx/>
              <a:buSzTx/>
              <a:buFontTx/>
              <a:buNone/>
              <a:tabLst/>
              <a:defRPr>
                <a:solidFill>
                  <a:srgbClr val="0F4E73"/>
                </a:solidFill>
                <a:latin typeface="Arial Black" panose="020B0A04020102020204" pitchFamily="34" charset="0"/>
              </a:defRPr>
            </a:pPr>
            <a:r>
              <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rPr>
              <a:t>Style Analytique</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latin typeface="Arial Black" panose="020B0A04020102020204" pitchFamily="34" charset="0"/>
              </a:defRPr>
            </a:pPr>
            <a:r>
              <a:rPr kumimoji="0" lang="fr-CA"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Pages 14 à 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marL="0" marR="0" lvl="0" indent="0" algn="l" defTabSz="914400" rtl="0" eaLnBrk="1" fontAlgn="auto" latinLnBrk="0" hangingPunct="1">
              <a:lnSpc>
                <a:spcPct val="85000"/>
              </a:lnSpc>
              <a:spcBef>
                <a:spcPts val="0"/>
              </a:spcBef>
              <a:spcAft>
                <a:spcPts val="0"/>
              </a:spcAft>
              <a:buClrTx/>
              <a:buSzTx/>
              <a:buFontTx/>
              <a:buNone/>
              <a:tabLst/>
              <a:defRPr>
                <a:solidFill>
                  <a:srgbClr val="0F4E73"/>
                </a:solidFill>
                <a:latin typeface="Arial Black" panose="020B0A04020102020204" pitchFamily="34" charset="0"/>
              </a:defRPr>
            </a:pPr>
            <a:r>
              <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rPr>
              <a:t>Style Fonceur</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latin typeface="Arial Black" panose="020B0A04020102020204" pitchFamily="34" charset="0"/>
              </a:defRPr>
            </a:pPr>
            <a:r>
              <a:rPr kumimoji="0" lang="fr-CA"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Pages 8 à 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marL="0" marR="0" lvl="0" indent="0" algn="l" defTabSz="914400" rtl="0" eaLnBrk="1" fontAlgn="auto" latinLnBrk="0" hangingPunct="1">
              <a:lnSpc>
                <a:spcPct val="85000"/>
              </a:lnSpc>
              <a:spcBef>
                <a:spcPts val="0"/>
              </a:spcBef>
              <a:spcAft>
                <a:spcPts val="0"/>
              </a:spcAft>
              <a:buClrTx/>
              <a:buSzTx/>
              <a:buFontTx/>
              <a:buNone/>
              <a:tabLst/>
              <a:defRPr>
                <a:solidFill>
                  <a:srgbClr val="0F4E73"/>
                </a:solidFill>
                <a:latin typeface="Arial Black" panose="020B0A04020102020204" pitchFamily="34" charset="0"/>
              </a:defRPr>
            </a:pPr>
            <a:r>
              <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rPr>
              <a:t>Style Aimable</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latin typeface="Arial Black" panose="020B0A04020102020204" pitchFamily="34" charset="0"/>
              </a:defRPr>
            </a:pPr>
            <a:r>
              <a:rPr kumimoji="0" lang="fr-CA"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Pages 12 à 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marL="0" marR="0" lvl="0" indent="0" algn="l" defTabSz="914400" rtl="0" eaLnBrk="1" fontAlgn="auto" latinLnBrk="0" hangingPunct="1">
              <a:lnSpc>
                <a:spcPct val="85000"/>
              </a:lnSpc>
              <a:spcBef>
                <a:spcPts val="0"/>
              </a:spcBef>
              <a:spcAft>
                <a:spcPts val="0"/>
              </a:spcAft>
              <a:buClrTx/>
              <a:buSzTx/>
              <a:buFontTx/>
              <a:buNone/>
              <a:tabLst/>
              <a:defRPr>
                <a:solidFill>
                  <a:srgbClr val="0F4E73"/>
                </a:solidFill>
                <a:latin typeface="Arial Black" panose="020B0A04020102020204" pitchFamily="34" charset="0"/>
              </a:defRPr>
            </a:pPr>
            <a:r>
              <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rPr>
              <a:t>Style Expressif</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F4E73"/>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latin typeface="Arial Black" panose="020B0A04020102020204" pitchFamily="34" charset="0"/>
              </a:defRPr>
            </a:pPr>
            <a:r>
              <a:rPr kumimoji="0" lang="fr-CA"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Pages 10 à 11</a:t>
            </a:r>
          </a:p>
        </p:txBody>
      </p:sp>
    </p:spTree>
    <p:extLst>
      <p:ext uri="{BB962C8B-B14F-4D97-AF65-F5344CB8AC3E}">
        <p14:creationId xmlns:p14="http://schemas.microsoft.com/office/powerpoint/2010/main" val="902284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CA" dirty="0">
                <a:solidFill>
                  <a:srgbClr val="146899"/>
                </a:solidFill>
              </a:rPr>
              <a:t>Rappels clés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7620000" cy="3131684"/>
          </a:xfrm>
        </p:spPr>
        <p:txBody>
          <a:bodyPr wrap="square">
            <a:noAutofit/>
          </a:bodyPr>
          <a:lstStyle/>
          <a:p>
            <a:pPr>
              <a:spcBef>
                <a:spcPct val="0"/>
              </a:spcBef>
              <a:spcAft>
                <a:spcPts val="1200"/>
              </a:spcAft>
            </a:pPr>
            <a:endParaRPr lang="fr-CA"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CA" dirty="0"/>
              <a:t>Il n’y a pas de « meilleur » Style.</a:t>
            </a:r>
          </a:p>
          <a:p>
            <a:pPr>
              <a:spcBef>
                <a:spcPct val="0"/>
              </a:spcBef>
              <a:spcAft>
                <a:spcPts val="1200"/>
              </a:spcAft>
              <a:defRPr sz="2400">
                <a:ea typeface="ヒラギノ角ゴ Pro W3" panose="020B0300000000000000" pitchFamily="6" charset="-128"/>
              </a:defRPr>
            </a:pPr>
            <a:r>
              <a:rPr lang="fr-CA" dirty="0"/>
              <a:t>Le Style </a:t>
            </a:r>
            <a:r>
              <a:rPr lang="fr-CA" dirty="0">
                <a:cs typeface="Times New Roman" panose="02020603050405020304" pitchFamily="18" charset="0"/>
              </a:rPr>
              <a:t>n’est pas la personnalité.</a:t>
            </a:r>
          </a:p>
          <a:p>
            <a:pPr>
              <a:spcBef>
                <a:spcPct val="0"/>
              </a:spcBef>
              <a:spcAft>
                <a:spcPts val="1200"/>
              </a:spcAft>
              <a:defRPr sz="2400">
                <a:ea typeface="ヒラギノ角ゴ Pro W3" pitchFamily="4" charset="-128"/>
                <a:cs typeface="ヒラギノ角ゴ Pro W3" pitchFamily="4" charset="-128"/>
              </a:defRPr>
            </a:pPr>
            <a:r>
              <a:rPr lang="fr-CA" dirty="0"/>
              <a:t>Votre Style est un thème dans votre comportement.</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CA" dirty="0"/>
              <a:t>Votre Style a des actions de croissance. </a:t>
            </a:r>
          </a:p>
          <a:p>
            <a:pPr>
              <a:spcBef>
                <a:spcPct val="0"/>
              </a:spcBef>
              <a:spcAft>
                <a:spcPts val="1200"/>
              </a:spcAft>
              <a:defRPr sz="2400">
                <a:ea typeface="ヒラギノ角ゴ Pro W3" pitchFamily="4" charset="-128"/>
                <a:cs typeface="ヒラギノ角ゴ Pro W3" pitchFamily="4" charset="-128"/>
              </a:defRPr>
            </a:pPr>
            <a:r>
              <a:rPr lang="fr-CA" dirty="0"/>
              <a:t>Votre défi : Prenez l’initiative d’établir et de construire des relations efficaces avec </a:t>
            </a:r>
            <a:br>
              <a:rPr lang="fr-CA" dirty="0"/>
            </a:br>
            <a:r>
              <a:rPr lang="fr-CA" dirty="0"/>
              <a:t>les autres.</a:t>
            </a:r>
          </a:p>
          <a:p>
            <a:pPr>
              <a:spcBef>
                <a:spcPct val="0"/>
              </a:spcBef>
              <a:spcAft>
                <a:spcPts val="1200"/>
              </a:spcAft>
            </a:pPr>
            <a:endParaRPr lang="fr-CA"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0195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CA" dirty="0">
                <a:solidFill>
                  <a:srgbClr val="146899"/>
                </a:solidFill>
              </a:rPr>
              <a:t>Souplesse</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CA" smtClean="0"/>
              <a:t>24</a:t>
            </a:fld>
            <a:endParaRPr lang="fr-CA"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CA" dirty="0"/>
              <a:t>Souplesse est la façon dont vous vous adaptez aux besoins du Style des autres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2033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6" y="228600"/>
            <a:ext cx="3557586" cy="1995488"/>
          </a:xfrm>
        </p:spPr>
        <p:txBody>
          <a:bodyPr wrap="square"/>
          <a:lstStyle/>
          <a:p>
            <a:r>
              <a:rPr lang="fr-CA" dirty="0"/>
              <a:t>Quatre sources de Souplesse</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CA"/>
              <a:t> </a:t>
            </a:r>
            <a:endParaRPr lang="fr-CA"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rPr>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rPr>
                <a:t>La 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rPr>
                <a:t>La Compétence</a:t>
              </a: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rPr>
                <a:t>La Rétroaction</a:t>
              </a: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74643" y="549276"/>
              <a:ext cx="2809876"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srgbClr val="444A4A"/>
                  </a:solidFill>
                </a:defRPr>
              </a:pPr>
              <a:r>
                <a:rPr kumimoji="0" lang="fr-CA" sz="1800" b="0" i="0" u="none" strike="noStrike" kern="1200" cap="none" spc="0" normalizeH="0" baseline="0" noProof="0" dirty="0">
                  <a:ln>
                    <a:noFill/>
                  </a:ln>
                  <a:solidFill>
                    <a:srgbClr val="444A4A"/>
                  </a:solidFill>
                  <a:effectLst/>
                  <a:uLnTx/>
                  <a:uFillTx/>
                  <a:latin typeface="Arial" panose="020B0604020202020204"/>
                  <a:ea typeface="+mn-ea"/>
                  <a:cs typeface="+mn-cs"/>
                </a:rPr>
                <a:t>L’utilisation appropriée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srgbClr val="444A4A"/>
                  </a:solidFill>
                </a:defRPr>
              </a:pPr>
              <a:r>
                <a:rPr kumimoji="0" lang="fr-CA" sz="1800" b="0" i="0" u="none" strike="noStrike" kern="1200" cap="none" spc="0" normalizeH="0" baseline="0" noProof="0">
                  <a:ln>
                    <a:noFill/>
                  </a:ln>
                  <a:solidFill>
                    <a:srgbClr val="444A4A"/>
                  </a:solidFill>
                  <a:effectLst/>
                  <a:uLnTx/>
                  <a:uFillTx/>
                  <a:latin typeface="Arial" panose="020B0604020202020204"/>
                  <a:ea typeface="+mn-ea"/>
                  <a:cs typeface="+mn-cs"/>
                </a:rPr>
                <a:t>mène à</a:t>
              </a:r>
              <a:endParaRPr kumimoji="0" lang="fr-CA" sz="1800" b="0" i="0" u="none" strike="noStrike" kern="1200" cap="none" spc="0" normalizeH="0" baseline="0" noProof="0" dirty="0">
                <a:ln>
                  <a:noFill/>
                </a:ln>
                <a:solidFill>
                  <a:srgbClr val="444A4A"/>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defRPr>
              </a:pPr>
              <a:r>
                <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rPr>
                <a:t>une plus grande Souplesse</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746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CA" dirty="0"/>
              <a:t>Profil d’auto-perception souplesse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27</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fr-CA" dirty="0"/>
              <a:t>Souplesse globale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3605485288"/>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Habituellement 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cohérent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dirty="0"/>
                        <a:t>SOI-MÊME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CA" smtClean="0"/>
              <a:t>28</a:t>
            </a:fld>
            <a:endParaRPr lang="fr-CA"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CA"/>
              <a:t>© The TRACOM Corporation. Tous droits réservés.</a:t>
            </a:r>
            <a:endParaRPr lang="fr-CA"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fr-CA" dirty="0"/>
              <a:t>Votre cohérence à montrer de Souplesse</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1"/>
            <a:ext cx="1446663" cy="365760"/>
          </a:xfrm>
          <a:prstGeom prst="rect">
            <a:avLst/>
          </a:prstGeom>
          <a:solidFill>
            <a:schemeClr val="bg1"/>
          </a:solidFill>
        </p:spPr>
        <p:txBody>
          <a:bodyPr wrap="square" lIns="0" tIns="0" rIns="0" bIns="0">
            <a:spAutoFit/>
          </a:bodyPr>
          <a:lstStyle/>
          <a:p>
            <a:pPr algn="l"/>
            <a:endParaRPr lang="fr-CA"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CA" dirty="0"/>
              <a:t>La signification des positions de Souplesse</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CA" smtClean="0"/>
              <a:t>29</a:t>
            </a:fld>
            <a:endParaRPr lang="fr-CA"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a:t>© The TRACOM Corporation. Tous droits réservés.</a:t>
            </a:r>
            <a:endParaRPr lang="fr-CA"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08965112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43476">
                  <a:extLst>
                    <a:ext uri="{9D8B030D-6E8A-4147-A177-3AD203B41FA5}">
                      <a16:colId xmlns:a16="http://schemas.microsoft.com/office/drawing/2014/main" val="1415867602"/>
                    </a:ext>
                  </a:extLst>
                </a:gridCol>
                <a:gridCol w="1219200">
                  <a:extLst>
                    <a:ext uri="{9D8B030D-6E8A-4147-A177-3AD203B41FA5}">
                      <a16:colId xmlns:a16="http://schemas.microsoft.com/office/drawing/2014/main" val="2660913467"/>
                    </a:ext>
                  </a:extLst>
                </a:gridCol>
                <a:gridCol w="1104900">
                  <a:extLst>
                    <a:ext uri="{9D8B030D-6E8A-4147-A177-3AD203B41FA5}">
                      <a16:colId xmlns:a16="http://schemas.microsoft.com/office/drawing/2014/main" val="2938964314"/>
                    </a:ext>
                  </a:extLst>
                </a:gridCol>
                <a:gridCol w="1993900">
                  <a:extLst>
                    <a:ext uri="{9D8B030D-6E8A-4147-A177-3AD203B41FA5}">
                      <a16:colId xmlns:a16="http://schemas.microsoft.com/office/drawing/2014/main" val="3464690936"/>
                    </a:ext>
                  </a:extLst>
                </a:gridCol>
                <a:gridCol w="1066800">
                  <a:extLst>
                    <a:ext uri="{9D8B030D-6E8A-4147-A177-3AD203B41FA5}">
                      <a16:colId xmlns:a16="http://schemas.microsoft.com/office/drawing/2014/main" val="2686975815"/>
                    </a:ext>
                  </a:extLst>
                </a:gridCol>
                <a:gridCol w="1244601">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désaccord</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Partiellement d’accord</a:t>
                      </a:r>
                      <a:br>
                        <a:rPr lang="en-US" sz="1400" baseline="0" dirty="0"/>
                      </a:br>
                      <a:r>
                        <a:rPr dirty="0"/>
                        <a:t>Partiellement en désaccord</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En accord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Fortement en</a:t>
                      </a:r>
                      <a:r>
                        <a:rPr lang="en-US" dirty="0"/>
                        <a:t> </a:t>
                      </a:r>
                      <a:r>
                        <a:rPr dirty="0"/>
                        <a:t>accord</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aux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CA"/>
                <a:t>Cohérence</a:t>
              </a:r>
              <a:endParaRPr lang="fr-CA"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97277684"/>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925295">
                    <a:extLst>
                      <a:ext uri="{9D8B030D-6E8A-4147-A177-3AD203B41FA5}">
                        <a16:colId xmlns:a16="http://schemas.microsoft.com/office/drawing/2014/main" val="1939598725"/>
                      </a:ext>
                    </a:extLst>
                  </a:gridCol>
                  <a:gridCol w="1055802">
                    <a:extLst>
                      <a:ext uri="{9D8B030D-6E8A-4147-A177-3AD203B41FA5}">
                        <a16:colId xmlns:a16="http://schemas.microsoft.com/office/drawing/2014/main" val="629770571"/>
                      </a:ext>
                    </a:extLst>
                  </a:gridCol>
                  <a:gridCol w="1273404">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32950" y="2316163"/>
            <a:ext cx="1060450" cy="2173041"/>
            <a:chOff x="9632950" y="2316163"/>
            <a:chExt cx="106045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63295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6934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fr-CA" smtClean="0"/>
              <a:t>3</a:t>
            </a:fld>
            <a:endParaRPr lang="fr-CA"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463130" y="1991382"/>
            <a:ext cx="6404520" cy="430887"/>
          </a:xfrm>
          <a:prstGeom prst="rect">
            <a:avLst/>
          </a:prstGeom>
          <a:noFill/>
        </p:spPr>
        <p:txBody>
          <a:bodyPr wrap="square" lIns="0" tIns="0" rIns="0" bIns="0">
            <a:noAutofit/>
          </a:bodyPr>
          <a:lstStyle/>
          <a:p>
            <a:pPr algn="l">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dirty="0"/>
              <a:t>STYLE SOCIAL ET SOUPLESSE</a:t>
            </a:r>
          </a:p>
        </p:txBody>
      </p:sp>
      <p:sp>
        <p:nvSpPr>
          <p:cNvPr id="8" name="TextBox 7">
            <a:extLst>
              <a:ext uri="{FF2B5EF4-FFF2-40B4-BE49-F238E27FC236}">
                <a16:creationId xmlns:a16="http://schemas.microsoft.com/office/drawing/2014/main" id="{AC9DC170-4BCE-DD40-8FBC-A39A3F32A9DC}"/>
              </a:ext>
            </a:extLst>
          </p:cNvPr>
          <p:cNvSpPr txBox="1"/>
          <p:nvPr/>
        </p:nvSpPr>
        <p:spPr>
          <a:xfrm>
            <a:off x="1335049"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CA"/>
              <a:t>UN ÉLÉMENT CLÉ DE LA RÉUSSITE</a:t>
            </a:r>
            <a:endParaRPr lang="fr-CA" dirty="0"/>
          </a:p>
        </p:txBody>
      </p:sp>
      <p:sp>
        <p:nvSpPr>
          <p:cNvPr id="9" name="TextBox 8">
            <a:extLst>
              <a:ext uri="{FF2B5EF4-FFF2-40B4-BE49-F238E27FC236}">
                <a16:creationId xmlns:a16="http://schemas.microsoft.com/office/drawing/2014/main" id="{4EC9C782-973C-B740-9407-F8C4115FC6DB}"/>
              </a:ext>
            </a:extLst>
          </p:cNvPr>
          <p:cNvSpPr txBox="1"/>
          <p:nvPr/>
        </p:nvSpPr>
        <p:spPr>
          <a:xfrm>
            <a:off x="806835" y="2868687"/>
            <a:ext cx="6768330"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À la suite de la formation sur STYLE SOCIAL et Souplesse , les participants signalent que :</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98394" y="348339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88 %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459526" y="348877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74 %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637591" y="347755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CA"/>
              <a:t>71 %</a:t>
            </a:r>
            <a:endParaRPr lang="fr-CA"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a:t>PLUS EFFICACES À TRAVAILLER AVEC LES AUTRES</a:t>
            </a:r>
            <a:endParaRPr lang="fr-CA" dirty="0"/>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40985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a:t>LES SITUATIONS DE CONFLIT S’AMÉLIORERAIENT</a:t>
            </a:r>
            <a:endParaRPr lang="fr-CA" dirty="0"/>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40916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a:t>LES RELATIONS DE TRAVAIL DIFFICILES S’AMÉLIORERAIENT</a:t>
            </a:r>
            <a:endParaRPr lang="fr-CA" dirty="0"/>
          </a:p>
        </p:txBody>
      </p:sp>
      <p:sp>
        <p:nvSpPr>
          <p:cNvPr id="16" name="TextBox 15">
            <a:extLst>
              <a:ext uri="{FF2B5EF4-FFF2-40B4-BE49-F238E27FC236}">
                <a16:creationId xmlns:a16="http://schemas.microsoft.com/office/drawing/2014/main" id="{618CF056-B922-7D4E-8065-190477C21094}"/>
              </a:ext>
            </a:extLst>
          </p:cNvPr>
          <p:cNvSpPr txBox="1"/>
          <p:nvPr/>
        </p:nvSpPr>
        <p:spPr>
          <a:xfrm>
            <a:off x="1628724" y="5548751"/>
            <a:ext cx="5235308"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Plus la Souplesse augmente, plus le rendement au travail augmente.</a:t>
            </a:r>
            <a:endParaRPr lang="fr-CA"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200920" y="409310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dit qu’ils seront</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433390" y="4093106"/>
            <a:ext cx="113099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dit que</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589709" y="4093106"/>
            <a:ext cx="123623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CA" dirty="0"/>
              <a:t>ont dit que</a:t>
            </a:r>
            <a:endParaRPr lang="fr-CA"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30</a:t>
            </a:fld>
            <a:endParaRPr lang="fr-CA"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0D5488C3-B1E3-2CA1-CE61-FE9C5E77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691" y="605576"/>
            <a:ext cx="4239895" cy="5486400"/>
          </a:xfrm>
          <a:prstGeom prst="rect">
            <a:avLst/>
          </a:prstGeom>
          <a:ln>
            <a:solidFill>
              <a:schemeClr val="tx1"/>
            </a:solidFill>
          </a:ln>
        </p:spPr>
      </p:pic>
      <p:pic>
        <p:nvPicPr>
          <p:cNvPr id="8" name="Picture 7" descr="Graphical user interface, text&#10;&#10;Description automatically generated with medium confidence">
            <a:extLst>
              <a:ext uri="{FF2B5EF4-FFF2-40B4-BE49-F238E27FC236}">
                <a16:creationId xmlns:a16="http://schemas.microsoft.com/office/drawing/2014/main" id="{861D01F2-310C-96C1-9B7B-1A3252F84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40" y="605576"/>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dirty="0"/>
              <a:t>© The TRACOM Corporation. Tous droits réservés.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31</a:t>
            </a:fld>
            <a:endParaRPr lang="fr-CA" sz="1000" dirty="0">
              <a:solidFill>
                <a:srgbClr val="898989"/>
              </a:solidFill>
            </a:endParaRPr>
          </a:p>
        </p:txBody>
      </p:sp>
      <p:pic>
        <p:nvPicPr>
          <p:cNvPr id="4" name="Picture 3" descr="Text, application, letter, email&#10;&#10;Description automatically generated">
            <a:extLst>
              <a:ext uri="{FF2B5EF4-FFF2-40B4-BE49-F238E27FC236}">
                <a16:creationId xmlns:a16="http://schemas.microsoft.com/office/drawing/2014/main" id="{B8E21D35-409D-728D-D029-C7D1120AF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23" y="555295"/>
            <a:ext cx="4239078"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1C60E17E-5990-61AC-CF20-6C7AC1296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555295"/>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32</a:t>
            </a:fld>
            <a:endParaRPr lang="fr-CA"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09DA233F-9A43-12CE-99FB-49708E1C0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9" y="544513"/>
            <a:ext cx="4239491" cy="5486400"/>
          </a:xfrm>
          <a:prstGeom prst="rect">
            <a:avLst/>
          </a:prstGeom>
          <a:ln>
            <a:solidFill>
              <a:schemeClr val="tx1"/>
            </a:solidFill>
          </a:ln>
        </p:spPr>
      </p:pic>
      <p:pic>
        <p:nvPicPr>
          <p:cNvPr id="6" name="Picture 5" descr="Graphical user interface, application, Word&#10;&#10;Description automatically generated">
            <a:extLst>
              <a:ext uri="{FF2B5EF4-FFF2-40B4-BE49-F238E27FC236}">
                <a16:creationId xmlns:a16="http://schemas.microsoft.com/office/drawing/2014/main" id="{652F7E40-3F17-593E-33B5-F98205B9D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569" y="544513"/>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33</a:t>
            </a:fld>
            <a:endParaRPr lang="fr-CA"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D69AC11D-EC9B-28A5-FE0C-8CD8DC935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60" y="724348"/>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E6FC2064-3155-D3AB-2EB3-51477E483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268" y="724348"/>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CA"/>
              <a:t>© The TRACOM Corporation. Tous droits réservés.</a:t>
            </a:r>
            <a:endParaRPr lang="fr-CA" dirty="0"/>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34</a:t>
            </a:fld>
            <a:endParaRPr lang="fr-CA"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F97C2869-E8EC-AF2E-D8DB-0B4DB697D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9" y="502122"/>
            <a:ext cx="4239491" cy="548640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009E0D5F-ED4E-38B6-E2FF-1119B17DB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481" y="502122"/>
            <a:ext cx="4240319" cy="548640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712016" y="2058366"/>
            <a:ext cx="8555934" cy="2302565"/>
          </a:xfrm>
        </p:spPr>
        <p:txBody>
          <a:bodyPr anchor="ctr"/>
          <a:lstStyle/>
          <a:p>
            <a:pPr algn="ctr">
              <a:defRPr sz="5400"/>
            </a:pPr>
            <a:r>
              <a:rPr lang="fr-CA" dirty="0"/>
              <a:t>Profil Souplesse sur papier</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CA" smtClean="0"/>
              <a:t>35</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CA"/>
              <a:t>© The TRACOM Corporation. Tous droits réservés.</a:t>
            </a:r>
            <a:endParaRPr lang="fr-CA"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fr-CA" dirty="0"/>
              <a:t>Souplesse</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048000" y="2584043"/>
            <a:ext cx="6096000" cy="566737"/>
          </a:xfrm>
        </p:spPr>
        <p:txBody>
          <a:bodyPr wrap="square">
            <a:noAutofit/>
          </a:bodyPr>
          <a:lstStyle/>
          <a:p>
            <a:pPr algn="ctr"/>
            <a:r>
              <a:rPr lang="fr-CA" dirty="0"/>
              <a:t>Un comportement perçu comme étant axé sur...</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fr-CA" dirty="0"/>
              <a:t>Une mesure de l’efficacité interpersonnelle lors du travail avec les autres.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latin typeface="Arial Black" panose="020B0A04020102020204" pitchFamily="34" charset="0"/>
              </a:defRPr>
            </a:pPr>
            <a:r>
              <a:rPr kumimoji="0" lang="fr-CA"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Moyenne</a:t>
            </a:r>
            <a:endParaRPr kumimoji="0" lang="fr-CA"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latin typeface="Arial Black" panose="020B0A04020102020204" pitchFamily="34" charset="0"/>
              </a:defRPr>
            </a:pPr>
            <a:r>
              <a:rPr kumimoji="0" lang="fr-CA"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Grande</a:t>
            </a:r>
            <a:endParaRPr kumimoji="0" lang="fr-CA"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a:solidFill>
                  <a:prstClr val="white"/>
                </a:solidFill>
                <a:latin typeface="Arial Black" panose="020B0A04020102020204" pitchFamily="34" charset="0"/>
              </a:defRPr>
            </a:pPr>
            <a:r>
              <a:rPr kumimoji="0" lang="fr-CA" sz="1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Faible</a:t>
            </a:r>
            <a:endParaRPr kumimoji="0" lang="fr-CA"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r"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a:ln>
                  <a:noFill/>
                </a:ln>
                <a:solidFill>
                  <a:srgbClr val="0F4E73"/>
                </a:solidFill>
                <a:effectLst/>
                <a:uLnTx/>
                <a:uFillTx/>
                <a:latin typeface="Arial" panose="020B0604020202020204"/>
                <a:ea typeface="+mn-ea"/>
                <a:cs typeface="+mn-cs"/>
              </a:rPr>
              <a:t>Ma tension</a:t>
            </a:r>
            <a:endPar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2306637"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85000"/>
              </a:lnSpc>
              <a:spcBef>
                <a:spcPts val="0"/>
              </a:spcBef>
              <a:spcAft>
                <a:spcPts val="0"/>
              </a:spcAft>
              <a:buClrTx/>
              <a:buSzTx/>
              <a:buFontTx/>
              <a:buNone/>
              <a:tabLst/>
              <a:defRPr b="1">
                <a:solidFill>
                  <a:srgbClr val="0F4E73"/>
                </a:solidFill>
              </a:defRPr>
            </a:pPr>
            <a:r>
              <a:rPr kumimoji="0" lang="fr-CA" sz="1800" b="1" i="0" u="none" strike="noStrike" kern="1200" cap="none" spc="0" normalizeH="0" baseline="0" noProof="0" dirty="0">
                <a:ln>
                  <a:noFill/>
                </a:ln>
                <a:solidFill>
                  <a:srgbClr val="0F4E73"/>
                </a:solidFill>
                <a:effectLst/>
                <a:uLnTx/>
                <a:uFillTx/>
                <a:latin typeface="Arial" panose="020B0604020202020204"/>
                <a:ea typeface="+mn-ea"/>
                <a:cs typeface="+mn-cs"/>
              </a:rPr>
              <a:t>La tension d’autrui</a:t>
            </a:r>
          </a:p>
        </p:txBody>
      </p:sp>
    </p:spTree>
    <p:extLst>
      <p:ext uri="{BB962C8B-B14F-4D97-AF65-F5344CB8AC3E}">
        <p14:creationId xmlns:p14="http://schemas.microsoft.com/office/powerpoint/2010/main" val="1509450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fr-CA" dirty="0"/>
              <a:t>Votre auto-perception Souplesse</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4254121"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CA" dirty="0"/>
              <a:t>Déchirez la perforation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CA" dirty="0"/>
              <a:t>Additionnez les coches de la colonne grisée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CA" dirty="0"/>
              <a:t>Encerclez la lettre de votre note de Souplesse</a:t>
            </a:r>
          </a:p>
          <a:p>
            <a:endParaRPr lang="fr-CA"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CA"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6572250" y="2168697"/>
            <a:ext cx="1666875" cy="622300"/>
          </a:xfrm>
          <a:prstGeom prst="rect">
            <a:avLst/>
          </a:prstGeom>
          <a:noFill/>
          <a:ln w="9525">
            <a:noFill/>
            <a:miter lim="800000"/>
            <a:headEnd/>
            <a:tailEnd/>
          </a:ln>
        </p:spPr>
        <p:txBody>
          <a:bodyPr>
            <a:prstTxWarp prst="textNoShape">
              <a:avLst/>
            </a:prstTxWarp>
          </a:bodyPr>
          <a:lstStyle/>
          <a:p>
            <a:pPr marL="342900" marR="0" lvl="0" indent="-342900" algn="ctr" defTabSz="914400" rtl="0" eaLnBrk="1" fontAlgn="auto" latinLnBrk="0" hangingPunct="1">
              <a:lnSpc>
                <a:spcPct val="80000"/>
              </a:lnSpc>
              <a:spcBef>
                <a:spcPts val="0"/>
              </a:spcBef>
              <a:spcAft>
                <a:spcPts val="0"/>
              </a:spcAft>
              <a:buClrTx/>
              <a:buSzTx/>
              <a:buFontTx/>
              <a:buNone/>
              <a:tabLst/>
              <a:defRPr sz="1800">
                <a:solidFill>
                  <a:prstClr val="black"/>
                </a:solidFill>
                <a:latin typeface="Arial" pitchFamily="4" charset="0"/>
              </a:defRPr>
            </a:pPr>
            <a:r>
              <a:rPr kumimoji="0" lang="fr-CA" sz="1800" b="1" i="0" u="none" strike="noStrike" kern="1200" cap="none" spc="0" normalizeH="0" baseline="0" noProof="0">
                <a:ln>
                  <a:noFill/>
                </a:ln>
                <a:solidFill>
                  <a:prstClr val="black"/>
                </a:solidFill>
                <a:effectLst/>
                <a:uLnTx/>
                <a:uFillTx/>
                <a:latin typeface="Arial" pitchFamily="4" charset="0"/>
                <a:ea typeface="+mn-ea"/>
                <a:cs typeface="+mn-cs"/>
              </a:rPr>
              <a:t>EXEMPLE</a:t>
            </a:r>
            <a:r>
              <a:rPr kumimoji="0" lang="fr-CA" sz="1800" b="0" i="0" u="none" strike="noStrike" kern="1200" cap="none" spc="0" normalizeH="0" baseline="0" noProof="0">
                <a:ln>
                  <a:noFill/>
                </a:ln>
                <a:solidFill>
                  <a:prstClr val="black"/>
                </a:solidFill>
                <a:effectLst/>
                <a:uLnTx/>
                <a:uFillTx/>
                <a:latin typeface="Arial" pitchFamily="4" charset="0"/>
                <a:ea typeface="+mn-ea"/>
                <a:cs typeface="+mn-cs"/>
              </a:rPr>
              <a:t> :</a:t>
            </a:r>
          </a:p>
          <a:p>
            <a:pPr marL="342900" marR="0" lvl="0" indent="-342900" algn="l" defTabSz="914400" rtl="0" eaLnBrk="1" fontAlgn="auto" latinLnBrk="0" hangingPunct="1">
              <a:lnSpc>
                <a:spcPct val="80000"/>
              </a:lnSpc>
              <a:spcBef>
                <a:spcPts val="0"/>
              </a:spcBef>
              <a:spcAft>
                <a:spcPts val="0"/>
              </a:spcAft>
              <a:buClrTx/>
              <a:buSzTx/>
              <a:buFontTx/>
              <a:buNone/>
              <a:tabLst/>
              <a:defRPr/>
            </a:pPr>
            <a:endParaRPr kumimoji="0" lang="fr-CA" sz="2800" b="0" i="0" u="none" strike="noStrike" kern="1200" cap="none" spc="0" normalizeH="0" baseline="0" noProof="0" dirty="0">
              <a:ln>
                <a:noFill/>
              </a:ln>
              <a:solidFill>
                <a:prstClr val="black"/>
              </a:solidFill>
              <a:effectLst/>
              <a:uLnTx/>
              <a:uFillTx/>
              <a:latin typeface="Arial" pitchFamily="4" charset="0"/>
              <a:ea typeface="+mn-ea"/>
              <a:cs typeface="+mn-cs"/>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7342188" cy="787400"/>
          </a:xfrm>
          <a:prstGeom prst="rect">
            <a:avLst/>
          </a:prstGeom>
          <a:noFill/>
          <a:ln w="9525">
            <a:noFill/>
            <a:miter lim="800000"/>
            <a:headEnd/>
            <a:tailEnd/>
          </a:ln>
        </p:spPr>
        <p:txBody>
          <a:bodyPr>
            <a:prstTxWarp prst="textNoShape">
              <a:avLst/>
            </a:prstTxWarp>
          </a:bodyPr>
          <a:lstStyle/>
          <a:p>
            <a:pPr marL="342900" marR="0" lvl="0" indent="-342900" algn="ctr" defTabSz="914400" rtl="0" eaLnBrk="1" fontAlgn="auto" latinLnBrk="0" hangingPunct="1">
              <a:lnSpc>
                <a:spcPct val="80000"/>
              </a:lnSpc>
              <a:spcBef>
                <a:spcPts val="0"/>
              </a:spcBef>
              <a:spcAft>
                <a:spcPts val="2400"/>
              </a:spcAft>
              <a:buClrTx/>
              <a:buSzTx/>
              <a:buFontTx/>
              <a:buNone/>
              <a:tabLst/>
              <a:defRPr sz="2000" b="1">
                <a:solidFill>
                  <a:srgbClr val="010000"/>
                </a:solidFill>
                <a:latin typeface="Arial" pitchFamily="4" charset="0"/>
              </a:defRPr>
            </a:pPr>
            <a:r>
              <a:rPr kumimoji="0" lang="fr-CA" sz="2000" b="1" i="0" u="none" strike="noStrike" kern="1200" cap="none" spc="0" normalizeH="0" baseline="0" noProof="0" dirty="0">
                <a:ln>
                  <a:noFill/>
                </a:ln>
                <a:solidFill>
                  <a:srgbClr val="010000"/>
                </a:solidFill>
                <a:effectLst/>
                <a:uLnTx/>
                <a:uFillTx/>
                <a:latin typeface="Arial" pitchFamily="4" charset="0"/>
                <a:ea typeface="+mn-ea"/>
                <a:cs typeface="+mn-cs"/>
              </a:rPr>
              <a:t>Votre auto-perception peut différer de celle des autres!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6893822" y="2540195"/>
            <a:ext cx="4127880" cy="830997"/>
          </a:xfrm>
          <a:prstGeom prst="rect">
            <a:avLst/>
          </a:prstGeom>
          <a:noFill/>
          <a:ln w="9525">
            <a:noFill/>
            <a:miter lim="800000"/>
            <a:headEnd/>
            <a:tailEnd/>
          </a:ln>
        </p:spPr>
        <p:txBody>
          <a:bodyPr wrap="square">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0000"/>
                </a:solidFill>
                <a:latin typeface="Arial" pitchFamily="4" charset="0"/>
              </a:defRPr>
            </a:pPr>
            <a:r>
              <a:rPr kumimoji="0" lang="fr-CA" sz="1600" b="0" i="0" u="none" strike="noStrike" kern="1200" cap="none" spc="0" normalizeH="0" baseline="0" noProof="0" dirty="0">
                <a:ln>
                  <a:noFill/>
                </a:ln>
                <a:solidFill>
                  <a:srgbClr val="000000"/>
                </a:solidFill>
                <a:effectLst/>
                <a:uLnTx/>
                <a:uFillTx/>
                <a:latin typeface="Arial" pitchFamily="4" charset="0"/>
                <a:ea typeface="+mn-ea"/>
                <a:cs typeface="+mn-cs"/>
              </a:rPr>
              <a:t>Si 7 ou moins = Faible (encerclez le « F »)</a:t>
            </a:r>
          </a:p>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0000"/>
                </a:solidFill>
                <a:latin typeface="Arial" pitchFamily="4" charset="0"/>
              </a:defRPr>
            </a:pPr>
            <a:r>
              <a:rPr kumimoji="0" lang="fr-CA" sz="1600" b="0" i="0" u="none" strike="noStrike" kern="1200" cap="none" spc="0" normalizeH="0" baseline="0" noProof="0" dirty="0">
                <a:ln>
                  <a:noFill/>
                </a:ln>
                <a:solidFill>
                  <a:srgbClr val="000000"/>
                </a:solidFill>
                <a:effectLst/>
                <a:uLnTx/>
                <a:uFillTx/>
                <a:latin typeface="Arial" pitchFamily="4" charset="0"/>
                <a:ea typeface="+mn-ea"/>
                <a:cs typeface="+mn-cs"/>
              </a:rPr>
              <a:t>Si 8 à 14 = Moyenne (encerclez le « M »)</a:t>
            </a:r>
          </a:p>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0000"/>
                </a:solidFill>
                <a:latin typeface="Arial" pitchFamily="4" charset="0"/>
              </a:defRPr>
            </a:pPr>
            <a:r>
              <a:rPr kumimoji="0" lang="fr-CA" sz="1600" b="0" i="0" u="none" strike="noStrike" kern="1200" cap="none" spc="0" normalizeH="0" baseline="0" noProof="0" dirty="0">
                <a:ln>
                  <a:noFill/>
                </a:ln>
                <a:solidFill>
                  <a:srgbClr val="000000"/>
                </a:solidFill>
                <a:effectLst/>
                <a:uLnTx/>
                <a:uFillTx/>
                <a:latin typeface="Arial" pitchFamily="4" charset="0"/>
                <a:ea typeface="+mn-ea"/>
                <a:cs typeface="+mn-cs"/>
              </a:rPr>
              <a:t>Si 15 à 21 = Grande (encerclez le « H »)</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7906647"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lang="en-US" dirty="0"/>
                        <a:t>F</a:t>
                      </a:r>
                      <a:endParaRPr dirty="0"/>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6736590" y="2082995"/>
            <a:ext cx="4127880" cy="2819400"/>
          </a:xfrm>
          <a:prstGeom prst="rect">
            <a:avLst/>
          </a:prstGeom>
          <a:noFill/>
          <a:ln w="9525">
            <a:solidFill>
              <a:schemeClr val="tx1"/>
            </a:solidFill>
            <a:round/>
            <a:headEnd/>
            <a:tailEnd/>
          </a:ln>
        </p:spPr>
        <p:txBody>
          <a:bodyPr>
            <a:prstTxWarp prst="textNoShape">
              <a:avLst/>
            </a:prstTxWarp>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22228B"/>
              </a:solidFill>
              <a:effectLst/>
              <a:uLnTx/>
              <a:uFillTx/>
              <a:latin typeface="Arial" panose="020B0604020202020204"/>
              <a:ea typeface="+mn-ea"/>
              <a:cs typeface="+mn-cs"/>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8666084" y="3877590"/>
            <a:ext cx="418081" cy="455246"/>
          </a:xfrm>
          <a:prstGeom prst="ellipse">
            <a:avLst/>
          </a:prstGeom>
          <a:noFill/>
          <a:ln w="9525">
            <a:solidFill>
              <a:schemeClr val="tx2"/>
            </a:solidFill>
            <a:round/>
            <a:headEnd/>
            <a:tailEn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Tous droits réservés.</a:t>
            </a:r>
            <a:endParaRPr kumimoji="0" lang="fr-CA"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3807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Objectifs de formation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CA" dirty="0"/>
              <a:t>Obtenez une compréhension Le modèle STYLE SOCIAL STYLE™.</a:t>
            </a:r>
          </a:p>
          <a:p>
            <a:pPr eaLnBrk="1" hangingPunct="1">
              <a:spcAft>
                <a:spcPts val="600"/>
              </a:spcAft>
              <a:defRPr sz="2400">
                <a:ea typeface="ヒラギノ角ゴ Pro W3" pitchFamily="4" charset="-128"/>
                <a:cs typeface="ヒラギノ角ゴ Pro W3" pitchFamily="4" charset="-128"/>
              </a:defRPr>
            </a:pPr>
            <a:r>
              <a:rPr lang="fr-CA" dirty="0"/>
              <a:t>Estimez votre STYLE SOCIAL  en remplissant une évaluation d’auto-perception.</a:t>
            </a:r>
          </a:p>
          <a:p>
            <a:pPr eaLnBrk="1" hangingPunct="1">
              <a:spcAft>
                <a:spcPts val="600"/>
              </a:spcAft>
              <a:defRPr sz="2400">
                <a:ea typeface="ヒラギノ角ゴ Pro W3" pitchFamily="4" charset="-128"/>
                <a:cs typeface="ヒラギノ角ゴ Pro W3" pitchFamily="4" charset="-128"/>
              </a:defRPr>
            </a:pPr>
            <a:r>
              <a:rPr lang="fr-CA" dirty="0"/>
              <a:t>Améliorez la compréhension de votre comportement et de la façon dont les autres perçoivent les personnes ayant votre Style.</a:t>
            </a:r>
          </a:p>
          <a:p>
            <a:pPr eaLnBrk="1" hangingPunct="1">
              <a:spcAft>
                <a:spcPts val="600"/>
              </a:spcAft>
              <a:defRPr sz="2400">
                <a:ea typeface="ヒラギノ角ゴ Pro W3" pitchFamily="4" charset="-128"/>
                <a:cs typeface="ヒラギノ角ゴ Pro W3" pitchFamily="4" charset="-128"/>
              </a:defRPr>
            </a:pPr>
            <a:r>
              <a:rPr lang="fr-CA" dirty="0"/>
              <a:t>Augmentez votre Souplesse pour devenir plus efficace avec les autres.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38</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947879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CA" dirty="0">
                <a:solidFill>
                  <a:srgbClr val="146899"/>
                </a:solidFill>
              </a:rPr>
              <a:t>Prochaines étapes et formation clé</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fr-CA" dirty="0"/>
              <a:t>Partagez votre STYLE SOCIAL avec vos collègues et demandez-leur leur point de vue.</a:t>
            </a:r>
          </a:p>
          <a:p>
            <a:pPr>
              <a:lnSpc>
                <a:spcPct val="90000"/>
              </a:lnSpc>
              <a:spcAft>
                <a:spcPts val="1200"/>
              </a:spcAft>
              <a:defRPr sz="2400"/>
            </a:pPr>
            <a:r>
              <a:rPr lang="fr-CA" dirty="0"/>
              <a:t>Recherchez deux dimensions du comportement : l’assertivité et la réceptivité.</a:t>
            </a:r>
          </a:p>
          <a:p>
            <a:pPr>
              <a:lnSpc>
                <a:spcPct val="90000"/>
              </a:lnSpc>
              <a:spcAft>
                <a:spcPts val="1200"/>
              </a:spcAft>
              <a:defRPr sz="2400"/>
            </a:pPr>
            <a:r>
              <a:rPr lang="fr-CA" dirty="0"/>
              <a:t>Prenez des mesures pour répondre aux besoins STYLE SOCIAL des autres, lorsque vous interagissez avec eux.</a:t>
            </a:r>
          </a:p>
          <a:p>
            <a:pPr>
              <a:lnSpc>
                <a:spcPct val="90000"/>
              </a:lnSpc>
              <a:spcAft>
                <a:spcPts val="1200"/>
              </a:spcAft>
              <a:defRPr sz="2400"/>
            </a:pPr>
            <a:r>
              <a:rPr lang="fr-CA" dirty="0"/>
              <a:t>Prévoyez les comportements de Style futurs probables des autres.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39</a:t>
            </a:fld>
            <a:endParaRPr lang="fr-CA"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CA"/>
              <a:t>Comportements observables et personnalité</a:t>
            </a:r>
            <a:endParaRPr lang="fr-CA"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CA" smtClean="0"/>
              <a:t>4</a:t>
            </a:fld>
            <a:endParaRPr lang="fr-CA"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Comportement interpersonnel</a:t>
              </a:r>
            </a:p>
            <a:p>
              <a:pPr>
                <a:lnSpc>
                  <a:spcPct val="85000"/>
                </a:lnSpc>
                <a:defRPr sz="1600">
                  <a:solidFill>
                    <a:schemeClr val="tx2"/>
                  </a:solidFill>
                </a:defRPr>
              </a:pPr>
              <a:r>
                <a:rPr lang="fr-CA"/>
                <a:t>Ce que vous dites et faites lorsque vous interagissez avec d’autres personnes</a:t>
              </a:r>
              <a:endParaRPr lang="fr-CA"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dirty="0"/>
                <a:t>Comportement</a:t>
              </a:r>
            </a:p>
            <a:p>
              <a:pPr>
                <a:lnSpc>
                  <a:spcPct val="85000"/>
                </a:lnSpc>
                <a:defRPr sz="1600">
                  <a:solidFill>
                    <a:schemeClr val="tx2"/>
                  </a:solidFill>
                </a:defRPr>
              </a:pPr>
              <a:r>
                <a:rPr lang="fr-CA" dirty="0"/>
                <a:t>Ce que vous dites (verbal) et faites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CA" sz="2000" dirty="0"/>
                <a:t>STYLE SOCIAL</a:t>
              </a:r>
              <a:r>
                <a:rPr lang="fr-CA" sz="2000" baseline="30000" dirty="0"/>
                <a:t>®</a:t>
              </a:r>
              <a:br>
                <a:rPr lang="fr-CA" sz="2000" dirty="0">
                  <a:solidFill>
                    <a:schemeClr val="tx2"/>
                  </a:solidFill>
                </a:rPr>
              </a:br>
              <a:r>
                <a:rPr lang="fr-CA" sz="1600" dirty="0"/>
                <a:t>Un modèle d’actions que les autres peuvent observer et approuver pour décrire le comportement d’une personne</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CA"/>
                <a:t>Personnalité</a:t>
              </a:r>
            </a:p>
            <a:p>
              <a:pPr>
                <a:lnSpc>
                  <a:spcPct val="85000"/>
                </a:lnSpc>
                <a:defRPr sz="1600">
                  <a:solidFill>
                    <a:schemeClr val="tx2"/>
                  </a:solidFill>
                </a:defRPr>
              </a:pPr>
              <a:r>
                <a:rPr lang="fr-CA"/>
                <a:t>Tout ce qu’une personne est : ses idées, ses valeurs, ses espoirs et ses rêves</a:t>
              </a:r>
              <a:endParaRPr lang="fr-CA"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CA"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CA"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CA"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CA"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05180" y="3447343"/>
              <a:ext cx="2719268" cy="492443"/>
            </a:xfrm>
            <a:prstGeom prst="rect">
              <a:avLst/>
            </a:prstGeom>
            <a:noFill/>
          </p:spPr>
          <p:txBody>
            <a:bodyPr wrap="square" lIns="0" tIns="0" rIns="0" bIns="0">
              <a:noAutofit/>
            </a:bodyPr>
            <a:lstStyle/>
            <a:p>
              <a:pPr algn="l">
                <a:defRPr sz="1600"/>
              </a:pPr>
              <a:r>
                <a:rPr lang="fr-CA" dirty="0"/>
                <a:t>Comportements observables</a:t>
              </a:r>
            </a:p>
            <a:p>
              <a:pPr algn="l">
                <a:defRPr sz="1600" b="1">
                  <a:latin typeface="Arial Black" panose="020B0A04020102020204" pitchFamily="34" charset="0"/>
                </a:defRPr>
              </a:pPr>
              <a:r>
                <a:rPr lang="fr-CA" dirty="0"/>
                <a:t>Dire/Faire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066" y="3918066"/>
              <a:ext cx="1188584" cy="246221"/>
            </a:xfrm>
            <a:prstGeom prst="rect">
              <a:avLst/>
            </a:prstGeom>
            <a:solidFill>
              <a:srgbClr val="07548B"/>
            </a:solidFill>
          </p:spPr>
          <p:txBody>
            <a:bodyPr wrap="square" lIns="0" tIns="0" rIns="0" bIns="0">
              <a:noAutofit/>
            </a:bodyPr>
            <a:lstStyle/>
            <a:p>
              <a:pPr algn="l">
                <a:defRPr sz="1600">
                  <a:solidFill>
                    <a:schemeClr val="bg1"/>
                  </a:solidFill>
                </a:defRPr>
              </a:pPr>
              <a:r>
                <a:rPr lang="fr-CA" dirty="0"/>
                <a:t>Personnalité</a:t>
              </a:r>
              <a:endParaRPr lang="fr-CA"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CA" dirty="0"/>
              <a:t>SOCIAL STYLE Navigator</a:t>
            </a:r>
            <a:r>
              <a:rPr lang="fr-CA" sz="2800" baseline="30000" dirty="0"/>
              <a:t>®</a:t>
            </a:r>
            <a:endParaRPr lang="fr-CA"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CA" smtClean="0"/>
              <a:t>40</a:t>
            </a:fld>
            <a:endParaRPr lang="fr-CA"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CA"/>
              <a:t>© The TRACOM Corporation. Tous droits réservés.</a:t>
            </a:r>
            <a:endParaRPr lang="fr-CA"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CA" dirty="0"/>
              <a:t>SOCIAL STYLE Navigator</a:t>
            </a:r>
            <a:r>
              <a:rPr lang="fr-CA" baseline="30000" dirty="0"/>
              <a:t>® </a:t>
            </a:r>
            <a:r>
              <a:rPr lang="fr-CA" dirty="0"/>
              <a:t>est une marque déposée de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918201" cy="3628308"/>
          </a:xfrm>
        </p:spPr>
        <p:txBody>
          <a:bodyPr wrap="square">
            <a:noAutofit/>
          </a:bodyPr>
          <a:lstStyle/>
          <a:p>
            <a:r>
              <a:rPr lang="fr-CA" b="1" dirty="0"/>
              <a:t>Estimateur STYLE SOCIAL</a:t>
            </a:r>
            <a:br>
              <a:rPr lang="fr-CA" dirty="0"/>
            </a:br>
            <a:r>
              <a:rPr lang="fr-CA" dirty="0"/>
              <a:t>Un bref sondage qui permet d’estimer le Style des autres.</a:t>
            </a:r>
          </a:p>
          <a:p>
            <a:pPr>
              <a:defRPr b="1"/>
            </a:pPr>
            <a:r>
              <a:rPr lang="fr-CA" dirty="0"/>
              <a:t>Conseiller STYLE SOCIAL </a:t>
            </a:r>
          </a:p>
          <a:p>
            <a:pPr lvl="1"/>
            <a:r>
              <a:rPr lang="fr-CA" dirty="0"/>
              <a:t>La préparation de réunions, de négociations et de présentations.</a:t>
            </a:r>
          </a:p>
          <a:p>
            <a:pPr lvl="1"/>
            <a:r>
              <a:rPr lang="fr-CA" dirty="0"/>
              <a:t>Les meilleures pratiques de Style et Souplesse pour de nombreuses situations.</a:t>
            </a:r>
          </a:p>
          <a:p>
            <a:pPr>
              <a:buNone/>
            </a:pPr>
            <a:r>
              <a:rPr lang="fr-CA" b="1" dirty="0"/>
              <a:t>Modules de formation en ligne</a:t>
            </a:r>
            <a:br>
              <a:rPr lang="fr-CA" dirty="0"/>
            </a:br>
            <a:r>
              <a:rPr lang="fr-CA" dirty="0"/>
              <a:t>Appliquez les concepts de Style aux équipes, à la gestion des conflits et à l’encadrement.</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91484"/>
            <a:ext cx="4346574" cy="1009650"/>
          </a:xfrm>
        </p:spPr>
        <p:txBody>
          <a:bodyPr wrap="square">
            <a:noAutofit/>
          </a:bodyPr>
          <a:lstStyle/>
          <a:p>
            <a:r>
              <a:rPr lang="fr-CA" dirty="0"/>
              <a:t>Accès au        </a:t>
            </a:r>
            <a:br>
              <a:rPr lang="fr-CA" dirty="0"/>
            </a:br>
            <a:r>
              <a:rPr lang="fr-CA" dirty="0"/>
              <a:t>STYLE SOCIAL</a:t>
            </a:r>
            <a:br>
              <a:rPr lang="fr-CA" dirty="0"/>
            </a:br>
            <a:r>
              <a:rPr lang="fr-CA" dirty="0"/>
              <a:t>Navigator</a:t>
            </a:r>
            <a:r>
              <a:rPr lang="fr-CA" baseline="30000" dirty="0"/>
              <a:t>®</a:t>
            </a:r>
            <a:r>
              <a:rPr lang="fr-CA" dirty="0"/>
              <a:t> </a:t>
            </a:r>
            <a:br>
              <a:rPr lang="fr-CA" dirty="0"/>
            </a:br>
            <a:r>
              <a:rPr lang="fr-CA" sz="2000" i="1" dirty="0"/>
              <a:t>(profils en ligne uniquement)</a:t>
            </a:r>
            <a:endParaRPr lang="fr-CA"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95563"/>
            <a:ext cx="4119129" cy="3628308"/>
          </a:xfrm>
        </p:spPr>
        <p:txBody>
          <a:bodyPr wrap="square">
            <a:noAutofit/>
          </a:bodyPr>
          <a:lstStyle/>
          <a:p>
            <a:r>
              <a:rPr lang="fr-CA" dirty="0"/>
              <a:t>Disponible sur tracomlearning.com</a:t>
            </a:r>
          </a:p>
          <a:p>
            <a:endParaRPr lang="fr-CA" dirty="0"/>
          </a:p>
          <a:p>
            <a:r>
              <a:rPr lang="fr-CA" dirty="0"/>
              <a:t>Connectez-vous avec votre nom d’utilisateur et votre mot de passe pour un accès GRATUIT et ILLIMITÉ au navigateur STYLE SOCIAL.</a:t>
            </a:r>
          </a:p>
          <a:p>
            <a:endParaRPr lang="fr-CA" dirty="0"/>
          </a:p>
          <a:p>
            <a:endParaRPr lang="fr-CA"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41</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CA"/>
              <a:t>© The TRACOM Corporation. Tous droits réservés.</a:t>
            </a:r>
            <a:endParaRPr lang="fr-CA"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913529"/>
            <a:ext cx="4714874" cy="1009650"/>
          </a:xfrm>
        </p:spPr>
        <p:txBody>
          <a:bodyPr wrap="square">
            <a:noAutofit/>
          </a:bodyPr>
          <a:lstStyle/>
          <a:p>
            <a:r>
              <a:rPr lang="fr-CA" dirty="0"/>
              <a:t>Accès au </a:t>
            </a:r>
            <a:br>
              <a:rPr lang="fr-CA" dirty="0"/>
            </a:br>
            <a:r>
              <a:rPr lang="fr-CA" dirty="0"/>
              <a:t>STYLE SOCIAL</a:t>
            </a:r>
            <a:br>
              <a:rPr lang="fr-CA" dirty="0"/>
            </a:br>
            <a:r>
              <a:rPr lang="fr-CA" dirty="0"/>
              <a:t>Navigator</a:t>
            </a:r>
            <a:r>
              <a:rPr lang="fr-CA" baseline="30000" dirty="0"/>
              <a:t>®</a:t>
            </a:r>
            <a:r>
              <a:rPr lang="fr-CA" dirty="0"/>
              <a:t> </a:t>
            </a:r>
            <a:br>
              <a:rPr lang="fr-CA" dirty="0"/>
            </a:br>
            <a:r>
              <a:rPr lang="fr-CA" sz="2000" i="1" dirty="0"/>
              <a:t>(profils sur papier uniquement)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52861"/>
            <a:ext cx="4894168" cy="3628308"/>
          </a:xfrm>
        </p:spPr>
        <p:txBody>
          <a:bodyPr wrap="square">
            <a:noAutofit/>
          </a:bodyPr>
          <a:lstStyle/>
          <a:p>
            <a:r>
              <a:rPr lang="fr-CA" dirty="0"/>
              <a:t>Allez sur :</a:t>
            </a:r>
          </a:p>
          <a:p>
            <a:pPr marL="0" marR="0">
              <a:spcBef>
                <a:spcPts val="0"/>
              </a:spcBef>
              <a:spcAft>
                <a:spcPts val="0"/>
              </a:spcAft>
              <a:defRPr>
                <a:effectLst/>
                <a:ea typeface="Calibri" panose="020F0502020204030204" pitchFamily="34" charset="0"/>
                <a:cs typeface="Times New Roman" panose="02020603050405020304" pitchFamily="18" charset="0"/>
              </a:defRPr>
            </a:pPr>
            <a:r>
              <a:rPr lang="fr-CA" dirty="0"/>
              <a:t>tracomlearning.com/registration-</a:t>
            </a:r>
            <a:r>
              <a:rPr lang="fr-CA" dirty="0" err="1"/>
              <a:t>paper</a:t>
            </a:r>
            <a:r>
              <a:rPr lang="fr-CA" dirty="0"/>
              <a:t> </a:t>
            </a:r>
          </a:p>
          <a:p>
            <a:endParaRPr lang="fr-CA" dirty="0"/>
          </a:p>
          <a:p>
            <a:pPr>
              <a:lnSpc>
                <a:spcPct val="130000"/>
              </a:lnSpc>
            </a:pPr>
            <a:r>
              <a:rPr lang="fr-CA" dirty="0"/>
              <a:t>Inscrivez-vous avec votre adresse courriel et votre code d’abonnement _____-_____ </a:t>
            </a:r>
          </a:p>
          <a:p>
            <a:r>
              <a:rPr lang="fr-CA" dirty="0"/>
              <a:t>pour un accès GRATUIT et ILLIMITÉ au navigateur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42</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CA"/>
              <a:t>© The TRACOM Corporation. Tous droits réservés.</a:t>
            </a:r>
            <a:endParaRPr lang="fr-CA"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43</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44</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computer screen with a message&#10;&#10;Description automatically generated">
            <a:extLst>
              <a:ext uri="{FF2B5EF4-FFF2-40B4-BE49-F238E27FC236}">
                <a16:creationId xmlns:a16="http://schemas.microsoft.com/office/drawing/2014/main" id="{D716C7C0-6935-8039-64CA-ED7F8D09F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506158"/>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45</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CA" smtClean="0"/>
              <a:t>46</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CA"/>
              <a:t>© The TRACOM Corporation. Tous droits réservés.</a:t>
            </a:r>
            <a:endParaRPr lang="fr-CA"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CA" dirty="0"/>
              <a:t>Passeport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CA" smtClean="0"/>
              <a:t>47</a:t>
            </a:fld>
            <a:endParaRPr lang="fr-CA"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CA"/>
              <a:t>© The TRACOM Corporation. Tous droits réservés.</a:t>
            </a:r>
            <a:endParaRPr lang="fr-CA" dirty="0"/>
          </a:p>
        </p:txBody>
      </p:sp>
      <p:pic>
        <p:nvPicPr>
          <p:cNvPr id="7" name="Picture 6" descr="A screenshot of a computer&#10;&#10;Description automatically generated with medium confidence">
            <a:extLst>
              <a:ext uri="{FF2B5EF4-FFF2-40B4-BE49-F238E27FC236}">
                <a16:creationId xmlns:a16="http://schemas.microsoft.com/office/drawing/2014/main" id="{4A3743E3-7F61-BFCD-0489-3E6F657A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CA"/>
              <a:t>© The TRACOM Corporation. Tous droits réservés.</a:t>
            </a:r>
            <a:endParaRPr lang="fr-CA"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48</a:t>
            </a:fld>
            <a:endParaRPr lang="fr-CA"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fr-CA" dirty="0">
                <a:solidFill>
                  <a:srgbClr val="146899"/>
                </a:solidFill>
              </a:rPr>
              <a:t>Exercices facultatifs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a:xfrm>
            <a:off x="1143000" y="2462644"/>
            <a:ext cx="7277100" cy="3131684"/>
          </a:xfrm>
        </p:spPr>
        <p:txBody>
          <a:bodyPr wrap="square">
            <a:noAutofit/>
          </a:bodyPr>
          <a:lstStyle/>
          <a:p>
            <a:pPr marL="0" indent="0">
              <a:buNone/>
              <a:defRPr sz="2400"/>
            </a:pPr>
            <a:r>
              <a:rPr lang="fr-CA" dirty="0"/>
              <a:t>Sélectionnez les exercices facultatifs en fonction de vos besoins de formation et du temps disponible.</a:t>
            </a:r>
          </a:p>
          <a:p>
            <a:pPr marL="0" indent="0">
              <a:buNone/>
            </a:pPr>
            <a:endParaRPr lang="fr-CA"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fr-CA"/>
              <a:t>© The TRACOM Corporation. Tous droits réservés.</a:t>
            </a:r>
            <a:endParaRPr lang="fr-CA"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49</a:t>
            </a:fld>
            <a:endParaRPr lang="fr-CA"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CA"/>
              <a:t>Comportements Dire et Faire</a:t>
            </a:r>
            <a:endParaRPr lang="fr-CA"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fr-CA"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CA" smtClean="0"/>
              <a:t>5</a:t>
            </a:fld>
            <a:endParaRPr lang="fr-CA"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CA" dirty="0"/>
              <a:t> </a:t>
            </a:r>
          </a:p>
          <a:p>
            <a:pPr algn="r">
              <a:lnSpc>
                <a:spcPct val="85000"/>
              </a:lnSpc>
            </a:pPr>
            <a:endParaRPr lang="fr-CA" sz="2400" dirty="0">
              <a:solidFill>
                <a:schemeClr val="tx2"/>
              </a:solidFill>
            </a:endParaRPr>
          </a:p>
          <a:p>
            <a:pPr algn="r">
              <a:lnSpc>
                <a:spcPct val="85000"/>
              </a:lnSpc>
            </a:pPr>
            <a:endParaRPr lang="fr-CA" sz="2400" dirty="0">
              <a:solidFill>
                <a:schemeClr val="tx2"/>
              </a:solidFill>
            </a:endParaRPr>
          </a:p>
          <a:p>
            <a:pPr algn="r">
              <a:lnSpc>
                <a:spcPct val="85000"/>
              </a:lnSpc>
              <a:spcBef>
                <a:spcPts val="600"/>
              </a:spcBef>
              <a:spcAft>
                <a:spcPts val="600"/>
              </a:spcAft>
              <a:defRPr>
                <a:solidFill>
                  <a:schemeClr val="tx2">
                    <a:alpha val="25000"/>
                  </a:schemeClr>
                </a:solidFill>
              </a:defRPr>
            </a:pPr>
            <a:r>
              <a:rPr lang="fr-CA" sz="1600" dirty="0"/>
              <a:t>Silencieux</a:t>
            </a:r>
          </a:p>
          <a:p>
            <a:pPr algn="r">
              <a:lnSpc>
                <a:spcPct val="85000"/>
              </a:lnSpc>
              <a:spcBef>
                <a:spcPts val="600"/>
              </a:spcBef>
              <a:spcAft>
                <a:spcPts val="600"/>
              </a:spcAft>
              <a:defRPr>
                <a:solidFill>
                  <a:schemeClr val="tx2">
                    <a:alpha val="25000"/>
                  </a:schemeClr>
                </a:solidFill>
              </a:defRPr>
            </a:pPr>
            <a:r>
              <a:rPr lang="fr-CA" sz="1600" dirty="0"/>
              <a:t>Agit lentement</a:t>
            </a:r>
          </a:p>
          <a:p>
            <a:pPr algn="r">
              <a:lnSpc>
                <a:spcPct val="85000"/>
              </a:lnSpc>
              <a:spcBef>
                <a:spcPts val="600"/>
              </a:spcBef>
              <a:spcAft>
                <a:spcPts val="600"/>
              </a:spcAft>
              <a:defRPr>
                <a:solidFill>
                  <a:schemeClr val="tx2">
                    <a:alpha val="25000"/>
                  </a:schemeClr>
                </a:solidFill>
              </a:defRPr>
            </a:pPr>
            <a:r>
              <a:rPr lang="fr-CA" sz="1600" dirty="0"/>
              <a:t>Peu d’expressions faciales</a:t>
            </a:r>
          </a:p>
          <a:p>
            <a:pPr algn="r">
              <a:lnSpc>
                <a:spcPct val="85000"/>
              </a:lnSpc>
              <a:spcBef>
                <a:spcPts val="600"/>
              </a:spcBef>
              <a:spcAft>
                <a:spcPts val="600"/>
              </a:spcAft>
              <a:defRPr sz="1700">
                <a:solidFill>
                  <a:schemeClr val="tx2">
                    <a:alpha val="25000"/>
                  </a:schemeClr>
                </a:solidFill>
              </a:defRPr>
            </a:pPr>
            <a:r>
              <a:rPr lang="fr-CA" sz="1600" dirty="0"/>
              <a:t>Voix monocorde</a:t>
            </a:r>
          </a:p>
          <a:p>
            <a:pPr algn="r">
              <a:lnSpc>
                <a:spcPct val="85000"/>
              </a:lnSpc>
              <a:spcBef>
                <a:spcPts val="600"/>
              </a:spcBef>
              <a:spcAft>
                <a:spcPts val="600"/>
              </a:spcAft>
              <a:defRPr>
                <a:solidFill>
                  <a:schemeClr val="tx2">
                    <a:alpha val="25000"/>
                  </a:schemeClr>
                </a:solidFill>
              </a:defRPr>
            </a:pPr>
            <a:r>
              <a:rPr lang="fr-CA" sz="1600" dirty="0"/>
              <a:t>Moins de contacts visuels</a:t>
            </a:r>
          </a:p>
          <a:p>
            <a:pPr algn="r">
              <a:lnSpc>
                <a:spcPct val="85000"/>
              </a:lnSpc>
              <a:spcBef>
                <a:spcPts val="600"/>
              </a:spcBef>
              <a:spcAft>
                <a:spcPts val="600"/>
              </a:spcAft>
              <a:defRPr>
                <a:solidFill>
                  <a:schemeClr val="tx2">
                    <a:alpha val="25000"/>
                  </a:schemeClr>
                </a:solidFill>
              </a:defRPr>
            </a:pPr>
            <a:r>
              <a:rPr lang="fr-CA" sz="1600" dirty="0"/>
              <a:t>Posture décontractée</a:t>
            </a:r>
          </a:p>
          <a:p>
            <a:pPr algn="r">
              <a:lnSpc>
                <a:spcPct val="85000"/>
              </a:lnSpc>
              <a:spcBef>
                <a:spcPts val="800"/>
              </a:spcBef>
              <a:spcAft>
                <a:spcPts val="800"/>
              </a:spcAft>
              <a:defRPr>
                <a:solidFill>
                  <a:schemeClr val="tx2">
                    <a:alpha val="25000"/>
                  </a:schemeClr>
                </a:solidFill>
              </a:defRPr>
            </a:pPr>
            <a:r>
              <a:rPr lang="fr-CA" sz="1600" dirty="0"/>
              <a:t>Se penche vers l’arrière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CA" dirty="0"/>
              <a:t> </a:t>
            </a:r>
          </a:p>
          <a:p>
            <a:pPr>
              <a:lnSpc>
                <a:spcPct val="85000"/>
              </a:lnSpc>
            </a:pPr>
            <a:endParaRPr lang="fr-CA" sz="2400" dirty="0">
              <a:solidFill>
                <a:schemeClr val="tx2"/>
              </a:solidFill>
            </a:endParaRPr>
          </a:p>
          <a:p>
            <a:pPr>
              <a:lnSpc>
                <a:spcPct val="85000"/>
              </a:lnSpc>
            </a:pPr>
            <a:endParaRPr lang="fr-CA" sz="2400" dirty="0">
              <a:solidFill>
                <a:schemeClr val="tx2"/>
              </a:solidFill>
            </a:endParaRPr>
          </a:p>
          <a:p>
            <a:pPr>
              <a:lnSpc>
                <a:spcPct val="85000"/>
              </a:lnSpc>
              <a:spcBef>
                <a:spcPts val="600"/>
              </a:spcBef>
              <a:spcAft>
                <a:spcPts val="600"/>
              </a:spcAft>
              <a:defRPr>
                <a:solidFill>
                  <a:schemeClr val="tx2">
                    <a:alpha val="25000"/>
                  </a:schemeClr>
                </a:solidFill>
              </a:defRPr>
            </a:pPr>
            <a:r>
              <a:rPr lang="fr-CA" sz="1600" dirty="0"/>
              <a:t>Bruyant</a:t>
            </a:r>
          </a:p>
          <a:p>
            <a:pPr>
              <a:lnSpc>
                <a:spcPct val="85000"/>
              </a:lnSpc>
              <a:spcBef>
                <a:spcPts val="600"/>
              </a:spcBef>
              <a:spcAft>
                <a:spcPts val="600"/>
              </a:spcAft>
              <a:defRPr>
                <a:solidFill>
                  <a:schemeClr val="tx2">
                    <a:alpha val="25000"/>
                  </a:schemeClr>
                </a:solidFill>
              </a:defRPr>
            </a:pPr>
            <a:r>
              <a:rPr lang="fr-CA" sz="1600" dirty="0"/>
              <a:t>Agit rapidement</a:t>
            </a:r>
          </a:p>
          <a:p>
            <a:pPr>
              <a:lnSpc>
                <a:spcPct val="85000"/>
              </a:lnSpc>
              <a:spcBef>
                <a:spcPts val="600"/>
              </a:spcBef>
              <a:spcAft>
                <a:spcPts val="600"/>
              </a:spcAft>
              <a:defRPr>
                <a:solidFill>
                  <a:schemeClr val="tx2">
                    <a:alpha val="25000"/>
                  </a:schemeClr>
                </a:solidFill>
              </a:defRPr>
            </a:pPr>
            <a:r>
              <a:rPr lang="fr-CA" sz="1600" dirty="0"/>
              <a:t>Beaucoup d’expressions faciales</a:t>
            </a:r>
          </a:p>
          <a:p>
            <a:pPr>
              <a:lnSpc>
                <a:spcPct val="85000"/>
              </a:lnSpc>
              <a:spcBef>
                <a:spcPts val="600"/>
              </a:spcBef>
              <a:spcAft>
                <a:spcPts val="600"/>
              </a:spcAft>
              <a:defRPr>
                <a:solidFill>
                  <a:schemeClr val="tx2">
                    <a:alpha val="25000"/>
                  </a:schemeClr>
                </a:solidFill>
              </a:defRPr>
            </a:pPr>
            <a:r>
              <a:rPr lang="fr-CA" sz="1600" dirty="0"/>
              <a:t>Voix chantante</a:t>
            </a:r>
          </a:p>
          <a:p>
            <a:pPr>
              <a:lnSpc>
                <a:spcPct val="85000"/>
              </a:lnSpc>
              <a:spcBef>
                <a:spcPts val="600"/>
              </a:spcBef>
              <a:spcAft>
                <a:spcPts val="600"/>
              </a:spcAft>
              <a:defRPr>
                <a:solidFill>
                  <a:schemeClr val="tx2">
                    <a:alpha val="25000"/>
                  </a:schemeClr>
                </a:solidFill>
              </a:defRPr>
            </a:pPr>
            <a:r>
              <a:rPr lang="fr-CA" sz="1600" dirty="0"/>
              <a:t>Plus de contacts visuels </a:t>
            </a:r>
          </a:p>
          <a:p>
            <a:pPr>
              <a:lnSpc>
                <a:spcPct val="85000"/>
              </a:lnSpc>
              <a:spcBef>
                <a:spcPts val="600"/>
              </a:spcBef>
              <a:spcAft>
                <a:spcPts val="600"/>
              </a:spcAft>
              <a:defRPr>
                <a:solidFill>
                  <a:schemeClr val="tx2">
                    <a:alpha val="25000"/>
                  </a:schemeClr>
                </a:solidFill>
              </a:defRPr>
            </a:pPr>
            <a:r>
              <a:rPr lang="fr-CA" sz="1600" dirty="0"/>
              <a:t>Posture rigide</a:t>
            </a:r>
          </a:p>
          <a:p>
            <a:pPr>
              <a:lnSpc>
                <a:spcPct val="85000"/>
              </a:lnSpc>
              <a:spcBef>
                <a:spcPts val="600"/>
              </a:spcBef>
              <a:spcAft>
                <a:spcPts val="600"/>
              </a:spcAft>
              <a:defRPr>
                <a:solidFill>
                  <a:schemeClr val="tx2">
                    <a:alpha val="25000"/>
                  </a:schemeClr>
                </a:solidFill>
              </a:defRPr>
            </a:pPr>
            <a:r>
              <a:rPr lang="fr-CA" sz="1600" dirty="0"/>
              <a:t>Se penche vers l’avant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CA" dirty="0"/>
              <a:t>Traits</a:t>
            </a:r>
          </a:p>
          <a:p>
            <a:pPr algn="r">
              <a:lnSpc>
                <a:spcPct val="85000"/>
              </a:lnSpc>
            </a:pPr>
            <a:endParaRPr lang="fr-CA" sz="2400" dirty="0">
              <a:solidFill>
                <a:schemeClr val="bg1"/>
              </a:solidFill>
            </a:endParaRPr>
          </a:p>
          <a:p>
            <a:pPr algn="r">
              <a:lnSpc>
                <a:spcPct val="85000"/>
              </a:lnSpc>
            </a:pPr>
            <a:endParaRPr lang="fr-CA" sz="2400" dirty="0">
              <a:solidFill>
                <a:schemeClr val="bg1"/>
              </a:solidFill>
            </a:endParaRPr>
          </a:p>
          <a:p>
            <a:pPr algn="r">
              <a:lnSpc>
                <a:spcPct val="85000"/>
              </a:lnSpc>
              <a:spcBef>
                <a:spcPts val="800"/>
              </a:spcBef>
              <a:spcAft>
                <a:spcPts val="800"/>
              </a:spcAft>
              <a:defRPr>
                <a:solidFill>
                  <a:schemeClr val="bg1"/>
                </a:solidFill>
              </a:defRPr>
            </a:pPr>
            <a:r>
              <a:rPr lang="fr-CA" dirty="0"/>
              <a:t>Honnête</a:t>
            </a:r>
          </a:p>
          <a:p>
            <a:pPr algn="r">
              <a:lnSpc>
                <a:spcPct val="85000"/>
              </a:lnSpc>
              <a:spcBef>
                <a:spcPts val="800"/>
              </a:spcBef>
              <a:spcAft>
                <a:spcPts val="800"/>
              </a:spcAft>
              <a:defRPr>
                <a:solidFill>
                  <a:schemeClr val="bg1"/>
                </a:solidFill>
              </a:defRPr>
            </a:pPr>
            <a:r>
              <a:rPr lang="fr-CA" dirty="0"/>
              <a:t>Intelligent</a:t>
            </a:r>
          </a:p>
          <a:p>
            <a:pPr algn="r">
              <a:lnSpc>
                <a:spcPct val="85000"/>
              </a:lnSpc>
              <a:spcBef>
                <a:spcPts val="800"/>
              </a:spcBef>
              <a:spcAft>
                <a:spcPts val="800"/>
              </a:spcAft>
              <a:defRPr>
                <a:solidFill>
                  <a:schemeClr val="bg1"/>
                </a:solidFill>
              </a:defRPr>
            </a:pPr>
            <a:r>
              <a:rPr lang="fr-CA" dirty="0"/>
              <a:t>Arrogant</a:t>
            </a:r>
          </a:p>
          <a:p>
            <a:pPr algn="r">
              <a:lnSpc>
                <a:spcPct val="85000"/>
              </a:lnSpc>
              <a:spcBef>
                <a:spcPts val="800"/>
              </a:spcBef>
              <a:spcAft>
                <a:spcPts val="800"/>
              </a:spcAft>
              <a:defRPr>
                <a:solidFill>
                  <a:schemeClr val="bg1"/>
                </a:solidFill>
              </a:defRPr>
            </a:pPr>
            <a:r>
              <a:rPr lang="fr-CA" dirty="0"/>
              <a:t>Motivé</a:t>
            </a:r>
          </a:p>
          <a:p>
            <a:pPr algn="r">
              <a:lnSpc>
                <a:spcPct val="85000"/>
              </a:lnSpc>
              <a:spcBef>
                <a:spcPts val="800"/>
              </a:spcBef>
              <a:spcAft>
                <a:spcPts val="800"/>
              </a:spcAft>
              <a:defRPr>
                <a:solidFill>
                  <a:schemeClr val="bg1"/>
                </a:solidFill>
              </a:defRPr>
            </a:pPr>
            <a:r>
              <a:rPr lang="fr-CA" dirty="0"/>
              <a:t>Égocentrique</a:t>
            </a:r>
          </a:p>
          <a:p>
            <a:pPr algn="r">
              <a:lnSpc>
                <a:spcPct val="85000"/>
              </a:lnSpc>
              <a:spcBef>
                <a:spcPts val="800"/>
              </a:spcBef>
              <a:spcAft>
                <a:spcPts val="800"/>
              </a:spcAft>
              <a:defRPr>
                <a:solidFill>
                  <a:schemeClr val="bg1"/>
                </a:solidFill>
              </a:defRPr>
            </a:pPr>
            <a:r>
              <a:rPr lang="fr-CA" dirty="0"/>
              <a:t>Sincère</a:t>
            </a:r>
          </a:p>
          <a:p>
            <a:pPr algn="r">
              <a:lnSpc>
                <a:spcPct val="85000"/>
              </a:lnSpc>
              <a:spcBef>
                <a:spcPts val="800"/>
              </a:spcBef>
              <a:spcAft>
                <a:spcPts val="800"/>
              </a:spcAft>
              <a:defRPr>
                <a:solidFill>
                  <a:schemeClr val="bg1"/>
                </a:solidFill>
              </a:defRPr>
            </a:pPr>
            <a:r>
              <a:rPr lang="fr-CA"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CA" dirty="0"/>
              <a:t>Jugements</a:t>
            </a:r>
          </a:p>
          <a:p>
            <a:pPr>
              <a:lnSpc>
                <a:spcPct val="85000"/>
              </a:lnSpc>
            </a:pPr>
            <a:endParaRPr lang="fr-CA" sz="2400" dirty="0">
              <a:solidFill>
                <a:schemeClr val="bg1"/>
              </a:solidFill>
            </a:endParaRPr>
          </a:p>
          <a:p>
            <a:pPr>
              <a:lnSpc>
                <a:spcPct val="85000"/>
              </a:lnSpc>
            </a:pPr>
            <a:endParaRPr lang="fr-CA" sz="2400" dirty="0">
              <a:solidFill>
                <a:schemeClr val="bg1"/>
              </a:solidFill>
            </a:endParaRPr>
          </a:p>
          <a:p>
            <a:pPr>
              <a:lnSpc>
                <a:spcPct val="85000"/>
              </a:lnSpc>
              <a:spcBef>
                <a:spcPts val="800"/>
              </a:spcBef>
              <a:spcAft>
                <a:spcPts val="800"/>
              </a:spcAft>
              <a:defRPr>
                <a:solidFill>
                  <a:schemeClr val="bg1"/>
                </a:solidFill>
              </a:defRPr>
            </a:pPr>
            <a:r>
              <a:rPr lang="fr-CA" dirty="0"/>
              <a:t>Je l’aime bien</a:t>
            </a:r>
          </a:p>
          <a:p>
            <a:pPr>
              <a:lnSpc>
                <a:spcPct val="85000"/>
              </a:lnSpc>
              <a:spcBef>
                <a:spcPts val="800"/>
              </a:spcBef>
              <a:spcAft>
                <a:spcPts val="800"/>
              </a:spcAft>
              <a:defRPr>
                <a:solidFill>
                  <a:schemeClr val="bg1"/>
                </a:solidFill>
              </a:defRPr>
            </a:pPr>
            <a:r>
              <a:rPr lang="fr-CA" dirty="0"/>
              <a:t>Il m’énerve</a:t>
            </a:r>
          </a:p>
          <a:p>
            <a:pPr>
              <a:lnSpc>
                <a:spcPct val="85000"/>
              </a:lnSpc>
              <a:spcBef>
                <a:spcPts val="800"/>
              </a:spcBef>
              <a:spcAft>
                <a:spcPts val="800"/>
              </a:spcAft>
              <a:defRPr>
                <a:solidFill>
                  <a:schemeClr val="bg1"/>
                </a:solidFill>
              </a:defRPr>
            </a:pPr>
            <a:r>
              <a:rPr lang="fr-CA" dirty="0"/>
              <a:t>Elle m’intéresse</a:t>
            </a:r>
          </a:p>
          <a:p>
            <a:pPr>
              <a:lnSpc>
                <a:spcPct val="85000"/>
              </a:lnSpc>
              <a:spcBef>
                <a:spcPts val="800"/>
              </a:spcBef>
              <a:spcAft>
                <a:spcPts val="800"/>
              </a:spcAft>
              <a:defRPr>
                <a:solidFill>
                  <a:schemeClr val="bg1"/>
                </a:solidFill>
              </a:defRPr>
            </a:pPr>
            <a:r>
              <a:rPr lang="fr-CA" dirty="0"/>
              <a:t>Il m’irrite</a:t>
            </a:r>
          </a:p>
          <a:p>
            <a:pPr>
              <a:lnSpc>
                <a:spcPct val="85000"/>
              </a:lnSpc>
              <a:spcBef>
                <a:spcPts val="800"/>
              </a:spcBef>
              <a:spcAft>
                <a:spcPts val="800"/>
              </a:spcAft>
              <a:defRPr>
                <a:solidFill>
                  <a:schemeClr val="bg1"/>
                </a:solidFill>
              </a:defRPr>
            </a:pPr>
            <a:r>
              <a:rPr lang="fr-CA" dirty="0"/>
              <a:t>Je ne lui fais pas confiance</a:t>
            </a:r>
          </a:p>
          <a:p>
            <a:pPr>
              <a:lnSpc>
                <a:spcPct val="85000"/>
              </a:lnSpc>
              <a:spcBef>
                <a:spcPts val="800"/>
              </a:spcBef>
              <a:spcAft>
                <a:spcPts val="800"/>
              </a:spcAft>
              <a:defRPr>
                <a:solidFill>
                  <a:schemeClr val="bg1"/>
                </a:solidFill>
              </a:defRPr>
            </a:pPr>
            <a:r>
              <a:rPr lang="fr-CA" dirty="0"/>
              <a:t>Je le déteste</a:t>
            </a:r>
          </a:p>
          <a:p>
            <a:pPr>
              <a:lnSpc>
                <a:spcPct val="85000"/>
              </a:lnSpc>
              <a:spcBef>
                <a:spcPts val="800"/>
              </a:spcBef>
              <a:spcAft>
                <a:spcPts val="800"/>
              </a:spcAft>
              <a:defRPr>
                <a:solidFill>
                  <a:schemeClr val="bg1"/>
                </a:solidFill>
              </a:defRPr>
            </a:pPr>
            <a:r>
              <a:rPr lang="fr-CA"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CA"/>
              <a:t>Comportements observables</a:t>
            </a:r>
            <a:endParaRPr lang="fr-CA"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90128" y="4951728"/>
            <a:ext cx="1367374" cy="826348"/>
            <a:chOff x="1259920" y="3478952"/>
            <a:chExt cx="1367374" cy="826348"/>
          </a:xfrm>
        </p:grpSpPr>
        <p:sp>
          <p:nvSpPr>
            <p:cNvPr id="5" name="Arc 4">
              <a:extLst>
                <a:ext uri="{FF2B5EF4-FFF2-40B4-BE49-F238E27FC236}">
                  <a16:creationId xmlns:a16="http://schemas.microsoft.com/office/drawing/2014/main" id="{A241EFEB-3B48-433E-9557-C400EEF7D6CA}"/>
                </a:ext>
              </a:extLst>
            </p:cNvPr>
            <p:cNvSpPr/>
            <p:nvPr/>
          </p:nvSpPr>
          <p:spPr>
            <a:xfrm rot="21327078">
              <a:off x="203191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44761" y="3478952"/>
              <a:ext cx="119769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59920" y="3935968"/>
              <a:ext cx="13673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CA"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951602" flipH="1" flipV="1">
              <a:off x="1329432"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CA"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152775" cy="5715000"/>
          </a:xfrm>
        </p:spPr>
        <p:txBody>
          <a:bodyPr wrap="square" anchor="ctr">
            <a:noAutofit/>
          </a:bodyPr>
          <a:lstStyle/>
          <a:p>
            <a:r>
              <a:rPr lang="fr-CA" dirty="0"/>
              <a:t>Techniques d’observation du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fr-CA" dirty="0"/>
              <a:t>Ne tirez pas de conclusions hâtives</a:t>
            </a:r>
          </a:p>
          <a:p>
            <a:pPr>
              <a:spcBef>
                <a:spcPts val="1500"/>
              </a:spcBef>
              <a:spcAft>
                <a:spcPts val="1000"/>
              </a:spcAft>
              <a:defRPr sz="2000"/>
            </a:pPr>
            <a:r>
              <a:rPr lang="fr-CA" dirty="0"/>
              <a:t>Restez objectif</a:t>
            </a:r>
          </a:p>
          <a:p>
            <a:pPr>
              <a:spcBef>
                <a:spcPts val="1500"/>
              </a:spcBef>
              <a:spcAft>
                <a:spcPts val="1000"/>
              </a:spcAft>
              <a:defRPr sz="2000"/>
            </a:pPr>
            <a:r>
              <a:rPr lang="fr-CA" dirty="0"/>
              <a:t>Séparez le comportement de Style du rôle ou poste de quelqu’un</a:t>
            </a:r>
          </a:p>
          <a:p>
            <a:pPr>
              <a:spcBef>
                <a:spcPts val="1500"/>
              </a:spcBef>
              <a:spcAft>
                <a:spcPts val="1000"/>
              </a:spcAft>
              <a:defRPr sz="2000"/>
            </a:pPr>
            <a:r>
              <a:rPr lang="fr-CA" dirty="0"/>
              <a:t>Une quantité modérée de stress peut clarifier le Style d’une personne</a:t>
            </a:r>
          </a:p>
          <a:p>
            <a:pPr>
              <a:spcBef>
                <a:spcPts val="1500"/>
              </a:spcBef>
              <a:spcAft>
                <a:spcPts val="1000"/>
              </a:spcAft>
              <a:defRPr sz="2000"/>
            </a:pPr>
            <a:r>
              <a:rPr lang="fr-CA" dirty="0"/>
              <a:t>Écartez-vous du chemin (soyez un observateur)</a:t>
            </a:r>
          </a:p>
          <a:p>
            <a:pPr>
              <a:spcBef>
                <a:spcPts val="1500"/>
              </a:spcBef>
              <a:spcAft>
                <a:spcPts val="1000"/>
              </a:spcAft>
            </a:pPr>
            <a:endParaRPr lang="fr-CA"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fr-CA" smtClean="0"/>
              <a:t>50</a:t>
            </a:fld>
            <a:endParaRPr lang="fr-CA"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1</a:t>
            </a:r>
            <a:endParaRPr lang="fr-CA"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1816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2</a:t>
            </a:r>
            <a:endParaRPr lang="fr-CA"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4818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3</a:t>
            </a:r>
            <a:endParaRPr lang="fr-CA"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978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dirty="0"/>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2848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CA"/>
              <a:t>5</a:t>
            </a:r>
            <a:endParaRPr lang="fr-CA"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fr-CA" dirty="0"/>
              <a:t>Forum sur le Style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368086" cy="4142967"/>
          </a:xfrm>
        </p:spPr>
        <p:txBody>
          <a:bodyPr wrap="square">
            <a:noAutofit/>
          </a:bodyPr>
          <a:lstStyle/>
          <a:p>
            <a:pPr eaLnBrk="1" hangingPunct="1">
              <a:defRPr>
                <a:ea typeface="ヒラギノ角ゴ Pro W3" pitchFamily="4" charset="-128"/>
                <a:cs typeface="ヒラギノ角ゴ Pro W3" pitchFamily="4" charset="-128"/>
              </a:defRPr>
            </a:pPr>
            <a:r>
              <a:rPr lang="fr-CA" b="1" dirty="0"/>
              <a:t>Objectif : </a:t>
            </a:r>
            <a:r>
              <a:rPr lang="fr-CA" dirty="0"/>
              <a:t>Vous donner l’occasion de décrire ce qui, dans la position opposée du SOCIAL STYLE, crée des tensions pour vous et de développer des idées sur la façon d’être plus productif avec une personne ayant ce Style.</a:t>
            </a:r>
          </a:p>
          <a:p>
            <a:pPr eaLnBrk="1" hangingPunct="1">
              <a:defRPr b="1">
                <a:ea typeface="ヒラギノ角ゴ Pro W3" pitchFamily="4" charset="-128"/>
                <a:cs typeface="ヒラギノ角ゴ Pro W3" pitchFamily="4" charset="-128"/>
              </a:defRPr>
            </a:pPr>
            <a:r>
              <a:rPr lang="fr-CA" dirty="0"/>
              <a:t>Directives :</a:t>
            </a:r>
            <a:endParaRPr lang="fr-CA" dirty="0">
              <a:ea typeface="ヒラギノ角ゴ Pro W3" pitchFamily="4" charset="-128"/>
              <a:cs typeface="ヒラギノ角ゴ Pro W3" pitchFamily="4" charset="-128"/>
            </a:endParaRPr>
          </a:p>
          <a:p>
            <a:pPr lvl="1" eaLnBrk="1" hangingPunct="1"/>
            <a:r>
              <a:rPr lang="fr-CA" dirty="0"/>
              <a:t>Dans le groupe qui vous est assigné, discutez et dressez une liste des comportements présentés par le STYLE SOCIAL opposé et qui créent des tensions pour vous.</a:t>
            </a:r>
          </a:p>
          <a:p>
            <a:pPr lvl="1" eaLnBrk="1" hangingPunct="1"/>
            <a:r>
              <a:rPr lang="fr-CA" dirty="0"/>
              <a:t>Partagez votre liste avec le groupe du Style opposé.</a:t>
            </a:r>
          </a:p>
          <a:p>
            <a:pPr lvl="1" eaLnBrk="1" hangingPunct="1"/>
            <a:r>
              <a:rPr lang="fr-CA" dirty="0"/>
              <a:t>Dans votre groupe, discutez de ce que vous pouvez faire pour mieux interagir avec le Style opposé.</a:t>
            </a:r>
          </a:p>
          <a:p>
            <a:pPr lvl="1" eaLnBrk="1" hangingPunct="1"/>
            <a:r>
              <a:rPr lang="fr-CA" dirty="0"/>
              <a:t>Partagez vos informations avec le Style opposé et l’ensemble de la classe.</a:t>
            </a:r>
          </a:p>
          <a:p>
            <a:endParaRPr lang="fr-CA"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fr-CA" smtClean="0"/>
              <a:t>51</a:t>
            </a:fld>
            <a:endParaRPr lang="fr-CA"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51</a:t>
            </a:fld>
            <a:endParaRPr lang="fr-CA"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fr-CA" dirty="0"/>
              <a:t>Forum sur Souplesse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fr-CA" sz="1800" b="1" dirty="0"/>
              <a:t>Objectif : </a:t>
            </a:r>
            <a:r>
              <a:rPr lang="fr-CA" sz="1800" dirty="0"/>
              <a:t>Vous donner l’occasion de décrire une relation difficile et de travailler en groupe pour identifier les mesures spécifiques que vous pouvez prendre pour faire preuve de plus de Souplesse avec cette personne.</a:t>
            </a:r>
          </a:p>
          <a:p>
            <a:pPr>
              <a:defRPr sz="2000" b="1">
                <a:ea typeface="ヒラギノ角ゴ Pro W3" pitchFamily="4" charset="-128"/>
                <a:cs typeface="ヒラギノ角ゴ Pro W3" pitchFamily="4" charset="-128"/>
              </a:defRPr>
            </a:pPr>
            <a:r>
              <a:rPr lang="fr-CA" sz="1800" dirty="0"/>
              <a:t>Directives :</a:t>
            </a:r>
          </a:p>
          <a:p>
            <a:pPr lvl="1">
              <a:buFont typeface="Wingdings" panose="05000000000000000000" pitchFamily="2" charset="2"/>
              <a:buChar char="§"/>
              <a:defRPr sz="2000"/>
            </a:pPr>
            <a:r>
              <a:rPr lang="fr-CA" sz="1800" dirty="0"/>
              <a:t>Répartissez-vous en quatre groupes de Style.</a:t>
            </a:r>
          </a:p>
          <a:p>
            <a:pPr>
              <a:defRPr sz="2000"/>
            </a:pPr>
            <a:r>
              <a:rPr lang="fr-CA" sz="1800" dirty="0"/>
              <a:t>Une à la fois, chaque personne :</a:t>
            </a:r>
          </a:p>
          <a:p>
            <a:pPr lvl="1">
              <a:buFont typeface="Wingdings" panose="05000000000000000000" pitchFamily="2" charset="2"/>
              <a:buChar char="§"/>
              <a:defRPr sz="2000"/>
            </a:pPr>
            <a:r>
              <a:rPr lang="fr-CA" sz="1800" dirty="0"/>
              <a:t>Décrit un collègue avec lequel il a une relation difficile et essaie d’identifier son Style.</a:t>
            </a:r>
          </a:p>
          <a:p>
            <a:pPr lvl="1">
              <a:buFont typeface="Wingdings" panose="05000000000000000000" pitchFamily="2" charset="2"/>
              <a:buChar char="§"/>
              <a:defRPr sz="2000"/>
            </a:pPr>
            <a:r>
              <a:rPr lang="fr-CA" sz="1800" dirty="0"/>
              <a:t>Partage ce que le collègue fait qui est frustrant.</a:t>
            </a:r>
          </a:p>
          <a:p>
            <a:pPr lvl="1">
              <a:buFont typeface="Wingdings" panose="05000000000000000000" pitchFamily="2" charset="2"/>
              <a:buChar char="§"/>
              <a:defRPr sz="2000"/>
            </a:pPr>
            <a:r>
              <a:rPr lang="fr-CA" sz="1800" dirty="0"/>
              <a:t>En groupe, aidez la personne à identifier des actions spécifiques pour faire preuve de plus de Souplesse envers votre collègue.</a:t>
            </a:r>
          </a:p>
          <a:p>
            <a:pPr lvl="1">
              <a:buFont typeface="Wingdings" panose="05000000000000000000" pitchFamily="2" charset="2"/>
              <a:buChar char="§"/>
              <a:defRPr sz="2000"/>
            </a:pPr>
            <a:r>
              <a:rPr lang="fr-CA" sz="1800" dirty="0"/>
              <a:t>Nommez un porte-parole : y a-t-il quelque chose d’unique ou de perspicace que vous souhaitez partager avec l’ensemble du groupe?</a:t>
            </a:r>
          </a:p>
          <a:p>
            <a:endParaRPr lang="fr-CA" sz="18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CA" smtClean="0"/>
              <a:t>52</a:t>
            </a:fld>
            <a:endParaRPr lang="fr-CA"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52</a:t>
            </a:fld>
            <a:endParaRPr lang="fr-CA"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CA" dirty="0">
                <a:solidFill>
                  <a:srgbClr val="146899"/>
                </a:solidFill>
              </a:rPr>
              <a:t>Navigateur STYLE SOCIAL</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fr-CA" sz="1800" b="1" dirty="0"/>
              <a:t>Objectif : </a:t>
            </a:r>
            <a:r>
              <a:rPr lang="fr-CA" sz="1800" dirty="0"/>
              <a:t>Utiliser le navigateur afin d’améliorer votre efficacité.</a:t>
            </a:r>
          </a:p>
          <a:p>
            <a:pPr eaLnBrk="1" hangingPunct="1">
              <a:defRPr sz="2000" b="1">
                <a:ea typeface="ヒラギノ角ゴ Pro W3" pitchFamily="4" charset="-128"/>
                <a:cs typeface="ヒラギノ角ゴ Pro W3" pitchFamily="4" charset="-128"/>
              </a:defRPr>
            </a:pPr>
            <a:r>
              <a:rPr lang="fr-CA" sz="1800" dirty="0"/>
              <a:t>Directives :</a:t>
            </a:r>
            <a:endParaRPr lang="fr-CA" sz="1800" dirty="0">
              <a:ea typeface="ヒラギノ角ゴ Pro W3" pitchFamily="4" charset="-128"/>
              <a:cs typeface="ヒラギノ角ゴ Pro W3" pitchFamily="4" charset="-128"/>
            </a:endParaRPr>
          </a:p>
          <a:p>
            <a:pPr lvl="1" eaLnBrk="1" hangingPunct="1">
              <a:defRPr sz="2000"/>
            </a:pPr>
            <a:r>
              <a:rPr lang="fr-CA" sz="1800" dirty="0"/>
              <a:t>Déterminez une personne ou une situation (comme les réunions d’équipe) où vous souhaitez améliorer votre efficacité.</a:t>
            </a:r>
          </a:p>
          <a:p>
            <a:pPr lvl="1" eaLnBrk="1" hangingPunct="1">
              <a:defRPr sz="2000"/>
            </a:pPr>
            <a:r>
              <a:rPr lang="fr-CA" sz="1800" dirty="0"/>
              <a:t>Connectez-vous à tracomlearning.com et sélectionnez le navigateur SOCIAL STYLE dans l’onglet Outils.</a:t>
            </a:r>
          </a:p>
          <a:p>
            <a:pPr lvl="1" eaLnBrk="1" hangingPunct="1">
              <a:defRPr sz="2000"/>
            </a:pPr>
            <a:r>
              <a:rPr lang="fr-CA" sz="1800" dirty="0"/>
              <a:t>Utilisez « l’estimateur » pour estimer le Style de la personne que vous avez identifiée. Si plusieurs personnes sont concernées, faites-le pour chacune d’entre elles ou sautez cette étape pour le moment.</a:t>
            </a:r>
          </a:p>
          <a:p>
            <a:pPr lvl="1" eaLnBrk="1" hangingPunct="1">
              <a:defRPr sz="2000"/>
            </a:pPr>
            <a:r>
              <a:rPr lang="fr-CA" sz="1800" dirty="0"/>
              <a:t>Examinez la liste des sujets sous la section « Conseiller » pour trouver la zone de conseils pertinente et cliquez dessus.</a:t>
            </a:r>
          </a:p>
          <a:p>
            <a:pPr lvl="1" eaLnBrk="1" hangingPunct="1">
              <a:defRPr sz="2000"/>
            </a:pPr>
            <a:r>
              <a:rPr lang="fr-CA" sz="1800" dirty="0"/>
              <a:t>Lisez les conseils et imprimez la page si nécessaire pour la garder avec vous.</a:t>
            </a:r>
          </a:p>
          <a:p>
            <a:pPr lvl="1" eaLnBrk="1" hangingPunct="1">
              <a:defRPr sz="2000"/>
            </a:pPr>
            <a:r>
              <a:rPr lang="fr-CA" sz="1800" dirty="0"/>
              <a:t>En groupe, discutez de tout ce que vous avez appris.</a:t>
            </a:r>
          </a:p>
          <a:p>
            <a:pPr lvl="1" eaLnBrk="1" hangingPunct="1"/>
            <a:endParaRPr lang="fr-CA" sz="1800" dirty="0"/>
          </a:p>
          <a:p>
            <a:endParaRPr lang="fr-CA"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CA" smtClean="0"/>
              <a:t>53</a:t>
            </a:fld>
            <a:endParaRPr lang="fr-CA"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53</a:t>
            </a:fld>
            <a:endParaRPr lang="fr-CA"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CA" dirty="0"/>
              <a:t>Plan d’action pour la Souplesse</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634786" cy="4008095"/>
          </a:xfrm>
        </p:spPr>
        <p:txBody>
          <a:bodyPr wrap="square">
            <a:noAutofit/>
          </a:bodyPr>
          <a:lstStyle/>
          <a:p>
            <a:pPr eaLnBrk="1" hangingPunct="1">
              <a:defRPr sz="2000">
                <a:ea typeface="ヒラギノ角ゴ Pro W3" pitchFamily="4" charset="-128"/>
                <a:cs typeface="ヒラギノ角ゴ Pro W3" pitchFamily="4" charset="-128"/>
              </a:defRPr>
            </a:pPr>
            <a:r>
              <a:rPr lang="fr-CA" sz="1800" b="1" dirty="0"/>
              <a:t>Objectif : </a:t>
            </a:r>
            <a:r>
              <a:rPr lang="fr-CA" sz="1800" dirty="0"/>
              <a:t>Développer un plan d’action pour accroître votre Souplesse.</a:t>
            </a:r>
          </a:p>
          <a:p>
            <a:pPr eaLnBrk="1" hangingPunct="1">
              <a:defRPr sz="2000" b="1">
                <a:ea typeface="ヒラギノ角ゴ Pro W3" pitchFamily="4" charset="-128"/>
                <a:cs typeface="ヒラギノ角ゴ Pro W3" pitchFamily="4" charset="-128"/>
              </a:defRPr>
            </a:pPr>
            <a:r>
              <a:rPr lang="fr-CA" sz="1800" dirty="0"/>
              <a:t>Directives :</a:t>
            </a:r>
            <a:endParaRPr lang="fr-CA"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fr-CA" sz="1800" dirty="0"/>
              <a:t>Lisez votre profil de Souplesse pour comprendre votre comportement. </a:t>
            </a:r>
            <a:br>
              <a:rPr lang="fr-CA" sz="1800" dirty="0"/>
            </a:br>
            <a:r>
              <a:rPr lang="fr-CA" sz="1300" i="1" dirty="0"/>
              <a:t>(profil en ligne uniquement)</a:t>
            </a:r>
            <a:endParaRPr lang="fr-CA" sz="1300" dirty="0"/>
          </a:p>
          <a:p>
            <a:pPr marL="342900" indent="-342900">
              <a:buFont typeface="Wingdings" panose="05000000000000000000" pitchFamily="2" charset="2"/>
              <a:buChar char="§"/>
            </a:pPr>
            <a:r>
              <a:rPr lang="fr-CA" sz="1800" dirty="0"/>
              <a:t>Passez en revue les stratégies fournies dans les trois sections : </a:t>
            </a:r>
            <a:r>
              <a:rPr lang="fr-CA" sz="1800" i="1" dirty="0"/>
              <a:t>Les moyens d’améliorer la présentation, Les moyens d’améliorer la compétence et Les moyens d’améliorer la rétroaction</a:t>
            </a:r>
            <a:r>
              <a:rPr lang="fr-CA" sz="1800" dirty="0"/>
              <a:t>. </a:t>
            </a:r>
            <a:r>
              <a:rPr lang="fr-CA" sz="1300" i="1" dirty="0"/>
              <a:t>(profil en ligne uniquement)</a:t>
            </a:r>
            <a:endParaRPr lang="fr-CA" sz="1300" dirty="0"/>
          </a:p>
          <a:p>
            <a:pPr marL="342900" indent="-342900">
              <a:buFont typeface="Wingdings" panose="05000000000000000000" pitchFamily="2" charset="2"/>
              <a:buChar char="§"/>
              <a:defRPr sz="2000"/>
            </a:pPr>
            <a:r>
              <a:rPr lang="fr-CA" sz="1800" dirty="0"/>
              <a:t>Dans chaque domaine, décidez d’une ou deux actions spécifiques que vous allez entreprendre, et notez-les.</a:t>
            </a:r>
          </a:p>
          <a:p>
            <a:pPr marL="342900" indent="-342900">
              <a:buFont typeface="Wingdings" panose="05000000000000000000" pitchFamily="2" charset="2"/>
              <a:buChar char="§"/>
              <a:defRPr sz="2000"/>
            </a:pPr>
            <a:r>
              <a:rPr lang="fr-CA" sz="1800" dirty="0"/>
              <a:t>Regroupez-vous avec une autre personne (ou un petit groupe) et discutez de votre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CA" smtClean="0"/>
              <a:t>54</a:t>
            </a:fld>
            <a:endParaRPr lang="fr-CA"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CA" sz="1000" smtClean="0">
                <a:solidFill>
                  <a:srgbClr val="898989"/>
                </a:solidFill>
              </a:rPr>
              <a:pPr algn="r"/>
              <a:t>54</a:t>
            </a:fld>
            <a:endParaRPr lang="fr-CA"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066802" y="2300922"/>
            <a:ext cx="6502401" cy="1557337"/>
          </a:xfrm>
        </p:spPr>
        <p:txBody>
          <a:bodyPr wrap="square">
            <a:noAutofit/>
          </a:bodyPr>
          <a:lstStyle/>
          <a:p>
            <a:pPr>
              <a:defRPr sz="4000"/>
            </a:pPr>
            <a:r>
              <a:rPr lang="fr-FR" dirty="0"/>
              <a:t>Améliorer l'efficacité personnelle avec la Souplesse</a:t>
            </a:r>
            <a:r>
              <a:rPr lang="fr-CA" baseline="30000" dirty="0"/>
              <a:t>TM</a:t>
            </a:r>
            <a:endParaRPr lang="fr-CA"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fr-CA"/>
              <a:t>Version 4.0</a:t>
            </a:r>
            <a:endParaRPr lang="fr-CA" dirty="0"/>
          </a:p>
        </p:txBody>
      </p:sp>
    </p:spTree>
    <p:extLst>
      <p:ext uri="{BB962C8B-B14F-4D97-AF65-F5344CB8AC3E}">
        <p14:creationId xmlns:p14="http://schemas.microsoft.com/office/powerpoint/2010/main" val="3816161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CA" dirty="0"/>
              <a:t>L’Assurance  </a:t>
            </a:r>
            <a:br>
              <a:rPr lang="fr-CA" dirty="0"/>
            </a:br>
            <a:r>
              <a:rPr lang="fr-CA" dirty="0"/>
              <a:t>et </a:t>
            </a:r>
            <a:br>
              <a:rPr lang="fr-CA" dirty="0"/>
            </a:br>
            <a:r>
              <a:rPr lang="fr-CA" dirty="0"/>
              <a:t>La Réceptivité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CA" smtClean="0"/>
              <a:t>6</a:t>
            </a:fld>
            <a:endParaRPr lang="fr-CA"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CA" dirty="0"/>
              <a:t>L’Assurance </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CA" smtClean="0"/>
              <a:t>7</a:t>
            </a:fld>
            <a:endParaRPr lang="fr-CA"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CA"/>
              <a:t>© The TRACOM Corporation. Tous droits réservés.</a:t>
            </a:r>
            <a:endParaRPr lang="fr-CA"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CA" dirty="0"/>
              <a:t>La mesure dans laquelle nous « demande » ou « affirme », lorsque nous interagissons avec les autres.</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1969435" cy="2623452"/>
            <a:chOff x="663804" y="2586262"/>
            <a:chExt cx="1969435"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1966977" cy="1473315"/>
              <a:chOff x="666262" y="2586262"/>
              <a:chExt cx="1966977"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7" y="2586262"/>
                <a:ext cx="172078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a:t>
                </a:r>
                <a:r>
                  <a:rPr lang="fr-CA" dirty="0">
                    <a:solidFill>
                      <a:schemeClr val="tx2"/>
                    </a:solidFill>
                  </a:rPr>
                  <a:t> plus</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Demander </a:t>
                </a:r>
                <a:r>
                  <a:rPr lang="fr-CA" dirty="0">
                    <a:solidFill>
                      <a:schemeClr val="tx2"/>
                    </a:solidFill>
                  </a:rPr>
                  <a:t>et </a:t>
                </a:r>
                <a:r>
                  <a:rPr lang="fr-CA" dirty="0">
                    <a:solidFill>
                      <a:schemeClr val="accent2"/>
                    </a:solidFill>
                    <a:latin typeface="Arial Black" panose="020B0A04020102020204" pitchFamily="34" charset="0"/>
                  </a:rPr>
                  <a:t>dire</a:t>
                </a:r>
                <a:r>
                  <a:rPr lang="fr-CA" dirty="0">
                    <a:solidFill>
                      <a:schemeClr val="tx2"/>
                    </a:solidFill>
                  </a:rPr>
                  <a:t> </a:t>
                </a:r>
                <a:br>
                  <a:rPr lang="fr-CA" dirty="0">
                    <a:solidFill>
                      <a:schemeClr val="tx2"/>
                    </a:solidFill>
                  </a:rPr>
                </a:br>
                <a:r>
                  <a:rPr lang="fr-CA" dirty="0">
                    <a:solidFill>
                      <a:schemeClr val="tx2"/>
                    </a:solidFill>
                  </a:rPr>
                  <a:t>un</a:t>
                </a:r>
                <a:r>
                  <a:rPr lang="fr-CA" dirty="0">
                    <a:solidFill>
                      <a:schemeClr val="accent2"/>
                    </a:solidFill>
                    <a:latin typeface="Arial Black" panose="020B0A04020102020204" pitchFamily="34" charset="0"/>
                  </a:rPr>
                  <a:t> </a:t>
                </a:r>
                <a:r>
                  <a:rPr lang="fr-CA" dirty="0">
                    <a:solidFill>
                      <a:schemeClr val="tx2"/>
                    </a:solidFill>
                  </a:rPr>
                  <a:t>peu</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1682866" cy="2623339"/>
            <a:chOff x="6721129" y="2586262"/>
            <a:chExt cx="1682866"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1681840" cy="1473315"/>
              <a:chOff x="6722155" y="2586262"/>
              <a:chExt cx="1681840"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497574"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 </a:t>
                </a:r>
                <a:r>
                  <a:rPr lang="fr-CA" dirty="0">
                    <a:solidFill>
                      <a:schemeClr val="tx2"/>
                    </a:solidFill>
                  </a:rPr>
                  <a:t>et </a:t>
                </a:r>
                <a:r>
                  <a:rPr lang="fr-CA" dirty="0">
                    <a:solidFill>
                      <a:schemeClr val="accent2"/>
                    </a:solidFill>
                    <a:latin typeface="Arial Black" panose="020B0A04020102020204" pitchFamily="34" charset="0"/>
                  </a:rPr>
                  <a:t>demander </a:t>
                </a:r>
                <a:r>
                  <a:rPr lang="fr-CA" dirty="0">
                    <a:solidFill>
                      <a:schemeClr val="tx2"/>
                    </a:solidFill>
                  </a:rPr>
                  <a:t>un peu</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062848" cy="2623339"/>
            <a:chOff x="9767564" y="2586262"/>
            <a:chExt cx="1062848"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062848" cy="1473315"/>
              <a:chOff x="9767564" y="2586262"/>
              <a:chExt cx="1062848"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838686"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CA" dirty="0">
                    <a:solidFill>
                      <a:schemeClr val="accent2"/>
                    </a:solidFill>
                    <a:latin typeface="Arial Black" panose="020B0A04020102020204" pitchFamily="34" charset="0"/>
                  </a:rPr>
                  <a:t>Dire</a:t>
                </a:r>
                <a:r>
                  <a:rPr lang="fr-CA" dirty="0">
                    <a:solidFill>
                      <a:schemeClr val="tx2"/>
                    </a:solidFill>
                  </a:rPr>
                  <a:t> plus</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CA"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CA" dirty="0"/>
              <a:t>Comportements L’Assurance </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fr-CA"/>
              <a:t> </a:t>
            </a:r>
            <a:endParaRPr lang="fr-CA"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CA"/>
              <a:t>© The TRACOM Corporation. Tous droits réservés.</a:t>
            </a:r>
            <a:endParaRPr lang="fr-CA"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CA" smtClean="0"/>
              <a:t>8</a:t>
            </a:fld>
            <a:endParaRPr lang="fr-CA"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411704861"/>
              </p:ext>
            </p:extLst>
          </p:nvPr>
        </p:nvGraphicFramePr>
        <p:xfrm>
          <a:off x="6028080" y="5220646"/>
          <a:ext cx="4162795" cy="429684"/>
        </p:xfrm>
        <a:graphic>
          <a:graphicData uri="http://schemas.openxmlformats.org/drawingml/2006/table">
            <a:tbl>
              <a:tblPr>
                <a:tableStyleId>{5FD0F851-EC5A-4D38-B0AD-8093EC10F338}</a:tableStyleId>
              </a:tblPr>
              <a:tblGrid>
                <a:gridCol w="936363">
                  <a:extLst>
                    <a:ext uri="{9D8B030D-6E8A-4147-A177-3AD203B41FA5}">
                      <a16:colId xmlns:a16="http://schemas.microsoft.com/office/drawing/2014/main" val="3316520189"/>
                    </a:ext>
                  </a:extLst>
                </a:gridCol>
                <a:gridCol w="32264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98943147"/>
              </p:ext>
            </p:extLst>
          </p:nvPr>
        </p:nvGraphicFramePr>
        <p:xfrm>
          <a:off x="6375665" y="630239"/>
          <a:ext cx="3450962" cy="429684"/>
        </p:xfrm>
        <a:graphic>
          <a:graphicData uri="http://schemas.openxmlformats.org/drawingml/2006/table">
            <a:tbl>
              <a:tblPr>
                <a:tableStyleId>{5FD0F851-EC5A-4D38-B0AD-8093EC10F338}</a:tableStyleId>
              </a:tblPr>
              <a:tblGrid>
                <a:gridCol w="649849">
                  <a:extLst>
                    <a:ext uri="{9D8B030D-6E8A-4147-A177-3AD203B41FA5}">
                      <a16:colId xmlns:a16="http://schemas.microsoft.com/office/drawing/2014/main" val="3316520189"/>
                    </a:ext>
                  </a:extLst>
                </a:gridCol>
                <a:gridCol w="28011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05880" y="1271077"/>
              <a:ext cx="3142676" cy="417436"/>
              <a:chOff x="6567318" y="1461560"/>
              <a:chExt cx="3549616"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039704" y="1461561"/>
                <a:ext cx="2608393"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56731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CA"/>
                <a:t>Plus lent</a:t>
              </a:r>
              <a:endParaRPr lang="fr-CA"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CA"/>
                <a:t>Plus rapide</a:t>
              </a:r>
              <a:endParaRPr lang="fr-CA"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91670" y="1797962"/>
            <a:ext cx="5146790" cy="417436"/>
            <a:chOff x="5391670" y="1764712"/>
            <a:chExt cx="514679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07558" y="1764712"/>
              <a:ext cx="3140997" cy="417436"/>
              <a:chOff x="6569214" y="1461560"/>
              <a:chExt cx="354772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054688"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Quantité de la parole</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56921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70867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91670" y="1834931"/>
              <a:ext cx="845854" cy="276999"/>
            </a:xfrm>
            <a:prstGeom prst="rect">
              <a:avLst/>
            </a:prstGeom>
            <a:noFill/>
          </p:spPr>
          <p:txBody>
            <a:bodyPr wrap="square" lIns="0" tIns="0" rIns="0" bIns="0">
              <a:spAutoFit/>
            </a:bodyPr>
            <a:lstStyle/>
            <a:p>
              <a:pPr algn="r">
                <a:defRPr>
                  <a:solidFill>
                    <a:schemeClr val="tx2"/>
                  </a:solidFill>
                </a:defRPr>
              </a:pPr>
              <a:r>
                <a:rPr lang="fr-CA"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CA"/>
                <a:t>Plus</a:t>
              </a:r>
              <a:endParaRPr lang="fr-CA"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3814496" y="2291597"/>
            <a:ext cx="7076733" cy="417436"/>
            <a:chOff x="3814496" y="2258347"/>
            <a:chExt cx="7076733"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05880" y="2258347"/>
              <a:ext cx="3142675" cy="417436"/>
              <a:chOff x="6567320" y="1461560"/>
              <a:chExt cx="3549616"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069670" y="1461560"/>
                <a:ext cx="2548461"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56732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7086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3814496" y="2328566"/>
              <a:ext cx="2423028" cy="276999"/>
            </a:xfrm>
            <a:prstGeom prst="rect">
              <a:avLst/>
            </a:prstGeom>
            <a:noFill/>
          </p:spPr>
          <p:txBody>
            <a:bodyPr wrap="square" lIns="0" tIns="0" rIns="0" bIns="0">
              <a:spAutoFit/>
            </a:bodyPr>
            <a:lstStyle/>
            <a:p>
              <a:pPr algn="r">
                <a:defRPr>
                  <a:solidFill>
                    <a:schemeClr val="tx2"/>
                  </a:solidFill>
                </a:defRPr>
              </a:pPr>
              <a:r>
                <a:rPr lang="fr-CA"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064603" cy="276999"/>
            </a:xfrm>
            <a:prstGeom prst="rect">
              <a:avLst/>
            </a:prstGeom>
            <a:noFill/>
          </p:spPr>
          <p:txBody>
            <a:bodyPr wrap="square" lIns="0" tIns="0" rIns="0" bIns="0">
              <a:spAutoFit/>
            </a:bodyPr>
            <a:lstStyle/>
            <a:p>
              <a:pPr>
                <a:defRPr>
                  <a:solidFill>
                    <a:schemeClr val="tx2"/>
                  </a:solidFill>
                </a:defRPr>
              </a:pPr>
              <a:r>
                <a:rPr lang="fr-CA"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4896042" y="3565857"/>
            <a:ext cx="5858957" cy="417436"/>
            <a:chOff x="4896042" y="3432857"/>
            <a:chExt cx="58589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84394" y="3432857"/>
              <a:ext cx="3056425" cy="417436"/>
              <a:chOff x="6621332" y="1461560"/>
              <a:chExt cx="3452196"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1" y="1461561"/>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2133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6526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4896042" y="3503075"/>
              <a:ext cx="1372172" cy="276999"/>
            </a:xfrm>
            <a:prstGeom prst="rect">
              <a:avLst/>
            </a:prstGeom>
            <a:noFill/>
          </p:spPr>
          <p:txBody>
            <a:bodyPr wrap="none" lIns="0" tIns="0" rIns="0" bIns="0">
              <a:spAutoFit/>
            </a:bodyPr>
            <a:lstStyle/>
            <a:p>
              <a:pPr algn="r">
                <a:defRPr>
                  <a:solidFill>
                    <a:schemeClr val="tx2"/>
                  </a:solidFill>
                </a:defRPr>
              </a:pPr>
              <a:r>
                <a:rPr lang="fr-CA"/>
                <a:t>Décontractée</a:t>
              </a:r>
              <a:endParaRPr lang="fr-CA"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CA"/>
                <a:t>Directive</a:t>
              </a:r>
              <a:endParaRPr lang="fr-CA"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3977648"/>
            <a:ext cx="6214875" cy="563008"/>
            <a:chOff x="5048251" y="3844648"/>
            <a:chExt cx="6214875" cy="56300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84394" y="3926492"/>
              <a:ext cx="3064166" cy="417436"/>
              <a:chOff x="6621330" y="1461560"/>
              <a:chExt cx="3460939"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a:t>Posture du corps</a:t>
                </a:r>
                <a:endParaRPr lang="fr-CA"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844648"/>
              <a:ext cx="1219964" cy="553998"/>
            </a:xfrm>
            <a:prstGeom prst="rect">
              <a:avLst/>
            </a:prstGeom>
            <a:noFill/>
          </p:spPr>
          <p:txBody>
            <a:bodyPr wrap="square" lIns="0" tIns="0" rIns="0" bIns="0">
              <a:spAutoFit/>
            </a:bodyPr>
            <a:lstStyle/>
            <a:p>
              <a:pPr algn="r">
                <a:defRPr>
                  <a:solidFill>
                    <a:schemeClr val="tx2"/>
                  </a:solidFill>
                </a:defRPr>
              </a:pPr>
              <a:r>
                <a:rPr lang="fr-CA" dirty="0"/>
                <a:t>Se pencher en arrière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405809" cy="553998"/>
            </a:xfrm>
            <a:prstGeom prst="rect">
              <a:avLst/>
            </a:prstGeom>
            <a:noFill/>
          </p:spPr>
          <p:txBody>
            <a:bodyPr wrap="square" lIns="0" tIns="0" rIns="0" bIns="0">
              <a:spAutoFit/>
            </a:bodyPr>
            <a:lstStyle/>
            <a:p>
              <a:pPr>
                <a:defRPr>
                  <a:solidFill>
                    <a:schemeClr val="tx2"/>
                  </a:solidFill>
                </a:defRPr>
              </a:pPr>
              <a:r>
                <a:rPr lang="fr-CA" dirty="0"/>
                <a:t>Se pencher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84394" y="4420127"/>
              <a:ext cx="3064166" cy="417436"/>
              <a:chOff x="6621330" y="1461560"/>
              <a:chExt cx="3460939"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19317" y="1461560"/>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CA" dirty="0"/>
                  <a:t>Contact visuel</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2133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740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CA"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fr-CA"/>
                <a:t>Moins direct</a:t>
              </a:r>
              <a:endParaRPr lang="fr-CA"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CA"/>
                <a:t>Plus direct</a:t>
              </a:r>
              <a:endParaRPr lang="fr-CA"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91000" y="2990208"/>
            <a:ext cx="8634467" cy="276999"/>
            <a:chOff x="4103421" y="2957127"/>
            <a:chExt cx="8634467"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CA"/>
                <a:t>DEMANDE</a:t>
              </a:r>
              <a:endParaRPr lang="fr-CA" dirty="0"/>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846659" cy="276999"/>
            </a:xfrm>
            <a:prstGeom prst="rect">
              <a:avLst/>
            </a:prstGeom>
            <a:noFill/>
          </p:spPr>
          <p:txBody>
            <a:bodyPr wrap="none" lIns="0" tIns="0" rIns="0" bIns="0">
              <a:spAutoFit/>
            </a:bodyPr>
            <a:lstStyle/>
            <a:p>
              <a:pPr>
                <a:defRPr>
                  <a:solidFill>
                    <a:schemeClr val="tx2"/>
                  </a:solidFill>
                </a:defRPr>
              </a:pPr>
              <a:r>
                <a:rPr lang="fr-CA" dirty="0"/>
                <a:t>AFFIRME	</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CA" dirty="0"/>
              <a:t>La Réceptivité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CA" dirty="0"/>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CA" dirty="0"/>
              <a:t>La mesure dans laquelle nous contrôlons ou montrons nos émotions, lorsque nous interagissons avec les autres.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CA"/>
              <a:t>© The TRACOM Corporation. Tous droits réservés.</a:t>
            </a:r>
            <a:endParaRPr lang="fr-CA"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CA" smtClean="0"/>
              <a:t>9</a:t>
            </a:fld>
            <a:endParaRPr lang="fr-CA"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CA"/>
              <a:t> </a:t>
            </a:r>
            <a:endParaRPr lang="fr-CA"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sz="1800" dirty="0">
                  <a:solidFill>
                    <a:schemeClr val="tx2"/>
                  </a:solidFill>
                </a:rPr>
                <a:t>Plus de </a:t>
              </a:r>
              <a:r>
                <a:rPr lang="fr-CA"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Contrôle </a:t>
              </a:r>
              <a:r>
                <a:rPr lang="fr-CA" dirty="0">
                  <a:solidFill>
                    <a:schemeClr val="tx2"/>
                  </a:solidFill>
                </a:rPr>
                <a:t>avec un peu </a:t>
              </a:r>
              <a:r>
                <a:rPr lang="fr-CA" dirty="0">
                  <a:solidFill>
                    <a:schemeClr val="accent2"/>
                  </a:solidFill>
                  <a:latin typeface="+mj-lt"/>
                </a:rPr>
                <a:t>d’émotion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accent2"/>
                  </a:solidFill>
                  <a:latin typeface="Arial Black" panose="020B0A04020102020204" pitchFamily="34" charset="0"/>
                </a:rPr>
                <a:t>Émotion </a:t>
              </a:r>
              <a:r>
                <a:rPr lang="fr-CA" dirty="0">
                  <a:solidFill>
                    <a:schemeClr val="tx2"/>
                  </a:solidFill>
                </a:rPr>
                <a:t>avec un peu de </a:t>
              </a:r>
              <a:r>
                <a:rPr lang="fr-CA" dirty="0">
                  <a:solidFill>
                    <a:schemeClr val="accent2"/>
                  </a:solidFill>
                  <a:latin typeface="+mj-lt"/>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CA" dirty="0">
                  <a:solidFill>
                    <a:schemeClr val="tx2"/>
                  </a:solidFill>
                </a:rPr>
                <a:t>Plus </a:t>
              </a:r>
              <a:r>
                <a:rPr lang="fr-CA" dirty="0">
                  <a:solidFill>
                    <a:schemeClr val="accent2"/>
                  </a:solidFill>
                  <a:latin typeface="Arial Black" panose="020B0A04020102020204" pitchFamily="34" charset="0"/>
                </a:rPr>
                <a:t>d’émotion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CA"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6529F9-FC88-4313-9CDB-4D512AD4AF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1076</TotalTime>
  <Words>9102</Words>
  <Application>Microsoft Office PowerPoint</Application>
  <PresentationFormat>Widescreen</PresentationFormat>
  <Paragraphs>1164</Paragraphs>
  <Slides>55</Slides>
  <Notes>55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Arial</vt:lpstr>
      <vt:lpstr>Arial Black</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Améliorer l'efficacité personnelle avec la SouplesseTM</vt:lpstr>
      <vt:lpstr>Objectifs de formation</vt:lpstr>
      <vt:lpstr>PowerPoint Presentation</vt:lpstr>
      <vt:lpstr>Comportements observables et personnalité</vt:lpstr>
      <vt:lpstr>Comportements Dire et Faire</vt:lpstr>
      <vt:lpstr>L’Assurance   et  La Réceptivité</vt:lpstr>
      <vt:lpstr>L’Assurance </vt:lpstr>
      <vt:lpstr>Comportements L’Assurance </vt:lpstr>
      <vt:lpstr>La Réceptivité</vt:lpstr>
      <vt:lpstr>Comportements de La Réceptivité</vt:lpstr>
      <vt:lpstr>Le modèle STYLE SOCIAL™</vt:lpstr>
      <vt:lpstr>Besoin, orientation et action de croissance</vt:lpstr>
      <vt:lpstr>STYLE SOCIAL  Caractéristiques clés</vt:lpstr>
      <vt:lpstr>Profil d’auto-perception  STYLE SOCIAL en ligne</vt:lpstr>
      <vt:lpstr>PowerPoint Presentation</vt:lpstr>
      <vt:lpstr>PowerPoint Presentation</vt:lpstr>
      <vt:lpstr>PowerPoint Presentation</vt:lpstr>
      <vt:lpstr>PowerPoint Presentation</vt:lpstr>
      <vt:lpstr>PowerPoint Presentation</vt:lpstr>
      <vt:lpstr>Profil d’auto-perception  STYLE SOCIAL sur papier</vt:lpstr>
      <vt:lpstr>Votre profil d’auto-perception STYLE SOCIAL</vt:lpstr>
      <vt:lpstr>Lisez à propos de votre Style</vt:lpstr>
      <vt:lpstr>Rappels clés</vt:lpstr>
      <vt:lpstr>Souplesse</vt:lpstr>
      <vt:lpstr>Souplesse est la façon dont vous vous adaptez aux besoins du Style des autres</vt:lpstr>
      <vt:lpstr>Quatre sources de Souplesse</vt:lpstr>
      <vt:lpstr>Profil d’auto-perception souplesse en ligne</vt:lpstr>
      <vt:lpstr>Souplesse globale</vt:lpstr>
      <vt:lpstr>La signification des positions de Souplesse</vt:lpstr>
      <vt:lpstr>PowerPoint Presentation</vt:lpstr>
      <vt:lpstr>PowerPoint Presentation</vt:lpstr>
      <vt:lpstr>PowerPoint Presentation</vt:lpstr>
      <vt:lpstr>PowerPoint Presentation</vt:lpstr>
      <vt:lpstr>PowerPoint Presentation</vt:lpstr>
      <vt:lpstr>Profil Souplesse sur papier</vt:lpstr>
      <vt:lpstr>Souplesse</vt:lpstr>
      <vt:lpstr>Votre auto-perception Souplesse</vt:lpstr>
      <vt:lpstr>Objectifs de formation</vt:lpstr>
      <vt:lpstr>Prochaines étapes et formation clé</vt:lpstr>
      <vt:lpstr>SOCIAL STYLE Navigator®</vt:lpstr>
      <vt:lpstr>Accès au         STYLE SOCIAL Navigator®  (profils en ligne uniquement)</vt:lpstr>
      <vt:lpstr>Accès au  STYLE SOCIAL Navigator®  (profils sur papier uniquement)</vt:lpstr>
      <vt:lpstr>PowerPoint Presentation</vt:lpstr>
      <vt:lpstr>PowerPoint Presentation</vt:lpstr>
      <vt:lpstr>PowerPoint Presentation</vt:lpstr>
      <vt:lpstr>PowerPoint Presentation</vt:lpstr>
      <vt:lpstr>Passeport STYLE SOCIAL</vt:lpstr>
      <vt:lpstr>PowerPoint Presentation</vt:lpstr>
      <vt:lpstr>Exercices facultatifs</vt:lpstr>
      <vt:lpstr>Techniques d’observation du Style</vt:lpstr>
      <vt:lpstr>Forum sur le Style</vt:lpstr>
      <vt:lpstr>Forum sur Souplesse</vt:lpstr>
      <vt:lpstr>Navigateur STYLE SOCIAL</vt:lpstr>
      <vt:lpstr>Plan d’action pour la Souplesse</vt:lpstr>
      <vt:lpstr>Améliorer l'efficacité personnelle avec la SouplesseTM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1276</cp:revision>
  <cp:lastPrinted>2021-06-10T19:57:06Z</cp:lastPrinted>
  <dcterms:created xsi:type="dcterms:W3CDTF">2021-02-09T18:22:56Z</dcterms:created>
  <dcterms:modified xsi:type="dcterms:W3CDTF">2023-07-13T19:30:15Z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