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handoutMasterIdLst>
    <p:handoutMasterId r:id="rId61"/>
  </p:handoutMasterIdLst>
  <p:sldIdLst>
    <p:sldId id="1090" r:id="rId5"/>
    <p:sldId id="1091" r:id="rId6"/>
    <p:sldId id="1085" r:id="rId7"/>
    <p:sldId id="302" r:id="rId8"/>
    <p:sldId id="303" r:id="rId9"/>
    <p:sldId id="996" r:id="rId10"/>
    <p:sldId id="997" r:id="rId11"/>
    <p:sldId id="305" r:id="rId12"/>
    <p:sldId id="1028" r:id="rId13"/>
    <p:sldId id="306" r:id="rId14"/>
    <p:sldId id="1006" r:id="rId15"/>
    <p:sldId id="938" r:id="rId16"/>
    <p:sldId id="312" r:id="rId17"/>
    <p:sldId id="1037" r:id="rId18"/>
    <p:sldId id="1058" r:id="rId19"/>
    <p:sldId id="1073" r:id="rId20"/>
    <p:sldId id="1075" r:id="rId21"/>
    <p:sldId id="1074" r:id="rId22"/>
    <p:sldId id="1076" r:id="rId23"/>
    <p:sldId id="1036" r:id="rId24"/>
    <p:sldId id="952" r:id="rId25"/>
    <p:sldId id="1079" r:id="rId26"/>
    <p:sldId id="1093" r:id="rId27"/>
    <p:sldId id="330" r:id="rId28"/>
    <p:sldId id="1008" r:id="rId29"/>
    <p:sldId id="321" r:id="rId30"/>
    <p:sldId id="1068" r:id="rId31"/>
    <p:sldId id="927" r:id="rId32"/>
    <p:sldId id="1005" r:id="rId33"/>
    <p:sldId id="1063" r:id="rId34"/>
    <p:sldId id="1066" r:id="rId35"/>
    <p:sldId id="1070" r:id="rId36"/>
    <p:sldId id="1071" r:id="rId37"/>
    <p:sldId id="1072" r:id="rId38"/>
    <p:sldId id="1067" r:id="rId39"/>
    <p:sldId id="320" r:id="rId40"/>
    <p:sldId id="1094" r:id="rId41"/>
    <p:sldId id="1107" r:id="rId42"/>
    <p:sldId id="1095" r:id="rId43"/>
    <p:sldId id="326" r:id="rId44"/>
    <p:sldId id="1104" r:id="rId45"/>
    <p:sldId id="1105" r:id="rId46"/>
    <p:sldId id="1009" r:id="rId47"/>
    <p:sldId id="1035" r:id="rId48"/>
    <p:sldId id="1033" r:id="rId49"/>
    <p:sldId id="1012" r:id="rId50"/>
    <p:sldId id="1030" r:id="rId51"/>
    <p:sldId id="285" r:id="rId52"/>
    <p:sldId id="1096" r:id="rId53"/>
    <p:sldId id="325" r:id="rId54"/>
    <p:sldId id="1097" r:id="rId55"/>
    <p:sldId id="1098" r:id="rId56"/>
    <p:sldId id="1069" r:id="rId57"/>
    <p:sldId id="963" r:id="rId58"/>
    <p:sldId id="1106" r:id="rId59"/>
  </p:sldIdLst>
  <p:sldSz cx="12192000" cy="6858000"/>
  <p:notesSz cx="7315200" cy="9601200"/>
  <p:custDataLst>
    <p:tags r:id="rId6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90ACB7-7BB1-4AD1-8C0F-D95270D5D1CD}">
          <p14:sldIdLst>
            <p14:sldId id="1090"/>
            <p14:sldId id="1091"/>
            <p14:sldId id="1085"/>
            <p14:sldId id="302"/>
            <p14:sldId id="303"/>
            <p14:sldId id="996"/>
            <p14:sldId id="997"/>
            <p14:sldId id="305"/>
            <p14:sldId id="1028"/>
            <p14:sldId id="306"/>
            <p14:sldId id="1006"/>
            <p14:sldId id="938"/>
            <p14:sldId id="312"/>
          </p14:sldIdLst>
        </p14:section>
        <p14:section name="Online Style Profile" id="{A5FED566-FC59-4A56-AF32-37E14899C333}">
          <p14:sldIdLst>
            <p14:sldId id="1037"/>
            <p14:sldId id="1058"/>
            <p14:sldId id="1073"/>
            <p14:sldId id="1075"/>
            <p14:sldId id="1074"/>
            <p14:sldId id="1076"/>
          </p14:sldIdLst>
        </p14:section>
        <p14:section name="Paper Style Profile" id="{D22014D4-772F-42C2-AC20-6283CB727208}">
          <p14:sldIdLst>
            <p14:sldId id="1036"/>
            <p14:sldId id="952"/>
            <p14:sldId id="1079"/>
          </p14:sldIdLst>
        </p14:section>
        <p14:section name="Program" id="{1247B3E5-B481-4AFE-A4EA-00778EAB6816}">
          <p14:sldIdLst>
            <p14:sldId id="1093"/>
            <p14:sldId id="330"/>
            <p14:sldId id="1008"/>
            <p14:sldId id="321"/>
          </p14:sldIdLst>
        </p14:section>
        <p14:section name="Online Versatility Profile" id="{3958403B-1C96-4D17-84E4-E4EF3CE4429D}">
          <p14:sldIdLst>
            <p14:sldId id="1068"/>
            <p14:sldId id="927"/>
            <p14:sldId id="1005"/>
            <p14:sldId id="1063"/>
            <p14:sldId id="1066"/>
            <p14:sldId id="1070"/>
            <p14:sldId id="1071"/>
            <p14:sldId id="1072"/>
          </p14:sldIdLst>
        </p14:section>
        <p14:section name="Paper Versatility Profile" id="{5DE9C590-5562-4A64-B23F-F6D6214AB06B}">
          <p14:sldIdLst>
            <p14:sldId id="1067"/>
            <p14:sldId id="320"/>
            <p14:sldId id="1094"/>
          </p14:sldIdLst>
        </p14:section>
        <p14:section name="Program" id="{5828A04E-7AAE-417F-8836-487DAC18C71B}">
          <p14:sldIdLst>
            <p14:sldId id="1107"/>
            <p14:sldId id="1095"/>
            <p14:sldId id="326"/>
            <p14:sldId id="1104"/>
            <p14:sldId id="1105"/>
            <p14:sldId id="1009"/>
            <p14:sldId id="1035"/>
            <p14:sldId id="1033"/>
            <p14:sldId id="1012"/>
            <p14:sldId id="1030"/>
            <p14:sldId id="285"/>
            <p14:sldId id="1096"/>
            <p14:sldId id="325"/>
            <p14:sldId id="1097"/>
            <p14:sldId id="1098"/>
            <p14:sldId id="1069"/>
            <p14:sldId id="963"/>
            <p14:sldId id="1106"/>
          </p14:sldIdLst>
        </p14:section>
      </p14:sectionLst>
    </p:ext>
    <p:ext uri="{EFAFB233-063F-42B5-8137-9DF3F51BA10A}">
      <p15:sldGuideLst xmlns:p15="http://schemas.microsoft.com/office/powerpoint/2012/main">
        <p15:guide id="1" orient="horz" pos="1032" userDrawn="1">
          <p15:clr>
            <a:srgbClr val="A4A3A4"/>
          </p15:clr>
        </p15:guide>
        <p15:guide id="2" pos="477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9F1"/>
    <a:srgbClr val="B3B3B3"/>
    <a:srgbClr val="AFABAB"/>
    <a:srgbClr val="E9ECEF"/>
    <a:srgbClr val="003651"/>
    <a:srgbClr val="898989"/>
    <a:srgbClr val="005B92"/>
    <a:srgbClr val="07548B"/>
    <a:srgbClr val="ECECEC"/>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056" autoAdjust="0"/>
    <p:restoredTop sz="96247" autoAdjust="0"/>
  </p:normalViewPr>
  <p:slideViewPr>
    <p:cSldViewPr snapToGrid="0" showGuides="1">
      <p:cViewPr varScale="1">
        <p:scale>
          <a:sx n="104" d="100"/>
          <a:sy n="104" d="100"/>
        </p:scale>
        <p:origin x="120" y="252"/>
      </p:cViewPr>
      <p:guideLst>
        <p:guide orient="horz" pos="1032"/>
        <p:guide pos="4776"/>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12582"/>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7/13/2023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7/13/2023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SOCIAL STYLE Model：</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sz="105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a:t>
            </a:r>
            <a:r>
              <a:rPr lang="en-US" b="0" dirty="0" err="1"/>
              <a:t>tracomlearning.com</a:t>
            </a:r>
            <a:r>
              <a:rPr lang="en-US" b="0" dirty="0"/>
              <a:t> to help extend their learning beyond the classroom.  See Slide #41 for details.</a:t>
            </a:r>
          </a:p>
          <a:p>
            <a:endParaRPr lang="en-US" b="0" dirty="0"/>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SOCIAL STYLE Model.</a:t>
            </a:r>
          </a:p>
          <a:p>
            <a:r>
              <a:rPr lang="en-US" sz="1100" dirty="0">
                <a:latin typeface="+mj-lt"/>
                <a:ea typeface="ヒラギノ角ゴ Pro W3" pitchFamily="4" charset="-128"/>
                <a:cs typeface="ヒラギノ角ゴ Pro W3" pitchFamily="4" charset="-128"/>
              </a:rPr>
              <a:t>• Estimate your SOCIAL STYLE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err="1">
                <a:latin typeface="+mj-lt"/>
              </a:rPr>
              <a:t>VIRTUAL：Participants</a:t>
            </a:r>
            <a:r>
              <a:rPr lang="en-US" sz="1100" b="0" i="0" u="none" strike="noStrike" baseline="0" dirty="0">
                <a:latin typeface="+mj-lt"/>
              </a:rPr>
              <a:t>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SOCIAL STYLE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a:t>
            </a:r>
            <a:r>
              <a:rPr lang="en-US" sz="1100" b="1" i="0" u="none" strike="noStrike" baseline="0" dirty="0" err="1">
                <a:solidFill>
                  <a:srgbClr val="FFFFFF"/>
                </a:solidFill>
                <a:latin typeface="+mj-lt"/>
              </a:rPr>
              <a:t>Tip：</a:t>
            </a:r>
            <a:r>
              <a:rPr lang="en-US" sz="1100" b="0" i="0" u="none" strike="noStrike" baseline="0" dirty="0" err="1">
                <a:solidFill>
                  <a:srgbClr val="FFFFFF"/>
                </a:solidFill>
                <a:latin typeface="+mj-lt"/>
              </a:rPr>
              <a:t>You</a:t>
            </a:r>
            <a:r>
              <a:rPr lang="en-US" sz="1100" b="0" i="0" u="none" strike="noStrike" baseline="0" dirty="0">
                <a:solidFill>
                  <a:srgbClr val="FFFFFF"/>
                </a:solidFill>
                <a:latin typeface="+mj-lt"/>
              </a:rPr>
              <a:t>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err="1">
                <a:solidFill>
                  <a:srgbClr val="FFFFFF"/>
                </a:solidFill>
                <a:latin typeface="+mj-lt"/>
              </a:rPr>
              <a:t>Answer：</a:t>
            </a:r>
            <a:r>
              <a:rPr lang="en-US" sz="1100" b="0" i="0" u="none" strike="noStrike" baseline="0" dirty="0" err="1">
                <a:solidFill>
                  <a:srgbClr val="FFFFFF"/>
                </a:solidFill>
                <a:latin typeface="+mj-lt"/>
              </a:rPr>
              <a:t>The</a:t>
            </a:r>
            <a:r>
              <a:rPr lang="en-US" sz="1100" b="0" i="0" u="none" strike="noStrike" baseline="0" dirty="0">
                <a:solidFill>
                  <a:srgbClr val="FFFFFF"/>
                </a:solidFill>
                <a:latin typeface="+mj-lt"/>
              </a:rPr>
              <a:t>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15968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a:t>
            </a:r>
            <a:r>
              <a:rPr lang="en-US" sz="1100" b="1" i="0" u="none" strike="noStrike" baseline="0" dirty="0" err="1">
                <a:latin typeface="+mj-lt"/>
                <a:ea typeface="ヒラギノ角ゴ Pro W3" pitchFamily="4" charset="-128"/>
                <a:cs typeface="ヒラギノ角ゴ Pro W3" pitchFamily="4" charset="-128"/>
              </a:rPr>
              <a:t>DELIVERY</a:t>
            </a:r>
            <a:r>
              <a:rPr lang="en-US" sz="1100" b="0" i="0" u="none" strike="noStrike" baseline="0" dirty="0" err="1">
                <a:latin typeface="+mj-lt"/>
                <a:ea typeface="ヒラギノ角ゴ Pro W3" pitchFamily="4" charset="-128"/>
                <a:cs typeface="ヒラギノ角ゴ Pro W3" pitchFamily="4" charset="-128"/>
              </a:rPr>
              <a:t>：If</a:t>
            </a:r>
            <a:r>
              <a:rPr lang="en-US" sz="1100" b="0" i="0" u="none" strike="noStrike" baseline="0" dirty="0">
                <a:latin typeface="+mj-lt"/>
                <a:ea typeface="ヒラギノ角ゴ Pro W3" pitchFamily="4" charset="-128"/>
                <a:cs typeface="ヒラギノ角ゴ Pro W3" pitchFamily="4" charset="-128"/>
              </a:rPr>
              <a:t>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a:t>
            </a:r>
            <a:r>
              <a:rPr lang="en-US" sz="1100" dirty="0" err="1">
                <a:latin typeface="+mj-lt"/>
                <a:ea typeface="ヒラギノ角ゴ Pro W3" pitchFamily="4" charset="-128"/>
                <a:cs typeface="ヒラギノ角ゴ Pro W3" pitchFamily="4" charset="-128"/>
              </a:rPr>
              <a:t>surprised？Are</a:t>
            </a:r>
            <a:r>
              <a:rPr lang="en-US" sz="1100" dirty="0">
                <a:latin typeface="+mj-lt"/>
                <a:ea typeface="ヒラギノ角ゴ Pro W3" pitchFamily="4" charset="-128"/>
                <a:cs typeface="ヒラギノ角ゴ Pro W3" pitchFamily="4" charset="-128"/>
              </a:rPr>
              <a:t>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9939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3)</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3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a:t>
            </a:r>
            <a:r>
              <a:rPr lang="en-US" sz="1800" b="0" i="1" u="none" strike="noStrike" baseline="0" dirty="0" err="1">
                <a:latin typeface="Museo Sans 300" pitchFamily="50" charset="0"/>
              </a:rPr>
              <a:t>EXAMPLE：xxxx-xxxx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lvl="1">
              <a:buNone/>
            </a:pPr>
            <a:r>
              <a:rPr lang="en-US" sz="1050" b="1" dirty="0"/>
              <a:t>SAY</a:t>
            </a:r>
            <a:r>
              <a:rPr lang="en-US" sz="1050" b="0" dirty="0"/>
              <a:t> Thank you. Do you have final questions?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4)</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4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a:t>
            </a:r>
            <a:r>
              <a:rPr lang="en-US" sz="1100" kern="1200" dirty="0" err="1">
                <a:solidFill>
                  <a:schemeClr val="tx1"/>
                </a:solidFill>
                <a:latin typeface="Times New Roman" pitchFamily="4" charset="0"/>
                <a:ea typeface="ヒラギノ角ゴ Pro W3" pitchFamily="4" charset="-128"/>
              </a:rPr>
              <a:t>sections：Ways</a:t>
            </a:r>
            <a:r>
              <a:rPr lang="en-US" sz="1100" kern="1200" dirty="0">
                <a:solidFill>
                  <a:schemeClr val="tx1"/>
                </a:solidFill>
                <a:latin typeface="Times New Roman" pitchFamily="4" charset="0"/>
                <a:ea typeface="ヒラギノ角ゴ Pro W3" pitchFamily="4" charset="-128"/>
              </a:rPr>
              <a:t>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415658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a:t>
            </a:r>
            <a:r>
              <a:rPr lang="en-US" dirty="0" err="1"/>
              <a:t>dimensions：Assertiveness</a:t>
            </a:r>
            <a:r>
              <a:rPr lang="en-US" dirty="0"/>
              <a:t>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5 of the workbook.</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0" i="0" u="none" strike="noStrike" baseline="0" dirty="0">
                <a:latin typeface="+mj-lt"/>
              </a:rPr>
              <a:t>Participants stay on page 5 of the workbook.</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7/13/2023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7/13/2023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7/13/2023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7/13/2023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7/13/2023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7/13/2023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7/13/2023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7/13/2023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7/13/2023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7/13/2023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7/13/2023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7/13/2023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7/13/2023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7/13/2023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7/13/2023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7/13/2023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7/13/2023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7/13/2023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7/13/2023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7/13/2023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7/13/2023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wrap="square">
            <a:noAutofit/>
          </a:bodyPr>
          <a:lstStyle/>
          <a:p>
            <a:pPr>
              <a:defRPr sz="4000"/>
            </a:pPr>
            <a:r>
              <a:rPr lang="zh-CN" altLang="en-US" dirty="0">
                <a:ea typeface="Noto Sans CJK SC Bold" panose="020B0800000000000000" pitchFamily="34" charset="-128"/>
              </a:rPr>
              <a:t>通过变通能力改善个人效能</a:t>
            </a:r>
            <a:r>
              <a:rPr lang="en-US" altLang="zh-CN" baseline="30000" dirty="0">
                <a:ea typeface="Noto Sans CJK SC Bold" panose="020B0800000000000000" pitchFamily="34" charset="-128"/>
              </a:rPr>
              <a:t>TM</a:t>
            </a:r>
            <a:endParaRPr lang="zh-CN" altLang="en-US" sz="2800" b="0" dirty="0">
              <a:ea typeface="Noto Sans CJK SC Bold" panose="020B0800000000000000"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en-US" altLang="zh-CN">
                <a:ea typeface="Noto Sans CJK SC Regular" panose="020B0500000000000000" pitchFamily="34" charset="-128"/>
              </a:rPr>
              <a:t>4.0 </a:t>
            </a:r>
            <a:r>
              <a:rPr lang="zh-CN" altLang="en-US">
                <a:ea typeface="Noto Sans CJK SC Regular" panose="020B0500000000000000" pitchFamily="34" charset="-128"/>
              </a:rPr>
              <a:t>版</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605479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响应性行为</a:t>
            </a:r>
            <a:endParaRPr lang="zh-CN" altLang="en-US"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10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557360611"/>
              </p:ext>
            </p:extLst>
          </p:nvPr>
        </p:nvGraphicFramePr>
        <p:xfrm>
          <a:off x="86751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noProof="0">
                          <a:latin typeface="Noto Sans CJK SC Regular" panose="020B0500000000000000" pitchFamily="34" charset="-128"/>
                          <a:ea typeface="Noto Sans CJK SC Regular" panose="020B0500000000000000" pitchFamily="34" charset="-128"/>
                        </a:rPr>
                        <a:t>做的</a:t>
                      </a:r>
                    </a:p>
                  </a:txBody>
                  <a:tcPr marL="0" marR="0" marT="0" marB="0" anchor="ctr">
                    <a:solidFill>
                      <a:schemeClr val="accent2"/>
                    </a:solidFill>
                  </a:tcPr>
                </a:tc>
                <a:tc>
                  <a:txBody>
                    <a:bodyPr/>
                    <a:lstStyle/>
                    <a:p>
                      <a:pPr>
                        <a:defRPr>
                          <a:solidFill>
                            <a:schemeClr val="accent6"/>
                          </a:solidFill>
                        </a:defRPr>
                      </a:pPr>
                      <a:r>
                        <a:rPr lang="zh-CN" altLang="en-US" noProof="0" dirty="0">
                          <a:latin typeface="Noto Sans CJK SC Regular" panose="020B0500000000000000" pitchFamily="34" charset="-128"/>
                          <a:ea typeface="Noto Sans CJK SC Regular" panose="020B0500000000000000" pitchFamily="34" charset="-128"/>
                        </a:rPr>
                        <a:t>非言语行为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39805639"/>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baseline="0" noProof="0" dirty="0">
                          <a:ea typeface="Noto Sans CJK SC Regular" panose="020B0500000000000000" pitchFamily="34" charset="-128"/>
                        </a:rPr>
                        <a:t>说的</a:t>
                      </a:r>
                    </a:p>
                  </a:txBody>
                  <a:tcPr marL="0" marR="0" marT="0" marB="0" anchor="ctr">
                    <a:solidFill>
                      <a:schemeClr val="accent2"/>
                    </a:solidFill>
                  </a:tcPr>
                </a:tc>
                <a:tc>
                  <a:txBody>
                    <a:bodyPr/>
                    <a:lstStyle/>
                    <a:p>
                      <a:pPr>
                        <a:defRPr>
                          <a:solidFill>
                            <a:schemeClr val="accent6"/>
                          </a:solidFill>
                        </a:defRPr>
                      </a:pPr>
                      <a:r>
                        <a:rPr lang="zh-CN" altLang="en-US" baseline="0" noProof="0" dirty="0">
                          <a:ea typeface="Noto Sans CJK SC Regular" panose="020B0500000000000000" pitchFamily="34" charset="-128"/>
                        </a:rPr>
                        <a:t>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控制情绪</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流露情绪</a:t>
            </a:r>
            <a:endParaRPr lang="zh-CN" altLang="en-US" dirty="0">
              <a:latin typeface="Noto Sans CJK SC Black" panose="020B0A00000000000000" pitchFamily="34" charset="-128"/>
              <a:ea typeface="Noto Sans CJK SC Black" panose="020B0A00000000000000" pitchFamily="34" charset="-128"/>
            </a:endParaRP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zh-CN" altLang="en-US" dirty="0">
                  <a:ea typeface="Noto Sans CJK SC Regular" panose="020B0500000000000000" pitchFamily="34" charset="-128"/>
                </a:rPr>
                <a:t>描述性统</a:t>
              </a:r>
              <a:br>
                <a:rPr lang="en-US" altLang="zh-CN" dirty="0">
                  <a:ea typeface="Noto Sans CJK SC Regular" panose="020B0500000000000000" pitchFamily="34" charset="-128"/>
                </a:rPr>
              </a:br>
              <a:r>
                <a:rPr lang="zh-CN" altLang="en-US" dirty="0">
                  <a:ea typeface="Noto Sans CJK SC Regular" panose="020B0500000000000000" pitchFamily="34" charset="-128"/>
                </a:rPr>
                <a:t>计的形式</a:t>
              </a:r>
              <a:endParaRPr lang="zh-CN" altLang="en-US" sz="1800" dirty="0">
                <a:solidFill>
                  <a:schemeClr val="accent6"/>
                </a:solidFill>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事实</a:t>
              </a:r>
              <a:r>
                <a:rPr lang="en-US" altLang="zh-CN">
                  <a:ea typeface="Noto Sans CJK SC Regular" panose="020B0500000000000000" pitchFamily="34" charset="-128"/>
                </a:rPr>
                <a:t>/</a:t>
              </a:r>
              <a:r>
                <a:rPr lang="zh-CN" altLang="en-US">
                  <a:ea typeface="Noto Sans CJK SC Regular" panose="020B0500000000000000" pitchFamily="34" charset="-128"/>
                </a:rPr>
                <a:t>数据</a:t>
              </a:r>
              <a:endParaRPr lang="zh-CN" altLang="en-US" dirty="0">
                <a:ea typeface="Noto Sans CJK SC Regular" panose="020B0500000000000000" pitchFamily="34" charset="-128"/>
              </a:endParaRP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观点</a:t>
              </a:r>
              <a:r>
                <a:rPr lang="en-US" altLang="zh-CN">
                  <a:ea typeface="Noto Sans CJK SC Regular" panose="020B0500000000000000" pitchFamily="34" charset="-128"/>
                </a:rPr>
                <a:t>/</a:t>
              </a:r>
              <a:r>
                <a:rPr lang="zh-CN" altLang="en-US">
                  <a:ea typeface="Noto Sans CJK SC Regular" panose="020B0500000000000000" pitchFamily="34" charset="-128"/>
                </a:rPr>
                <a:t>故事</a:t>
              </a:r>
              <a:endParaRPr lang="zh-CN" altLang="en-US" dirty="0">
                <a:ea typeface="Noto Sans CJK SC Regular" panose="020B0500000000000000" pitchFamily="34" charset="-128"/>
              </a:endParaRP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dirty="0">
                  <a:ea typeface="Noto Sans CJK SC Regular" panose="020B0500000000000000" pitchFamily="34" charset="-128"/>
                </a:rPr>
                <a:t>说话的主题</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任务</a:t>
              </a:r>
              <a:endParaRPr lang="zh-CN" altLang="en-US" dirty="0">
                <a:ea typeface="Noto Sans CJK SC Regular" panose="020B0500000000000000" pitchFamily="34" charset="-128"/>
              </a:endParaRP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人</a:t>
              </a:r>
              <a:endParaRPr lang="zh-CN" altLang="en-US" dirty="0">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dirty="0">
                  <a:ea typeface="Noto Sans CJK SC Regular" panose="020B0500000000000000" pitchFamily="34" charset="-128"/>
                </a:rPr>
                <a:t>声音中</a:t>
              </a:r>
              <a:br>
                <a:rPr lang="en-US" altLang="zh-CN" dirty="0">
                  <a:ea typeface="Noto Sans CJK SC Regular" panose="020B0500000000000000" pitchFamily="34" charset="-128"/>
                </a:rPr>
              </a:br>
              <a:r>
                <a:rPr lang="zh-CN" altLang="en-US" dirty="0">
                  <a:ea typeface="Noto Sans CJK SC Regular" panose="020B0500000000000000" pitchFamily="34" charset="-128"/>
                </a:rPr>
                <a:t>的情绪</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音调变化较小</a:t>
              </a:r>
              <a:endParaRPr lang="zh-CN" altLang="en-US" dirty="0">
                <a:ea typeface="Noto Sans CJK SC Regular" panose="020B0500000000000000" pitchFamily="34" charset="-128"/>
              </a:endParaRP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音调变化较大</a:t>
              </a:r>
              <a:endParaRPr lang="zh-CN" altLang="en-US" dirty="0">
                <a:ea typeface="Noto Sans CJK SC Regular" panose="020B0500000000000000" pitchFamily="34" charset="-128"/>
              </a:endParaRP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zh-CN" altLang="en-US">
                  <a:ea typeface="Noto Sans CJK SC Regular" panose="020B0500000000000000" pitchFamily="34" charset="-128"/>
                </a:rPr>
                <a:t>面部表情</a:t>
              </a:r>
              <a:endParaRPr lang="zh-CN" altLang="en-US" dirty="0">
                <a:ea typeface="Noto Sans CJK SC Regular" panose="020B0500000000000000" pitchFamily="34" charset="-128"/>
              </a:endParaRP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控制</a:t>
              </a:r>
              <a:endParaRPr lang="zh-CN" altLang="en-US" dirty="0">
                <a:ea typeface="Noto Sans CJK SC Regular" panose="020B0500000000000000" pitchFamily="34" charset="-128"/>
              </a:endParaRP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活跃</a:t>
              </a:r>
              <a:endParaRPr lang="zh-CN" altLang="en-US" dirty="0">
                <a:ea typeface="Noto Sans CJK SC Regular" panose="020B0500000000000000" pitchFamily="34" charset="-128"/>
              </a:endParaRP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僵硬</a:t>
              </a:r>
              <a:endParaRPr lang="zh-CN" altLang="en-US" dirty="0">
                <a:ea typeface="Noto Sans CJK SC Regular" panose="020B0500000000000000" pitchFamily="34" charset="-128"/>
              </a:endParaRP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随意</a:t>
              </a:r>
              <a:endParaRPr lang="zh-CN" altLang="en-US" dirty="0">
                <a:ea typeface="Noto Sans CJK SC Regular" panose="020B0500000000000000" pitchFamily="34" charset="-128"/>
              </a:endParaRP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2676525" cy="871744"/>
          </a:xfrm>
        </p:spPr>
        <p:txBody>
          <a:bodyPr wrap="square">
            <a:noAutofit/>
          </a:bodyPr>
          <a:lstStyle/>
          <a:p>
            <a:r>
              <a:rPr lang="zh-CN" altLang="en-US" dirty="0">
                <a:ea typeface="Noto Sans CJK SC Bold" panose="020B0800000000000000" pitchFamily="34" charset="-128"/>
              </a:rPr>
              <a:t>待人处事风格模型</a:t>
            </a:r>
            <a:r>
              <a:rPr lang="en-US" altLang="zh-CN" baseline="30000" dirty="0">
                <a:ea typeface="Noto Sans CJK SC Bold" panose="020B0800000000000000" pitchFamily="34" charset="-128"/>
              </a:rPr>
              <a:t>TM</a:t>
            </a:r>
            <a:endParaRPr lang="zh-CN" altLang="en-US" baseline="30000" dirty="0">
              <a:ea typeface="Noto Sans CJK SC Bold" panose="020B08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11</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410075" y="2927667"/>
            <a:ext cx="115966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2850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22195"/>
            <a:ext cx="2078918" cy="1355241"/>
            <a:chOff x="6133585" y="1451577"/>
            <a:chExt cx="1718413" cy="1355241"/>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451577"/>
              <a:ext cx="1474189" cy="1355241"/>
            </a:xfrm>
            <a:prstGeom prst="callout1">
              <a:avLst>
                <a:gd name="adj1" fmla="val 56325"/>
                <a:gd name="adj2" fmla="val -1602"/>
                <a:gd name="adj3" fmla="val 55623"/>
                <a:gd name="adj4" fmla="val 9946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pPr>
                <a:lnSpc>
                  <a:spcPct val="85000"/>
                </a:lnSpc>
              </a:pPr>
              <a:endParaRPr lang="zh-CN" altLang="en-US" dirty="0">
                <a:solidFill>
                  <a:schemeClr val="accent6"/>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22195"/>
            <a:ext cx="2100019" cy="1355241"/>
            <a:chOff x="6133771" y="1451577"/>
            <a:chExt cx="1718227" cy="1355241"/>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451577"/>
              <a:ext cx="1474189" cy="1355241"/>
            </a:xfrm>
            <a:prstGeom prst="callout1">
              <a:avLst>
                <a:gd name="adj1" fmla="val 56326"/>
                <a:gd name="adj2" fmla="val 0"/>
                <a:gd name="adj3" fmla="val 56326"/>
                <a:gd name="adj4" fmla="val 9894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533776"/>
            <a:ext cx="2078917" cy="1355242"/>
            <a:chOff x="6133585" y="1451577"/>
            <a:chExt cx="1718413" cy="1355242"/>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451577"/>
              <a:ext cx="1474189" cy="1355242"/>
            </a:xfrm>
            <a:prstGeom prst="callout1">
              <a:avLst>
                <a:gd name="adj1" fmla="val 56325"/>
                <a:gd name="adj2" fmla="val 0"/>
                <a:gd name="adj3" fmla="val 56325"/>
                <a:gd name="adj4" fmla="val 973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533776"/>
            <a:ext cx="2100019" cy="1355242"/>
            <a:chOff x="6133771" y="1451577"/>
            <a:chExt cx="1718227" cy="1355242"/>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451577"/>
              <a:ext cx="1474189" cy="1355242"/>
            </a:xfrm>
            <a:prstGeom prst="callout1">
              <a:avLst>
                <a:gd name="adj1" fmla="val 55623"/>
                <a:gd name="adj2" fmla="val 0"/>
                <a:gd name="adj3" fmla="val 56325"/>
                <a:gd name="adj4" fmla="val 97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zh-CN" altLang="en-US">
                <a:ea typeface="Noto Sans CJK SC Bold" panose="020B0800000000000000" pitchFamily="34" charset="-128"/>
              </a:rPr>
              <a:t>需求、倾向和发展措施</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发展措施</a:t>
              </a:r>
            </a:p>
            <a:p>
              <a:pPr>
                <a:defRPr sz="1600">
                  <a:solidFill>
                    <a:schemeClr val="tx2"/>
                  </a:solidFill>
                </a:defRPr>
              </a:pPr>
              <a:r>
                <a:rPr lang="zh-CN" altLang="en-US" dirty="0">
                  <a:ea typeface="Noto Sans CJK SC Regular" panose="020B0500000000000000" pitchFamily="34" charset="-128"/>
                </a:rPr>
                <a:t>每种风格很少采取的行为。采取这种行为的频率提高会增加这一风格的效能</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a:ea typeface="Noto Sans CJK SC Regular" panose="020B0500000000000000" pitchFamily="34" charset="-128"/>
                </a:rPr>
                <a:t>需求</a:t>
              </a:r>
            </a:p>
            <a:p>
              <a:pPr>
                <a:defRPr sz="1600">
                  <a:solidFill>
                    <a:schemeClr val="tx2"/>
                  </a:solidFill>
                </a:defRPr>
              </a:pPr>
              <a:r>
                <a:rPr lang="zh-CN" altLang="en-US">
                  <a:ea typeface="Noto Sans CJK SC Regular" panose="020B0500000000000000" pitchFamily="34" charset="-128"/>
                </a:rPr>
                <a:t>每种风格的目标</a:t>
              </a:r>
              <a:endParaRPr lang="zh-CN" altLang="en-US" dirty="0">
                <a:ea typeface="Noto Sans CJK SC Regular" panose="020B0500000000000000" pitchFamily="34" charset="-128"/>
              </a:endParaRP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defRPr>
                  <a:solidFill>
                    <a:schemeClr val="tx2"/>
                  </a:solidFill>
                </a:defRPr>
              </a:pPr>
              <a:r>
                <a:rPr lang="zh-CN" altLang="en-US" sz="2000">
                  <a:ea typeface="Noto Sans CJK SC Regular" panose="020B0500000000000000" pitchFamily="34" charset="-128"/>
                </a:rPr>
                <a:t>倾向</a:t>
              </a:r>
              <a:br>
                <a:rPr lang="zh-CN" altLang="en-US" sz="2000">
                  <a:solidFill>
                    <a:schemeClr val="tx2"/>
                  </a:solidFill>
                  <a:ea typeface="Noto Sans CJK SC Regular" panose="020B0500000000000000" pitchFamily="34" charset="-128"/>
                </a:rPr>
              </a:br>
              <a:r>
                <a:rPr lang="zh-CN" altLang="en-US" sz="1600">
                  <a:ea typeface="Noto Sans CJK SC Regular" panose="020B0500000000000000" pitchFamily="34" charset="-128"/>
                </a:rPr>
                <a:t>为实现需求所采取的常见行为</a:t>
              </a:r>
              <a:endParaRPr lang="zh-CN" altLang="en-US" sz="1600" dirty="0">
                <a:ea typeface="Noto Sans CJK SC Regular" panose="020B0500000000000000" pitchFamily="34" charset="-128"/>
              </a:endParaRP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关键特征</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dirty="0">
                <a:ea typeface="Noto Sans CJK SC Regular" panose="020B0500000000000000"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13</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4149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321300" y="1168400"/>
            <a:ext cx="2286000" cy="1589412"/>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tx2"/>
              </a:solidFill>
              <a:latin typeface="Arial Black" panose="020B0A04020102020204" pitchFamily="34" charset="0"/>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正确</a:t>
            </a:r>
            <a:endParaRPr lang="zh-CN" altLang="en-US" b="1" dirty="0">
              <a:solidFill>
                <a:schemeClr val="tx2"/>
              </a:solidFill>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思考</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发表意见</a:t>
            </a:r>
          </a:p>
          <a:p>
            <a:pPr algn="r">
              <a:defRPr sz="16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321300" y="3618078"/>
            <a:ext cx="2286000" cy="1589411"/>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dirty="0">
              <a:solidFill>
                <a:schemeClr val="tx2"/>
              </a:solidFill>
              <a:latin typeface="Arial Black" panose="020B0A04020102020204" pitchFamily="34" charset="0"/>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个人安全</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关系</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发起</a:t>
            </a:r>
          </a:p>
          <a:p>
            <a:endParaRPr lang="zh-CN" altLang="en-US"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168400"/>
            <a:ext cx="2286000" cy="1589412"/>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endParaRPr lang="zh-CN" altLang="en-US" dirty="0">
              <a:solidFill>
                <a:schemeClr val="tx2"/>
              </a:solidFill>
              <a:latin typeface="Arial Black" panose="020B0A04020102020204" pitchFamily="34" charset="0"/>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成绩</a:t>
            </a:r>
          </a:p>
          <a:p>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措施</a:t>
            </a:r>
            <a:endParaRPr lang="zh-CN" altLang="en-US" b="1" dirty="0">
              <a:solidFill>
                <a:schemeClr val="tx2"/>
              </a:solidFill>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倾听</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618078"/>
            <a:ext cx="2286000" cy="1589411"/>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dirty="0">
              <a:solidFill>
                <a:schemeClr val="tx2"/>
              </a:solidFill>
              <a:latin typeface="Arial Black" panose="020B0A04020102020204" pitchFamily="34" charset="0"/>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个人认可</a:t>
            </a:r>
          </a:p>
          <a:p>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自发性</a:t>
            </a:r>
          </a:p>
          <a:p>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检查</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在线待人处事风格自我认知档案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solidFill>
                  <a:srgbClr val="898989"/>
                </a:solidFill>
                <a:ea typeface="Noto Sans CJK SC Regular" panose="020B0500000000000000" pitchFamily="34" charset="-128"/>
              </a:rPr>
              <a:t>14</a:t>
            </a:fld>
            <a:endParaRPr lang="zh-CN" altLang="en-US" dirty="0">
              <a:solidFill>
                <a:srgbClr val="898989"/>
              </a:solidFill>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15</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website&#10;&#10;Description automatically generated">
            <a:extLst>
              <a:ext uri="{FF2B5EF4-FFF2-40B4-BE49-F238E27FC236}">
                <a16:creationId xmlns:a16="http://schemas.microsoft.com/office/drawing/2014/main" id="{F40BB89E-109E-4EC6-F28E-55E0FC74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720" y="437608"/>
            <a:ext cx="4451466" cy="576072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26A9D514-6067-D411-1FD9-A0C760B40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347" y="437608"/>
            <a:ext cx="4451468" cy="576072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16</a:t>
            </a:fld>
            <a:endParaRPr lang="zh-CN" altLang="en-US" sz="1000" dirty="0">
              <a:solidFill>
                <a:srgbClr val="898989"/>
              </a:solidFill>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diagram&#10;&#10;Description automatically generated">
            <a:extLst>
              <a:ext uri="{FF2B5EF4-FFF2-40B4-BE49-F238E27FC236}">
                <a16:creationId xmlns:a16="http://schemas.microsoft.com/office/drawing/2014/main" id="{E2BBAE91-3AA0-DB3E-5BF2-F8284E6DB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68" y="407353"/>
            <a:ext cx="4452073" cy="5760720"/>
          </a:xfrm>
          <a:prstGeom prst="rect">
            <a:avLst/>
          </a:prstGeom>
          <a:ln>
            <a:solidFill>
              <a:schemeClr val="tx1"/>
            </a:solidFill>
          </a:ln>
        </p:spPr>
      </p:pic>
      <p:pic>
        <p:nvPicPr>
          <p:cNvPr id="9" name="Picture 8" descr="Graphical user interface, diagram, application&#10;&#10;Description automatically generated">
            <a:extLst>
              <a:ext uri="{FF2B5EF4-FFF2-40B4-BE49-F238E27FC236}">
                <a16:creationId xmlns:a16="http://schemas.microsoft.com/office/drawing/2014/main" id="{5101BA82-65AE-9C7A-260E-A6E491D5D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061" y="407353"/>
            <a:ext cx="4451971" cy="576072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17</a:t>
            </a:fld>
            <a:endParaRPr lang="zh-CN" altLang="en-US" sz="1000" dirty="0">
              <a:solidFill>
                <a:srgbClr val="898989"/>
              </a:solidFill>
              <a:ea typeface="Noto Sans CJK SC Regular" panose="020B0500000000000000" pitchFamily="34" charset="-128"/>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Timeline&#10;&#10;Description automatically generated">
            <a:extLst>
              <a:ext uri="{FF2B5EF4-FFF2-40B4-BE49-F238E27FC236}">
                <a16:creationId xmlns:a16="http://schemas.microsoft.com/office/drawing/2014/main" id="{F9FCE706-0680-4126-D38C-583B25E02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775" y="341533"/>
            <a:ext cx="4452305" cy="5760720"/>
          </a:xfrm>
          <a:prstGeom prst="rect">
            <a:avLst/>
          </a:prstGeom>
          <a:ln>
            <a:solidFill>
              <a:schemeClr val="tx1"/>
            </a:solidFill>
          </a:ln>
        </p:spPr>
      </p:pic>
      <p:pic>
        <p:nvPicPr>
          <p:cNvPr id="11" name="Picture 10" descr="Timeline&#10;&#10;Description automatically generated">
            <a:extLst>
              <a:ext uri="{FF2B5EF4-FFF2-40B4-BE49-F238E27FC236}">
                <a16:creationId xmlns:a16="http://schemas.microsoft.com/office/drawing/2014/main" id="{AD771C4E-073F-B80F-DD39-EAA4E08A1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190" y="341533"/>
            <a:ext cx="4451035" cy="576072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18</a:t>
            </a:fld>
            <a:endParaRPr lang="zh-CN" altLang="en-US" sz="1000" dirty="0">
              <a:solidFill>
                <a:srgbClr val="898989"/>
              </a:solidFill>
              <a:ea typeface="Noto Sans CJK SC Regular" panose="020B0500000000000000" pitchFamily="34" charset="-128"/>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text, application&#10;&#10;Description automatically generated">
            <a:extLst>
              <a:ext uri="{FF2B5EF4-FFF2-40B4-BE49-F238E27FC236}">
                <a16:creationId xmlns:a16="http://schemas.microsoft.com/office/drawing/2014/main" id="{C91A050F-C7C1-291E-8446-8FCE3E551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235" y="458833"/>
            <a:ext cx="4451468" cy="5760720"/>
          </a:xfrm>
          <a:prstGeom prst="rect">
            <a:avLst/>
          </a:prstGeom>
          <a:ln>
            <a:solidFill>
              <a:schemeClr val="tx1"/>
            </a:solidFill>
          </a:ln>
        </p:spPr>
      </p:pic>
      <p:pic>
        <p:nvPicPr>
          <p:cNvPr id="9" name="Picture 8" descr="Text&#10;&#10;Description automatically generated with low confidence">
            <a:extLst>
              <a:ext uri="{FF2B5EF4-FFF2-40B4-BE49-F238E27FC236}">
                <a16:creationId xmlns:a16="http://schemas.microsoft.com/office/drawing/2014/main" id="{2D15CBF5-DFE2-66F0-1326-74E18B7DA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297" y="458833"/>
            <a:ext cx="4451468" cy="576072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19</a:t>
            </a:fld>
            <a:endParaRPr lang="zh-CN" altLang="en-US" sz="1000" dirty="0">
              <a:solidFill>
                <a:srgbClr val="898989"/>
              </a:solidFill>
              <a:ea typeface="Noto Sans CJK SC Regular" panose="020B0500000000000000" pitchFamily="34" charset="-128"/>
            </a:endParaRPr>
          </a:p>
        </p:txBody>
      </p:sp>
      <p:pic>
        <p:nvPicPr>
          <p:cNvPr id="3" name="Picture 2" descr="Text&#10;&#10;Description automatically generated">
            <a:extLst>
              <a:ext uri="{FF2B5EF4-FFF2-40B4-BE49-F238E27FC236}">
                <a16:creationId xmlns:a16="http://schemas.microsoft.com/office/drawing/2014/main" id="{7C844248-E1A7-6B61-031C-EABCBF5FC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61" y="299127"/>
            <a:ext cx="4451465" cy="576072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B7A71CF5-CE2F-D59E-F908-DDC23ADA3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575" y="299127"/>
            <a:ext cx="4451468" cy="576072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学习目标</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了解待人处事风格模型™。</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通过完成自我认知评估来评估你的待人处事风格。</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增进对你的行为的理解，以及别人如何看待风格和你一样的人。</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提高变通能力，与他人相处能变得更有效率。</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2</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19122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纸质待人处事风格自我认知档案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20</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你的待人处事风格自我认知</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撕开穿孔</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转移每个问题的回答</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将列总数相加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绘制你的待人处事风格</a:t>
            </a: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21</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zh-CN" altLang="en-US" sz="2400" dirty="0">
              <a:solidFill>
                <a:schemeClr val="tx1"/>
              </a:solidFill>
              <a:latin typeface="Arial" pitchFamily="4" charset="0"/>
              <a:ea typeface="Noto Sans CJK SC Regular" panose="020B0500000000000000" pitchFamily="34" charset="-128"/>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790173" y="2986903"/>
            <a:ext cx="1163638"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分析型</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100654" y="2986903"/>
            <a:ext cx="825500"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进取型</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33173" y="4131490"/>
            <a:ext cx="1160463"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a:ea typeface="Noto Sans CJK SC Bold" panose="020B0800000000000000" pitchFamily="34" charset="-128"/>
              </a:rPr>
              <a:t>表达型</a:t>
            </a:r>
            <a:endParaRPr lang="zh-CN" altLang="en-US" dirty="0">
              <a:ea typeface="Noto Sans CJK SC Bold" panose="020B0800000000000000" pitchFamily="34" charset="-128"/>
            </a:endParaRP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922730" y="4131490"/>
            <a:ext cx="898525"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亲切型</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zh-CN" altLang="en-US">
                <a:ea typeface="Noto Sans CJK SC Bold" panose="020B0800000000000000" pitchFamily="34" charset="-128"/>
              </a:rPr>
              <a:t>  </a:t>
            </a:r>
            <a:r>
              <a:rPr lang="en-US" altLang="zh-CN">
                <a:ea typeface="Noto Sans CJK SC Bold" panose="020B0800000000000000" pitchFamily="34" charset="-128"/>
              </a:rPr>
              <a:t>T</a:t>
            </a:r>
            <a:endParaRPr lang="en-US" altLang="zh-CN" dirty="0">
              <a:ea typeface="Noto Sans CJK SC Bold" panose="020B0800000000000000" pitchFamily="34" charset="-128"/>
            </a:endParaRP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zh-CN">
                <a:ea typeface="Noto Sans CJK SC Bold" panose="020B0800000000000000" pitchFamily="34" charset="-128"/>
              </a:rPr>
              <a:t>E</a:t>
            </a:r>
            <a:endParaRPr lang="en-US" altLang="zh-CN" dirty="0">
              <a:ea typeface="Noto Sans CJK SC Bold" panose="020B0800000000000000" pitchFamily="34" charset="-128"/>
            </a:endParaRP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zh-CN">
                <a:ea typeface="Noto Sans CJK SC Bold" panose="020B0800000000000000" pitchFamily="34" charset="-128"/>
              </a:rPr>
              <a:t>A</a:t>
            </a:r>
            <a:endParaRPr lang="en-US" altLang="zh-CN" dirty="0">
              <a:ea typeface="Noto Sans CJK SC Bold" panose="020B0800000000000000" pitchFamily="34" charset="-128"/>
            </a:endParaRP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zh-CN" altLang="en-US" b="1">
                <a:ea typeface="Noto Sans CJK SC Regular" panose="020B0500000000000000" pitchFamily="34" charset="-128"/>
              </a:rPr>
              <a:t>示例</a:t>
            </a:r>
            <a:r>
              <a:rPr lang="zh-CN" altLang="en-US">
                <a:ea typeface="Noto Sans CJK SC Regular" panose="020B0500000000000000" pitchFamily="34" charset="-128"/>
              </a:rPr>
              <a:t>：</a:t>
            </a:r>
          </a:p>
          <a:p>
            <a:pPr marL="342900" indent="-342900">
              <a:lnSpc>
                <a:spcPct val="80000"/>
              </a:lnSpc>
            </a:pPr>
            <a:endParaRPr lang="zh-CN" altLang="en-US" sz="2800" dirty="0">
              <a:solidFill>
                <a:schemeClr val="tx1"/>
              </a:solidFill>
              <a:latin typeface="Arial" pitchFamily="4" charset="0"/>
              <a:ea typeface="Noto Sans CJK SC Regular" panose="020B0500000000000000" pitchFamily="34" charset="-128"/>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zh-CN" altLang="en-US" b="1" dirty="0">
              <a:solidFill>
                <a:schemeClr val="tx1"/>
              </a:solidFill>
              <a:ea typeface="Noto Sans CJK SC Bold" panose="020B0800000000000000" pitchFamily="34" charset="-128"/>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zh-CN" altLang="en-US">
                <a:ea typeface="Noto Sans CJK SC Bold" panose="020B0800000000000000" pitchFamily="34" charset="-128"/>
              </a:rPr>
              <a:t>  </a:t>
            </a:r>
            <a:r>
              <a:rPr lang="en-US" altLang="zh-CN">
                <a:ea typeface="Noto Sans CJK SC Bold" panose="020B0800000000000000" pitchFamily="34" charset="-128"/>
              </a:rPr>
              <a:t>C</a:t>
            </a:r>
            <a:endParaRPr lang="en-US" altLang="zh-CN" dirty="0">
              <a:ea typeface="Noto Sans CJK SC Bold" panose="020B0800000000000000" pitchFamily="34" charset="-128"/>
            </a:endParaRP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5432909"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zh-CN" altLang="en-US" dirty="0">
                <a:ea typeface="Noto Sans CJK SC Bold" panose="020B0800000000000000" pitchFamily="34" charset="-128"/>
              </a:rPr>
              <a:t>你的自我认知可能与他人的看法不同！</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zh-CN" altLang="en-US" b="1" dirty="0">
              <a:solidFill>
                <a:schemeClr val="tx1"/>
              </a:solidFill>
              <a:ea typeface="Noto Sans CJK SC Bold" panose="020B0800000000000000" pitchFamily="34" charset="-128"/>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zh-CN" altLang="en-US">
                <a:ea typeface="Noto Sans CJK SC Bold" panose="020B0800000000000000" pitchFamily="34" charset="-128"/>
              </a:rPr>
              <a:t>阅读关于您的风格的内容</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22</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895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dirty="0">
                <a:ea typeface="Noto Sans CJK SC Black" panose="020B0A00000000000000" pitchFamily="34" charset="-128"/>
              </a:rPr>
              <a:t>分析型风格</a:t>
            </a:r>
          </a:p>
          <a:p>
            <a:pPr>
              <a:lnSpc>
                <a:spcPct val="85000"/>
              </a:lnSpc>
            </a:pPr>
            <a:endParaRPr lang="zh-CN" altLang="en-US" dirty="0">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dirty="0">
                <a:ea typeface="Noto Sans CJK SC Black" panose="020B0A00000000000000" pitchFamily="34" charset="-128"/>
              </a:rPr>
              <a:t>第 </a:t>
            </a:r>
            <a:r>
              <a:rPr lang="en-US" altLang="zh-CN" dirty="0">
                <a:ea typeface="Noto Sans CJK SC Black" panose="020B0A00000000000000" pitchFamily="34" charset="-128"/>
              </a:rPr>
              <a:t>14-15 </a:t>
            </a:r>
            <a:r>
              <a:rPr lang="zh-CN" altLang="en-US" dirty="0">
                <a:ea typeface="Noto Sans CJK SC Black" panose="020B0A00000000000000" pitchFamily="34" charset="-128"/>
              </a:rPr>
              <a:t>页</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a:ea typeface="Noto Sans CJK SC Black" panose="020B0A00000000000000" pitchFamily="34" charset="-128"/>
              </a:rPr>
              <a:t>进取型风格</a:t>
            </a:r>
          </a:p>
          <a:p>
            <a:pPr>
              <a:lnSpc>
                <a:spcPct val="85000"/>
              </a:lnSpc>
            </a:pPr>
            <a:endParaRPr lang="zh-CN" altLang="en-US">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a:ea typeface="Noto Sans CJK SC Black" panose="020B0A00000000000000" pitchFamily="34" charset="-128"/>
              </a:rPr>
              <a:t>第 </a:t>
            </a:r>
            <a:r>
              <a:rPr lang="en-US" altLang="zh-CN">
                <a:ea typeface="Noto Sans CJK SC Black" panose="020B0A00000000000000" pitchFamily="34" charset="-128"/>
              </a:rPr>
              <a:t>8-9 </a:t>
            </a:r>
            <a:r>
              <a:rPr lang="zh-CN" altLang="en-US">
                <a:ea typeface="Noto Sans CJK SC Black" panose="020B0A00000000000000" pitchFamily="34" charset="-128"/>
              </a:rPr>
              <a:t>页</a:t>
            </a:r>
            <a:endParaRPr lang="zh-CN" altLang="en-US" dirty="0">
              <a:ea typeface="Noto Sans CJK SC Black" panose="020B0A00000000000000" pitchFamily="34" charset="-128"/>
            </a:endParaRP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dirty="0">
                <a:ea typeface="Noto Sans CJK SC Black" panose="020B0A00000000000000" pitchFamily="34" charset="-128"/>
              </a:rPr>
              <a:t>亲切型风格</a:t>
            </a:r>
          </a:p>
          <a:p>
            <a:pPr>
              <a:lnSpc>
                <a:spcPct val="85000"/>
              </a:lnSpc>
            </a:pPr>
            <a:endParaRPr lang="zh-CN" altLang="en-US" dirty="0">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dirty="0">
                <a:ea typeface="Noto Sans CJK SC Black" panose="020B0A00000000000000" pitchFamily="34" charset="-128"/>
              </a:rPr>
              <a:t>第 </a:t>
            </a:r>
            <a:r>
              <a:rPr lang="en-US" altLang="zh-CN" dirty="0">
                <a:ea typeface="Noto Sans CJK SC Black" panose="020B0A00000000000000" pitchFamily="34" charset="-128"/>
              </a:rPr>
              <a:t>12-13 </a:t>
            </a:r>
            <a:r>
              <a:rPr lang="zh-CN" altLang="en-US" dirty="0">
                <a:ea typeface="Noto Sans CJK SC Black" panose="020B0A00000000000000" pitchFamily="34" charset="-128"/>
              </a:rPr>
              <a:t>页</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a:ea typeface="Noto Sans CJK SC Black" panose="020B0A00000000000000" pitchFamily="34" charset="-128"/>
              </a:rPr>
              <a:t>表达型风格</a:t>
            </a:r>
          </a:p>
          <a:p>
            <a:pPr>
              <a:lnSpc>
                <a:spcPct val="85000"/>
              </a:lnSpc>
            </a:pPr>
            <a:endParaRPr lang="zh-CN" altLang="en-US">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a:ea typeface="Noto Sans CJK SC Black" panose="020B0A00000000000000" pitchFamily="34" charset="-128"/>
              </a:rPr>
              <a:t>第 </a:t>
            </a:r>
            <a:r>
              <a:rPr lang="en-US" altLang="zh-CN">
                <a:ea typeface="Noto Sans CJK SC Black" panose="020B0A00000000000000" pitchFamily="34" charset="-128"/>
              </a:rPr>
              <a:t>10-11 </a:t>
            </a:r>
            <a:r>
              <a:rPr lang="zh-CN" altLang="en-US">
                <a:ea typeface="Noto Sans CJK SC Black" panose="020B0A00000000000000" pitchFamily="34" charset="-128"/>
              </a:rPr>
              <a:t>页</a:t>
            </a:r>
            <a:endParaRPr lang="zh-CN" altLang="en-US" dirty="0">
              <a:ea typeface="Noto Sans CJK SC Black" panose="020B0A00000000000000" pitchFamily="34" charset="-128"/>
            </a:endParaRP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重要提醒</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spcBef>
                <a:spcPct val="0"/>
              </a:spcBef>
              <a:spcAft>
                <a:spcPts val="1200"/>
              </a:spcAft>
            </a:pPr>
            <a:endParaRPr lang="zh-CN" altLang="en-US" sz="2400" dirty="0">
              <a:ea typeface="Noto Sans CJK SC Regular" panose="020B0500000000000000" pitchFamily="34"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zh-CN" altLang="en-US" dirty="0">
                <a:ea typeface="Noto Sans CJK SC Regular" panose="020B0500000000000000" pitchFamily="34" charset="-128"/>
              </a:rPr>
              <a:t>并没有“最好的”风格。</a:t>
            </a:r>
          </a:p>
          <a:p>
            <a:pPr>
              <a:spcBef>
                <a:spcPct val="0"/>
              </a:spcBef>
              <a:spcAft>
                <a:spcPts val="1200"/>
              </a:spcAft>
              <a:defRPr sz="2400">
                <a:ea typeface="ヒラギノ角ゴ Pro W3" panose="020B0300000000000000" pitchFamily="6" charset="-128"/>
              </a:defRPr>
            </a:pPr>
            <a:r>
              <a:rPr lang="zh-CN" altLang="en-US" dirty="0">
                <a:ea typeface="Noto Sans CJK SC Regular" panose="020B0500000000000000" pitchFamily="34" charset="-128"/>
              </a:rPr>
              <a:t>风格</a:t>
            </a:r>
            <a:r>
              <a:rPr lang="zh-CN" altLang="en-US" dirty="0">
                <a:ea typeface="Noto Sans CJK SC Regular" panose="020B0500000000000000" pitchFamily="34" charset="-128"/>
                <a:cs typeface="Times New Roman" panose="02020603050405020304" pitchFamily="18" charset="0"/>
              </a:rPr>
              <a:t>并非个性。</a:t>
            </a:r>
          </a:p>
          <a:p>
            <a:pPr>
              <a:spcBef>
                <a:spcPct val="0"/>
              </a:spcBef>
              <a:spcAft>
                <a:spcPts val="12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你的风格是你行为的主题。</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zh-CN" altLang="en-US" dirty="0">
                <a:ea typeface="Noto Sans CJK SC Regular" panose="020B0500000000000000" pitchFamily="34" charset="-128"/>
              </a:rPr>
              <a:t>你的风格有发展措施。</a:t>
            </a:r>
          </a:p>
          <a:p>
            <a:pPr>
              <a:spcBef>
                <a:spcPct val="0"/>
              </a:spcBef>
              <a:spcAft>
                <a:spcPts val="12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你的挑战：主动与他人建立并打造有效的关系。</a:t>
            </a:r>
          </a:p>
          <a:p>
            <a:pPr>
              <a:spcBef>
                <a:spcPct val="0"/>
              </a:spcBef>
              <a:spcAft>
                <a:spcPts val="1200"/>
              </a:spcAft>
            </a:pPr>
            <a:endParaRPr lang="zh-CN" altLang="en-US" sz="2400" dirty="0">
              <a:ea typeface="Noto Sans CJK SC Regular" panose="020B0500000000000000" pitchFamily="34"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59186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变通能力</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altLang="zh-CN" smtClean="0">
                <a:ea typeface="Noto Sans CJK SC Regular" panose="020B0500000000000000" pitchFamily="34" charset="-128"/>
              </a:rPr>
              <a:t>24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zh-CN" altLang="en-US" dirty="0">
                <a:solidFill>
                  <a:schemeClr val="accent2"/>
                </a:solidFill>
                <a:ea typeface="Noto Sans CJK SC Bold" panose="020B0800000000000000" pitchFamily="34" charset="-128"/>
              </a:rPr>
              <a:t>变通能力是指你如何很好地适应他人的风格需求</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25</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zh-CN" altLang="en-US" dirty="0">
                <a:ea typeface="Noto Sans CJK SC Bold" panose="020B0800000000000000" pitchFamily="34" charset="-128"/>
              </a:rPr>
              <a:t>变通能力的四个来源</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26</a:t>
            </a:fld>
            <a:endParaRPr lang="zh-CN" altLang="en-US" dirty="0">
              <a:ea typeface="Noto Sans CJK SC Regular" panose="020B0500000000000000" pitchFamily="34" charset="-128"/>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形象</a:t>
              </a:r>
              <a:endParaRPr lang="zh-CN" altLang="en-US" dirty="0">
                <a:ea typeface="Noto Sans CJK SC Regular" panose="020B0500000000000000" pitchFamily="34" charset="-128"/>
              </a:endParaRP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dirty="0">
                  <a:ea typeface="Noto Sans CJK SC Regular" panose="020B0500000000000000" pitchFamily="34" charset="-128"/>
                </a:rPr>
                <a:t>表达</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才能</a:t>
              </a:r>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反馈</a:t>
              </a:r>
              <a:endParaRPr lang="zh-CN" altLang="en-US" dirty="0">
                <a:ea typeface="Noto Sans CJK SC Regular" panose="020B0500000000000000" pitchFamily="34" charset="-128"/>
              </a:endParaRP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zh-CN" altLang="en-US" dirty="0">
                  <a:ea typeface="Noto Sans CJK SC Regular" panose="020B0500000000000000" pitchFamily="34" charset="-128"/>
                </a:rPr>
                <a:t>合理运用</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zh-CN" altLang="en-US" dirty="0">
                  <a:ea typeface="Noto Sans CJK SC Regular" panose="020B0500000000000000" pitchFamily="34" charset="-128"/>
                </a:rPr>
                <a:t>实现</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dirty="0">
                  <a:ea typeface="Noto Sans CJK SC Regular" panose="020B0500000000000000" pitchFamily="34" charset="-128"/>
                </a:rPr>
                <a:t>变通能力更强</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在线变通能力自我认知档案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27</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zh-CN" altLang="en-US">
                <a:ea typeface="Noto Sans CJK SC Bold" panose="020B0800000000000000" pitchFamily="34" charset="-128"/>
              </a:rPr>
              <a:t>总体变通能力</a:t>
            </a:r>
            <a:endParaRPr lang="zh-CN" altLang="en-US" dirty="0">
              <a:ea typeface="Noto Sans CJK SC Bold" panose="020B0800000000000000" pitchFamily="34" charset="-128"/>
            </a:endParaRP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4182637445"/>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rPr lang="en-US" altLang="zh-CN" baseline="0" noProof="0">
                          <a:ea typeface="Noto Sans CJK SC Regular" panose="020B0500000000000000" pitchFamily="34" charset="-128"/>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不稳定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比较稳定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通常稳定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非常稳定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zh-CN" altLang="en-US" sz="1800" b="1" kern="1200" cap="all" baseline="0" noProof="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lang="zh-CN" altLang="en-US" baseline="0" noProof="0">
                          <a:ea typeface="Noto Sans CJK SC Bold" panose="020B0800000000000000" pitchFamily="34" charset="-128"/>
                        </a:rPr>
                        <a:t>他人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lang="zh-CN" altLang="en-US" baseline="0" noProof="0" dirty="0">
                          <a:ea typeface="Noto Sans CJK SC Bold" panose="020B0800000000000000" pitchFamily="34" charset="-128"/>
                        </a:rPr>
                        <a:t>自己</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zh-CN" altLang="en-US" sz="1800" b="1" kern="1200" cap="all" baseline="0" noProof="0" dirty="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28</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zh-CN" altLang="en-US">
                <a:ea typeface="Noto Sans CJK SC Regular" panose="020B0500000000000000" pitchFamily="34" charset="-128"/>
              </a:rPr>
              <a:t>你展现变通能力的稳定性</a:t>
            </a:r>
            <a:endParaRPr lang="zh-CN" altLang="en-US" dirty="0">
              <a:ea typeface="Noto Sans CJK SC Regular" panose="020B0500000000000000" pitchFamily="34" charset="-128"/>
            </a:endParaRP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664802"/>
            <a:ext cx="1446663" cy="276999"/>
          </a:xfrm>
          <a:prstGeom prst="rect">
            <a:avLst/>
          </a:prstGeom>
          <a:solidFill>
            <a:schemeClr val="bg1"/>
          </a:solidFill>
        </p:spPr>
        <p:txBody>
          <a:bodyPr wrap="square" lIns="0" tIns="0" rIns="0" bIns="0">
            <a:spAutoFit/>
          </a:bodyPr>
          <a:lstStyle/>
          <a:p>
            <a:pPr algn="l"/>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变通能力定位的意义</a:t>
            </a:r>
            <a:endParaRPr lang="zh-CN" altLang="en-US" dirty="0">
              <a:ea typeface="Noto Sans CJK SC Bold" panose="020B0800000000000000" pitchFamily="34" charset="-128"/>
            </a:endParaRP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29</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138381080"/>
              </p:ext>
            </p:extLst>
          </p:nvPr>
        </p:nvGraphicFramePr>
        <p:xfrm>
          <a:off x="390524" y="231616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ea typeface="Noto Sans CJK SC Regular" panose="020B05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ea typeface="Noto Sans CJK SC Regular" panose="020B0500000000000000" pitchFamily="34" charset="-128"/>
                      </a:endParaRPr>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非常不同意</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不同意</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部分同意</a:t>
                      </a:r>
                      <a:br>
                        <a:rPr lang="en-US" sz="1400" baseline="0" dirty="0">
                          <a:ea typeface="Noto Sans CJK SC Regular" panose="020B0500000000000000" pitchFamily="34" charset="-128"/>
                        </a:rPr>
                      </a:br>
                      <a:r>
                        <a:rPr>
                          <a:ea typeface="Noto Sans CJK SC Regular" panose="020B0500000000000000" pitchFamily="34" charset="-128"/>
                        </a:rPr>
                        <a:t>部分不同意</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同意</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非常同意</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ea typeface="Noto Sans CJK SC Regular" panose="020B0500000000000000" pitchFamily="34" charset="-128"/>
                        </a:rPr>
                        <a:t>1. </a:t>
                      </a:r>
                      <a:r>
                        <a:rPr dirty="0" err="1">
                          <a:ea typeface="Noto Sans CJK SC Regular" panose="020B0500000000000000" pitchFamily="34" charset="-128"/>
                        </a:rPr>
                        <a:t>以积极的态度面对新情况</a:t>
                      </a:r>
                      <a:r>
                        <a:rPr dirty="0">
                          <a:ea typeface="Noto Sans CJK SC Regular" panose="020B0500000000000000" pitchFamily="34" charset="-128"/>
                        </a:rPr>
                        <a:t>。</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rPr>
                          <a:ea typeface="Noto Sans CJK SC Regular" panose="020B0500000000000000" pitchFamily="34" charset="-128"/>
                        </a:rPr>
                        <a:t>2. 与同事建立良好的关系。</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a:ea typeface="Noto Sans CJK SC Regular" panose="020B0500000000000000" pitchFamily="34" charset="-128"/>
                        </a:rPr>
                        <a:t>3. 有效地向团体表达意见。</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zh-CN" altLang="en-US">
                  <a:ea typeface="Noto Sans CJK SC Regular" panose="020B0500000000000000" pitchFamily="34" charset="-128"/>
                </a:rPr>
                <a:t>稳定性</a:t>
              </a:r>
              <a:endParaRPr lang="zh-CN" altLang="en-US" dirty="0">
                <a:ea typeface="Noto Sans CJK SC Regular" panose="020B0500000000000000" pitchFamily="34" charset="-128"/>
              </a:endParaRPr>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W</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X             Y</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368579" y="1991382"/>
            <a:ext cx="5361581"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zh-CN" altLang="en-US" dirty="0">
                <a:latin typeface="Noto Sans CJK SC Black" panose="020B0A00000000000000" pitchFamily="34" charset="-128"/>
                <a:ea typeface="Noto Sans CJK SC Black" panose="020B0A00000000000000" pitchFamily="34" charset="-128"/>
              </a:rPr>
              <a:t>待人处事风格和变通能力</a:t>
            </a:r>
          </a:p>
        </p:txBody>
      </p:sp>
      <p:sp>
        <p:nvSpPr>
          <p:cNvPr id="8" name="TextBox 7">
            <a:extLst>
              <a:ext uri="{FF2B5EF4-FFF2-40B4-BE49-F238E27FC236}">
                <a16:creationId xmlns:a16="http://schemas.microsoft.com/office/drawing/2014/main" id="{AC9DC170-4BCE-DD40-8FBC-A39A3F32A9DC}"/>
              </a:ext>
            </a:extLst>
          </p:cNvPr>
          <p:cNvSpPr txBox="1"/>
          <p:nvPr/>
        </p:nvSpPr>
        <p:spPr>
          <a:xfrm>
            <a:off x="1368579" y="2472452"/>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zh-CN" altLang="en-US">
                <a:latin typeface="Noto Sans CJK SC Black" panose="020B0A00000000000000" pitchFamily="34" charset="-128"/>
                <a:ea typeface="Noto Sans CJK SC Black" panose="020B0A00000000000000" pitchFamily="34" charset="-128"/>
              </a:rPr>
              <a:t>成功的关键要素</a:t>
            </a:r>
            <a:endParaRPr lang="zh-CN" altLang="en-US" dirty="0">
              <a:latin typeface="Noto Sans CJK SC Black" panose="020B0A00000000000000" pitchFamily="34" charset="-128"/>
              <a:ea typeface="Noto Sans CJK SC Black" panose="020B0A00000000000000" pitchFamily="34" charset="-128"/>
            </a:endParaRPr>
          </a:p>
        </p:txBody>
      </p:sp>
      <p:sp>
        <p:nvSpPr>
          <p:cNvPr id="9" name="TextBox 8">
            <a:extLst>
              <a:ext uri="{FF2B5EF4-FFF2-40B4-BE49-F238E27FC236}">
                <a16:creationId xmlns:a16="http://schemas.microsoft.com/office/drawing/2014/main" id="{4EC9C782-973C-B740-9407-F8C4115FC6DB}"/>
              </a:ext>
            </a:extLst>
          </p:cNvPr>
          <p:cNvSpPr txBox="1"/>
          <p:nvPr/>
        </p:nvSpPr>
        <p:spPr>
          <a:xfrm>
            <a:off x="1021457" y="2868687"/>
            <a:ext cx="6055825"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Regular" panose="020B0500000000000000" pitchFamily="34" charset="-128"/>
              </a:rPr>
              <a:t>待人处事风格和变通能力培训后，学员们报告：</a:t>
            </a:r>
            <a:endParaRPr lang="zh-CN" altLang="en-US" sz="1400"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1233321" y="3697043"/>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88%</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3368610" y="3702420"/>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74%</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578406" y="3691203"/>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71%</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69864" y="4612360"/>
            <a:ext cx="191526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Bold" panose="020B0800000000000000" pitchFamily="34" charset="-128"/>
              </a:rPr>
              <a:t>更有效地与他人合作</a:t>
            </a:r>
            <a:endParaRPr lang="zh-CN" altLang="en-US" dirty="0">
              <a:ea typeface="Noto Sans CJK SC Bold" panose="020B0800000000000000" pitchFamily="34" charset="-128"/>
            </a:endParaRPr>
          </a:p>
        </p:txBody>
      </p:sp>
      <p:sp>
        <p:nvSpPr>
          <p:cNvPr id="14" name="TextBox 13">
            <a:extLst>
              <a:ext uri="{FF2B5EF4-FFF2-40B4-BE49-F238E27FC236}">
                <a16:creationId xmlns:a16="http://schemas.microsoft.com/office/drawing/2014/main" id="{93FBE97B-62F9-9345-8837-7208B76D40BA}"/>
              </a:ext>
            </a:extLst>
          </p:cNvPr>
          <p:cNvSpPr txBox="1"/>
          <p:nvPr/>
        </p:nvSpPr>
        <p:spPr>
          <a:xfrm>
            <a:off x="2895814" y="4623508"/>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Bold" panose="020B0800000000000000" pitchFamily="34" charset="-128"/>
              </a:rPr>
              <a:t>冲突情况将改善</a:t>
            </a:r>
            <a:endParaRPr lang="zh-CN" altLang="en-US" dirty="0">
              <a:ea typeface="Noto Sans CJK SC Bold" panose="020B0800000000000000" pitchFamily="34" charset="-128"/>
            </a:endParaRPr>
          </a:p>
        </p:txBody>
      </p:sp>
      <p:sp>
        <p:nvSpPr>
          <p:cNvPr id="15" name="TextBox 14">
            <a:extLst>
              <a:ext uri="{FF2B5EF4-FFF2-40B4-BE49-F238E27FC236}">
                <a16:creationId xmlns:a16="http://schemas.microsoft.com/office/drawing/2014/main" id="{F8C9DC3D-4F51-D94E-9C5C-DA44C3C8C28B}"/>
              </a:ext>
            </a:extLst>
          </p:cNvPr>
          <p:cNvSpPr txBox="1"/>
          <p:nvPr/>
        </p:nvSpPr>
        <p:spPr>
          <a:xfrm>
            <a:off x="5114607" y="4622816"/>
            <a:ext cx="211594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Bold" panose="020B0800000000000000" pitchFamily="34" charset="-128"/>
              </a:rPr>
              <a:t>困难的工作关系将改善</a:t>
            </a:r>
          </a:p>
        </p:txBody>
      </p:sp>
      <p:sp>
        <p:nvSpPr>
          <p:cNvPr id="16" name="TextBox 15">
            <a:extLst>
              <a:ext uri="{FF2B5EF4-FFF2-40B4-BE49-F238E27FC236}">
                <a16:creationId xmlns:a16="http://schemas.microsoft.com/office/drawing/2014/main" id="{618CF056-B922-7D4E-8065-190477C21094}"/>
              </a:ext>
            </a:extLst>
          </p:cNvPr>
          <p:cNvSpPr txBox="1"/>
          <p:nvPr/>
        </p:nvSpPr>
        <p:spPr>
          <a:xfrm>
            <a:off x="2071420" y="5548751"/>
            <a:ext cx="3955898"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变通能力提高，工作绩效也会提升。</a:t>
            </a:r>
            <a:endParaRPr lang="zh-CN" altLang="en-US" sz="1400"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047019" y="4306756"/>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说他们将</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715292" y="4306756"/>
            <a:ext cx="494986"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说</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877476" y="4306756"/>
            <a:ext cx="590211"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说</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Tree>
    <p:extLst>
      <p:ext uri="{BB962C8B-B14F-4D97-AF65-F5344CB8AC3E}">
        <p14:creationId xmlns:p14="http://schemas.microsoft.com/office/powerpoint/2010/main" val="174227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30</a:t>
            </a:fld>
            <a:endParaRPr lang="zh-CN" altLang="en-US" sz="1000" dirty="0">
              <a:solidFill>
                <a:srgbClr val="898989"/>
              </a:solidFill>
              <a:ea typeface="Noto Sans CJK SC Regular" panose="020B0500000000000000" pitchFamily="34" charset="-128"/>
            </a:endParaRPr>
          </a:p>
        </p:txBody>
      </p:sp>
      <p:pic>
        <p:nvPicPr>
          <p:cNvPr id="11" name="Picture 10" descr="Graphical user interface, website&#10;&#10;Description automatically generated">
            <a:extLst>
              <a:ext uri="{FF2B5EF4-FFF2-40B4-BE49-F238E27FC236}">
                <a16:creationId xmlns:a16="http://schemas.microsoft.com/office/drawing/2014/main" id="{3739C8DD-C1BB-3E76-3071-9194A8FCC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294" y="468086"/>
            <a:ext cx="4451890" cy="5760720"/>
          </a:xfrm>
          <a:prstGeom prst="rect">
            <a:avLst/>
          </a:prstGeom>
          <a:ln>
            <a:solidFill>
              <a:schemeClr val="tx1"/>
            </a:solidFill>
          </a:ln>
        </p:spPr>
      </p:pic>
      <p:pic>
        <p:nvPicPr>
          <p:cNvPr id="13" name="Picture 12" descr="Graphical user interface&#10;&#10;Description automatically generated">
            <a:extLst>
              <a:ext uri="{FF2B5EF4-FFF2-40B4-BE49-F238E27FC236}">
                <a16:creationId xmlns:a16="http://schemas.microsoft.com/office/drawing/2014/main" id="{E1F94841-11FE-DC3E-639A-076051534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818" y="468086"/>
            <a:ext cx="4451466" cy="576072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31</a:t>
            </a:fld>
            <a:endParaRPr lang="zh-CN" altLang="en-US" sz="1000" dirty="0">
              <a:solidFill>
                <a:srgbClr val="898989"/>
              </a:solidFill>
              <a:ea typeface="Noto Sans CJK SC Regular" panose="020B0500000000000000" pitchFamily="34" charset="-128"/>
            </a:endParaRPr>
          </a:p>
        </p:txBody>
      </p:sp>
      <p:pic>
        <p:nvPicPr>
          <p:cNvPr id="4" name="Picture 3" descr="Graphical user interface, text, application, email&#10;&#10;Description automatically generated">
            <a:extLst>
              <a:ext uri="{FF2B5EF4-FFF2-40B4-BE49-F238E27FC236}">
                <a16:creationId xmlns:a16="http://schemas.microsoft.com/office/drawing/2014/main" id="{98FE2BC8-2920-07F3-15A5-4195FCB09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504" y="315026"/>
            <a:ext cx="4451031"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A90917DF-D125-A0E6-F6AA-02E5249E2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466" y="315026"/>
            <a:ext cx="4451466" cy="576072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32</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text, application, Word&#10;&#10;Description automatically generated">
            <a:extLst>
              <a:ext uri="{FF2B5EF4-FFF2-40B4-BE49-F238E27FC236}">
                <a16:creationId xmlns:a16="http://schemas.microsoft.com/office/drawing/2014/main" id="{3DDBF462-612C-26F5-F9DE-843DD73DA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363" y="315026"/>
            <a:ext cx="4451466" cy="5760720"/>
          </a:xfrm>
          <a:prstGeom prst="rect">
            <a:avLst/>
          </a:prstGeom>
          <a:ln>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id="{92BFFC5E-3FB2-E432-BE99-812BE655C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172" y="315026"/>
            <a:ext cx="4452243" cy="576072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33</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text, application&#10;&#10;Description automatically generated">
            <a:extLst>
              <a:ext uri="{FF2B5EF4-FFF2-40B4-BE49-F238E27FC236}">
                <a16:creationId xmlns:a16="http://schemas.microsoft.com/office/drawing/2014/main" id="{8F7D1AA9-5FD6-5929-AAC7-99E8E9EF8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312" y="315026"/>
            <a:ext cx="4452243"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74C0B879-0742-B5A2-C04A-A56FF234B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447" y="315026"/>
            <a:ext cx="4452243" cy="576072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34</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text, application, email&#10;&#10;Description automatically generated">
            <a:extLst>
              <a:ext uri="{FF2B5EF4-FFF2-40B4-BE49-F238E27FC236}">
                <a16:creationId xmlns:a16="http://schemas.microsoft.com/office/drawing/2014/main" id="{20F8A0E9-86AA-F1E4-1210-8158072BF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60" y="446315"/>
            <a:ext cx="4451466" cy="5760720"/>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058A42F5-95AE-09E7-6BA5-B172C542F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876" y="435429"/>
            <a:ext cx="4452335" cy="5760720"/>
          </a:xfrm>
          <a:prstGeom prst="rect">
            <a:avLst/>
          </a:prstGeom>
          <a:ln>
            <a:solidFill>
              <a:schemeClr val="tx1"/>
            </a:solidFill>
          </a:ln>
        </p:spPr>
      </p:pic>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zh-CN" altLang="en-US">
                <a:ea typeface="Noto Sans CJK SC Bold" panose="020B0800000000000000" pitchFamily="34" charset="-128"/>
              </a:rPr>
              <a:t>纸质变通能力档案</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35</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zh-CN" altLang="en-US">
                <a:ea typeface="Noto Sans CJK SC Bold" panose="020B0800000000000000" pitchFamily="34" charset="-128"/>
              </a:rPr>
              <a:t>变通能力</a:t>
            </a:r>
            <a:endParaRPr lang="zh-CN" altLang="en-US" dirty="0">
              <a:ea typeface="Noto Sans CJK SC Bold" panose="020B0800000000000000" pitchFamily="34" charset="-128"/>
            </a:endParaRP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489325" y="2584043"/>
            <a:ext cx="5213350" cy="566737"/>
          </a:xfrm>
        </p:spPr>
        <p:txBody>
          <a:bodyPr wrap="square">
            <a:noAutofit/>
          </a:bodyPr>
          <a:lstStyle/>
          <a:p>
            <a:pPr algn="ctr"/>
            <a:r>
              <a:rPr lang="zh-CN" altLang="en-US">
                <a:ea typeface="Noto Sans CJK SC Regular" panose="020B0500000000000000" pitchFamily="34" charset="-128"/>
              </a:rPr>
              <a:t>被视为专注的行为</a:t>
            </a:r>
            <a:r>
              <a:rPr lang="en-US" altLang="zh-CN">
                <a:ea typeface="Noto Sans CJK SC Regular" panose="020B0500000000000000" pitchFamily="34" charset="-128"/>
              </a:rPr>
              <a:t>...</a:t>
            </a:r>
            <a:endParaRPr lang="zh-CN" altLang="en-US" dirty="0">
              <a:ea typeface="Noto Sans CJK SC Regular" panose="020B0500000000000000" pitchFamily="34" charset="-128"/>
            </a:endParaRP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36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zh-CN" altLang="en-US">
                <a:ea typeface="Noto Sans CJK SC Regular" panose="020B0500000000000000" pitchFamily="34" charset="-128"/>
              </a:rPr>
              <a:t>衡量与他人合作时的人际效能</a:t>
            </a:r>
            <a:endParaRPr lang="zh-CN" altLang="en-US" dirty="0">
              <a:ea typeface="Noto Sans CJK SC Regular" panose="020B0500000000000000" pitchFamily="34" charset="-128"/>
            </a:endParaRP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中</a:t>
            </a:r>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高</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低</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我的压力</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他人的压力</a:t>
            </a:r>
            <a:endParaRPr lang="zh-CN" altLang="en-US" dirty="0">
              <a:ea typeface="Noto Sans CJK SC Bold" panose="020B0800000000000000" pitchFamily="34" charset="-128"/>
            </a:endParaRP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你的变通能力自我认知</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撕开穿孔</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将阴影列中的复选标记相加</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圈出你的变通能力得分的首字母</a:t>
            </a: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37</a:t>
            </a:fld>
            <a:endParaRPr lang="zh-CN" altLang="en-US" dirty="0">
              <a:ea typeface="Noto Sans CJK SC Regular" panose="020B0500000000000000"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9" y="2168697"/>
            <a:ext cx="1299852"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zh-CN" altLang="en-US" b="1" dirty="0">
                <a:latin typeface="Noto Sans CJK SC Bold" panose="020B0800000000000000" pitchFamily="34" charset="-128"/>
                <a:ea typeface="Noto Sans CJK SC Bold" panose="020B0800000000000000" pitchFamily="34" charset="-128"/>
              </a:rPr>
              <a:t>示例</a:t>
            </a:r>
            <a:r>
              <a:rPr lang="zh-CN" altLang="en-US" dirty="0">
                <a:latin typeface="Noto Sans CJK SC Bold" panose="020B0800000000000000" pitchFamily="34" charset="-128"/>
                <a:ea typeface="Noto Sans CJK SC Bold" panose="020B0800000000000000" pitchFamily="34" charset="-128"/>
              </a:rPr>
              <a:t>：</a:t>
            </a:r>
          </a:p>
          <a:p>
            <a:pPr marL="342900" indent="-342900">
              <a:lnSpc>
                <a:spcPct val="80000"/>
              </a:lnSpc>
            </a:pPr>
            <a:endParaRPr lang="zh-CN" altLang="en-US" sz="2800" dirty="0">
              <a:solidFill>
                <a:schemeClr val="tx1"/>
              </a:solidFill>
              <a:latin typeface="Noto Sans CJK SC Bold" panose="020B0800000000000000" pitchFamily="34" charset="-128"/>
              <a:ea typeface="Noto Sans CJK SC Bold" panose="020B0800000000000000"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5610709"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zh-CN" altLang="en-US" dirty="0">
                <a:ea typeface="Noto Sans CJK SC Bold" panose="020B0800000000000000" pitchFamily="34" charset="-128"/>
              </a:rPr>
              <a:t>你的自我认知可能与他人的看法不同！</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657720" y="2540195"/>
            <a:ext cx="3257550"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zh-CN" altLang="en-US" dirty="0">
                <a:ea typeface="Noto Sans CJK SC Regular" panose="020B0500000000000000" pitchFamily="34" charset="-128"/>
              </a:rPr>
              <a:t>如果小于等于 </a:t>
            </a:r>
            <a:r>
              <a:rPr lang="en-US" altLang="zh-CN" dirty="0">
                <a:ea typeface="Noto Sans CJK SC Regular" panose="020B0500000000000000" pitchFamily="34" charset="-128"/>
              </a:rPr>
              <a:t>7 = </a:t>
            </a:r>
            <a:r>
              <a:rPr lang="zh-CN" altLang="en-US" dirty="0">
                <a:ea typeface="Noto Sans CJK SC Regular" panose="020B0500000000000000" pitchFamily="34" charset="-128"/>
              </a:rPr>
              <a:t>低（圈出“</a:t>
            </a:r>
            <a:r>
              <a:rPr lang="en-US" altLang="zh-CN" dirty="0">
                <a:ea typeface="Noto Sans CJK SC Regular" panose="020B0500000000000000" pitchFamily="34" charset="-128"/>
              </a:rPr>
              <a:t>L</a:t>
            </a:r>
            <a:r>
              <a:rPr lang="zh-CN" altLang="en-US" dirty="0">
                <a:ea typeface="Noto Sans CJK SC Regular" panose="020B0500000000000000" pitchFamily="34" charset="-128"/>
              </a:rPr>
              <a:t>”）</a:t>
            </a:r>
          </a:p>
          <a:p>
            <a:pPr>
              <a:buFontTx/>
              <a:buNone/>
              <a:defRPr sz="1600">
                <a:solidFill>
                  <a:srgbClr val="000000"/>
                </a:solidFill>
                <a:latin typeface="Arial" pitchFamily="4" charset="0"/>
              </a:defRPr>
            </a:pPr>
            <a:r>
              <a:rPr lang="zh-CN" altLang="en-US" dirty="0">
                <a:ea typeface="Noto Sans CJK SC Regular" panose="020B0500000000000000" pitchFamily="34" charset="-128"/>
              </a:rPr>
              <a:t>如果为 </a:t>
            </a:r>
            <a:r>
              <a:rPr lang="en-US" altLang="zh-CN" dirty="0">
                <a:ea typeface="Noto Sans CJK SC Regular" panose="020B0500000000000000" pitchFamily="34" charset="-128"/>
              </a:rPr>
              <a:t>8-14 = </a:t>
            </a:r>
            <a:r>
              <a:rPr lang="zh-CN" altLang="en-US" dirty="0">
                <a:ea typeface="Noto Sans CJK SC Regular" panose="020B0500000000000000" pitchFamily="34" charset="-128"/>
              </a:rPr>
              <a:t>中（圈出“</a:t>
            </a:r>
            <a:r>
              <a:rPr lang="en-US" altLang="zh-CN" dirty="0">
                <a:ea typeface="Noto Sans CJK SC Regular" panose="020B0500000000000000" pitchFamily="34" charset="-128"/>
              </a:rPr>
              <a:t>M</a:t>
            </a:r>
            <a:r>
              <a:rPr lang="zh-CN" altLang="en-US" dirty="0">
                <a:ea typeface="Noto Sans CJK SC Regular" panose="020B0500000000000000" pitchFamily="34" charset="-128"/>
              </a:rPr>
              <a:t>”）</a:t>
            </a:r>
          </a:p>
          <a:p>
            <a:pPr>
              <a:buFontTx/>
              <a:buNone/>
              <a:defRPr sz="1600">
                <a:solidFill>
                  <a:srgbClr val="000000"/>
                </a:solidFill>
                <a:latin typeface="Arial" pitchFamily="4" charset="0"/>
              </a:defRPr>
            </a:pPr>
            <a:r>
              <a:rPr lang="zh-CN" altLang="en-US" dirty="0">
                <a:ea typeface="Noto Sans CJK SC Regular" panose="020B0500000000000000" pitchFamily="34" charset="-128"/>
              </a:rPr>
              <a:t>如果为 </a:t>
            </a:r>
            <a:r>
              <a:rPr lang="en-US" altLang="zh-CN" dirty="0">
                <a:ea typeface="Noto Sans CJK SC Regular" panose="020B0500000000000000" pitchFamily="34" charset="-128"/>
              </a:rPr>
              <a:t>15-21 = </a:t>
            </a:r>
            <a:r>
              <a:rPr lang="zh-CN" altLang="en-US" dirty="0">
                <a:ea typeface="Noto Sans CJK SC Regular" panose="020B0500000000000000" pitchFamily="34" charset="-128"/>
              </a:rPr>
              <a:t>高（圈出“</a:t>
            </a:r>
            <a:r>
              <a:rPr lang="en-US" altLang="zh-CN" dirty="0">
                <a:ea typeface="Noto Sans CJK SC Regular" panose="020B0500000000000000" pitchFamily="34" charset="-128"/>
              </a:rPr>
              <a:t>H</a:t>
            </a:r>
            <a:r>
              <a:rPr lang="zh-CN" altLang="en-US" dirty="0">
                <a:ea typeface="Noto Sans CJK SC Regular" panose="020B0500000000000000" pitchFamily="34" charset="-128"/>
              </a:rPr>
              <a:t>”）</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nvGraphicFramePr>
        <p:xfrm>
          <a:off x="8308742"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19400"/>
          </a:xfrm>
          <a:prstGeom prst="rect">
            <a:avLst/>
          </a:prstGeom>
          <a:noFill/>
          <a:ln w="9525">
            <a:solidFill>
              <a:schemeClr val="tx1"/>
            </a:solidFill>
            <a:round/>
            <a:headEnd/>
            <a:tailEnd/>
          </a:ln>
        </p:spPr>
        <p:txBody>
          <a:bodyPr>
            <a:prstTxWarp prst="textNoShape">
              <a:avLst/>
            </a:prstTxWarp>
          </a:bodyPr>
          <a:lstStyle/>
          <a:p>
            <a:pPr marL="342900" indent="-342900"/>
            <a:endParaRPr lang="zh-CN" altLang="en-US" dirty="0">
              <a:solidFill>
                <a:srgbClr val="22228B"/>
              </a:solidFill>
              <a:ea typeface="Noto Sans CJK SC Regular" panose="020B0500000000000000" pitchFamily="34" charset="-128"/>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zh-CN" altLang="en-US" b="1" dirty="0">
              <a:solidFill>
                <a:schemeClr val="tx1"/>
              </a:solidFill>
              <a:ea typeface="Noto Sans CJK SC Bold" panose="020B0800000000000000" pitchFamily="34" charset="-128"/>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学习目标</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了解待人处事风格模型™。</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通过完成自我认知评估来评估你的待人处事风格。</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增进对你的行为的理解，以及别人如何看待风格和你一样的人。</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提高变通能力，与他人相处能变得更有效率。</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38</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415042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后续步骤和学习要点</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90000"/>
              </a:lnSpc>
              <a:spcAft>
                <a:spcPts val="1200"/>
              </a:spcAft>
              <a:defRPr sz="2400"/>
            </a:pPr>
            <a:r>
              <a:rPr lang="zh-CN" altLang="en-US" dirty="0">
                <a:ea typeface="Noto Sans CJK SC Regular" panose="020B0500000000000000" pitchFamily="34" charset="-128"/>
              </a:rPr>
              <a:t>与你的同事分享你的待人处事风格，并询问他们的见解。</a:t>
            </a:r>
          </a:p>
          <a:p>
            <a:pPr>
              <a:lnSpc>
                <a:spcPct val="90000"/>
              </a:lnSpc>
              <a:spcAft>
                <a:spcPts val="1200"/>
              </a:spcAft>
              <a:defRPr sz="2400"/>
            </a:pPr>
            <a:r>
              <a:rPr lang="zh-CN" altLang="en-US" dirty="0">
                <a:ea typeface="Noto Sans CJK SC Regular" panose="020B0500000000000000" pitchFamily="34" charset="-128"/>
              </a:rPr>
              <a:t>寻找两个行为维度：自主性和响应性。</a:t>
            </a:r>
          </a:p>
          <a:p>
            <a:pPr>
              <a:lnSpc>
                <a:spcPct val="90000"/>
              </a:lnSpc>
              <a:spcAft>
                <a:spcPts val="1200"/>
              </a:spcAft>
              <a:defRPr sz="2400"/>
            </a:pPr>
            <a:r>
              <a:rPr lang="zh-CN" altLang="en-US" dirty="0">
                <a:ea typeface="Noto Sans CJK SC Regular" panose="020B0500000000000000" pitchFamily="34" charset="-128"/>
              </a:rPr>
              <a:t>当你与他人互动时，采取措施满足他们的待人处事风格需求。</a:t>
            </a:r>
          </a:p>
          <a:p>
            <a:pPr>
              <a:lnSpc>
                <a:spcPct val="90000"/>
              </a:lnSpc>
              <a:spcAft>
                <a:spcPts val="1200"/>
              </a:spcAft>
              <a:defRPr sz="2400"/>
            </a:pPr>
            <a:r>
              <a:rPr lang="zh-CN" altLang="en-US" dirty="0">
                <a:ea typeface="Noto Sans CJK SC Regular" panose="020B0500000000000000" pitchFamily="34" charset="-128"/>
              </a:rPr>
              <a:t>预测他人未来可能的风格行为。</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39</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zh-CN" altLang="en-US" dirty="0">
                <a:ea typeface="Noto Sans CJK SC Bold" panose="020B0800000000000000" pitchFamily="34" charset="-128"/>
              </a:rPr>
              <a:t>可观察的行为和个性</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a:ea typeface="Noto Sans CJK SC Regular" panose="020B0500000000000000" pitchFamily="34" charset="-128"/>
                </a:rPr>
                <a:t>人际行为</a:t>
              </a:r>
            </a:p>
            <a:p>
              <a:pPr>
                <a:defRPr sz="1600">
                  <a:solidFill>
                    <a:schemeClr val="tx2"/>
                  </a:solidFill>
                </a:defRPr>
              </a:pPr>
              <a:r>
                <a:rPr lang="zh-CN" altLang="en-US">
                  <a:ea typeface="Noto Sans CJK SC Regular" panose="020B0500000000000000" pitchFamily="34" charset="-128"/>
                </a:rPr>
                <a:t>在与他人互动时，你的所言与所为</a:t>
              </a:r>
              <a:endParaRPr lang="zh-CN" altLang="en-US" dirty="0">
                <a:ea typeface="Noto Sans CJK SC Regular" panose="020B0500000000000000" pitchFamily="34" charset="-128"/>
              </a:endParaRP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行为</a:t>
              </a:r>
            </a:p>
            <a:p>
              <a:pPr>
                <a:defRPr sz="1600">
                  <a:solidFill>
                    <a:schemeClr val="tx2"/>
                  </a:solidFill>
                </a:defRPr>
              </a:pPr>
              <a:r>
                <a:rPr lang="zh-CN" altLang="en-US" dirty="0">
                  <a:ea typeface="Noto Sans CJK SC Regular" panose="020B0500000000000000" pitchFamily="34" charset="-128"/>
                </a:rPr>
                <a:t>你说什么（言语），做什么（非言语）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defRPr>
                  <a:solidFill>
                    <a:schemeClr val="tx2"/>
                  </a:solidFill>
                </a:defRPr>
              </a:pPr>
              <a:r>
                <a:rPr lang="zh-CN" altLang="en-US" sz="2000">
                  <a:ea typeface="Noto Sans CJK SC Regular" panose="020B0500000000000000" pitchFamily="34" charset="-128"/>
                </a:rPr>
                <a:t>待人处事风格</a:t>
              </a:r>
              <a:r>
                <a:rPr lang="en-US" altLang="zh-CN" sz="2000" baseline="30000">
                  <a:ea typeface="Noto Sans CJK SC Regular" panose="020B0500000000000000" pitchFamily="34" charset="-128"/>
                </a:rPr>
                <a:t>®</a:t>
              </a:r>
              <a:br>
                <a:rPr lang="zh-CN" altLang="en-US" sz="2000">
                  <a:solidFill>
                    <a:schemeClr val="tx2"/>
                  </a:solidFill>
                  <a:ea typeface="Noto Sans CJK SC Regular" panose="020B0500000000000000" pitchFamily="34" charset="-128"/>
                </a:rPr>
              </a:br>
              <a:r>
                <a:rPr lang="zh-CN" altLang="en-US" sz="1600">
                  <a:ea typeface="Noto Sans CJK SC Regular" panose="020B0500000000000000" pitchFamily="34" charset="-128"/>
                </a:rPr>
                <a:t>用来描述某个人行为的、他人可以观察到并达成共识的行为模式</a:t>
              </a:r>
              <a:endParaRPr lang="zh-CN" altLang="en-US" sz="1600" dirty="0">
                <a:ea typeface="Noto Sans CJK SC Regular" panose="020B0500000000000000" pitchFamily="34" charset="-128"/>
              </a:endParaRP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个性</a:t>
              </a:r>
            </a:p>
            <a:p>
              <a:pPr>
                <a:defRPr sz="1600">
                  <a:solidFill>
                    <a:schemeClr val="tx2"/>
                  </a:solidFill>
                </a:defRPr>
              </a:pPr>
              <a:r>
                <a:rPr lang="zh-CN" altLang="en-US" dirty="0">
                  <a:ea typeface="Noto Sans CJK SC Regular" panose="020B0500000000000000" pitchFamily="34" charset="-128"/>
                </a:rPr>
                <a:t>一个人的一切：他的思想、价值观、希望和梦想</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131682" y="3447343"/>
              <a:ext cx="1891543" cy="738664"/>
            </a:xfrm>
            <a:prstGeom prst="rect">
              <a:avLst/>
            </a:prstGeom>
            <a:noFill/>
          </p:spPr>
          <p:txBody>
            <a:bodyPr wrap="square" lIns="0" tIns="0" rIns="0" bIns="0">
              <a:noAutofit/>
            </a:bodyPr>
            <a:lstStyle/>
            <a:p>
              <a:pPr>
                <a:defRPr sz="1600"/>
              </a:pPr>
              <a:r>
                <a:rPr lang="zh-CN" altLang="en-US" dirty="0">
                  <a:ea typeface="Noto Sans CJK SC Regular" panose="020B0500000000000000" pitchFamily="34" charset="-128"/>
                </a:rPr>
                <a:t>观察到的行为</a:t>
              </a:r>
              <a:endParaRPr lang="en-US" altLang="zh-CN" dirty="0">
                <a:ea typeface="Noto Sans CJK SC Black" panose="020B0A00000000000000" pitchFamily="34" charset="-128"/>
              </a:endParaRPr>
            </a:p>
            <a:p>
              <a:pPr algn="l">
                <a:defRPr sz="1600" b="1">
                  <a:latin typeface="Arial Black" panose="020B0A04020102020204" pitchFamily="34" charset="0"/>
                </a:defRPr>
              </a:pPr>
              <a:r>
                <a:rPr lang="zh-CN" altLang="en-US" dirty="0">
                  <a:ea typeface="Noto Sans CJK SC Black" panose="020B0A00000000000000" pitchFamily="34" charset="-128"/>
                </a:rPr>
                <a:t>说的</a:t>
              </a:r>
              <a:r>
                <a:rPr lang="en-US" altLang="zh-CN" dirty="0">
                  <a:ea typeface="Noto Sans CJK SC Black" panose="020B0A00000000000000" pitchFamily="34" charset="-128"/>
                </a:rPr>
                <a:t>/</a:t>
              </a:r>
              <a:r>
                <a:rPr lang="zh-CN" altLang="en-US" dirty="0">
                  <a:ea typeface="Noto Sans CJK SC Black" panose="020B0A00000000000000" pitchFamily="34" charset="-128"/>
                </a:rPr>
                <a:t>做的</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53798" y="3939786"/>
              <a:ext cx="1013098" cy="246221"/>
            </a:xfrm>
            <a:prstGeom prst="rect">
              <a:avLst/>
            </a:prstGeom>
            <a:solidFill>
              <a:srgbClr val="07548B"/>
            </a:solidFill>
          </p:spPr>
          <p:txBody>
            <a:bodyPr wrap="square" lIns="0" tIns="0" rIns="0" bIns="0">
              <a:noAutofit/>
            </a:bodyPr>
            <a:lstStyle/>
            <a:p>
              <a:pPr algn="ctr">
                <a:defRPr sz="1600">
                  <a:solidFill>
                    <a:schemeClr val="bg1"/>
                  </a:solidFill>
                </a:defRPr>
              </a:pPr>
              <a:r>
                <a:rPr lang="zh-CN" altLang="en-US" dirty="0">
                  <a:ea typeface="Noto Sans CJK SC Regular" panose="020B0500000000000000" pitchFamily="34" charset="-128"/>
                </a:rPr>
                <a:t>个性</a:t>
              </a:r>
              <a:endParaRPr lang="zh-CN" altLang="en-US" sz="1600" dirty="0">
                <a:solidFill>
                  <a:schemeClr val="bg1"/>
                </a:solidFill>
                <a:latin typeface="Arial Black" panose="020B0A04020102020204" pitchFamily="34" charset="0"/>
                <a:ea typeface="Noto Sans CJK SC Regular" panose="020B0500000000000000" pitchFamily="34" charset="-128"/>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zh-CN" altLang="en-US">
                <a:ea typeface="Noto Sans CJK SC Bold" panose="020B0800000000000000" pitchFamily="34" charset="-128"/>
              </a:rPr>
              <a:t>待人处事风格导航器</a:t>
            </a:r>
            <a:r>
              <a:rPr lang="en-US" altLang="zh-CN" sz="2800" baseline="30000">
                <a:ea typeface="Noto Sans CJK SC Bold" panose="020B0800000000000000" pitchFamily="34" charset="-128"/>
              </a:rPr>
              <a:t>®</a:t>
            </a:r>
            <a:endParaRPr lang="zh-CN" altLang="en-US" baseline="30000"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zh-CN" altLang="en-US" dirty="0">
                <a:ea typeface="Noto Sans CJK SC Regular" panose="020B0500000000000000" pitchFamily="34" charset="-128"/>
              </a:rPr>
              <a:t>待人处事风格导航器</a:t>
            </a:r>
            <a:r>
              <a:rPr lang="en-US" altLang="zh-CN" baseline="30000" dirty="0">
                <a:ea typeface="Noto Sans CJK SC Regular" panose="020B0500000000000000" pitchFamily="34" charset="-128"/>
              </a:rPr>
              <a:t>® </a:t>
            </a:r>
            <a:r>
              <a:rPr lang="zh-CN" altLang="en-US" dirty="0">
                <a:ea typeface="Noto Sans CJK SC Regular" panose="020B0500000000000000" pitchFamily="34" charset="-128"/>
              </a:rPr>
              <a:t>是 </a:t>
            </a:r>
            <a:r>
              <a:rPr lang="en-US" altLang="zh-CN" dirty="0">
                <a:ea typeface="Noto Sans CJK SC Regular" panose="020B0500000000000000" pitchFamily="34" charset="-128"/>
              </a:rPr>
              <a:t>TRACOM </a:t>
            </a:r>
            <a:r>
              <a:rPr lang="zh-CN" altLang="en-US" dirty="0">
                <a:ea typeface="Noto Sans CJK SC Regular" panose="020B0500000000000000" pitchFamily="34" charset="-128"/>
              </a:rPr>
              <a:t>公司的注册商标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5664201" cy="3628308"/>
          </a:xfrm>
        </p:spPr>
        <p:txBody>
          <a:bodyPr wrap="square">
            <a:noAutofit/>
          </a:bodyPr>
          <a:lstStyle/>
          <a:p>
            <a:r>
              <a:rPr lang="zh-CN" altLang="en-US" b="1" dirty="0">
                <a:latin typeface="Noto Sans CJK SC Bold" panose="020B0800000000000000" pitchFamily="34" charset="-128"/>
                <a:ea typeface="Noto Sans CJK SC Bold" panose="020B0800000000000000" pitchFamily="34" charset="-128"/>
              </a:rPr>
              <a:t>待人处事风格评估器</a:t>
            </a:r>
            <a:br>
              <a:rPr lang="zh-CN" altLang="en-US" dirty="0">
                <a:ea typeface="Noto Sans CJK SC Regular" panose="020B0500000000000000" pitchFamily="34" charset="-128"/>
              </a:rPr>
            </a:br>
            <a:r>
              <a:rPr lang="zh-CN" altLang="en-US" dirty="0">
                <a:ea typeface="Noto Sans CJK SC Regular" panose="020B0500000000000000" pitchFamily="34" charset="-128"/>
              </a:rPr>
              <a:t>评估他人风格的简短调查</a:t>
            </a:r>
          </a:p>
          <a:p>
            <a:pPr>
              <a:defRPr b="1"/>
            </a:pPr>
            <a:r>
              <a:rPr lang="zh-CN" altLang="en-US" dirty="0">
                <a:latin typeface="Noto Sans CJK SC Bold" panose="020B0800000000000000" pitchFamily="34" charset="-128"/>
                <a:ea typeface="Noto Sans CJK SC Bold" panose="020B0800000000000000" pitchFamily="34" charset="-128"/>
              </a:rPr>
              <a:t>待人处事风格顾问 </a:t>
            </a:r>
          </a:p>
          <a:p>
            <a:pPr lvl="1"/>
            <a:r>
              <a:rPr lang="zh-CN" altLang="en-US" dirty="0">
                <a:ea typeface="Noto Sans CJK SC Regular" panose="020B0500000000000000" pitchFamily="34" charset="-128"/>
              </a:rPr>
              <a:t>为会议、谈判、陈述做准备</a:t>
            </a:r>
          </a:p>
          <a:p>
            <a:pPr lvl="1"/>
            <a:r>
              <a:rPr lang="zh-CN" altLang="en-US" dirty="0">
                <a:ea typeface="Noto Sans CJK SC Regular" panose="020B0500000000000000" pitchFamily="34" charset="-128"/>
              </a:rPr>
              <a:t>多种情况下的风格和变通能力最佳实践</a:t>
            </a:r>
          </a:p>
          <a:p>
            <a:pPr>
              <a:buNone/>
            </a:pPr>
            <a:r>
              <a:rPr lang="zh-CN" altLang="en-US" b="1" dirty="0">
                <a:latin typeface="Noto Sans CJK SC Bold" panose="020B0800000000000000" pitchFamily="34" charset="-128"/>
                <a:ea typeface="Noto Sans CJK SC Bold" panose="020B0800000000000000" pitchFamily="34" charset="-128"/>
              </a:rPr>
              <a:t>网上学习模块</a:t>
            </a:r>
            <a:br>
              <a:rPr lang="zh-CN" altLang="en-US" dirty="0">
                <a:ea typeface="Noto Sans CJK SC Regular" panose="020B0500000000000000" pitchFamily="34" charset="-128"/>
              </a:rPr>
            </a:br>
            <a:r>
              <a:rPr lang="zh-CN" altLang="en-US" dirty="0">
                <a:ea typeface="Noto Sans CJK SC Regular" panose="020B0500000000000000" pitchFamily="34" charset="-128"/>
              </a:rPr>
              <a:t>将风格概念应用于团队，管理冲突和指导</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812084"/>
            <a:ext cx="5146674" cy="1009650"/>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导航器</a:t>
            </a:r>
            <a:r>
              <a:rPr lang="en-US" altLang="zh-CN" baseline="30000">
                <a:ea typeface="Noto Sans CJK SC Bold" panose="020B0800000000000000" pitchFamily="34" charset="-128"/>
              </a:rPr>
              <a:t>®</a:t>
            </a:r>
            <a:r>
              <a:rPr lang="zh-CN" altLang="en-US">
                <a:ea typeface="Noto Sans CJK SC Bold" panose="020B0800000000000000" pitchFamily="34" charset="-128"/>
              </a:rPr>
              <a:t>访问权限</a:t>
            </a:r>
            <a:br>
              <a:rPr lang="zh-CN" altLang="en-US">
                <a:ea typeface="Noto Sans CJK SC Bold" panose="020B0800000000000000" pitchFamily="34" charset="-128"/>
              </a:rPr>
            </a:br>
            <a:r>
              <a:rPr lang="zh-CN" altLang="en-US" sz="2000" i="1">
                <a:ea typeface="Noto Sans CJK SC Bold" panose="020B0800000000000000" pitchFamily="34" charset="-128"/>
              </a:rPr>
              <a:t>（仅限在线档案）</a:t>
            </a:r>
            <a:endParaRPr lang="zh-CN" altLang="en-US" sz="2000" dirty="0">
              <a:ea typeface="Noto Sans CJK SC Bold" panose="020B0800000000000000" pitchFamily="34" charset="-128"/>
            </a:endParaRP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zh-CN" altLang="en-US">
                <a:ea typeface="Noto Sans CJK SC Regular" panose="020B0500000000000000" pitchFamily="34" charset="-128"/>
              </a:rPr>
              <a:t>可访问 </a:t>
            </a:r>
            <a:r>
              <a:rPr lang="en-US" altLang="zh-CN">
                <a:ea typeface="Noto Sans CJK SC Regular" panose="020B0500000000000000" pitchFamily="34" charset="-128"/>
              </a:rPr>
              <a:t>tracomlearning.com </a:t>
            </a:r>
            <a:r>
              <a:rPr lang="zh-CN" altLang="en-US">
                <a:ea typeface="Noto Sans CJK SC Regular" panose="020B0500000000000000" pitchFamily="34" charset="-128"/>
              </a:rPr>
              <a:t>获得</a:t>
            </a:r>
          </a:p>
          <a:p>
            <a:endParaRPr lang="zh-CN" altLang="en-US">
              <a:ea typeface="Noto Sans CJK SC Regular" panose="020B0500000000000000" pitchFamily="34" charset="-128"/>
            </a:endParaRPr>
          </a:p>
          <a:p>
            <a:r>
              <a:rPr lang="zh-CN" altLang="en-US">
                <a:ea typeface="Noto Sans CJK SC Regular" panose="020B0500000000000000" pitchFamily="34" charset="-128"/>
              </a:rPr>
              <a:t>使用你的用户名和密码登录，获得待人处事风格导航器的免费无限访问权限</a:t>
            </a:r>
          </a:p>
          <a:p>
            <a:endParaRPr lang="zh-CN" altLang="en-US">
              <a:ea typeface="Noto Sans CJK SC Regular" panose="020B0500000000000000" pitchFamily="34" charset="-128"/>
            </a:endParaRP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41</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导航器</a:t>
            </a:r>
            <a:r>
              <a:rPr lang="en-US" altLang="zh-CN" baseline="30000">
                <a:ea typeface="Noto Sans CJK SC Bold" panose="020B0800000000000000" pitchFamily="34" charset="-128"/>
              </a:rPr>
              <a:t>®</a:t>
            </a:r>
            <a:r>
              <a:rPr lang="zh-CN" altLang="en-US">
                <a:ea typeface="Noto Sans CJK SC Bold" panose="020B0800000000000000" pitchFamily="34" charset="-128"/>
              </a:rPr>
              <a:t>访问权限</a:t>
            </a:r>
            <a:br>
              <a:rPr lang="zh-CN" altLang="en-US">
                <a:ea typeface="Noto Sans CJK SC Bold" panose="020B0800000000000000" pitchFamily="34" charset="-128"/>
              </a:rPr>
            </a:br>
            <a:r>
              <a:rPr lang="zh-CN" altLang="en-US" sz="2000" i="1">
                <a:ea typeface="Noto Sans CJK SC Bold" panose="020B0800000000000000" pitchFamily="34" charset="-128"/>
              </a:rPr>
              <a:t>（仅限纸质档案）</a:t>
            </a:r>
            <a:endParaRPr lang="zh-CN" altLang="en-US" sz="2000" i="1" dirty="0">
              <a:ea typeface="Noto Sans CJK SC Bold" panose="020B0800000000000000" pitchFamily="34" charset="-128"/>
            </a:endParaRP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zh-CN" altLang="en-US">
                <a:ea typeface="Noto Sans CJK SC Regular" panose="020B0500000000000000" pitchFamily="34" charset="-128"/>
              </a:rPr>
              <a:t>转到：</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n-US" altLang="zh-CN">
                <a:ea typeface="Noto Sans CJK SC Regular" panose="020B0500000000000000" pitchFamily="34" charset="-128"/>
              </a:rPr>
              <a:t>tracomlearning.com/registration-paper </a:t>
            </a:r>
            <a:endParaRPr lang="zh-CN" altLang="en-US">
              <a:ea typeface="Noto Sans CJK SC Regular" panose="020B0500000000000000" pitchFamily="34" charset="-128"/>
            </a:endParaRPr>
          </a:p>
          <a:p>
            <a:endParaRPr lang="zh-CN" altLang="en-US">
              <a:ea typeface="Noto Sans CJK SC Regular" panose="020B0500000000000000" pitchFamily="34" charset="-128"/>
            </a:endParaRPr>
          </a:p>
          <a:p>
            <a:pPr>
              <a:lnSpc>
                <a:spcPct val="130000"/>
              </a:lnSpc>
            </a:pPr>
            <a:r>
              <a:rPr lang="zh-CN" altLang="en-US">
                <a:ea typeface="Noto Sans CJK SC Regular" panose="020B0500000000000000" pitchFamily="34" charset="-128"/>
              </a:rPr>
              <a:t>使用你的电子邮件地址和订阅代码</a:t>
            </a:r>
            <a:r>
              <a:rPr lang="en-US" altLang="zh-CN">
                <a:ea typeface="Noto Sans CJK SC Regular" panose="020B0500000000000000" pitchFamily="34" charset="-128"/>
              </a:rPr>
              <a:t>_____-_____</a:t>
            </a:r>
            <a:r>
              <a:rPr lang="zh-CN" altLang="en-US">
                <a:ea typeface="Noto Sans CJK SC Regular" panose="020B0500000000000000" pitchFamily="34" charset="-128"/>
              </a:rPr>
              <a:t>注册 </a:t>
            </a:r>
          </a:p>
          <a:p>
            <a:r>
              <a:rPr lang="zh-CN" altLang="en-US">
                <a:ea typeface="Noto Sans CJK SC Regular" panose="020B0500000000000000" pitchFamily="34" charset="-128"/>
              </a:rPr>
              <a:t>获得待人处事风格导航器的免费无限访问权限</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42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a:extLst>
              <a:ext uri="{FF2B5EF4-FFF2-40B4-BE49-F238E27FC236}">
                <a16:creationId xmlns:a16="http://schemas.microsoft.com/office/drawing/2014/main" id="{FE1D0224-0ED9-5C78-C885-EE902D52D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313" y="295247"/>
            <a:ext cx="9500413" cy="564970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45</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zh-CN" altLang="en-US">
                <a:ea typeface="Noto Sans CJK SC Bold" panose="020B0800000000000000" pitchFamily="34" charset="-128"/>
              </a:rPr>
              <a:t>待人处事风格护照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n-US" altLang="zh-CN" smtClean="0">
                <a:ea typeface="Noto Sans CJK SC Regular" panose="020B0500000000000000" pitchFamily="34" charset="-128"/>
              </a:rPr>
              <a:t>47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7" name="Picture 6" descr="A screenshot of a computer&#10;&#10;Description automatically generated with medium confidence">
            <a:extLst>
              <a:ext uri="{FF2B5EF4-FFF2-40B4-BE49-F238E27FC236}">
                <a16:creationId xmlns:a16="http://schemas.microsoft.com/office/drawing/2014/main" id="{91E13A2C-539E-A122-AEDC-2E1DC8095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542" y="399134"/>
            <a:ext cx="4838916" cy="6059732"/>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48</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自选练习</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zh-CN" altLang="en-US" dirty="0">
                <a:ea typeface="Noto Sans CJK SC Regular" panose="020B0500000000000000" pitchFamily="34" charset="-128"/>
              </a:rPr>
              <a:t>根据你的培训需求和可用时间选择自选练习。</a:t>
            </a:r>
          </a:p>
          <a:p>
            <a:pPr marL="0" indent="0">
              <a:buNone/>
            </a:pPr>
            <a:endParaRPr lang="zh-CN" altLang="en-US" dirty="0">
              <a:solidFill>
                <a:srgbClr val="0C4176"/>
              </a:solidFill>
              <a:ea typeface="Noto Sans CJK SC Regular" panose="020B0500000000000000" pitchFamily="34" charset="-128"/>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49</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1933575" cy="1995488"/>
          </a:xfrm>
        </p:spPr>
        <p:txBody>
          <a:bodyPr wrap="square">
            <a:noAutofit/>
          </a:bodyPr>
          <a:lstStyle/>
          <a:p>
            <a:r>
              <a:rPr lang="zh-CN" altLang="en-US" dirty="0">
                <a:ea typeface="Noto Sans CJK SC Bold" panose="020B0800000000000000" pitchFamily="34" charset="-128"/>
              </a:rPr>
              <a:t>说的和做的行为</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a:t>
            </a:fld>
            <a:endParaRPr lang="zh-CN" altLang="en-US" dirty="0">
              <a:ea typeface="Noto Sans CJK SC Regular" panose="020B0500000000000000" pitchFamily="34" charset="-128"/>
            </a:endParaRPr>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zh-CN" altLang="en-US" dirty="0">
                <a:ea typeface="Noto Sans CJK SC Regular" panose="020B0500000000000000" pitchFamily="34" charset="-128"/>
              </a:rPr>
              <a:t> </a:t>
            </a:r>
          </a:p>
          <a:p>
            <a:pPr algn="r">
              <a:lnSpc>
                <a:spcPct val="85000"/>
              </a:lnSpc>
            </a:pPr>
            <a:endParaRPr lang="zh-CN" altLang="en-US" sz="2400" dirty="0">
              <a:solidFill>
                <a:schemeClr val="tx2"/>
              </a:solidFill>
              <a:ea typeface="Noto Sans CJK SC Regular" panose="020B0500000000000000" pitchFamily="34" charset="-128"/>
            </a:endParaRPr>
          </a:p>
          <a:p>
            <a:pPr algn="r">
              <a:lnSpc>
                <a:spcPct val="85000"/>
              </a:lnSpc>
            </a:pPr>
            <a:endParaRPr lang="zh-CN" altLang="en-US" sz="2400" dirty="0">
              <a:solidFill>
                <a:schemeClr val="tx2"/>
              </a:solidFill>
              <a:ea typeface="Noto Sans CJK SC Regular" panose="020B0500000000000000" pitchFamily="34" charset="-128"/>
            </a:endParaRP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安静</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节奏较慢</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面部表情控制</a:t>
            </a:r>
          </a:p>
          <a:p>
            <a:pPr algn="r">
              <a:lnSpc>
                <a:spcPct val="85000"/>
              </a:lnSpc>
              <a:spcBef>
                <a:spcPts val="800"/>
              </a:spcBef>
              <a:spcAft>
                <a:spcPts val="800"/>
              </a:spcAft>
              <a:defRPr sz="1700">
                <a:solidFill>
                  <a:schemeClr val="tx2">
                    <a:alpha val="25000"/>
                  </a:schemeClr>
                </a:solidFill>
              </a:defRPr>
            </a:pPr>
            <a:r>
              <a:rPr lang="zh-CN" altLang="en-US" dirty="0">
                <a:ea typeface="Noto Sans CJK SC Regular" panose="020B0500000000000000" pitchFamily="34" charset="-128"/>
              </a:rPr>
              <a:t>音调变化较小</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眼神接触较少</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姿势随意</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身体后倾</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zh-CN" altLang="en-US" dirty="0">
                <a:ea typeface="Noto Sans CJK SC Regular" panose="020B0500000000000000" pitchFamily="34" charset="-128"/>
              </a:rPr>
              <a:t> </a:t>
            </a:r>
          </a:p>
          <a:p>
            <a:pPr>
              <a:lnSpc>
                <a:spcPct val="85000"/>
              </a:lnSpc>
            </a:pPr>
            <a:endParaRPr lang="zh-CN" altLang="en-US" sz="2400" dirty="0">
              <a:solidFill>
                <a:schemeClr val="tx2"/>
              </a:solidFill>
              <a:ea typeface="Noto Sans CJK SC Regular" panose="020B0500000000000000" pitchFamily="34" charset="-128"/>
            </a:endParaRPr>
          </a:p>
          <a:p>
            <a:pPr>
              <a:lnSpc>
                <a:spcPct val="85000"/>
              </a:lnSpc>
            </a:pPr>
            <a:endParaRPr lang="zh-CN" altLang="en-US" sz="2400" dirty="0">
              <a:solidFill>
                <a:schemeClr val="tx2"/>
              </a:solidFill>
              <a:ea typeface="Noto Sans CJK SC Regular" panose="020B0500000000000000" pitchFamily="34" charset="-128"/>
            </a:endParaRP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吵闹</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节奏较快</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面部表情活跃</a:t>
            </a:r>
          </a:p>
          <a:p>
            <a:pPr>
              <a:lnSpc>
                <a:spcPct val="85000"/>
              </a:lnSpc>
              <a:spcBef>
                <a:spcPts val="800"/>
              </a:spcBef>
              <a:spcAft>
                <a:spcPts val="800"/>
              </a:spcAft>
              <a:defRPr sz="1700">
                <a:solidFill>
                  <a:schemeClr val="tx2">
                    <a:alpha val="25000"/>
                  </a:schemeClr>
                </a:solidFill>
              </a:defRPr>
            </a:pPr>
            <a:r>
              <a:rPr lang="zh-CN" altLang="en-US" dirty="0">
                <a:ea typeface="Noto Sans CJK SC Regular" panose="020B0500000000000000" pitchFamily="34" charset="-128"/>
              </a:rPr>
              <a:t>音调变化较大</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眼神接触较多</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姿势僵硬</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身体前倾</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zh-CN" altLang="en-US" dirty="0">
                <a:ea typeface="Noto Sans CJK SC Regular" panose="020B0500000000000000" pitchFamily="34" charset="-128"/>
              </a:rPr>
              <a:t>特质</a:t>
            </a:r>
          </a:p>
          <a:p>
            <a:pPr algn="r">
              <a:lnSpc>
                <a:spcPct val="85000"/>
              </a:lnSpc>
            </a:pPr>
            <a:endParaRPr lang="zh-CN" altLang="en-US" sz="2400" dirty="0">
              <a:solidFill>
                <a:schemeClr val="bg1"/>
              </a:solidFill>
              <a:ea typeface="Noto Sans CJK SC Regular" panose="020B0500000000000000" pitchFamily="34" charset="-128"/>
            </a:endParaRPr>
          </a:p>
          <a:p>
            <a:pPr algn="r">
              <a:lnSpc>
                <a:spcPct val="85000"/>
              </a:lnSpc>
            </a:pPr>
            <a:endParaRPr lang="zh-CN" altLang="en-US" sz="2400" dirty="0">
              <a:solidFill>
                <a:schemeClr val="bg1"/>
              </a:solidFill>
              <a:ea typeface="Noto Sans CJK SC Regular" panose="020B0500000000000000" pitchFamily="34" charset="-128"/>
            </a:endParaRP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诚实</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睿智</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傲慢</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斗志昂扬</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以自我为中心</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真诚</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挑剔</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zh-CN" altLang="en-US" dirty="0">
                <a:ea typeface="Noto Sans CJK SC Regular" panose="020B0500000000000000" pitchFamily="34" charset="-128"/>
              </a:rPr>
              <a:t>判断</a:t>
            </a:r>
          </a:p>
          <a:p>
            <a:pPr>
              <a:lnSpc>
                <a:spcPct val="85000"/>
              </a:lnSpc>
            </a:pPr>
            <a:endParaRPr lang="zh-CN" altLang="en-US" sz="2400" dirty="0">
              <a:solidFill>
                <a:schemeClr val="bg1"/>
              </a:solidFill>
              <a:ea typeface="Noto Sans CJK SC Regular" panose="020B0500000000000000" pitchFamily="34" charset="-128"/>
            </a:endParaRPr>
          </a:p>
          <a:p>
            <a:pPr>
              <a:lnSpc>
                <a:spcPct val="85000"/>
              </a:lnSpc>
            </a:pPr>
            <a:endParaRPr lang="zh-CN" altLang="en-US" sz="2400" dirty="0">
              <a:solidFill>
                <a:schemeClr val="bg1"/>
              </a:solidFill>
              <a:ea typeface="Noto Sans CJK SC Regular" panose="020B0500000000000000" pitchFamily="34" charset="-128"/>
            </a:endParaRP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我喜欢他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我讨厌他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我对她感兴趣</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我对他恼火</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我不信任她</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我恨他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我相信他</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zh-CN" altLang="en-US" dirty="0">
                <a:ea typeface="Noto Sans CJK SC Regular" panose="020B0500000000000000" pitchFamily="34" charset="-128"/>
              </a:rPr>
              <a:t>观察到的行为</a:t>
            </a:r>
            <a:endParaRPr lang="en-US" altLang="zh-CN" dirty="0">
              <a:ea typeface="Noto Sans CJK SC Black" panose="020B0A00000000000000" pitchFamily="34" charset="-128"/>
            </a:endParaRP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533557" y="4852740"/>
            <a:ext cx="1054877" cy="826348"/>
            <a:chOff x="1403349" y="3478952"/>
            <a:chExt cx="1054877" cy="826348"/>
          </a:xfrm>
        </p:grpSpPr>
        <p:sp>
          <p:nvSpPr>
            <p:cNvPr id="5" name="Arc 4">
              <a:extLst>
                <a:ext uri="{FF2B5EF4-FFF2-40B4-BE49-F238E27FC236}">
                  <a16:creationId xmlns:a16="http://schemas.microsoft.com/office/drawing/2014/main" id="{A241EFEB-3B48-433E-9557-C400EEF7D6CA}"/>
                </a:ext>
              </a:extLst>
            </p:cNvPr>
            <p:cNvSpPr/>
            <p:nvPr/>
          </p:nvSpPr>
          <p:spPr>
            <a:xfrm>
              <a:off x="1951216"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zh-CN" altLang="en-US" dirty="0">
                <a:ea typeface="Noto Sans CJK SC Regular" panose="020B0500000000000000" pitchFamily="34" charset="-128"/>
              </a:endParaRPr>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zh-CN" altLang="en-US" dirty="0">
                  <a:ea typeface="Noto Serif CJK SC" panose="02020400000000000000" pitchFamily="18" charset="-128"/>
                </a:rPr>
                <a:t>说的</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zh-CN" altLang="en-US">
                  <a:ea typeface="Noto Serif CJK SC" panose="02020400000000000000" pitchFamily="18" charset="-128"/>
                </a:rPr>
                <a:t>做的</a:t>
              </a:r>
              <a:endParaRPr lang="zh-CN" altLang="en-US" dirty="0">
                <a:ea typeface="Noto Serif CJK SC" panose="02020400000000000000" pitchFamily="18" charset="-128"/>
              </a:endParaRPr>
            </a:p>
          </p:txBody>
        </p:sp>
        <p:sp>
          <p:nvSpPr>
            <p:cNvPr id="21" name="Arc 20">
              <a:extLst>
                <a:ext uri="{FF2B5EF4-FFF2-40B4-BE49-F238E27FC236}">
                  <a16:creationId xmlns:a16="http://schemas.microsoft.com/office/drawing/2014/main" id="{B68E12E8-D340-4FBD-A10F-E52D85A1DEF3}"/>
                </a:ext>
              </a:extLst>
            </p:cNvPr>
            <p:cNvSpPr/>
            <p:nvPr/>
          </p:nvSpPr>
          <p:spPr>
            <a:xfrm rot="643105" flipH="1" flipV="1">
              <a:off x="1403349"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zh-CN" altLang="en-US">
                <a:ea typeface="Noto Sans CJK SC Bold" panose="020B0800000000000000" pitchFamily="34" charset="-128"/>
              </a:rPr>
              <a:t>观察风格的技巧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zh-CN" altLang="en-US" dirty="0">
                <a:ea typeface="Noto Sans CJK SC Regular" panose="020B0500000000000000" pitchFamily="34" charset="-128"/>
              </a:rPr>
              <a:t>不要过早下结论</a:t>
            </a:r>
          </a:p>
          <a:p>
            <a:pPr>
              <a:spcBef>
                <a:spcPts val="1500"/>
              </a:spcBef>
              <a:spcAft>
                <a:spcPts val="1000"/>
              </a:spcAft>
              <a:defRPr sz="2000"/>
            </a:pPr>
            <a:r>
              <a:rPr lang="zh-CN" altLang="en-US" dirty="0">
                <a:ea typeface="Noto Sans CJK SC Regular" panose="020B0500000000000000" pitchFamily="34" charset="-128"/>
              </a:rPr>
              <a:t>保持客观</a:t>
            </a:r>
          </a:p>
          <a:p>
            <a:pPr>
              <a:spcBef>
                <a:spcPts val="1500"/>
              </a:spcBef>
              <a:spcAft>
                <a:spcPts val="1000"/>
              </a:spcAft>
              <a:defRPr sz="2000"/>
            </a:pPr>
            <a:r>
              <a:rPr lang="zh-CN" altLang="en-US" dirty="0">
                <a:ea typeface="Noto Sans CJK SC Regular" panose="020B0500000000000000" pitchFamily="34" charset="-128"/>
              </a:rPr>
              <a:t>将风格行为和一个人的角色和职位区别开</a:t>
            </a:r>
          </a:p>
          <a:p>
            <a:pPr>
              <a:spcBef>
                <a:spcPts val="1500"/>
              </a:spcBef>
              <a:spcAft>
                <a:spcPts val="1000"/>
              </a:spcAft>
              <a:defRPr sz="2000"/>
            </a:pPr>
            <a:r>
              <a:rPr lang="zh-CN" altLang="en-US" dirty="0">
                <a:ea typeface="Noto Sans CJK SC Regular" panose="020B0500000000000000" pitchFamily="34" charset="-128"/>
              </a:rPr>
              <a:t>适度的压力可以明确一个人的风格</a:t>
            </a:r>
          </a:p>
          <a:p>
            <a:pPr>
              <a:spcBef>
                <a:spcPts val="1500"/>
              </a:spcBef>
              <a:spcAft>
                <a:spcPts val="1000"/>
              </a:spcAft>
              <a:defRPr sz="2000"/>
            </a:pPr>
            <a:r>
              <a:rPr lang="zh-CN" altLang="en-US" dirty="0">
                <a:ea typeface="Noto Sans CJK SC Regular" panose="020B0500000000000000" pitchFamily="34" charset="-128"/>
              </a:rPr>
              <a:t>不要挡道（做一个观察者）</a:t>
            </a:r>
          </a:p>
          <a:p>
            <a:pPr>
              <a:spcBef>
                <a:spcPts val="1500"/>
              </a:spcBef>
              <a:spcAft>
                <a:spcPts val="1000"/>
              </a:spcAft>
            </a:pPr>
            <a:endParaRPr lang="zh-CN" altLang="en-US" sz="2000"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50</a:t>
            </a:fld>
            <a:endParaRPr lang="zh-CN" altLang="en-US" dirty="0">
              <a:ea typeface="Noto Sans CJK SC Regular" panose="020B0500000000000000" pitchFamily="34" charset="-128"/>
            </a:endParaRPr>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35063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1</a:t>
            </a:r>
            <a:endParaRPr lang="en-US" altLang="zh-CN" dirty="0">
              <a:ea typeface="Noto Sans CJK SC Bold" panose="020B0800000000000000" pitchFamily="34" charset="-128"/>
            </a:endParaRP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95564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2</a:t>
            </a:r>
            <a:endParaRPr lang="en-US" altLang="zh-CN" dirty="0">
              <a:ea typeface="Noto Sans CJK SC Bold" panose="020B0800000000000000" pitchFamily="34" charset="-128"/>
            </a:endParaRP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56065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3</a:t>
            </a:r>
            <a:endParaRPr lang="en-US" altLang="zh-CN" dirty="0">
              <a:ea typeface="Noto Sans CJK SC Bold" panose="020B0800000000000000" pitchFamily="34" charset="-128"/>
            </a:endParaRP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16566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4</a:t>
            </a:r>
            <a:endParaRPr lang="en-US" altLang="zh-CN" dirty="0">
              <a:ea typeface="Noto Sans CJK SC Bold" panose="020B0800000000000000" pitchFamily="34" charset="-128"/>
            </a:endParaRP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377067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5</a:t>
            </a:r>
            <a:endParaRPr lang="en-US" altLang="zh-CN" dirty="0">
              <a:ea typeface="Noto Sans CJK SC Bold" panose="020B0800000000000000" pitchFamily="34" charset="-128"/>
            </a:endParaRP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zh-CN" altLang="en-US">
                <a:ea typeface="Noto Sans CJK SC Bold" panose="020B0800000000000000" pitchFamily="34" charset="-128"/>
              </a:rPr>
              <a:t>风格讨论会</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让你有机会描述，相反的待人处事风格定位会如何为你带来压力，并深入了解如何与这种风格的人相处更有效率。</a:t>
            </a:r>
          </a:p>
          <a:p>
            <a:pPr eaLnBrk="1" hangingPunct="1">
              <a:defRPr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dirty="0">
              <a:latin typeface="Noto Sans CJK SC Bold" panose="020B0800000000000000" pitchFamily="34" charset="-128"/>
              <a:ea typeface="Noto Sans CJK SC Bold" panose="020B0800000000000000" pitchFamily="34" charset="-128"/>
              <a:cs typeface="ヒラギノ角ゴ Pro W3" pitchFamily="4" charset="-128"/>
            </a:endParaRPr>
          </a:p>
          <a:p>
            <a:pPr lvl="1" eaLnBrk="1" hangingPunct="1"/>
            <a:r>
              <a:rPr lang="zh-CN" altLang="en-US" dirty="0">
                <a:ea typeface="Noto Sans CJK SC Regular" panose="020B0500000000000000" pitchFamily="34" charset="-128"/>
              </a:rPr>
              <a:t>在你指派的小组中，讨论并开发一个清单，列出会为你带来压力的相反待人处事风格的表现。</a:t>
            </a:r>
          </a:p>
          <a:p>
            <a:pPr lvl="1" eaLnBrk="1" hangingPunct="1"/>
            <a:r>
              <a:rPr lang="zh-CN" altLang="en-US" dirty="0">
                <a:ea typeface="Noto Sans CJK SC Regular" panose="020B0500000000000000" pitchFamily="34" charset="-128"/>
              </a:rPr>
              <a:t>与相反风格的小组分享你的清单。</a:t>
            </a:r>
          </a:p>
          <a:p>
            <a:pPr lvl="1" eaLnBrk="1" hangingPunct="1"/>
            <a:r>
              <a:rPr lang="zh-CN" altLang="en-US" dirty="0">
                <a:ea typeface="Noto Sans CJK SC Regular" panose="020B0500000000000000" pitchFamily="34" charset="-128"/>
              </a:rPr>
              <a:t>在你的小组中，讨论你怎么做才能更好地与相反风格互动。</a:t>
            </a:r>
          </a:p>
          <a:p>
            <a:pPr lvl="1" eaLnBrk="1" hangingPunct="1"/>
            <a:r>
              <a:rPr lang="zh-CN" altLang="en-US" dirty="0">
                <a:ea typeface="Noto Sans CJK SC Regular" panose="020B0500000000000000" pitchFamily="34" charset="-128"/>
              </a:rPr>
              <a:t>与相反风格和整个班级分享你的信息。</a:t>
            </a:r>
          </a:p>
          <a:p>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51</a:t>
            </a:fld>
            <a:endParaRPr lang="zh-CN" altLang="en-US" dirty="0">
              <a:ea typeface="Noto Sans CJK SC Regular" panose="020B0500000000000000"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51</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zh-CN" altLang="en-US">
                <a:ea typeface="Noto Sans CJK SC Bold" panose="020B0800000000000000" pitchFamily="34" charset="-128"/>
              </a:rPr>
              <a:t>变通能力讨论会</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494506" cy="3628308"/>
          </a:xfrm>
        </p:spPr>
        <p:txBody>
          <a:bodyPr wrap="square">
            <a:noAutofit/>
          </a:bodyPr>
          <a:lstStyle/>
          <a:p>
            <a:pPr>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让你有机会描述一段富有挑战性的关系，并以小组为单位，确定你可以采取哪些具体步骤向那个人展现更高的变通能力。</a:t>
            </a:r>
          </a:p>
          <a:p>
            <a:pPr>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endParaRPr>
          </a:p>
          <a:p>
            <a:pPr lvl="1">
              <a:buFont typeface="Wingdings" panose="05000000000000000000" pitchFamily="2" charset="2"/>
              <a:buChar char="§"/>
              <a:defRPr sz="2000"/>
            </a:pPr>
            <a:r>
              <a:rPr lang="zh-CN" altLang="en-US" dirty="0">
                <a:ea typeface="Noto Sans CJK SC Regular" panose="020B0500000000000000" pitchFamily="34" charset="-128"/>
              </a:rPr>
              <a:t>分成四个风格小组。</a:t>
            </a:r>
          </a:p>
          <a:p>
            <a:pPr>
              <a:defRPr sz="2000"/>
            </a:pPr>
            <a:r>
              <a:rPr lang="zh-CN" altLang="en-US" dirty="0">
                <a:ea typeface="Noto Sans CJK SC Regular" panose="020B0500000000000000" pitchFamily="34" charset="-128"/>
              </a:rPr>
              <a:t>每个人每次一个：</a:t>
            </a:r>
          </a:p>
          <a:p>
            <a:pPr lvl="1">
              <a:buFont typeface="Wingdings" panose="05000000000000000000" pitchFamily="2" charset="2"/>
              <a:buChar char="§"/>
              <a:defRPr sz="2000"/>
            </a:pPr>
            <a:r>
              <a:rPr lang="zh-CN" altLang="en-US" dirty="0">
                <a:ea typeface="Noto Sans CJK SC Regular" panose="020B0500000000000000" pitchFamily="34" charset="-128"/>
              </a:rPr>
              <a:t>描述一个大家和他关系都不好的同事，并尝试确定他们的风格。</a:t>
            </a:r>
          </a:p>
          <a:p>
            <a:pPr lvl="1">
              <a:buFont typeface="Wingdings" panose="05000000000000000000" pitchFamily="2" charset="2"/>
              <a:buChar char="§"/>
              <a:defRPr sz="2000"/>
            </a:pPr>
            <a:r>
              <a:rPr lang="zh-CN" altLang="en-US" dirty="0">
                <a:ea typeface="Noto Sans CJK SC Regular" panose="020B0500000000000000" pitchFamily="34" charset="-128"/>
              </a:rPr>
              <a:t>分享这个同事做了什么让大家感到沮丧。</a:t>
            </a:r>
          </a:p>
          <a:p>
            <a:pPr lvl="1">
              <a:buFont typeface="Wingdings" panose="05000000000000000000" pitchFamily="2" charset="2"/>
              <a:buChar char="§"/>
              <a:defRPr sz="2000"/>
            </a:pPr>
            <a:r>
              <a:rPr lang="zh-CN" altLang="en-US" dirty="0">
                <a:ea typeface="Noto Sans CJK SC Regular" panose="020B0500000000000000" pitchFamily="34" charset="-128"/>
              </a:rPr>
              <a:t>以小组为单位，帮助这个人确定向这个同事展现更高变通能力的具体措施。</a:t>
            </a:r>
          </a:p>
          <a:p>
            <a:pPr lvl="1">
              <a:buFont typeface="Wingdings" panose="05000000000000000000" pitchFamily="2" charset="2"/>
              <a:buChar char="§"/>
              <a:defRPr sz="2000"/>
            </a:pPr>
            <a:r>
              <a:rPr lang="zh-CN" altLang="en-US" dirty="0">
                <a:ea typeface="Noto Sans CJK SC Regular" panose="020B0500000000000000" pitchFamily="34" charset="-128"/>
              </a:rPr>
              <a:t>提名一个发言人：你有什么独特或有见地的东西想和整个小组分享吗？</a:t>
            </a:r>
          </a:p>
          <a:p>
            <a:endParaRPr lang="zh-CN" altLang="en-US" sz="2000"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52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228600" y="6438900"/>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52</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待人处事风格导航器</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使用导航器改善你的效能。</a:t>
            </a:r>
          </a:p>
          <a:p>
            <a:pPr eaLnBrk="1" hangingPunct="1">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cs typeface="ヒラギノ角ゴ Pro W3" pitchFamily="4" charset="-128"/>
            </a:endParaRPr>
          </a:p>
          <a:p>
            <a:pPr lvl="1" eaLnBrk="1" hangingPunct="1">
              <a:defRPr sz="2000"/>
            </a:pPr>
            <a:r>
              <a:rPr lang="zh-CN" altLang="en-US" dirty="0">
                <a:ea typeface="Noto Sans CJK SC Regular" panose="020B0500000000000000" pitchFamily="34" charset="-128"/>
              </a:rPr>
              <a:t>确定一个你想要提高效能的人或情况（比如团队会议）。</a:t>
            </a:r>
          </a:p>
          <a:p>
            <a:pPr lvl="1" eaLnBrk="1" hangingPunct="1">
              <a:defRPr sz="2000"/>
            </a:pPr>
            <a:r>
              <a:rPr lang="zh-CN" altLang="en-US" dirty="0">
                <a:ea typeface="Noto Sans CJK SC Regular" panose="020B0500000000000000" pitchFamily="34" charset="-128"/>
              </a:rPr>
              <a:t>登录 </a:t>
            </a:r>
            <a:r>
              <a:rPr lang="en-US" altLang="zh-CN" dirty="0">
                <a:ea typeface="Noto Sans CJK SC Regular" panose="020B0500000000000000" pitchFamily="34" charset="-128"/>
              </a:rPr>
              <a:t>tracomlearning.com</a:t>
            </a:r>
            <a:r>
              <a:rPr lang="zh-CN" altLang="en-US" dirty="0">
                <a:ea typeface="Noto Sans CJK SC Regular" panose="020B0500000000000000" pitchFamily="34" charset="-128"/>
              </a:rPr>
              <a:t>，再从“工具”选项卡中选择待人处事风格导航器。</a:t>
            </a:r>
          </a:p>
          <a:p>
            <a:pPr lvl="1" eaLnBrk="1" hangingPunct="1">
              <a:defRPr sz="2000"/>
            </a:pPr>
            <a:r>
              <a:rPr lang="zh-CN" altLang="en-US" dirty="0">
                <a:ea typeface="Noto Sans CJK SC Regular" panose="020B0500000000000000" pitchFamily="34" charset="-128"/>
              </a:rPr>
              <a:t>使用“评估器”来评估您确定的人的风格。如果涉及多个人，那么对每个人都执行这一步骤，或者现在跳过这一步。</a:t>
            </a:r>
          </a:p>
          <a:p>
            <a:pPr lvl="1" eaLnBrk="1" hangingPunct="1">
              <a:defRPr sz="2000"/>
            </a:pPr>
            <a:r>
              <a:rPr lang="zh-CN" altLang="en-US" dirty="0">
                <a:ea typeface="Noto Sans CJK SC Regular" panose="020B0500000000000000" pitchFamily="34" charset="-128"/>
              </a:rPr>
              <a:t>查看“顾问”部分下的主题列表，找到相关的建议区域并单击。</a:t>
            </a:r>
          </a:p>
          <a:p>
            <a:pPr lvl="1" eaLnBrk="1" hangingPunct="1">
              <a:defRPr sz="2000"/>
            </a:pPr>
            <a:r>
              <a:rPr lang="zh-CN" altLang="en-US" dirty="0">
                <a:ea typeface="Noto Sans CJK SC Regular" panose="020B0500000000000000" pitchFamily="34" charset="-128"/>
              </a:rPr>
              <a:t>阅读建议，并打印此页，以备不时之需。</a:t>
            </a:r>
          </a:p>
          <a:p>
            <a:pPr lvl="1" eaLnBrk="1" hangingPunct="1">
              <a:defRPr sz="2000"/>
            </a:pPr>
            <a:r>
              <a:rPr lang="zh-CN" altLang="en-US" dirty="0">
                <a:ea typeface="Noto Sans CJK SC Regular" panose="020B0500000000000000" pitchFamily="34" charset="-128"/>
              </a:rPr>
              <a:t>以小组为单位，讨论学习到的任何见解。</a:t>
            </a:r>
          </a:p>
          <a:p>
            <a:pPr lvl="1" eaLnBrk="1" hangingPunct="1"/>
            <a:endParaRPr lang="zh-CN" altLang="en-US" sz="2000" dirty="0">
              <a:ea typeface="Noto Sans CJK SC Regular" panose="020B0500000000000000" pitchFamily="34" charset="-128"/>
            </a:endParaRPr>
          </a:p>
          <a:p>
            <a:endParaRPr lang="zh-CN" altLang="en-US" sz="2000"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53</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变通能力行动计划</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431585" cy="4008095"/>
          </a:xfrm>
        </p:spPr>
        <p:txBody>
          <a:bodyPr wrap="square">
            <a:noAutofit/>
          </a:bodyPr>
          <a:lstStyle/>
          <a:p>
            <a:pPr eaLnBrk="1" hangingPunct="1">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制定一项行动计划来提高你的变通能力。</a:t>
            </a:r>
          </a:p>
          <a:p>
            <a:pPr eaLnBrk="1" hangingPunct="1">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cs typeface="ヒラギノ角ゴ Pro W3" pitchFamily="4" charset="-128"/>
            </a:endParaRPr>
          </a:p>
          <a:p>
            <a:pPr marL="342900" indent="-342900">
              <a:buFont typeface="Wingdings" panose="05000000000000000000" pitchFamily="2" charset="2"/>
              <a:buChar char="§"/>
            </a:pPr>
            <a:r>
              <a:rPr lang="zh-CN" altLang="en-US" sz="2000" dirty="0">
                <a:ea typeface="Noto Sans CJK SC Regular" panose="020B0500000000000000" pitchFamily="34" charset="-128"/>
              </a:rPr>
              <a:t>阅读你的变通能力档案，了解你的行为</a:t>
            </a:r>
            <a:r>
              <a:rPr lang="zh-CN" altLang="en-US" sz="1400" i="1" dirty="0">
                <a:ea typeface="Noto Sans CJK SC Regular" panose="020B0500000000000000" pitchFamily="34" charset="-128"/>
              </a:rPr>
              <a:t>（仅限在线档案）</a:t>
            </a:r>
            <a:endParaRPr lang="zh-CN" altLang="en-US" sz="2000" dirty="0">
              <a:ea typeface="Noto Sans CJK SC Regular" panose="020B0500000000000000" pitchFamily="34" charset="-128"/>
            </a:endParaRPr>
          </a:p>
          <a:p>
            <a:pPr marL="342900" indent="-342900">
              <a:buFont typeface="Wingdings" panose="05000000000000000000" pitchFamily="2" charset="2"/>
              <a:buChar char="§"/>
            </a:pPr>
            <a:r>
              <a:rPr lang="zh-CN" altLang="en-US" sz="2000" dirty="0">
                <a:ea typeface="Noto Sans CJK SC Regular" panose="020B0500000000000000" pitchFamily="34" charset="-128"/>
              </a:rPr>
              <a:t>复习这三个部分中提供的策略：</a:t>
            </a:r>
            <a:r>
              <a:rPr lang="zh-CN" altLang="en-US" sz="2000" i="1" dirty="0">
                <a:ea typeface="Noto Sans CJK SC Regular" panose="020B0500000000000000" pitchFamily="34" charset="-128"/>
              </a:rPr>
              <a:t>改善表达的方法、提升才能的方法以及改善反馈的方法</a:t>
            </a:r>
            <a:r>
              <a:rPr lang="zh-CN" altLang="en-US" sz="2000" dirty="0">
                <a:ea typeface="Noto Sans CJK SC Regular" panose="020B0500000000000000" pitchFamily="34" charset="-128"/>
              </a:rPr>
              <a:t>。</a:t>
            </a:r>
            <a:r>
              <a:rPr lang="zh-CN" altLang="en-US" sz="1400" i="1" dirty="0">
                <a:ea typeface="Noto Sans CJK SC Regular" panose="020B0500000000000000" pitchFamily="34" charset="-128"/>
              </a:rPr>
              <a:t>（仅限在线档案）</a:t>
            </a:r>
            <a:endParaRPr lang="zh-CN" altLang="en-US" sz="1400" dirty="0">
              <a:ea typeface="Noto Sans CJK SC Regular" panose="020B0500000000000000" pitchFamily="34" charset="-128"/>
            </a:endParaRPr>
          </a:p>
          <a:p>
            <a:pPr marL="342900" indent="-342900">
              <a:buFont typeface="Wingdings" panose="05000000000000000000" pitchFamily="2" charset="2"/>
              <a:buChar char="§"/>
              <a:defRPr sz="2000"/>
            </a:pPr>
            <a:r>
              <a:rPr lang="zh-CN" altLang="en-US" dirty="0">
                <a:ea typeface="Noto Sans CJK SC Regular" panose="020B0500000000000000" pitchFamily="34" charset="-128"/>
              </a:rPr>
              <a:t>在每个区域中，决定一到两个你要采取的具体措施，并把它们写下来。</a:t>
            </a:r>
          </a:p>
          <a:p>
            <a:pPr marL="342900" indent="-342900">
              <a:buFont typeface="Wingdings" panose="05000000000000000000" pitchFamily="2" charset="2"/>
              <a:buChar char="§"/>
              <a:defRPr sz="2000"/>
            </a:pPr>
            <a:r>
              <a:rPr lang="zh-CN" altLang="en-US" dirty="0">
                <a:ea typeface="Noto Sans CJK SC Regular" panose="020B0500000000000000" pitchFamily="34" charset="-128"/>
              </a:rPr>
              <a:t>与另一个人（或小组）配对，讨论你的计划。</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54</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wrap="square">
            <a:noAutofit/>
          </a:bodyPr>
          <a:lstStyle/>
          <a:p>
            <a:pPr>
              <a:defRPr sz="4000"/>
            </a:pPr>
            <a:r>
              <a:rPr lang="zh-CN" altLang="en-US" dirty="0">
                <a:ea typeface="Noto Sans CJK SC Bold" panose="020B0800000000000000" pitchFamily="34" charset="-128"/>
              </a:rPr>
              <a:t>通过变通能力改善个人效能</a:t>
            </a:r>
            <a:r>
              <a:rPr lang="en-US" altLang="zh-CN" baseline="30000" dirty="0">
                <a:ea typeface="Noto Sans CJK SC Bold" panose="020B0800000000000000" pitchFamily="34" charset="-128"/>
              </a:rPr>
              <a:t>TM</a:t>
            </a:r>
            <a:endParaRPr lang="zh-CN" altLang="en-US" sz="2800" b="0" dirty="0">
              <a:ea typeface="Noto Sans CJK SC Bold" panose="020B0800000000000000"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en-US" altLang="zh-CN">
                <a:ea typeface="Noto Sans CJK SC Regular" panose="020B0500000000000000" pitchFamily="34" charset="-128"/>
              </a:rPr>
              <a:t>4.0 </a:t>
            </a:r>
            <a:r>
              <a:rPr lang="zh-CN" altLang="en-US">
                <a:ea typeface="Noto Sans CJK SC Regular" panose="020B0500000000000000" pitchFamily="34" charset="-128"/>
              </a:rPr>
              <a:t>版</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1389659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zh-CN" altLang="en-US">
                <a:ea typeface="Noto Sans CJK SC Bold" panose="020B0800000000000000" pitchFamily="34" charset="-128"/>
              </a:rPr>
              <a:t>自主性和响应性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6</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zh-CN" altLang="en-US" dirty="0">
                <a:ea typeface="Noto Sans CJK SC Bold" panose="020B0800000000000000" pitchFamily="34" charset="-128"/>
              </a:rPr>
              <a:t>自主性</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zh-CN" altLang="en-US">
                <a:ea typeface="Noto Sans CJK SC Regular" panose="020B0500000000000000" pitchFamily="34" charset="-128"/>
              </a:rPr>
              <a:t>在与他人互动时，我们“征询意见”或“表达意见”的程度</a:t>
            </a:r>
            <a:endParaRPr lang="zh-CN" altLang="en-US" dirty="0">
              <a:ea typeface="Noto Sans CJK SC Regular" panose="020B0500000000000000" pitchFamily="34" charset="-128"/>
            </a:endParaRP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tx2"/>
                    </a:solidFill>
                    <a:ea typeface="Noto Sans CJK SC Regular" panose="020B0500000000000000" pitchFamily="34" charset="-128"/>
                  </a:rPr>
                  <a:t>更多</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征询意见</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accent2"/>
                    </a:solidFill>
                    <a:latin typeface="Noto Sans CJK SC Black" panose="020B0A00000000000000" pitchFamily="34" charset="-128"/>
                    <a:ea typeface="Noto Sans CJK SC Black" panose="020B0A00000000000000" pitchFamily="34" charset="-128"/>
                  </a:rPr>
                  <a:t>征询</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accent2"/>
                    </a:solidFill>
                    <a:latin typeface="Noto Sans CJK SC Black" panose="020B0A00000000000000" pitchFamily="34" charset="-128"/>
                    <a:ea typeface="Noto Sans CJK SC Black" panose="020B0A00000000000000" pitchFamily="34" charset="-128"/>
                  </a:rPr>
                  <a:t>表达</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tx2"/>
                    </a:solidFill>
                    <a:ea typeface="Noto Sans CJK SC Regular" panose="020B0500000000000000" pitchFamily="34" charset="-128"/>
                  </a:rPr>
                  <a:t>更多</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表达意见</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zh-CN" altLang="en-US">
                <a:ea typeface="Noto Sans CJK SC Bold" panose="020B0800000000000000" pitchFamily="34" charset="-128"/>
              </a:rPr>
              <a:t>自主性行为</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8</a:t>
            </a:fld>
            <a:endParaRPr lang="zh-CN" altLang="en-US" dirty="0">
              <a:ea typeface="Noto Sans CJK SC Regular" panose="020B0500000000000000"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433172034"/>
              </p:ext>
            </p:extLst>
          </p:nvPr>
        </p:nvGraphicFramePr>
        <p:xfrm>
          <a:off x="7077866" y="5220646"/>
          <a:ext cx="2066063" cy="429684"/>
        </p:xfrm>
        <a:graphic>
          <a:graphicData uri="http://schemas.openxmlformats.org/drawingml/2006/table">
            <a:tbl>
              <a:tblPr>
                <a:tableStyleId>{5FD0F851-EC5A-4D38-B0AD-8093EC10F338}</a:tableStyleId>
              </a:tblPr>
              <a:tblGrid>
                <a:gridCol w="513559">
                  <a:extLst>
                    <a:ext uri="{9D8B030D-6E8A-4147-A177-3AD203B41FA5}">
                      <a16:colId xmlns:a16="http://schemas.microsoft.com/office/drawing/2014/main" val="3316520189"/>
                    </a:ext>
                  </a:extLst>
                </a:gridCol>
                <a:gridCol w="155250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baseline="0" dirty="0" err="1">
                          <a:ea typeface="Noto Sans CJK SC Regular" panose="020B0500000000000000" pitchFamily="34" charset="-128"/>
                        </a:rPr>
                        <a:t>做的</a:t>
                      </a:r>
                      <a:endParaRPr baseline="0" dirty="0">
                        <a:ea typeface="Noto Sans CJK SC Regular" panose="020B0500000000000000" pitchFamily="34" charset="-128"/>
                      </a:endParaRPr>
                    </a:p>
                  </a:txBody>
                  <a:tcPr marL="0" marR="0" marT="0" marB="0" anchor="ctr">
                    <a:solidFill>
                      <a:schemeClr val="accent2"/>
                    </a:solidFill>
                  </a:tcPr>
                </a:tc>
                <a:tc>
                  <a:txBody>
                    <a:bodyPr/>
                    <a:lstStyle/>
                    <a:p>
                      <a:pPr>
                        <a:defRPr>
                          <a:solidFill>
                            <a:schemeClr val="accent6"/>
                          </a:solidFill>
                        </a:defRPr>
                      </a:pPr>
                      <a:r>
                        <a:rPr baseline="0" dirty="0" err="1">
                          <a:ea typeface="Noto Sans CJK SC Regular" panose="020B0500000000000000" pitchFamily="34" charset="-128"/>
                        </a:rPr>
                        <a:t>非言语行为</a:t>
                      </a:r>
                      <a:endParaRPr baseline="0" dirty="0">
                        <a:ea typeface="Noto Sans CJK SC Regular" panose="020B0500000000000000" pitchFamily="34" charset="-128"/>
                      </a:endParaRP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1902280474"/>
              </p:ext>
            </p:extLst>
          </p:nvPr>
        </p:nvGraphicFramePr>
        <p:xfrm>
          <a:off x="7044337" y="630239"/>
          <a:ext cx="2068901" cy="429684"/>
        </p:xfrm>
        <a:graphic>
          <a:graphicData uri="http://schemas.openxmlformats.org/drawingml/2006/table">
            <a:tbl>
              <a:tblPr>
                <a:tableStyleId>{5FD0F851-EC5A-4D38-B0AD-8093EC10F338}</a:tableStyleId>
              </a:tblPr>
              <a:tblGrid>
                <a:gridCol w="547088">
                  <a:extLst>
                    <a:ext uri="{9D8B030D-6E8A-4147-A177-3AD203B41FA5}">
                      <a16:colId xmlns:a16="http://schemas.microsoft.com/office/drawing/2014/main" val="3316520189"/>
                    </a:ext>
                  </a:extLst>
                </a:gridCol>
                <a:gridCol w="152181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err="1">
                          <a:latin typeface="Noto Sans CJK SC Regular" panose="020B0500000000000000" pitchFamily="34" charset="-128"/>
                          <a:ea typeface="Noto Sans CJK SC Regular" panose="020B0500000000000000" pitchFamily="34" charset="-128"/>
                        </a:rPr>
                        <a:t>说的</a:t>
                      </a:r>
                      <a:endParaRPr dirty="0">
                        <a:latin typeface="Noto Sans CJK SC Regular" panose="020B0500000000000000" pitchFamily="34" charset="-128"/>
                        <a:ea typeface="Noto Sans CJK SC Regular" panose="020B0500000000000000" pitchFamily="34" charset="-128"/>
                      </a:endParaRPr>
                    </a:p>
                  </a:txBody>
                  <a:tcPr marL="0" marR="0" marT="0" marB="0" anchor="ctr">
                    <a:solidFill>
                      <a:schemeClr val="accent2"/>
                    </a:solidFill>
                  </a:tcPr>
                </a:tc>
                <a:tc>
                  <a:txBody>
                    <a:bodyPr/>
                    <a:lstStyle/>
                    <a:p>
                      <a:pPr>
                        <a:defRPr>
                          <a:solidFill>
                            <a:schemeClr val="accent6"/>
                          </a:solidFill>
                        </a:defRPr>
                      </a:pPr>
                      <a:r>
                        <a:rPr dirty="0" err="1">
                          <a:latin typeface="Noto Sans CJK SC Regular" panose="020B0500000000000000" pitchFamily="34" charset="-128"/>
                          <a:ea typeface="Noto Sans CJK SC Regular" panose="020B0500000000000000" pitchFamily="34" charset="-128"/>
                        </a:rPr>
                        <a:t>言语行为</a:t>
                      </a:r>
                      <a:endParaRPr dirty="0">
                        <a:latin typeface="Noto Sans CJK SC Regular" panose="020B0500000000000000" pitchFamily="34" charset="-128"/>
                        <a:ea typeface="Noto Sans CJK SC Regular" panose="020B0500000000000000" pitchFamily="34" charset="-128"/>
                      </a:endParaRP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75858" y="1304327"/>
            <a:ext cx="4512433" cy="417436"/>
            <a:chOff x="5775858" y="1271077"/>
            <a:chExt cx="451243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语速</a:t>
                </a:r>
                <a:endParaRPr lang="zh-CN" altLang="en-US" dirty="0">
                  <a:ea typeface="Noto Sans CJK SC Regular" panose="020B0500000000000000" pitchFamily="34" charset="-128"/>
                </a:endParaRP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75858" y="1341295"/>
              <a:ext cx="461665"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较慢</a:t>
              </a:r>
              <a:endParaRPr lang="zh-CN" altLang="en-US" dirty="0">
                <a:ea typeface="Noto Sans CJK SC Regular" panose="020B0500000000000000" pitchFamily="34" charset="-128"/>
              </a:endParaRP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61665"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较快</a:t>
              </a:r>
              <a:endParaRPr lang="zh-CN" altLang="en-US" dirty="0">
                <a:ea typeface="Noto Sans CJK SC Regular" panose="020B0500000000000000" pitchFamily="34" charset="-128"/>
              </a:endParaRP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说话数量</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说话音量</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较安静</a:t>
              </a:r>
              <a:endParaRPr lang="zh-CN" altLang="en-US" dirty="0">
                <a:ea typeface="Noto Sans CJK SC Regular" panose="020B0500000000000000" pitchFamily="34" charset="-128"/>
              </a:endParaRP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较吵闹</a:t>
              </a:r>
              <a:endParaRPr lang="zh-CN" altLang="en-US" dirty="0">
                <a:ea typeface="Noto Sans CJK SC Regular" panose="020B0500000000000000" pitchFamily="34" charset="-128"/>
              </a:endParaRP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806549" y="3565857"/>
            <a:ext cx="4743265" cy="417436"/>
            <a:chOff x="5806549" y="3432857"/>
            <a:chExt cx="47432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806549" y="3503075"/>
              <a:ext cx="461665" cy="276999"/>
            </a:xfrm>
            <a:prstGeom prst="rect">
              <a:avLst/>
            </a:prstGeom>
            <a:noFill/>
          </p:spPr>
          <p:txBody>
            <a:bodyPr wrap="none" lIns="0" tIns="0" rIns="0" bIns="0">
              <a:spAutoFit/>
            </a:bodyPr>
            <a:lstStyle/>
            <a:p>
              <a:pPr algn="r">
                <a:defRPr>
                  <a:solidFill>
                    <a:schemeClr val="tx2"/>
                  </a:solidFill>
                </a:defRPr>
              </a:pPr>
              <a:r>
                <a:rPr lang="zh-CN" altLang="en-US" dirty="0">
                  <a:ea typeface="Noto Sans CJK SC Regular" panose="020B0500000000000000" pitchFamily="34" charset="-128"/>
                </a:rPr>
                <a:t>放松</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692497"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指令性</a:t>
              </a:r>
              <a:endParaRPr lang="zh-CN" altLang="en-US" dirty="0">
                <a:ea typeface="Noto Sans CJK SC Regular" panose="020B0500000000000000" pitchFamily="34" charset="-128"/>
              </a:endParaRP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身体后倾</a:t>
              </a:r>
              <a:endParaRPr lang="zh-CN" altLang="en-US" dirty="0">
                <a:ea typeface="Noto Sans CJK SC Regular" panose="020B0500000000000000" pitchFamily="34" charset="-128"/>
              </a:endParaRP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身体前倾</a:t>
              </a:r>
              <a:endParaRPr lang="zh-CN" altLang="en-US" dirty="0">
                <a:ea typeface="Noto Sans CJK SC Regular" panose="020B0500000000000000" pitchFamily="34" charset="-128"/>
              </a:endParaRP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目光接触</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不太直接</a:t>
              </a:r>
              <a:endParaRPr lang="zh-CN" altLang="en-US" dirty="0">
                <a:ea typeface="Noto Sans CJK SC Regular" panose="020B0500000000000000" pitchFamily="34" charset="-128"/>
              </a:endParaRP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较为直接</a:t>
              </a:r>
              <a:endParaRPr lang="zh-CN" altLang="en-US" dirty="0">
                <a:ea typeface="Noto Sans CJK SC Regular" panose="020B0500000000000000" pitchFamily="34" charset="-128"/>
              </a:endParaRP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334253" y="2990377"/>
            <a:ext cx="7480306" cy="276999"/>
            <a:chOff x="4334253" y="2957127"/>
            <a:chExt cx="7480306"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334253" y="2957127"/>
              <a:ext cx="923331"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征询意见</a:t>
              </a:r>
              <a:endParaRPr lang="zh-CN" altLang="en-US" dirty="0">
                <a:ea typeface="Noto Sans CJK SC Regular" panose="020B0500000000000000" pitchFamily="34" charset="-128"/>
              </a:endParaRP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923330"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表达意见</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zh-CN" altLang="en-US">
                <a:ea typeface="Noto Sans CJK SC Bold" panose="020B0800000000000000" pitchFamily="34" charset="-128"/>
              </a:rPr>
              <a:t>响应性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zh-CN" altLang="en-US" dirty="0">
                <a:ea typeface="Noto Sans CJK SC Regular" panose="020B0500000000000000" pitchFamily="34" charset="-128"/>
              </a:rPr>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333750" cy="3590926"/>
          </a:xfrm>
        </p:spPr>
        <p:txBody>
          <a:bodyPr wrap="square">
            <a:noAutofit/>
          </a:bodyPr>
          <a:lstStyle/>
          <a:p>
            <a:pPr>
              <a:defRPr sz="2200">
                <a:solidFill>
                  <a:schemeClr val="tx2"/>
                </a:solidFill>
              </a:defRPr>
            </a:pPr>
            <a:r>
              <a:rPr lang="zh-CN" altLang="en-US" dirty="0">
                <a:ea typeface="Noto Sans CJK SC Regular" panose="020B0500000000000000" pitchFamily="34" charset="-128"/>
              </a:rPr>
              <a:t>在与他人互动时，我们控制或流露情绪的程度</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9</a:t>
            </a:fld>
            <a:endParaRPr lang="zh-CN" altLang="en-US" dirty="0">
              <a:ea typeface="Noto Sans CJK SC Regular" panose="020B0500000000000000" pitchFamily="34" charset="-128"/>
            </a:endParaRPr>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sz="1800" dirty="0">
                  <a:solidFill>
                    <a:schemeClr val="tx2"/>
                  </a:solidFill>
                  <a:ea typeface="Noto Sans CJK SC Regular" panose="020B0500000000000000" pitchFamily="34" charset="-128"/>
                </a:rPr>
                <a:t>较为</a:t>
              </a:r>
              <a:br>
                <a:rPr lang="en-US" altLang="zh-CN" sz="1800"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Noto Sans CJK SC Black" panose="020B0A00000000000000" pitchFamily="34" charset="-128"/>
                  <a:ea typeface="Noto Sans CJK SC Black" panose="020B0A00000000000000" pitchFamily="34" charset="-128"/>
                </a:rPr>
              </a:br>
              <a:r>
                <a:rPr lang="zh-CN" altLang="en-US" dirty="0">
                  <a:solidFill>
                    <a:schemeClr val="tx2"/>
                  </a:solidFill>
                  <a:ea typeface="Noto Sans CJK SC Regular" panose="020B0500000000000000" pitchFamily="34" charset="-128"/>
                </a:rPr>
                <a:t>情绪</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流露</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控制</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tx2"/>
                  </a:solidFill>
                  <a:ea typeface="Noto Sans CJK SC Regular" panose="020B0500000000000000" pitchFamily="34" charset="-128"/>
                </a:rPr>
                <a:t>较为</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情绪</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28ADAEC1-E2DF-4640-8E99-5FA21E1B1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983</TotalTime>
  <Words>10280</Words>
  <Application>Microsoft Office PowerPoint</Application>
  <PresentationFormat>Widescreen</PresentationFormat>
  <Paragraphs>1174</Paragraphs>
  <Slides>55</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55</vt:i4>
      </vt:variant>
    </vt:vector>
  </HeadingPairs>
  <TitlesOfParts>
    <vt:vector size="71" baseType="lpstr">
      <vt:lpstr>Arial</vt:lpstr>
      <vt:lpstr>Arial Black</vt:lpstr>
      <vt:lpstr>Courier New</vt:lpstr>
      <vt:lpstr>Georgia</vt:lpstr>
      <vt:lpstr>Georgia Pro</vt:lpstr>
      <vt:lpstr>Museo 700</vt:lpstr>
      <vt:lpstr>Museo Sans 300</vt:lpstr>
      <vt:lpstr>Museo Sans 700</vt:lpstr>
      <vt:lpstr>Noto Sans CJK SC Black</vt:lpstr>
      <vt:lpstr>Noto Sans CJK SC Bold</vt:lpstr>
      <vt:lpstr>Noto Sans CJK SC Regular</vt:lpstr>
      <vt:lpstr>Open Sans</vt:lpstr>
      <vt:lpstr>Symbol</vt:lpstr>
      <vt:lpstr>Times New Roman</vt:lpstr>
      <vt:lpstr>Wingdings</vt:lpstr>
      <vt:lpstr>Tracom SOCIAL STYLE PowerPoint Template</vt:lpstr>
      <vt:lpstr>通过变通能力改善个人效能TM</vt:lpstr>
      <vt:lpstr>学习目标</vt:lpstr>
      <vt:lpstr>PowerPoint Presentation</vt:lpstr>
      <vt:lpstr>可观察的行为和个性</vt:lpstr>
      <vt:lpstr>说的和做的行为</vt:lpstr>
      <vt:lpstr>自主性和响应性</vt:lpstr>
      <vt:lpstr>自主性</vt:lpstr>
      <vt:lpstr>自主性行为</vt:lpstr>
      <vt:lpstr>响应性</vt:lpstr>
      <vt:lpstr>响应性行为</vt:lpstr>
      <vt:lpstr>待人处事风格模型TM</vt:lpstr>
      <vt:lpstr>需求、倾向和发展措施</vt:lpstr>
      <vt:lpstr>待人处事风格 关键特征</vt:lpstr>
      <vt:lpstr>在线待人处事风格自我认知档案</vt:lpstr>
      <vt:lpstr>PowerPoint Presentation</vt:lpstr>
      <vt:lpstr>PowerPoint Presentation</vt:lpstr>
      <vt:lpstr>PowerPoint Presentation</vt:lpstr>
      <vt:lpstr>PowerPoint Presentation</vt:lpstr>
      <vt:lpstr>PowerPoint Presentation</vt:lpstr>
      <vt:lpstr>纸质待人处事风格自我认知档案</vt:lpstr>
      <vt:lpstr>你的待人处事风格自我认知</vt:lpstr>
      <vt:lpstr>阅读关于您的风格的内容</vt:lpstr>
      <vt:lpstr>重要提醒</vt:lpstr>
      <vt:lpstr>变通能力</vt:lpstr>
      <vt:lpstr>变通能力是指你如何很好地适应他人的风格需求</vt:lpstr>
      <vt:lpstr>变通能力的四个来源</vt:lpstr>
      <vt:lpstr>在线变通能力自我认知档案</vt:lpstr>
      <vt:lpstr>总体变通能力</vt:lpstr>
      <vt:lpstr>变通能力定位的意义</vt:lpstr>
      <vt:lpstr>PowerPoint Presentation</vt:lpstr>
      <vt:lpstr>PowerPoint Presentation</vt:lpstr>
      <vt:lpstr>PowerPoint Presentation</vt:lpstr>
      <vt:lpstr>PowerPoint Presentation</vt:lpstr>
      <vt:lpstr>PowerPoint Presentation</vt:lpstr>
      <vt:lpstr>纸质变通能力档案</vt:lpstr>
      <vt:lpstr>变通能力</vt:lpstr>
      <vt:lpstr>你的变通能力自我认知</vt:lpstr>
      <vt:lpstr>学习目标</vt:lpstr>
      <vt:lpstr>后续步骤和学习要点</vt:lpstr>
      <vt:lpstr>待人处事风格导航器®</vt:lpstr>
      <vt:lpstr>待人处事风格 导航器®访问权限 （仅限在线档案）</vt:lpstr>
      <vt:lpstr>待人处事风格 导航器®访问权限 （仅限纸质档案）</vt:lpstr>
      <vt:lpstr>PowerPoint Presentation</vt:lpstr>
      <vt:lpstr>PowerPoint Presentation</vt:lpstr>
      <vt:lpstr>PowerPoint Presentation</vt:lpstr>
      <vt:lpstr>PowerPoint Presentation</vt:lpstr>
      <vt:lpstr>待人处事风格护照</vt:lpstr>
      <vt:lpstr>PowerPoint Presentation</vt:lpstr>
      <vt:lpstr>自选练习</vt:lpstr>
      <vt:lpstr>观察风格的技巧</vt:lpstr>
      <vt:lpstr>风格讨论会</vt:lpstr>
      <vt:lpstr>变通能力讨论会</vt:lpstr>
      <vt:lpstr>待人处事风格导航器</vt:lpstr>
      <vt:lpstr>变通能力行动计划</vt:lpstr>
      <vt:lpstr>通过变通能力改善个人效能TM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Sandra Johnson</dc:creator>
  <cp:lastModifiedBy>Karna Caldwell</cp:lastModifiedBy>
  <cp:revision>1206</cp:revision>
  <cp:lastPrinted>2021-06-10T19:57:06Z</cp:lastPrinted>
  <dcterms:created xsi:type="dcterms:W3CDTF">2021-02-09T18:22:56Z</dcterms:created>
  <dcterms:modified xsi:type="dcterms:W3CDTF">2023-07-13T19:06:38Z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