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handoutMasterIdLst>
    <p:handoutMasterId r:id="rId121"/>
  </p:handoutMasterIdLst>
  <p:sldIdLst>
    <p:sldId id="256" r:id="rId2"/>
    <p:sldId id="257" r:id="rId3"/>
    <p:sldId id="258" r:id="rId4"/>
    <p:sldId id="259" r:id="rId5"/>
    <p:sldId id="339" r:id="rId6"/>
    <p:sldId id="260" r:id="rId7"/>
    <p:sldId id="383" r:id="rId8"/>
    <p:sldId id="377" r:id="rId9"/>
    <p:sldId id="277" r:id="rId10"/>
    <p:sldId id="364" r:id="rId11"/>
    <p:sldId id="365" r:id="rId12"/>
    <p:sldId id="366" r:id="rId13"/>
    <p:sldId id="367" r:id="rId14"/>
    <p:sldId id="276" r:id="rId15"/>
    <p:sldId id="279" r:id="rId16"/>
    <p:sldId id="263" r:id="rId17"/>
    <p:sldId id="382" r:id="rId18"/>
    <p:sldId id="264" r:id="rId19"/>
    <p:sldId id="266" r:id="rId20"/>
    <p:sldId id="464" r:id="rId21"/>
    <p:sldId id="462" r:id="rId22"/>
    <p:sldId id="370" r:id="rId23"/>
    <p:sldId id="371" r:id="rId24"/>
    <p:sldId id="372" r:id="rId25"/>
    <p:sldId id="374" r:id="rId26"/>
    <p:sldId id="373" r:id="rId27"/>
    <p:sldId id="487" r:id="rId28"/>
    <p:sldId id="376" r:id="rId29"/>
    <p:sldId id="278" r:id="rId30"/>
    <p:sldId id="440" r:id="rId31"/>
    <p:sldId id="273" r:id="rId32"/>
    <p:sldId id="274" r:id="rId33"/>
    <p:sldId id="378" r:id="rId34"/>
    <p:sldId id="285" r:id="rId35"/>
    <p:sldId id="489" r:id="rId36"/>
    <p:sldId id="490" r:id="rId37"/>
    <p:sldId id="286" r:id="rId38"/>
    <p:sldId id="292" r:id="rId39"/>
    <p:sldId id="293" r:id="rId40"/>
    <p:sldId id="287" r:id="rId41"/>
    <p:sldId id="294" r:id="rId42"/>
    <p:sldId id="295" r:id="rId43"/>
    <p:sldId id="296" r:id="rId44"/>
    <p:sldId id="288" r:id="rId45"/>
    <p:sldId id="297" r:id="rId46"/>
    <p:sldId id="444" r:id="rId47"/>
    <p:sldId id="480" r:id="rId48"/>
    <p:sldId id="481" r:id="rId49"/>
    <p:sldId id="482" r:id="rId50"/>
    <p:sldId id="483" r:id="rId51"/>
    <p:sldId id="484" r:id="rId52"/>
    <p:sldId id="485" r:id="rId53"/>
    <p:sldId id="486" r:id="rId54"/>
    <p:sldId id="299" r:id="rId55"/>
    <p:sldId id="445" r:id="rId56"/>
    <p:sldId id="300" r:id="rId57"/>
    <p:sldId id="301" r:id="rId58"/>
    <p:sldId id="302" r:id="rId59"/>
    <p:sldId id="303" r:id="rId60"/>
    <p:sldId id="304" r:id="rId61"/>
    <p:sldId id="405" r:id="rId62"/>
    <p:sldId id="406" r:id="rId63"/>
    <p:sldId id="407" r:id="rId64"/>
    <p:sldId id="408" r:id="rId65"/>
    <p:sldId id="409" r:id="rId66"/>
    <p:sldId id="410" r:id="rId67"/>
    <p:sldId id="411" r:id="rId68"/>
    <p:sldId id="412" r:id="rId69"/>
    <p:sldId id="305" r:id="rId70"/>
    <p:sldId id="429" r:id="rId71"/>
    <p:sldId id="447" r:id="rId72"/>
    <p:sldId id="448" r:id="rId73"/>
    <p:sldId id="449" r:id="rId74"/>
    <p:sldId id="450" r:id="rId75"/>
    <p:sldId id="451" r:id="rId76"/>
    <p:sldId id="452" r:id="rId77"/>
    <p:sldId id="453" r:id="rId78"/>
    <p:sldId id="454" r:id="rId79"/>
    <p:sldId id="433" r:id="rId80"/>
    <p:sldId id="434" r:id="rId81"/>
    <p:sldId id="435" r:id="rId82"/>
    <p:sldId id="437" r:id="rId83"/>
    <p:sldId id="438" r:id="rId84"/>
    <p:sldId id="430" r:id="rId85"/>
    <p:sldId id="455" r:id="rId86"/>
    <p:sldId id="316" r:id="rId87"/>
    <p:sldId id="317" r:id="rId88"/>
    <p:sldId id="318" r:id="rId89"/>
    <p:sldId id="461" r:id="rId90"/>
    <p:sldId id="474" r:id="rId91"/>
    <p:sldId id="322" r:id="rId92"/>
    <p:sldId id="321" r:id="rId93"/>
    <p:sldId id="380" r:id="rId94"/>
    <p:sldId id="343" r:id="rId95"/>
    <p:sldId id="392" r:id="rId96"/>
    <p:sldId id="475" r:id="rId97"/>
    <p:sldId id="325" r:id="rId98"/>
    <p:sldId id="324" r:id="rId99"/>
    <p:sldId id="488" r:id="rId100"/>
    <p:sldId id="326" r:id="rId101"/>
    <p:sldId id="476" r:id="rId102"/>
    <p:sldId id="333" r:id="rId103"/>
    <p:sldId id="328" r:id="rId104"/>
    <p:sldId id="460" r:id="rId105"/>
    <p:sldId id="336" r:id="rId106"/>
    <p:sldId id="477" r:id="rId107"/>
    <p:sldId id="330" r:id="rId108"/>
    <p:sldId id="329" r:id="rId109"/>
    <p:sldId id="331" r:id="rId110"/>
    <p:sldId id="332" r:id="rId111"/>
    <p:sldId id="478" r:id="rId112"/>
    <p:sldId id="393" r:id="rId113"/>
    <p:sldId id="334" r:id="rId114"/>
    <p:sldId id="335" r:id="rId115"/>
    <p:sldId id="395" r:id="rId116"/>
    <p:sldId id="338" r:id="rId117"/>
    <p:sldId id="439" r:id="rId118"/>
    <p:sldId id="381" r:id="rId1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e Wolfson" initials="NW" lastIdx="23" clrIdx="0"/>
  <p:cmAuthor id="1" name="dawn mead" initials="" lastIdx="0" clrIdx="1"/>
  <p:cmAuthor id="2" name="Kendra Whelchel" initials="KW" lastIdx="2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2D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06" autoAdjust="0"/>
    <p:restoredTop sz="96364" autoAdjust="0"/>
  </p:normalViewPr>
  <p:slideViewPr>
    <p:cSldViewPr>
      <p:cViewPr varScale="1">
        <p:scale>
          <a:sx n="101" d="100"/>
          <a:sy n="101" d="100"/>
        </p:scale>
        <p:origin x="-11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B71380-9180-4F7B-8176-470DE1F9737C}" type="doc">
      <dgm:prSet loTypeId="urn:microsoft.com/office/officeart/2005/8/layout/process1" loCatId="process" qsTypeId="urn:microsoft.com/office/officeart/2005/8/quickstyle/simple1" qsCatId="simple" csTypeId="urn:microsoft.com/office/officeart/2005/8/colors/accent6_3" csCatId="accent6" phldr="1"/>
      <dgm:spPr/>
    </dgm:pt>
    <dgm:pt modelId="{B7C050E4-D334-4236-96BE-1FC83C0DCCBB}">
      <dgm:prSet phldrT="[Text]" custT="1"/>
      <dgm:spPr>
        <a:xfrm>
          <a:off x="6831" y="1673468"/>
          <a:ext cx="2041773" cy="1225063"/>
        </a:xfrm>
        <a:solidFill>
          <a:srgbClr val="2D2D8A">
            <a:shade val="8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3000" b="1" dirty="0" smtClean="0">
              <a:solidFill>
                <a:srgbClr val="FFFFFF"/>
              </a:solidFill>
              <a:latin typeface="Calibri"/>
              <a:ea typeface="+mn-ea"/>
              <a:cs typeface="Calibri"/>
            </a:rPr>
            <a:t>C</a:t>
          </a:r>
          <a:endParaRPr lang="en-US" sz="3000" b="1" dirty="0">
            <a:solidFill>
              <a:srgbClr val="FFFFFF"/>
            </a:solidFill>
            <a:latin typeface="Calibri"/>
            <a:ea typeface="+mn-ea"/>
            <a:cs typeface="Calibri"/>
          </a:endParaRPr>
        </a:p>
      </dgm:t>
    </dgm:pt>
    <dgm:pt modelId="{8C65B20F-0F0E-4203-AE56-B1000D2D0468}" type="parTrans" cxnId="{1CCBBE0E-B2D5-48C6-A422-9B13472E8923}">
      <dgm:prSet/>
      <dgm:spPr/>
      <dgm:t>
        <a:bodyPr/>
        <a:lstStyle/>
        <a:p>
          <a:endParaRPr lang="en-US"/>
        </a:p>
      </dgm:t>
    </dgm:pt>
    <dgm:pt modelId="{1D650470-B328-42B9-B045-E98033E8B59A}" type="sibTrans" cxnId="{1CCBBE0E-B2D5-48C6-A422-9B13472E8923}">
      <dgm:prSet/>
      <dgm:spPr>
        <a:xfrm rot="19779217">
          <a:off x="2218420" y="1188914"/>
          <a:ext cx="501578" cy="506359"/>
        </a:xfrm>
        <a:solidFill>
          <a:srgbClr val="2D2D8A">
            <a:shade val="90000"/>
            <a:hueOff val="0"/>
            <a:satOff val="0"/>
            <a:lumOff val="0"/>
            <a:alphaOff val="0"/>
          </a:srgbClr>
        </a:solidFill>
        <a:ln>
          <a:noFill/>
        </a:ln>
        <a:effectLst/>
      </dgm:spPr>
      <dgm:t>
        <a:bodyPr/>
        <a:lstStyle/>
        <a:p>
          <a:endParaRPr lang="en-US" dirty="0">
            <a:solidFill>
              <a:srgbClr val="FFFFFF"/>
            </a:solidFill>
            <a:latin typeface="Helvetica"/>
            <a:ea typeface="+mn-ea"/>
            <a:cs typeface="Arial"/>
          </a:endParaRPr>
        </a:p>
      </dgm:t>
    </dgm:pt>
    <dgm:pt modelId="{3C0ED968-6EA0-4BB5-87E5-84BB119257A5}">
      <dgm:prSet phldrT="[Text]" custT="1"/>
      <dgm:spPr>
        <a:xfrm>
          <a:off x="5723795" y="1673468"/>
          <a:ext cx="2041773" cy="1225063"/>
        </a:xfrm>
        <a:solidFill>
          <a:srgbClr val="2D2D8A">
            <a:shade val="80000"/>
            <a:hueOff val="0"/>
            <a:satOff val="-33821"/>
            <a:lumOff val="33815"/>
            <a:alphaOff val="0"/>
          </a:srgbClr>
        </a:solidFill>
        <a:ln w="25400" cap="flat" cmpd="sng" algn="ctr">
          <a:solidFill>
            <a:srgbClr val="FFFFFF">
              <a:hueOff val="0"/>
              <a:satOff val="0"/>
              <a:lumOff val="0"/>
              <a:alphaOff val="0"/>
            </a:srgbClr>
          </a:solidFill>
          <a:prstDash val="solid"/>
        </a:ln>
        <a:effectLst/>
      </dgm:spPr>
      <dgm:t>
        <a:bodyPr/>
        <a:lstStyle/>
        <a:p>
          <a:r>
            <a:rPr lang="en-US" sz="3000" b="1" dirty="0" smtClean="0">
              <a:solidFill>
                <a:srgbClr val="FFFFFF"/>
              </a:solidFill>
              <a:latin typeface="Calibri"/>
              <a:ea typeface="+mn-ea"/>
              <a:cs typeface="Calibri"/>
            </a:rPr>
            <a:t>B</a:t>
          </a:r>
          <a:endParaRPr lang="en-US" sz="3000" dirty="0">
            <a:solidFill>
              <a:srgbClr val="FFFFFF"/>
            </a:solidFill>
            <a:latin typeface="Helvetica"/>
            <a:ea typeface="+mn-ea"/>
            <a:cs typeface="Arial"/>
          </a:endParaRPr>
        </a:p>
      </dgm:t>
    </dgm:pt>
    <dgm:pt modelId="{5E1EEF36-7E52-4DB8-9DBD-32D02AD20764}" type="parTrans" cxnId="{C9CDAFB9-F3CD-4705-9EE0-83F36C5D4F09}">
      <dgm:prSet/>
      <dgm:spPr/>
      <dgm:t>
        <a:bodyPr/>
        <a:lstStyle/>
        <a:p>
          <a:endParaRPr lang="en-US"/>
        </a:p>
      </dgm:t>
    </dgm:pt>
    <dgm:pt modelId="{D92E6AD6-79F0-48EB-BBFE-617E27E23ECA}" type="sibTrans" cxnId="{C9CDAFB9-F3CD-4705-9EE0-83F36C5D4F09}">
      <dgm:prSet/>
      <dgm:spPr/>
      <dgm:t>
        <a:bodyPr/>
        <a:lstStyle/>
        <a:p>
          <a:endParaRPr lang="en-US"/>
        </a:p>
      </dgm:t>
    </dgm:pt>
    <dgm:pt modelId="{1F018029-12E4-4957-837C-D660D23C8BBC}" type="pres">
      <dgm:prSet presAssocID="{9CB71380-9180-4F7B-8176-470DE1F9737C}" presName="Name0" presStyleCnt="0">
        <dgm:presLayoutVars>
          <dgm:dir/>
          <dgm:resizeHandles val="exact"/>
        </dgm:presLayoutVars>
      </dgm:prSet>
      <dgm:spPr/>
    </dgm:pt>
    <dgm:pt modelId="{1C1E7E0F-AE29-4862-AD6F-C9D8B06B1F82}" type="pres">
      <dgm:prSet presAssocID="{B7C050E4-D334-4236-96BE-1FC83C0DCCBB}" presName="node" presStyleLbl="node1" presStyleIdx="0" presStyleCnt="2" custScaleY="56440" custLinFactNeighborX="16414" custLinFactNeighborY="19581">
        <dgm:presLayoutVars>
          <dgm:bulletEnabled val="1"/>
        </dgm:presLayoutVars>
      </dgm:prSet>
      <dgm:spPr>
        <a:prstGeom prst="roundRect">
          <a:avLst>
            <a:gd name="adj" fmla="val 10000"/>
          </a:avLst>
        </a:prstGeom>
      </dgm:spPr>
      <dgm:t>
        <a:bodyPr/>
        <a:lstStyle/>
        <a:p>
          <a:endParaRPr lang="en-US"/>
        </a:p>
      </dgm:t>
    </dgm:pt>
    <dgm:pt modelId="{A12BACD1-BE34-4DFD-9143-CA4E0F1D1942}" type="pres">
      <dgm:prSet presAssocID="{1D650470-B328-42B9-B045-E98033E8B59A}" presName="sibTrans" presStyleLbl="sibTrans2D1" presStyleIdx="0" presStyleCnt="1"/>
      <dgm:spPr>
        <a:prstGeom prst="rightArrow">
          <a:avLst>
            <a:gd name="adj1" fmla="val 60000"/>
            <a:gd name="adj2" fmla="val 50000"/>
          </a:avLst>
        </a:prstGeom>
      </dgm:spPr>
      <dgm:t>
        <a:bodyPr/>
        <a:lstStyle/>
        <a:p>
          <a:endParaRPr lang="en-US"/>
        </a:p>
      </dgm:t>
    </dgm:pt>
    <dgm:pt modelId="{95877DAD-BD0E-45DA-AF6B-9DC7421188E4}" type="pres">
      <dgm:prSet presAssocID="{1D650470-B328-42B9-B045-E98033E8B59A}" presName="connectorText" presStyleLbl="sibTrans2D1" presStyleIdx="0" presStyleCnt="1"/>
      <dgm:spPr/>
      <dgm:t>
        <a:bodyPr/>
        <a:lstStyle/>
        <a:p>
          <a:endParaRPr lang="en-US"/>
        </a:p>
      </dgm:t>
    </dgm:pt>
    <dgm:pt modelId="{A1B6ACD1-87E2-452D-A536-173103D393D5}" type="pres">
      <dgm:prSet presAssocID="{3C0ED968-6EA0-4BB5-87E5-84BB119257A5}" presName="node" presStyleLbl="node1" presStyleIdx="1" presStyleCnt="2" custScaleY="58293" custLinFactNeighborX="-18718" custLinFactNeighborY="20924">
        <dgm:presLayoutVars>
          <dgm:bulletEnabled val="1"/>
        </dgm:presLayoutVars>
      </dgm:prSet>
      <dgm:spPr>
        <a:prstGeom prst="roundRect">
          <a:avLst>
            <a:gd name="adj" fmla="val 10000"/>
          </a:avLst>
        </a:prstGeom>
      </dgm:spPr>
      <dgm:t>
        <a:bodyPr/>
        <a:lstStyle/>
        <a:p>
          <a:endParaRPr lang="en-US"/>
        </a:p>
      </dgm:t>
    </dgm:pt>
  </dgm:ptLst>
  <dgm:cxnLst>
    <dgm:cxn modelId="{D80AA69F-A114-456B-975C-85A7A19A8AB5}" type="presOf" srcId="{3C0ED968-6EA0-4BB5-87E5-84BB119257A5}" destId="{A1B6ACD1-87E2-452D-A536-173103D393D5}" srcOrd="0" destOrd="0" presId="urn:microsoft.com/office/officeart/2005/8/layout/process1"/>
    <dgm:cxn modelId="{7E03689A-A2A6-4747-9FEC-2AED795FE19F}" type="presOf" srcId="{1D650470-B328-42B9-B045-E98033E8B59A}" destId="{95877DAD-BD0E-45DA-AF6B-9DC7421188E4}" srcOrd="1" destOrd="0" presId="urn:microsoft.com/office/officeart/2005/8/layout/process1"/>
    <dgm:cxn modelId="{25956369-2D2E-4991-A445-F49F41B7DDDE}" type="presOf" srcId="{B7C050E4-D334-4236-96BE-1FC83C0DCCBB}" destId="{1C1E7E0F-AE29-4862-AD6F-C9D8B06B1F82}" srcOrd="0" destOrd="0" presId="urn:microsoft.com/office/officeart/2005/8/layout/process1"/>
    <dgm:cxn modelId="{1CCBBE0E-B2D5-48C6-A422-9B13472E8923}" srcId="{9CB71380-9180-4F7B-8176-470DE1F9737C}" destId="{B7C050E4-D334-4236-96BE-1FC83C0DCCBB}" srcOrd="0" destOrd="0" parTransId="{8C65B20F-0F0E-4203-AE56-B1000D2D0468}" sibTransId="{1D650470-B328-42B9-B045-E98033E8B59A}"/>
    <dgm:cxn modelId="{C9CDAFB9-F3CD-4705-9EE0-83F36C5D4F09}" srcId="{9CB71380-9180-4F7B-8176-470DE1F9737C}" destId="{3C0ED968-6EA0-4BB5-87E5-84BB119257A5}" srcOrd="1" destOrd="0" parTransId="{5E1EEF36-7E52-4DB8-9DBD-32D02AD20764}" sibTransId="{D92E6AD6-79F0-48EB-BBFE-617E27E23ECA}"/>
    <dgm:cxn modelId="{39F80D87-41BC-4B79-8F71-28F003362161}" type="presOf" srcId="{9CB71380-9180-4F7B-8176-470DE1F9737C}" destId="{1F018029-12E4-4957-837C-D660D23C8BBC}" srcOrd="0" destOrd="0" presId="urn:microsoft.com/office/officeart/2005/8/layout/process1"/>
    <dgm:cxn modelId="{F7968B4F-91DD-4755-862D-7D4323EF27CC}" type="presOf" srcId="{1D650470-B328-42B9-B045-E98033E8B59A}" destId="{A12BACD1-BE34-4DFD-9143-CA4E0F1D1942}" srcOrd="0" destOrd="0" presId="urn:microsoft.com/office/officeart/2005/8/layout/process1"/>
    <dgm:cxn modelId="{F6651C52-7A81-4EF1-8503-CA29F10D3C21}" type="presParOf" srcId="{1F018029-12E4-4957-837C-D660D23C8BBC}" destId="{1C1E7E0F-AE29-4862-AD6F-C9D8B06B1F82}" srcOrd="0" destOrd="0" presId="urn:microsoft.com/office/officeart/2005/8/layout/process1"/>
    <dgm:cxn modelId="{5E12B68E-8BCF-44E4-9C31-960210FB7E11}" type="presParOf" srcId="{1F018029-12E4-4957-837C-D660D23C8BBC}" destId="{A12BACD1-BE34-4DFD-9143-CA4E0F1D1942}" srcOrd="1" destOrd="0" presId="urn:microsoft.com/office/officeart/2005/8/layout/process1"/>
    <dgm:cxn modelId="{0E5D40F4-8FA4-44E7-BE25-AE271EEEDC39}" type="presParOf" srcId="{A12BACD1-BE34-4DFD-9143-CA4E0F1D1942}" destId="{95877DAD-BD0E-45DA-AF6B-9DC7421188E4}" srcOrd="0" destOrd="0" presId="urn:microsoft.com/office/officeart/2005/8/layout/process1"/>
    <dgm:cxn modelId="{E7F61F9E-A614-422E-B9F3-9BFBE11C91ED}" type="presParOf" srcId="{1F018029-12E4-4957-837C-D660D23C8BBC}" destId="{A1B6ACD1-87E2-452D-A536-173103D393D5}"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B71380-9180-4F7B-8176-470DE1F9737C}" type="doc">
      <dgm:prSet loTypeId="urn:microsoft.com/office/officeart/2005/8/layout/process1" loCatId="process" qsTypeId="urn:microsoft.com/office/officeart/2005/8/quickstyle/simple1" qsCatId="simple" csTypeId="urn:microsoft.com/office/officeart/2005/8/colors/accent6_3" csCatId="accent6" phldr="1"/>
      <dgm:spPr/>
    </dgm:pt>
    <dgm:pt modelId="{B7C050E4-D334-4236-96BE-1FC83C0DCCBB}">
      <dgm:prSet phldrT="[Text]" custT="1"/>
      <dgm:spPr>
        <a:xfrm>
          <a:off x="6831" y="1673468"/>
          <a:ext cx="2041773" cy="1225063"/>
        </a:xfrm>
        <a:solidFill>
          <a:srgbClr val="2D2D8A">
            <a:shade val="8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3000" b="1" dirty="0" smtClean="0">
              <a:solidFill>
                <a:srgbClr val="FFFFFF"/>
              </a:solidFill>
              <a:latin typeface="Calibri"/>
              <a:ea typeface="+mn-ea"/>
              <a:cs typeface="Calibri"/>
            </a:rPr>
            <a:t>C</a:t>
          </a:r>
          <a:endParaRPr lang="en-US" sz="3000" b="1" dirty="0">
            <a:solidFill>
              <a:srgbClr val="FFFFFF"/>
            </a:solidFill>
            <a:latin typeface="Calibri"/>
            <a:ea typeface="+mn-ea"/>
            <a:cs typeface="Calibri"/>
          </a:endParaRPr>
        </a:p>
      </dgm:t>
    </dgm:pt>
    <dgm:pt modelId="{8C65B20F-0F0E-4203-AE56-B1000D2D0468}" type="parTrans" cxnId="{1CCBBE0E-B2D5-48C6-A422-9B13472E8923}">
      <dgm:prSet/>
      <dgm:spPr/>
      <dgm:t>
        <a:bodyPr/>
        <a:lstStyle/>
        <a:p>
          <a:endParaRPr lang="en-US"/>
        </a:p>
      </dgm:t>
    </dgm:pt>
    <dgm:pt modelId="{1D650470-B328-42B9-B045-E98033E8B59A}" type="sibTrans" cxnId="{1CCBBE0E-B2D5-48C6-A422-9B13472E8923}">
      <dgm:prSet/>
      <dgm:spPr>
        <a:xfrm rot="19779217">
          <a:off x="2218420" y="1188914"/>
          <a:ext cx="501578" cy="506359"/>
        </a:xfrm>
        <a:solidFill>
          <a:srgbClr val="2D2D8A">
            <a:shade val="90000"/>
            <a:hueOff val="0"/>
            <a:satOff val="0"/>
            <a:lumOff val="0"/>
            <a:alphaOff val="0"/>
          </a:srgbClr>
        </a:solidFill>
        <a:ln>
          <a:noFill/>
        </a:ln>
        <a:effectLst/>
      </dgm:spPr>
      <dgm:t>
        <a:bodyPr/>
        <a:lstStyle/>
        <a:p>
          <a:endParaRPr lang="en-US" dirty="0">
            <a:solidFill>
              <a:srgbClr val="FFFFFF"/>
            </a:solidFill>
            <a:latin typeface="Helvetica"/>
            <a:ea typeface="+mn-ea"/>
            <a:cs typeface="Arial"/>
          </a:endParaRPr>
        </a:p>
      </dgm:t>
    </dgm:pt>
    <dgm:pt modelId="{1C7CAA32-ADAF-4E47-9C4D-D1A9BC9AAC71}">
      <dgm:prSet phldrT="[Text]" custT="1"/>
      <dgm:spPr>
        <a:xfrm>
          <a:off x="2865313" y="0"/>
          <a:ext cx="2041773" cy="1225063"/>
        </a:xfrm>
        <a:solidFill>
          <a:srgbClr val="2D2D8A">
            <a:shade val="80000"/>
            <a:hueOff val="0"/>
            <a:satOff val="-16910"/>
            <a:lumOff val="16907"/>
            <a:alphaOff val="0"/>
          </a:srgbClr>
        </a:solidFill>
        <a:ln w="25400" cap="flat" cmpd="sng" algn="ctr">
          <a:solidFill>
            <a:srgbClr val="FFFFFF">
              <a:hueOff val="0"/>
              <a:satOff val="0"/>
              <a:lumOff val="0"/>
              <a:alphaOff val="0"/>
            </a:srgbClr>
          </a:solidFill>
          <a:prstDash val="solid"/>
        </a:ln>
        <a:effectLst/>
      </dgm:spPr>
      <dgm:t>
        <a:bodyPr/>
        <a:lstStyle/>
        <a:p>
          <a:r>
            <a:rPr lang="en-US" sz="3000" b="1" dirty="0" smtClean="0">
              <a:solidFill>
                <a:srgbClr val="FFFFFF"/>
              </a:solidFill>
              <a:latin typeface="Calibri"/>
              <a:ea typeface="+mn-ea"/>
              <a:cs typeface="Calibri"/>
            </a:rPr>
            <a:t>A</a:t>
          </a:r>
          <a:endParaRPr lang="en-US" sz="3000" dirty="0">
            <a:solidFill>
              <a:srgbClr val="FFFFFF"/>
            </a:solidFill>
            <a:latin typeface="Helvetica"/>
            <a:ea typeface="+mn-ea"/>
            <a:cs typeface="Arial"/>
          </a:endParaRPr>
        </a:p>
      </dgm:t>
    </dgm:pt>
    <dgm:pt modelId="{8C20D8E3-242C-4CEA-8BFA-6E3EBBF3B2AD}" type="parTrans" cxnId="{B078E3A7-FC15-4781-879E-4D81C7C5C05F}">
      <dgm:prSet/>
      <dgm:spPr/>
      <dgm:t>
        <a:bodyPr/>
        <a:lstStyle/>
        <a:p>
          <a:endParaRPr lang="en-US"/>
        </a:p>
      </dgm:t>
    </dgm:pt>
    <dgm:pt modelId="{EBFBBB40-9C05-4B4A-A4EB-5AEBFE33C59F}" type="sibTrans" cxnId="{B078E3A7-FC15-4781-879E-4D81C7C5C05F}">
      <dgm:prSet/>
      <dgm:spPr>
        <a:xfrm rot="1820783">
          <a:off x="5076902" y="1203258"/>
          <a:ext cx="501578" cy="506359"/>
        </a:xfrm>
        <a:solidFill>
          <a:srgbClr val="2D2D8A">
            <a:shade val="90000"/>
            <a:hueOff val="0"/>
            <a:satOff val="-33397"/>
            <a:lumOff val="31918"/>
            <a:alphaOff val="0"/>
          </a:srgbClr>
        </a:solidFill>
        <a:ln>
          <a:noFill/>
        </a:ln>
        <a:effectLst/>
      </dgm:spPr>
      <dgm:t>
        <a:bodyPr/>
        <a:lstStyle/>
        <a:p>
          <a:endParaRPr lang="en-US" dirty="0">
            <a:solidFill>
              <a:srgbClr val="FFFFFF"/>
            </a:solidFill>
            <a:latin typeface="Helvetica"/>
            <a:ea typeface="+mn-ea"/>
            <a:cs typeface="Arial"/>
          </a:endParaRPr>
        </a:p>
      </dgm:t>
    </dgm:pt>
    <dgm:pt modelId="{3C0ED968-6EA0-4BB5-87E5-84BB119257A5}">
      <dgm:prSet phldrT="[Text]" custT="1"/>
      <dgm:spPr>
        <a:xfrm>
          <a:off x="5723795" y="1673468"/>
          <a:ext cx="2041773" cy="1225063"/>
        </a:xfrm>
        <a:solidFill>
          <a:srgbClr val="2D2D8A">
            <a:shade val="80000"/>
            <a:hueOff val="0"/>
            <a:satOff val="-33821"/>
            <a:lumOff val="33815"/>
            <a:alphaOff val="0"/>
          </a:srgbClr>
        </a:solidFill>
        <a:ln w="25400" cap="flat" cmpd="sng" algn="ctr">
          <a:solidFill>
            <a:srgbClr val="FFFFFF">
              <a:hueOff val="0"/>
              <a:satOff val="0"/>
              <a:lumOff val="0"/>
              <a:alphaOff val="0"/>
            </a:srgbClr>
          </a:solidFill>
          <a:prstDash val="solid"/>
        </a:ln>
        <a:effectLst/>
      </dgm:spPr>
      <dgm:t>
        <a:bodyPr/>
        <a:lstStyle/>
        <a:p>
          <a:r>
            <a:rPr lang="en-US" sz="3000" b="1" dirty="0" smtClean="0">
              <a:solidFill>
                <a:srgbClr val="FFFFFF"/>
              </a:solidFill>
              <a:latin typeface="Calibri"/>
              <a:ea typeface="+mn-ea"/>
              <a:cs typeface="Calibri"/>
            </a:rPr>
            <a:t>R</a:t>
          </a:r>
          <a:endParaRPr lang="en-US" sz="3000" dirty="0">
            <a:solidFill>
              <a:srgbClr val="FFFFFF"/>
            </a:solidFill>
            <a:latin typeface="Helvetica"/>
            <a:ea typeface="+mn-ea"/>
            <a:cs typeface="Arial"/>
          </a:endParaRPr>
        </a:p>
      </dgm:t>
    </dgm:pt>
    <dgm:pt modelId="{5E1EEF36-7E52-4DB8-9DBD-32D02AD20764}" type="parTrans" cxnId="{C9CDAFB9-F3CD-4705-9EE0-83F36C5D4F09}">
      <dgm:prSet/>
      <dgm:spPr/>
      <dgm:t>
        <a:bodyPr/>
        <a:lstStyle/>
        <a:p>
          <a:endParaRPr lang="en-US"/>
        </a:p>
      </dgm:t>
    </dgm:pt>
    <dgm:pt modelId="{D92E6AD6-79F0-48EB-BBFE-617E27E23ECA}" type="sibTrans" cxnId="{C9CDAFB9-F3CD-4705-9EE0-83F36C5D4F09}">
      <dgm:prSet/>
      <dgm:spPr/>
      <dgm:t>
        <a:bodyPr/>
        <a:lstStyle/>
        <a:p>
          <a:endParaRPr lang="en-US"/>
        </a:p>
      </dgm:t>
    </dgm:pt>
    <dgm:pt modelId="{1F018029-12E4-4957-837C-D660D23C8BBC}" type="pres">
      <dgm:prSet presAssocID="{9CB71380-9180-4F7B-8176-470DE1F9737C}" presName="Name0" presStyleCnt="0">
        <dgm:presLayoutVars>
          <dgm:dir/>
          <dgm:resizeHandles val="exact"/>
        </dgm:presLayoutVars>
      </dgm:prSet>
      <dgm:spPr/>
    </dgm:pt>
    <dgm:pt modelId="{1C1E7E0F-AE29-4862-AD6F-C9D8B06B1F82}" type="pres">
      <dgm:prSet presAssocID="{B7C050E4-D334-4236-96BE-1FC83C0DCCBB}" presName="node" presStyleLbl="node1" presStyleIdx="0" presStyleCnt="3" custScaleY="56440" custLinFactNeighborX="16414" custLinFactNeighborY="19581">
        <dgm:presLayoutVars>
          <dgm:bulletEnabled val="1"/>
        </dgm:presLayoutVars>
      </dgm:prSet>
      <dgm:spPr>
        <a:prstGeom prst="roundRect">
          <a:avLst>
            <a:gd name="adj" fmla="val 10000"/>
          </a:avLst>
        </a:prstGeom>
      </dgm:spPr>
      <dgm:t>
        <a:bodyPr/>
        <a:lstStyle/>
        <a:p>
          <a:endParaRPr lang="en-US"/>
        </a:p>
      </dgm:t>
    </dgm:pt>
    <dgm:pt modelId="{A12BACD1-BE34-4DFD-9143-CA4E0F1D1942}" type="pres">
      <dgm:prSet presAssocID="{1D650470-B328-42B9-B045-E98033E8B59A}" presName="sibTrans" presStyleLbl="sibTrans2D1" presStyleIdx="0" presStyleCnt="2"/>
      <dgm:spPr>
        <a:prstGeom prst="rightArrow">
          <a:avLst>
            <a:gd name="adj1" fmla="val 60000"/>
            <a:gd name="adj2" fmla="val 50000"/>
          </a:avLst>
        </a:prstGeom>
      </dgm:spPr>
      <dgm:t>
        <a:bodyPr/>
        <a:lstStyle/>
        <a:p>
          <a:endParaRPr lang="en-US"/>
        </a:p>
      </dgm:t>
    </dgm:pt>
    <dgm:pt modelId="{95877DAD-BD0E-45DA-AF6B-9DC7421188E4}" type="pres">
      <dgm:prSet presAssocID="{1D650470-B328-42B9-B045-E98033E8B59A}" presName="connectorText" presStyleLbl="sibTrans2D1" presStyleIdx="0" presStyleCnt="2"/>
      <dgm:spPr/>
      <dgm:t>
        <a:bodyPr/>
        <a:lstStyle/>
        <a:p>
          <a:endParaRPr lang="en-US"/>
        </a:p>
      </dgm:t>
    </dgm:pt>
    <dgm:pt modelId="{8105891A-99D5-482B-B982-5352A5CC528B}" type="pres">
      <dgm:prSet presAssocID="{1C7CAA32-ADAF-4E47-9C4D-D1A9BC9AAC71}" presName="node" presStyleLbl="node1" presStyleIdx="1" presStyleCnt="3" custScaleY="56286" custLinFactNeighborX="3760" custLinFactNeighborY="-67330">
        <dgm:presLayoutVars>
          <dgm:bulletEnabled val="1"/>
        </dgm:presLayoutVars>
      </dgm:prSet>
      <dgm:spPr>
        <a:prstGeom prst="roundRect">
          <a:avLst>
            <a:gd name="adj" fmla="val 10000"/>
          </a:avLst>
        </a:prstGeom>
      </dgm:spPr>
      <dgm:t>
        <a:bodyPr/>
        <a:lstStyle/>
        <a:p>
          <a:endParaRPr lang="en-US"/>
        </a:p>
      </dgm:t>
    </dgm:pt>
    <dgm:pt modelId="{C8BA916D-A823-44C1-B89F-51539ADD8211}" type="pres">
      <dgm:prSet presAssocID="{EBFBBB40-9C05-4B4A-A4EB-5AEBFE33C59F}" presName="sibTrans" presStyleLbl="sibTrans2D1" presStyleIdx="1" presStyleCnt="2"/>
      <dgm:spPr>
        <a:prstGeom prst="rightArrow">
          <a:avLst>
            <a:gd name="adj1" fmla="val 60000"/>
            <a:gd name="adj2" fmla="val 50000"/>
          </a:avLst>
        </a:prstGeom>
      </dgm:spPr>
      <dgm:t>
        <a:bodyPr/>
        <a:lstStyle/>
        <a:p>
          <a:endParaRPr lang="en-US"/>
        </a:p>
      </dgm:t>
    </dgm:pt>
    <dgm:pt modelId="{A28BE0F7-33C1-4071-9A4F-AC2291B700FD}" type="pres">
      <dgm:prSet presAssocID="{EBFBBB40-9C05-4B4A-A4EB-5AEBFE33C59F}" presName="connectorText" presStyleLbl="sibTrans2D1" presStyleIdx="1" presStyleCnt="2"/>
      <dgm:spPr/>
      <dgm:t>
        <a:bodyPr/>
        <a:lstStyle/>
        <a:p>
          <a:endParaRPr lang="en-US"/>
        </a:p>
      </dgm:t>
    </dgm:pt>
    <dgm:pt modelId="{A1B6ACD1-87E2-452D-A536-173103D393D5}" type="pres">
      <dgm:prSet presAssocID="{3C0ED968-6EA0-4BB5-87E5-84BB119257A5}" presName="node" presStyleLbl="node1" presStyleIdx="2" presStyleCnt="3" custScaleY="58293" custLinFactNeighborX="-18718" custLinFactNeighborY="20616">
        <dgm:presLayoutVars>
          <dgm:bulletEnabled val="1"/>
        </dgm:presLayoutVars>
      </dgm:prSet>
      <dgm:spPr>
        <a:prstGeom prst="roundRect">
          <a:avLst>
            <a:gd name="adj" fmla="val 10000"/>
          </a:avLst>
        </a:prstGeom>
      </dgm:spPr>
      <dgm:t>
        <a:bodyPr/>
        <a:lstStyle/>
        <a:p>
          <a:endParaRPr lang="en-US"/>
        </a:p>
      </dgm:t>
    </dgm:pt>
  </dgm:ptLst>
  <dgm:cxnLst>
    <dgm:cxn modelId="{010E9F88-6630-4D53-84CD-6C7DABCA9A57}" type="presOf" srcId="{1D650470-B328-42B9-B045-E98033E8B59A}" destId="{A12BACD1-BE34-4DFD-9143-CA4E0F1D1942}" srcOrd="0" destOrd="0" presId="urn:microsoft.com/office/officeart/2005/8/layout/process1"/>
    <dgm:cxn modelId="{1CCBBE0E-B2D5-48C6-A422-9B13472E8923}" srcId="{9CB71380-9180-4F7B-8176-470DE1F9737C}" destId="{B7C050E4-D334-4236-96BE-1FC83C0DCCBB}" srcOrd="0" destOrd="0" parTransId="{8C65B20F-0F0E-4203-AE56-B1000D2D0468}" sibTransId="{1D650470-B328-42B9-B045-E98033E8B59A}"/>
    <dgm:cxn modelId="{CA471F55-7565-4201-82A9-31DA410FC795}" type="presOf" srcId="{9CB71380-9180-4F7B-8176-470DE1F9737C}" destId="{1F018029-12E4-4957-837C-D660D23C8BBC}" srcOrd="0" destOrd="0" presId="urn:microsoft.com/office/officeart/2005/8/layout/process1"/>
    <dgm:cxn modelId="{43DD5A73-9547-48AE-BC3C-342C4D5BE320}" type="presOf" srcId="{1D650470-B328-42B9-B045-E98033E8B59A}" destId="{95877DAD-BD0E-45DA-AF6B-9DC7421188E4}" srcOrd="1" destOrd="0" presId="urn:microsoft.com/office/officeart/2005/8/layout/process1"/>
    <dgm:cxn modelId="{D88C7946-1DD0-4BC5-9486-80BFE4CBCAF5}" type="presOf" srcId="{3C0ED968-6EA0-4BB5-87E5-84BB119257A5}" destId="{A1B6ACD1-87E2-452D-A536-173103D393D5}" srcOrd="0" destOrd="0" presId="urn:microsoft.com/office/officeart/2005/8/layout/process1"/>
    <dgm:cxn modelId="{4C179DEC-47A5-4A27-811E-D9896E92B7BE}" type="presOf" srcId="{1C7CAA32-ADAF-4E47-9C4D-D1A9BC9AAC71}" destId="{8105891A-99D5-482B-B982-5352A5CC528B}" srcOrd="0" destOrd="0" presId="urn:microsoft.com/office/officeart/2005/8/layout/process1"/>
    <dgm:cxn modelId="{C4716646-6D9E-4072-99AA-A10A71B057A1}" type="presOf" srcId="{EBFBBB40-9C05-4B4A-A4EB-5AEBFE33C59F}" destId="{A28BE0F7-33C1-4071-9A4F-AC2291B700FD}" srcOrd="1" destOrd="0" presId="urn:microsoft.com/office/officeart/2005/8/layout/process1"/>
    <dgm:cxn modelId="{B078E3A7-FC15-4781-879E-4D81C7C5C05F}" srcId="{9CB71380-9180-4F7B-8176-470DE1F9737C}" destId="{1C7CAA32-ADAF-4E47-9C4D-D1A9BC9AAC71}" srcOrd="1" destOrd="0" parTransId="{8C20D8E3-242C-4CEA-8BFA-6E3EBBF3B2AD}" sibTransId="{EBFBBB40-9C05-4B4A-A4EB-5AEBFE33C59F}"/>
    <dgm:cxn modelId="{C9CDAFB9-F3CD-4705-9EE0-83F36C5D4F09}" srcId="{9CB71380-9180-4F7B-8176-470DE1F9737C}" destId="{3C0ED968-6EA0-4BB5-87E5-84BB119257A5}" srcOrd="2" destOrd="0" parTransId="{5E1EEF36-7E52-4DB8-9DBD-32D02AD20764}" sibTransId="{D92E6AD6-79F0-48EB-BBFE-617E27E23ECA}"/>
    <dgm:cxn modelId="{A38A83E6-C025-4A4E-B61C-02EB45A774A5}" type="presOf" srcId="{EBFBBB40-9C05-4B4A-A4EB-5AEBFE33C59F}" destId="{C8BA916D-A823-44C1-B89F-51539ADD8211}" srcOrd="0" destOrd="0" presId="urn:microsoft.com/office/officeart/2005/8/layout/process1"/>
    <dgm:cxn modelId="{1D4E931B-6945-41BA-AF93-7495F9DAF9AE}" type="presOf" srcId="{B7C050E4-D334-4236-96BE-1FC83C0DCCBB}" destId="{1C1E7E0F-AE29-4862-AD6F-C9D8B06B1F82}" srcOrd="0" destOrd="0" presId="urn:microsoft.com/office/officeart/2005/8/layout/process1"/>
    <dgm:cxn modelId="{D9445B9C-ACE6-4AEE-8EAA-4CA6230CB5AE}" type="presParOf" srcId="{1F018029-12E4-4957-837C-D660D23C8BBC}" destId="{1C1E7E0F-AE29-4862-AD6F-C9D8B06B1F82}" srcOrd="0" destOrd="0" presId="urn:microsoft.com/office/officeart/2005/8/layout/process1"/>
    <dgm:cxn modelId="{CCFC1798-D27D-4BD2-82CC-55F45064E5AC}" type="presParOf" srcId="{1F018029-12E4-4957-837C-D660D23C8BBC}" destId="{A12BACD1-BE34-4DFD-9143-CA4E0F1D1942}" srcOrd="1" destOrd="0" presId="urn:microsoft.com/office/officeart/2005/8/layout/process1"/>
    <dgm:cxn modelId="{638D94CC-AA2A-4F03-9A88-F43D6E99E2D1}" type="presParOf" srcId="{A12BACD1-BE34-4DFD-9143-CA4E0F1D1942}" destId="{95877DAD-BD0E-45DA-AF6B-9DC7421188E4}" srcOrd="0" destOrd="0" presId="urn:microsoft.com/office/officeart/2005/8/layout/process1"/>
    <dgm:cxn modelId="{9BD462B2-EAC5-4664-81DA-22C693B0E16F}" type="presParOf" srcId="{1F018029-12E4-4957-837C-D660D23C8BBC}" destId="{8105891A-99D5-482B-B982-5352A5CC528B}" srcOrd="2" destOrd="0" presId="urn:microsoft.com/office/officeart/2005/8/layout/process1"/>
    <dgm:cxn modelId="{483E64D1-8F71-41BF-822E-5136EC8F95C0}" type="presParOf" srcId="{1F018029-12E4-4957-837C-D660D23C8BBC}" destId="{C8BA916D-A823-44C1-B89F-51539ADD8211}" srcOrd="3" destOrd="0" presId="urn:microsoft.com/office/officeart/2005/8/layout/process1"/>
    <dgm:cxn modelId="{765404E5-1A87-4E21-88DF-0C83C7FB60A3}" type="presParOf" srcId="{C8BA916D-A823-44C1-B89F-51539ADD8211}" destId="{A28BE0F7-33C1-4071-9A4F-AC2291B700FD}" srcOrd="0" destOrd="0" presId="urn:microsoft.com/office/officeart/2005/8/layout/process1"/>
    <dgm:cxn modelId="{F44C4469-41AD-4342-A0A0-6634A3AB69B4}" type="presParOf" srcId="{1F018029-12E4-4957-837C-D660D23C8BBC}" destId="{A1B6ACD1-87E2-452D-A536-173103D393D5}"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E7E0F-AE29-4862-AD6F-C9D8B06B1F82}">
      <dsp:nvSpPr>
        <dsp:cNvPr id="0" name=""/>
        <dsp:cNvSpPr/>
      </dsp:nvSpPr>
      <dsp:spPr>
        <a:xfrm>
          <a:off x="153201" y="908608"/>
          <a:ext cx="2316844" cy="784576"/>
        </a:xfrm>
        <a:prstGeom prst="roundRect">
          <a:avLst>
            <a:gd name="adj" fmla="val 10000"/>
          </a:avLst>
        </a:prstGeom>
        <a:solidFill>
          <a:srgbClr val="2D2D8A">
            <a:shade val="80000"/>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FFFFFF"/>
              </a:solidFill>
              <a:latin typeface="Calibri"/>
              <a:ea typeface="+mn-ea"/>
              <a:cs typeface="Calibri"/>
            </a:rPr>
            <a:t>C</a:t>
          </a:r>
          <a:endParaRPr lang="en-US" sz="3000" b="1" kern="1200" dirty="0">
            <a:solidFill>
              <a:srgbClr val="FFFFFF"/>
            </a:solidFill>
            <a:latin typeface="Calibri"/>
            <a:ea typeface="+mn-ea"/>
            <a:cs typeface="Calibri"/>
          </a:endParaRPr>
        </a:p>
      </dsp:txBody>
      <dsp:txXfrm>
        <a:off x="176180" y="931587"/>
        <a:ext cx="2270886" cy="738618"/>
      </dsp:txXfrm>
    </dsp:sp>
    <dsp:sp modelId="{A12BACD1-BE34-4DFD-9143-CA4E0F1D1942}">
      <dsp:nvSpPr>
        <dsp:cNvPr id="0" name=""/>
        <dsp:cNvSpPr/>
      </dsp:nvSpPr>
      <dsp:spPr>
        <a:xfrm rot="21994">
          <a:off x="2620331" y="1023000"/>
          <a:ext cx="318619" cy="574577"/>
        </a:xfrm>
        <a:prstGeom prst="rightArrow">
          <a:avLst>
            <a:gd name="adj1" fmla="val 60000"/>
            <a:gd name="adj2" fmla="val 50000"/>
          </a:avLst>
        </a:prstGeom>
        <a:solidFill>
          <a:srgbClr val="2D2D8A">
            <a:shade val="9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dirty="0">
            <a:solidFill>
              <a:srgbClr val="FFFFFF"/>
            </a:solidFill>
            <a:latin typeface="Helvetica"/>
            <a:ea typeface="+mn-ea"/>
            <a:cs typeface="Arial"/>
          </a:endParaRPr>
        </a:p>
      </dsp:txBody>
      <dsp:txXfrm>
        <a:off x="2620332" y="1137609"/>
        <a:ext cx="223033" cy="344747"/>
      </dsp:txXfrm>
    </dsp:sp>
    <dsp:sp modelId="{A1B6ACD1-87E2-452D-A536-173103D393D5}">
      <dsp:nvSpPr>
        <dsp:cNvPr id="0" name=""/>
        <dsp:cNvSpPr/>
      </dsp:nvSpPr>
      <dsp:spPr>
        <a:xfrm>
          <a:off x="3071202" y="914398"/>
          <a:ext cx="2316844" cy="810334"/>
        </a:xfrm>
        <a:prstGeom prst="roundRect">
          <a:avLst>
            <a:gd name="adj" fmla="val 10000"/>
          </a:avLst>
        </a:prstGeom>
        <a:solidFill>
          <a:srgbClr val="2D2D8A">
            <a:shade val="80000"/>
            <a:hueOff val="0"/>
            <a:satOff val="-33821"/>
            <a:lumOff val="33815"/>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FFFFFF"/>
              </a:solidFill>
              <a:latin typeface="Calibri"/>
              <a:ea typeface="+mn-ea"/>
              <a:cs typeface="Calibri"/>
            </a:rPr>
            <a:t>B</a:t>
          </a:r>
          <a:endParaRPr lang="en-US" sz="3000" kern="1200" dirty="0">
            <a:solidFill>
              <a:srgbClr val="FFFFFF"/>
            </a:solidFill>
            <a:latin typeface="Helvetica"/>
            <a:ea typeface="+mn-ea"/>
            <a:cs typeface="Arial"/>
          </a:endParaRPr>
        </a:p>
      </dsp:txBody>
      <dsp:txXfrm>
        <a:off x="3094936" y="938132"/>
        <a:ext cx="2269376" cy="762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E7E0F-AE29-4862-AD6F-C9D8B06B1F82}">
      <dsp:nvSpPr>
        <dsp:cNvPr id="0" name=""/>
        <dsp:cNvSpPr/>
      </dsp:nvSpPr>
      <dsp:spPr>
        <a:xfrm>
          <a:off x="103447" y="943373"/>
          <a:ext cx="1459841" cy="557451"/>
        </a:xfrm>
        <a:prstGeom prst="roundRect">
          <a:avLst>
            <a:gd name="adj" fmla="val 10000"/>
          </a:avLst>
        </a:prstGeom>
        <a:solidFill>
          <a:srgbClr val="2D2D8A">
            <a:shade val="80000"/>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FFFFFF"/>
              </a:solidFill>
              <a:latin typeface="Calibri"/>
              <a:ea typeface="+mn-ea"/>
              <a:cs typeface="Calibri"/>
            </a:rPr>
            <a:t>C</a:t>
          </a:r>
          <a:endParaRPr lang="en-US" sz="3000" b="1" kern="1200" dirty="0">
            <a:solidFill>
              <a:srgbClr val="FFFFFF"/>
            </a:solidFill>
            <a:latin typeface="Calibri"/>
            <a:ea typeface="+mn-ea"/>
            <a:cs typeface="Calibri"/>
          </a:endParaRPr>
        </a:p>
      </dsp:txBody>
      <dsp:txXfrm>
        <a:off x="119774" y="959700"/>
        <a:ext cx="1427187" cy="524797"/>
      </dsp:txXfrm>
    </dsp:sp>
    <dsp:sp modelId="{A12BACD1-BE34-4DFD-9143-CA4E0F1D1942}">
      <dsp:nvSpPr>
        <dsp:cNvPr id="0" name=""/>
        <dsp:cNvSpPr/>
      </dsp:nvSpPr>
      <dsp:spPr>
        <a:xfrm rot="20183415">
          <a:off x="1627697" y="606184"/>
          <a:ext cx="401285" cy="362040"/>
        </a:xfrm>
        <a:prstGeom prst="rightArrow">
          <a:avLst>
            <a:gd name="adj1" fmla="val 60000"/>
            <a:gd name="adj2" fmla="val 50000"/>
          </a:avLst>
        </a:prstGeom>
        <a:solidFill>
          <a:srgbClr val="2D2D8A">
            <a:shade val="9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solidFill>
              <a:srgbClr val="FFFFFF"/>
            </a:solidFill>
            <a:latin typeface="Helvetica"/>
            <a:ea typeface="+mn-ea"/>
            <a:cs typeface="Arial"/>
          </a:endParaRPr>
        </a:p>
      </dsp:txBody>
      <dsp:txXfrm>
        <a:off x="1632243" y="700342"/>
        <a:ext cx="292673" cy="217224"/>
      </dsp:txXfrm>
    </dsp:sp>
    <dsp:sp modelId="{8105891A-99D5-482B-B982-5352A5CC528B}">
      <dsp:nvSpPr>
        <dsp:cNvPr id="0" name=""/>
        <dsp:cNvSpPr/>
      </dsp:nvSpPr>
      <dsp:spPr>
        <a:xfrm>
          <a:off x="2073335" y="82020"/>
          <a:ext cx="1459841" cy="558113"/>
        </a:xfrm>
        <a:prstGeom prst="roundRect">
          <a:avLst>
            <a:gd name="adj" fmla="val 10000"/>
          </a:avLst>
        </a:prstGeom>
        <a:solidFill>
          <a:srgbClr val="2D2D8A">
            <a:shade val="80000"/>
            <a:hueOff val="0"/>
            <a:satOff val="-16910"/>
            <a:lumOff val="16907"/>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FFFFFF"/>
              </a:solidFill>
              <a:latin typeface="Calibri"/>
              <a:ea typeface="+mn-ea"/>
              <a:cs typeface="Calibri"/>
            </a:rPr>
            <a:t>A</a:t>
          </a:r>
          <a:endParaRPr lang="en-US" sz="3000" kern="1200" dirty="0">
            <a:solidFill>
              <a:srgbClr val="FFFFFF"/>
            </a:solidFill>
            <a:latin typeface="Helvetica"/>
            <a:ea typeface="+mn-ea"/>
            <a:cs typeface="Arial"/>
          </a:endParaRPr>
        </a:p>
      </dsp:txBody>
      <dsp:txXfrm>
        <a:off x="2089682" y="98367"/>
        <a:ext cx="1427147" cy="525419"/>
      </dsp:txXfrm>
    </dsp:sp>
    <dsp:sp modelId="{C8BA916D-A823-44C1-B89F-51539ADD8211}">
      <dsp:nvSpPr>
        <dsp:cNvPr id="0" name=""/>
        <dsp:cNvSpPr/>
      </dsp:nvSpPr>
      <dsp:spPr>
        <a:xfrm rot="1471834">
          <a:off x="3563576" y="615498"/>
          <a:ext cx="387639" cy="362040"/>
        </a:xfrm>
        <a:prstGeom prst="rightArrow">
          <a:avLst>
            <a:gd name="adj1" fmla="val 60000"/>
            <a:gd name="adj2" fmla="val 50000"/>
          </a:avLst>
        </a:prstGeom>
        <a:solidFill>
          <a:srgbClr val="2D2D8A">
            <a:shade val="90000"/>
            <a:hueOff val="0"/>
            <a:satOff val="-33397"/>
            <a:lumOff val="31918"/>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solidFill>
              <a:srgbClr val="FFFFFF"/>
            </a:solidFill>
            <a:latin typeface="Helvetica"/>
            <a:ea typeface="+mn-ea"/>
            <a:cs typeface="Arial"/>
          </a:endParaRPr>
        </a:p>
      </dsp:txBody>
      <dsp:txXfrm>
        <a:off x="3568478" y="665359"/>
        <a:ext cx="279027" cy="217224"/>
      </dsp:txXfrm>
    </dsp:sp>
    <dsp:sp modelId="{A1B6ACD1-87E2-452D-A536-173103D393D5}">
      <dsp:nvSpPr>
        <dsp:cNvPr id="0" name=""/>
        <dsp:cNvSpPr/>
      </dsp:nvSpPr>
      <dsp:spPr>
        <a:xfrm>
          <a:off x="3985856" y="943793"/>
          <a:ext cx="1459841" cy="580204"/>
        </a:xfrm>
        <a:prstGeom prst="roundRect">
          <a:avLst>
            <a:gd name="adj" fmla="val 10000"/>
          </a:avLst>
        </a:prstGeom>
        <a:solidFill>
          <a:srgbClr val="2D2D8A">
            <a:shade val="80000"/>
            <a:hueOff val="0"/>
            <a:satOff val="-33821"/>
            <a:lumOff val="33815"/>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FFFFFF"/>
              </a:solidFill>
              <a:latin typeface="Calibri"/>
              <a:ea typeface="+mn-ea"/>
              <a:cs typeface="Calibri"/>
            </a:rPr>
            <a:t>R</a:t>
          </a:r>
          <a:endParaRPr lang="en-US" sz="3000" kern="1200" dirty="0">
            <a:solidFill>
              <a:srgbClr val="FFFFFF"/>
            </a:solidFill>
            <a:latin typeface="Helvetica"/>
            <a:ea typeface="+mn-ea"/>
            <a:cs typeface="Arial"/>
          </a:endParaRPr>
        </a:p>
      </dsp:txBody>
      <dsp:txXfrm>
        <a:off x="4002850" y="960787"/>
        <a:ext cx="1425853" cy="5462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145" cy="464205"/>
          </a:xfrm>
          <a:prstGeom prst="rect">
            <a:avLst/>
          </a:prstGeom>
        </p:spPr>
        <p:txBody>
          <a:bodyPr vert="horz" lIns="88126" tIns="44064" rIns="88126" bIns="44064" rtlCol="0"/>
          <a:lstStyle>
            <a:lvl1pPr algn="l">
              <a:defRPr sz="1200"/>
            </a:lvl1pPr>
          </a:lstStyle>
          <a:p>
            <a:endParaRPr lang="en-US" dirty="0"/>
          </a:p>
        </p:txBody>
      </p:sp>
      <p:sp>
        <p:nvSpPr>
          <p:cNvPr id="3" name="Date Placeholder 2"/>
          <p:cNvSpPr>
            <a:spLocks noGrp="1"/>
          </p:cNvSpPr>
          <p:nvPr>
            <p:ph type="dt" sz="quarter" idx="1"/>
          </p:nvPr>
        </p:nvSpPr>
        <p:spPr>
          <a:xfrm>
            <a:off x="3970734" y="2"/>
            <a:ext cx="3038145" cy="464205"/>
          </a:xfrm>
          <a:prstGeom prst="rect">
            <a:avLst/>
          </a:prstGeom>
        </p:spPr>
        <p:txBody>
          <a:bodyPr vert="horz" lIns="88126" tIns="44064" rIns="88126" bIns="44064" rtlCol="0"/>
          <a:lstStyle>
            <a:lvl1pPr algn="r">
              <a:defRPr sz="1200"/>
            </a:lvl1pPr>
          </a:lstStyle>
          <a:p>
            <a:fld id="{4A632DB4-DBD6-4DA2-A5BB-081710A7E27D}" type="datetimeFigureOut">
              <a:rPr lang="en-US" smtClean="0"/>
              <a:pPr/>
              <a:t>6/12/2019</a:t>
            </a:fld>
            <a:endParaRPr lang="en-US" dirty="0"/>
          </a:p>
        </p:txBody>
      </p:sp>
      <p:sp>
        <p:nvSpPr>
          <p:cNvPr id="4" name="Footer Placeholder 3"/>
          <p:cNvSpPr>
            <a:spLocks noGrp="1"/>
          </p:cNvSpPr>
          <p:nvPr>
            <p:ph type="ftr" sz="quarter" idx="2"/>
          </p:nvPr>
        </p:nvSpPr>
        <p:spPr>
          <a:xfrm>
            <a:off x="1" y="8830660"/>
            <a:ext cx="3038145" cy="464205"/>
          </a:xfrm>
          <a:prstGeom prst="rect">
            <a:avLst/>
          </a:prstGeom>
        </p:spPr>
        <p:txBody>
          <a:bodyPr vert="horz" lIns="88126" tIns="44064" rIns="88126" bIns="4406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734" y="8830660"/>
            <a:ext cx="3038145" cy="464205"/>
          </a:xfrm>
          <a:prstGeom prst="rect">
            <a:avLst/>
          </a:prstGeom>
        </p:spPr>
        <p:txBody>
          <a:bodyPr vert="horz" lIns="88126" tIns="44064" rIns="88126" bIns="44064" rtlCol="0" anchor="b"/>
          <a:lstStyle>
            <a:lvl1pPr algn="r">
              <a:defRPr sz="1200"/>
            </a:lvl1pPr>
          </a:lstStyle>
          <a:p>
            <a:fld id="{9B5AF0CC-802A-408E-850C-4FBBDB0F9E06}" type="slidenum">
              <a:rPr lang="en-US" smtClean="0"/>
              <a:pPr/>
              <a:t>‹#›</a:t>
            </a:fld>
            <a:endParaRPr lang="en-US" dirty="0"/>
          </a:p>
        </p:txBody>
      </p:sp>
    </p:spTree>
    <p:extLst>
      <p:ext uri="{BB962C8B-B14F-4D97-AF65-F5344CB8AC3E}">
        <p14:creationId xmlns:p14="http://schemas.microsoft.com/office/powerpoint/2010/main" val="2686792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a:defRPr sz="1300"/>
            </a:lvl1pPr>
          </a:lstStyle>
          <a:p>
            <a:fld id="{56BD3CAD-2724-4AE6-8AEE-58AA9929D4DC}" type="datetimeFigureOut">
              <a:rPr lang="en-US" smtClean="0"/>
              <a:pPr/>
              <a:t>6/12/2019</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58" tIns="46580" rIns="93158" bIns="4658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a:defRPr sz="1300"/>
            </a:lvl1pPr>
          </a:lstStyle>
          <a:p>
            <a:fld id="{DA422B74-C090-4020-BBAD-7B1F00AD9AC3}" type="slidenum">
              <a:rPr lang="en-US" smtClean="0"/>
              <a:pPr/>
              <a:t>‹#›</a:t>
            </a:fld>
            <a:endParaRPr lang="en-US" dirty="0"/>
          </a:p>
        </p:txBody>
      </p:sp>
    </p:spTree>
    <p:extLst>
      <p:ext uri="{BB962C8B-B14F-4D97-AF65-F5344CB8AC3E}">
        <p14:creationId xmlns:p14="http://schemas.microsoft.com/office/powerpoint/2010/main" val="30838692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psychcentral.com/lib/how-does-stress-affect-us/000113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a:t>
            </a:fld>
            <a:endParaRPr lang="en-US" dirty="0"/>
          </a:p>
        </p:txBody>
      </p:sp>
    </p:spTree>
    <p:extLst>
      <p:ext uri="{BB962C8B-B14F-4D97-AF65-F5344CB8AC3E}">
        <p14:creationId xmlns:p14="http://schemas.microsoft.com/office/powerpoint/2010/main" val="3696012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500">
              <a:defRPr/>
            </a:pPr>
            <a:r>
              <a:rPr lang="en-US" dirty="0" smtClean="0"/>
              <a:t>Our programs are research-based. Resilience linked</a:t>
            </a:r>
            <a:r>
              <a:rPr lang="en-US" baseline="0" dirty="0" smtClean="0"/>
              <a:t> to key outcomes. </a:t>
            </a:r>
            <a:endParaRPr lang="en-US" dirty="0" smtClean="0"/>
          </a:p>
        </p:txBody>
      </p:sp>
      <p:sp>
        <p:nvSpPr>
          <p:cNvPr id="4" name="Slide Number Placeholder 3"/>
          <p:cNvSpPr>
            <a:spLocks noGrp="1"/>
          </p:cNvSpPr>
          <p:nvPr>
            <p:ph type="sldNum" sz="quarter" idx="10"/>
          </p:nvPr>
        </p:nvSpPr>
        <p:spPr/>
        <p:txBody>
          <a:bodyPr/>
          <a:lstStyle/>
          <a:p>
            <a:fld id="{608EC433-798A-4233-9FAC-72E8B295E3E6}" type="slidenum">
              <a:rPr lang="en-US" smtClean="0"/>
              <a:t>10</a:t>
            </a:fld>
            <a:endParaRPr lang="en-US" dirty="0"/>
          </a:p>
        </p:txBody>
      </p:sp>
    </p:spTree>
    <p:extLst>
      <p:ext uri="{BB962C8B-B14F-4D97-AF65-F5344CB8AC3E}">
        <p14:creationId xmlns:p14="http://schemas.microsoft.com/office/powerpoint/2010/main" val="19003689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101</a:t>
            </a:fld>
            <a:endParaRPr lang="en-US" dirty="0"/>
          </a:p>
        </p:txBody>
      </p:sp>
    </p:spTree>
    <p:extLst>
      <p:ext uri="{BB962C8B-B14F-4D97-AF65-F5344CB8AC3E}">
        <p14:creationId xmlns:p14="http://schemas.microsoft.com/office/powerpoint/2010/main" val="29510362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102</a:t>
            </a:fld>
            <a:endParaRPr lang="en-US" dirty="0"/>
          </a:p>
        </p:txBody>
      </p:sp>
    </p:spTree>
    <p:extLst>
      <p:ext uri="{BB962C8B-B14F-4D97-AF65-F5344CB8AC3E}">
        <p14:creationId xmlns:p14="http://schemas.microsoft.com/office/powerpoint/2010/main" val="23394415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103</a:t>
            </a:fld>
            <a:endParaRPr lang="en-US" dirty="0"/>
          </a:p>
        </p:txBody>
      </p:sp>
    </p:spTree>
    <p:extLst>
      <p:ext uri="{BB962C8B-B14F-4D97-AF65-F5344CB8AC3E}">
        <p14:creationId xmlns:p14="http://schemas.microsoft.com/office/powerpoint/2010/main" val="12649762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Script</a:t>
            </a:r>
          </a:p>
          <a:p>
            <a:pPr rtl="0"/>
            <a:r>
              <a:rPr lang="en-US" sz="1200" b="0" i="1" u="none" strike="noStrike" kern="1200" baseline="0" dirty="0" smtClean="0">
                <a:solidFill>
                  <a:schemeClr val="tx1"/>
                </a:solidFill>
                <a:latin typeface="+mn-lt"/>
                <a:ea typeface="+mn-ea"/>
                <a:cs typeface="+mn-cs"/>
              </a:rPr>
              <a:t>Clip 1 - Research shows that giving adds meaning to our lives and helps us feel valued by others, and in this way, boosts resiliency. We can see the benefits of giving even on a neurological level. It’s been shown that when people give support to others in pain, they experience increased activity in reward regions of the brain. Not only that, they show a decrease in amygdala activity and consequently, reductions in stress. </a:t>
            </a:r>
          </a:p>
          <a:p>
            <a:pPr rtl="0"/>
            <a:endParaRPr lang="en-US" sz="1200" b="0" i="1" u="none" strike="noStrike" kern="1200" baseline="0" dirty="0" smtClean="0">
              <a:solidFill>
                <a:schemeClr val="tx1"/>
              </a:solidFill>
              <a:latin typeface="+mn-lt"/>
              <a:ea typeface="+mn-ea"/>
              <a:cs typeface="+mn-cs"/>
            </a:endParaRPr>
          </a:p>
          <a:p>
            <a:pPr rtl="0"/>
            <a:r>
              <a:rPr lang="en-US" sz="1200" b="0" i="1" u="none" strike="noStrike" kern="1200" baseline="0" dirty="0" smtClean="0">
                <a:solidFill>
                  <a:schemeClr val="tx1"/>
                </a:solidFill>
                <a:latin typeface="+mn-lt"/>
                <a:ea typeface="+mn-ea"/>
                <a:cs typeface="+mn-cs"/>
              </a:rPr>
              <a:t>Clip 2 - Giving has significant impacts on our health and longevity. In one large scale study, researchers tracked 1,000 adults in the U.S. and found that every major stressful life experience increased an individual’s risk of dying by 30%. However, those who spent time helping and caring for others showed no stress-related increase in dying. Giving and caring generated resilience.</a:t>
            </a:r>
            <a:endParaRPr lang="en-US" baseline="0"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104</a:t>
            </a:fld>
            <a:endParaRPr lang="en-US" dirty="0"/>
          </a:p>
        </p:txBody>
      </p:sp>
    </p:spTree>
    <p:extLst>
      <p:ext uri="{BB962C8B-B14F-4D97-AF65-F5344CB8AC3E}">
        <p14:creationId xmlns:p14="http://schemas.microsoft.com/office/powerpoint/2010/main" val="13281568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105</a:t>
            </a:fld>
            <a:endParaRPr lang="en-US" dirty="0"/>
          </a:p>
        </p:txBody>
      </p:sp>
    </p:spTree>
    <p:extLst>
      <p:ext uri="{BB962C8B-B14F-4D97-AF65-F5344CB8AC3E}">
        <p14:creationId xmlns:p14="http://schemas.microsoft.com/office/powerpoint/2010/main" val="37058737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106</a:t>
            </a:fld>
            <a:endParaRPr lang="en-US" dirty="0"/>
          </a:p>
        </p:txBody>
      </p:sp>
    </p:spTree>
    <p:extLst>
      <p:ext uri="{BB962C8B-B14F-4D97-AF65-F5344CB8AC3E}">
        <p14:creationId xmlns:p14="http://schemas.microsoft.com/office/powerpoint/2010/main" val="15877742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107</a:t>
            </a:fld>
            <a:endParaRPr lang="en-US" dirty="0"/>
          </a:p>
        </p:txBody>
      </p:sp>
    </p:spTree>
    <p:extLst>
      <p:ext uri="{BB962C8B-B14F-4D97-AF65-F5344CB8AC3E}">
        <p14:creationId xmlns:p14="http://schemas.microsoft.com/office/powerpoint/2010/main" val="28153358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108</a:t>
            </a:fld>
            <a:endParaRPr lang="en-US" dirty="0"/>
          </a:p>
        </p:txBody>
      </p:sp>
    </p:spTree>
    <p:extLst>
      <p:ext uri="{BB962C8B-B14F-4D97-AF65-F5344CB8AC3E}">
        <p14:creationId xmlns:p14="http://schemas.microsoft.com/office/powerpoint/2010/main" val="32778211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109</a:t>
            </a:fld>
            <a:endParaRPr lang="en-US" dirty="0"/>
          </a:p>
        </p:txBody>
      </p:sp>
    </p:spTree>
    <p:extLst>
      <p:ext uri="{BB962C8B-B14F-4D97-AF65-F5344CB8AC3E}">
        <p14:creationId xmlns:p14="http://schemas.microsoft.com/office/powerpoint/2010/main" val="10488886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110</a:t>
            </a:fld>
            <a:endParaRPr lang="en-US" dirty="0"/>
          </a:p>
        </p:txBody>
      </p:sp>
    </p:spTree>
    <p:extLst>
      <p:ext uri="{BB962C8B-B14F-4D97-AF65-F5344CB8AC3E}">
        <p14:creationId xmlns:p14="http://schemas.microsoft.com/office/powerpoint/2010/main" val="2495638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500">
              <a:defRPr/>
            </a:pPr>
            <a:r>
              <a:rPr lang="en-US" dirty="0" smtClean="0"/>
              <a:t>Job</a:t>
            </a:r>
            <a:r>
              <a:rPr lang="en-US" baseline="0" dirty="0" smtClean="0"/>
              <a:t> performance.</a:t>
            </a:r>
            <a:endParaRPr lang="en-US" dirty="0" smtClean="0"/>
          </a:p>
        </p:txBody>
      </p:sp>
      <p:sp>
        <p:nvSpPr>
          <p:cNvPr id="4" name="Slide Number Placeholder 3"/>
          <p:cNvSpPr>
            <a:spLocks noGrp="1"/>
          </p:cNvSpPr>
          <p:nvPr>
            <p:ph type="sldNum" sz="quarter" idx="10"/>
          </p:nvPr>
        </p:nvSpPr>
        <p:spPr/>
        <p:txBody>
          <a:bodyPr/>
          <a:lstStyle/>
          <a:p>
            <a:fld id="{608EC433-798A-4233-9FAC-72E8B295E3E6}" type="slidenum">
              <a:rPr lang="en-US" smtClean="0"/>
              <a:t>11</a:t>
            </a:fld>
            <a:endParaRPr lang="en-US" dirty="0"/>
          </a:p>
        </p:txBody>
      </p:sp>
    </p:spTree>
    <p:extLst>
      <p:ext uri="{BB962C8B-B14F-4D97-AF65-F5344CB8AC3E}">
        <p14:creationId xmlns:p14="http://schemas.microsoft.com/office/powerpoint/2010/main" val="19003689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111</a:t>
            </a:fld>
            <a:endParaRPr lang="en-US" dirty="0"/>
          </a:p>
        </p:txBody>
      </p:sp>
    </p:spTree>
    <p:extLst>
      <p:ext uri="{BB962C8B-B14F-4D97-AF65-F5344CB8AC3E}">
        <p14:creationId xmlns:p14="http://schemas.microsoft.com/office/powerpoint/2010/main" val="40668319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112</a:t>
            </a:fld>
            <a:endParaRPr lang="en-US" dirty="0"/>
          </a:p>
        </p:txBody>
      </p:sp>
    </p:spTree>
    <p:extLst>
      <p:ext uri="{BB962C8B-B14F-4D97-AF65-F5344CB8AC3E}">
        <p14:creationId xmlns:p14="http://schemas.microsoft.com/office/powerpoint/2010/main" val="20622109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113</a:t>
            </a:fld>
            <a:endParaRPr lang="en-US" dirty="0"/>
          </a:p>
        </p:txBody>
      </p:sp>
    </p:spTree>
    <p:extLst>
      <p:ext uri="{BB962C8B-B14F-4D97-AF65-F5344CB8AC3E}">
        <p14:creationId xmlns:p14="http://schemas.microsoft.com/office/powerpoint/2010/main" val="15018414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114</a:t>
            </a:fld>
            <a:endParaRPr lang="en-US" dirty="0"/>
          </a:p>
        </p:txBody>
      </p:sp>
    </p:spTree>
    <p:extLst>
      <p:ext uri="{BB962C8B-B14F-4D97-AF65-F5344CB8AC3E}">
        <p14:creationId xmlns:p14="http://schemas.microsoft.com/office/powerpoint/2010/main" val="27698398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115</a:t>
            </a:fld>
            <a:endParaRPr lang="en-US" dirty="0"/>
          </a:p>
        </p:txBody>
      </p:sp>
    </p:spTree>
    <p:extLst>
      <p:ext uri="{BB962C8B-B14F-4D97-AF65-F5344CB8AC3E}">
        <p14:creationId xmlns:p14="http://schemas.microsoft.com/office/powerpoint/2010/main" val="26601262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116</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117</a:t>
            </a:fld>
            <a:endParaRPr lang="en-US" dirty="0"/>
          </a:p>
        </p:txBody>
      </p:sp>
    </p:spTree>
    <p:extLst>
      <p:ext uri="{BB962C8B-B14F-4D97-AF65-F5344CB8AC3E}">
        <p14:creationId xmlns:p14="http://schemas.microsoft.com/office/powerpoint/2010/main" val="38968832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118</a:t>
            </a:fld>
            <a:endParaRPr lang="en-US" dirty="0"/>
          </a:p>
        </p:txBody>
      </p:sp>
    </p:spTree>
    <p:extLst>
      <p:ext uri="{BB962C8B-B14F-4D97-AF65-F5344CB8AC3E}">
        <p14:creationId xmlns:p14="http://schemas.microsoft.com/office/powerpoint/2010/main" val="2341653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500">
              <a:defRPr/>
            </a:pPr>
            <a:r>
              <a:rPr lang="en-US" dirty="0" smtClean="0"/>
              <a:t>Commitment to the organization. </a:t>
            </a:r>
          </a:p>
          <a:p>
            <a:pPr marL="0" lvl="1" defTabSz="931500">
              <a:defRPr/>
            </a:pPr>
            <a:endParaRPr lang="en-US" dirty="0" smtClean="0"/>
          </a:p>
          <a:p>
            <a:pPr marL="0" lvl="1" defTabSz="931500">
              <a:defRPr/>
            </a:pPr>
            <a:r>
              <a:rPr lang="en-US" dirty="0" smtClean="0"/>
              <a:t>People who are committed perform better and are more engaged with their work.</a:t>
            </a:r>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12</a:t>
            </a:fld>
            <a:endParaRPr lang="en-US" dirty="0"/>
          </a:p>
        </p:txBody>
      </p:sp>
    </p:spTree>
    <p:extLst>
      <p:ext uri="{BB962C8B-B14F-4D97-AF65-F5344CB8AC3E}">
        <p14:creationId xmlns:p14="http://schemas.microsoft.com/office/powerpoint/2010/main" val="190036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500">
              <a:defRPr/>
            </a:pPr>
            <a:r>
              <a:rPr lang="en-US" dirty="0" smtClean="0"/>
              <a:t>Work-life integration.</a:t>
            </a:r>
          </a:p>
          <a:p>
            <a:pPr marL="0" lvl="1" defTabSz="931500">
              <a:defRPr/>
            </a:pPr>
            <a:endParaRPr lang="en-US" dirty="0" smtClean="0"/>
          </a:p>
          <a:p>
            <a:pPr marL="0" lvl="1" defTabSz="931500">
              <a:defRPr/>
            </a:pPr>
            <a:r>
              <a:rPr lang="en-US" dirty="0" smtClean="0"/>
              <a:t>Might be most relevant to you. Looking for ways to manage stress and be more engaged in both spheres of life.</a:t>
            </a:r>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13</a:t>
            </a:fld>
            <a:endParaRPr lang="en-US" dirty="0"/>
          </a:p>
        </p:txBody>
      </p:sp>
    </p:spTree>
    <p:extLst>
      <p:ext uri="{BB962C8B-B14F-4D97-AF65-F5344CB8AC3E}">
        <p14:creationId xmlns:p14="http://schemas.microsoft.com/office/powerpoint/2010/main" val="1900368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14</a:t>
            </a:fld>
            <a:endParaRPr lang="en-US" dirty="0"/>
          </a:p>
        </p:txBody>
      </p:sp>
    </p:spTree>
    <p:extLst>
      <p:ext uri="{BB962C8B-B14F-4D97-AF65-F5344CB8AC3E}">
        <p14:creationId xmlns:p14="http://schemas.microsoft.com/office/powerpoint/2010/main" val="849533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pPr/>
              <a:t>15</a:t>
            </a:fld>
            <a:endParaRPr lang="en-US" dirty="0"/>
          </a:p>
        </p:txBody>
      </p:sp>
    </p:spTree>
    <p:extLst>
      <p:ext uri="{BB962C8B-B14F-4D97-AF65-F5344CB8AC3E}">
        <p14:creationId xmlns:p14="http://schemas.microsoft.com/office/powerpoint/2010/main" val="1962154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16</a:t>
            </a:fld>
            <a:endParaRPr lang="en-US" dirty="0"/>
          </a:p>
        </p:txBody>
      </p:sp>
    </p:spTree>
    <p:extLst>
      <p:ext uri="{BB962C8B-B14F-4D97-AF65-F5344CB8AC3E}">
        <p14:creationId xmlns:p14="http://schemas.microsoft.com/office/powerpoint/2010/main" val="451501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17</a:t>
            </a:fld>
            <a:endParaRPr lang="en-US" dirty="0"/>
          </a:p>
        </p:txBody>
      </p:sp>
    </p:spTree>
    <p:extLst>
      <p:ext uri="{BB962C8B-B14F-4D97-AF65-F5344CB8AC3E}">
        <p14:creationId xmlns:p14="http://schemas.microsoft.com/office/powerpoint/2010/main" val="326916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18</a:t>
            </a:fld>
            <a:endParaRPr lang="en-US" dirty="0"/>
          </a:p>
        </p:txBody>
      </p:sp>
    </p:spTree>
    <p:extLst>
      <p:ext uri="{BB962C8B-B14F-4D97-AF65-F5344CB8AC3E}">
        <p14:creationId xmlns:p14="http://schemas.microsoft.com/office/powerpoint/2010/main" val="1601879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19</a:t>
            </a:fld>
            <a:endParaRPr lang="en-US" dirty="0"/>
          </a:p>
        </p:txBody>
      </p:sp>
    </p:spTree>
    <p:extLst>
      <p:ext uri="{BB962C8B-B14F-4D97-AF65-F5344CB8AC3E}">
        <p14:creationId xmlns:p14="http://schemas.microsoft.com/office/powerpoint/2010/main" val="21592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2</a:t>
            </a:fld>
            <a:endParaRPr lang="en-US" dirty="0"/>
          </a:p>
        </p:txBody>
      </p:sp>
    </p:spTree>
    <p:extLst>
      <p:ext uri="{BB962C8B-B14F-4D97-AF65-F5344CB8AC3E}">
        <p14:creationId xmlns:p14="http://schemas.microsoft.com/office/powerpoint/2010/main" val="3470314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20</a:t>
            </a:fld>
            <a:endParaRPr lang="en-US" dirty="0"/>
          </a:p>
        </p:txBody>
      </p:sp>
    </p:spTree>
    <p:extLst>
      <p:ext uri="{BB962C8B-B14F-4D97-AF65-F5344CB8AC3E}">
        <p14:creationId xmlns:p14="http://schemas.microsoft.com/office/powerpoint/2010/main" val="3559398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Humans are hard-wired to focus on negativity more than positivity. This</a:t>
            </a:r>
            <a:r>
              <a:rPr lang="en-US" baseline="0" dirty="0" smtClean="0"/>
              <a:t> is evolutionary and is the result of the influence our </a:t>
            </a:r>
            <a:r>
              <a:rPr lang="en-US" baseline="0" dirty="0" err="1" smtClean="0"/>
              <a:t>amygdalas</a:t>
            </a:r>
            <a:r>
              <a:rPr lang="en-US" baseline="0" dirty="0" smtClean="0"/>
              <a:t> have over our emotions and behavior.</a:t>
            </a:r>
          </a:p>
          <a:p>
            <a:endParaRPr lang="en-US" baseline="0" dirty="0" smtClean="0"/>
          </a:p>
          <a:p>
            <a:r>
              <a:rPr lang="en-US" baseline="0" dirty="0" smtClean="0"/>
              <a:t>We perceive threats more easily than rewards or potentials.</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07A9F526-35B8-4045-910F-51D27BC7263F}" type="slidenum">
              <a:rPr lang="en-US" smtClean="0"/>
              <a:t>21</a:t>
            </a:fld>
            <a:endParaRPr lang="en-US"/>
          </a:p>
        </p:txBody>
      </p:sp>
    </p:spTree>
    <p:extLst>
      <p:ext uri="{BB962C8B-B14F-4D97-AF65-F5344CB8AC3E}">
        <p14:creationId xmlns:p14="http://schemas.microsoft.com/office/powerpoint/2010/main" val="3969801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study, researchers showed participants pictures of positive, negative, and neutral stimuli and found that electrical activity in the cerebral cortex was stronger toward the negative stimuli compared to positive or neutral stimuli. So, we are wired to focus on negative things.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22</a:t>
            </a:fld>
            <a:endParaRPr lang="en-US"/>
          </a:p>
        </p:txBody>
      </p:sp>
    </p:spTree>
    <p:extLst>
      <p:ext uri="{BB962C8B-B14F-4D97-AF65-F5344CB8AC3E}">
        <p14:creationId xmlns:p14="http://schemas.microsoft.com/office/powerpoint/2010/main" val="2285630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negativity bias is even evident in our language. For example, of the 558 emotion words in the dictionary, 62% of them are negative and only 38% of them are positive.  And, of the most common emotion words that people use, 70% of them are negative.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23</a:t>
            </a:fld>
            <a:endParaRPr lang="en-US"/>
          </a:p>
        </p:txBody>
      </p:sp>
    </p:spTree>
    <p:extLst>
      <p:ext uri="{BB962C8B-B14F-4D97-AF65-F5344CB8AC3E}">
        <p14:creationId xmlns:p14="http://schemas.microsoft.com/office/powerpoint/2010/main" val="730821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good day, are you in a good mood the next day? What about when you have a bad day?</a:t>
            </a:r>
          </a:p>
          <a:p>
            <a:r>
              <a:rPr lang="en-US" dirty="0" smtClean="0"/>
              <a:t>There’s evidence that having a bad day is associated with lower well-being the following day, but having a good day is not associated with higher well-being the following day. So, bad events have effects that are longer-lasting compared to good events. </a:t>
            </a:r>
          </a:p>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24</a:t>
            </a:fld>
            <a:endParaRPr lang="en-US"/>
          </a:p>
        </p:txBody>
      </p:sp>
    </p:spTree>
    <p:extLst>
      <p:ext uri="{BB962C8B-B14F-4D97-AF65-F5344CB8AC3E}">
        <p14:creationId xmlns:p14="http://schemas.microsoft.com/office/powerpoint/2010/main" val="3896883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4E401-C089-45E3-8B29-FFA83536D34E}" type="slidenum">
              <a:rPr lang="en-US" smtClean="0"/>
              <a:t>25</a:t>
            </a:fld>
            <a:endParaRPr lang="en-US"/>
          </a:p>
        </p:txBody>
      </p:sp>
    </p:spTree>
    <p:extLst>
      <p:ext uri="{BB962C8B-B14F-4D97-AF65-F5344CB8AC3E}">
        <p14:creationId xmlns:p14="http://schemas.microsoft.com/office/powerpoint/2010/main" val="2578775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aseline="0" dirty="0" smtClean="0"/>
              <a:t>Thought exercise:</a:t>
            </a:r>
          </a:p>
          <a:p>
            <a:pPr algn="l"/>
            <a:endParaRPr lang="en-US" baseline="0" dirty="0" smtClean="0"/>
          </a:p>
          <a:p>
            <a:pPr algn="l"/>
            <a:r>
              <a:rPr lang="en-US" baseline="0" dirty="0" smtClean="0"/>
              <a:t>Imagine you’re in ancient times and you hear a </a:t>
            </a:r>
            <a:r>
              <a:rPr lang="en-US" baseline="0" dirty="0" err="1" smtClean="0"/>
              <a:t>sabertooth</a:t>
            </a:r>
            <a:r>
              <a:rPr lang="en-US" baseline="0" dirty="0" smtClean="0"/>
              <a:t> tiger. What do you feel? What do you do?</a:t>
            </a:r>
          </a:p>
          <a:p>
            <a:pPr algn="l"/>
            <a:endParaRPr lang="en-US" baseline="0" dirty="0" smtClean="0"/>
          </a:p>
          <a:p>
            <a:pPr defTabSz="881390">
              <a:defRPr/>
            </a:pPr>
            <a:r>
              <a:rPr lang="en-US" baseline="0" dirty="0" smtClean="0"/>
              <a:t>Answer: the amygdala fired, releasing stress hormones (primarily adrenaline). It’s a good response to danger because it mobilizes us for activity – fight, flight, fright. Increased heart rate, blood pressure, breathing – all are adaptive mechanisms for survival.</a:t>
            </a:r>
          </a:p>
          <a:p>
            <a:pPr algn="l"/>
            <a:endParaRPr lang="en-US" baseline="0" dirty="0" smtClean="0"/>
          </a:p>
          <a:p>
            <a:pPr algn="l"/>
            <a:r>
              <a:rPr lang="en-US" baseline="0" dirty="0" smtClean="0"/>
              <a:t>Concern of ancient people was not on the pleasures of life, falling in love, etc. They needed to survive and pay attention to threats. The humans that survived in ancient times were the ones who could best focus on danger/threats and avoid them.</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26</a:t>
            </a:fld>
            <a:endParaRPr lang="en-US"/>
          </a:p>
        </p:txBody>
      </p:sp>
    </p:spTree>
    <p:extLst>
      <p:ext uri="{BB962C8B-B14F-4D97-AF65-F5344CB8AC3E}">
        <p14:creationId xmlns:p14="http://schemas.microsoft.com/office/powerpoint/2010/main" val="148030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brain evolved like an onion – at the central core, we have an ancient part (what we call the “emotional brain”) that’s hard-wired to exhibit negative, obsessional thinking and a fight or flight survival-based response. </a:t>
            </a:r>
          </a:p>
          <a:p>
            <a:endParaRPr lang="en-US" dirty="0" smtClean="0"/>
          </a:p>
          <a:p>
            <a:r>
              <a:rPr lang="en-US" dirty="0" smtClean="0"/>
              <a:t>The amygdala fires</a:t>
            </a:r>
            <a:r>
              <a:rPr lang="en-US" baseline="0" dirty="0" smtClean="0"/>
              <a:t> when we feel threatened. In modern times this is more psychological than physical (threats to self-esteem, ego, self-control).</a:t>
            </a:r>
          </a:p>
          <a:p>
            <a:endParaRPr lang="en-US" baseline="0" dirty="0" smtClean="0"/>
          </a:p>
          <a:p>
            <a:r>
              <a:rPr lang="en-US" baseline="0" dirty="0" smtClean="0"/>
              <a:t>Later in evolution, however, we developed the prefrontal cortex. The PFC is the logical, rational part of our brains. The PFC is directly connected with the emotional brain. This means we can train our PFC to exert control over the amygdala during stressful times, in order to remain calm and rational. This helps prevent us from being overwhelmed by stressors, and to be better problem-solvers, and to enhance resiliency.</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27</a:t>
            </a:fld>
            <a:endParaRPr lang="en-US"/>
          </a:p>
        </p:txBody>
      </p:sp>
    </p:spTree>
    <p:extLst>
      <p:ext uri="{BB962C8B-B14F-4D97-AF65-F5344CB8AC3E}">
        <p14:creationId xmlns:p14="http://schemas.microsoft.com/office/powerpoint/2010/main" val="1421210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way to think of this, instead of emotional brain and PFC, is “low road</a:t>
            </a:r>
            <a:r>
              <a:rPr lang="en-US" baseline="0" dirty="0" smtClean="0"/>
              <a:t> vs. high road.</a:t>
            </a:r>
            <a:r>
              <a:rPr lang="en-US" dirty="0" smtClean="0"/>
              <a:t>”</a:t>
            </a:r>
          </a:p>
          <a:p>
            <a:endParaRPr lang="en-US" dirty="0" smtClean="0"/>
          </a:p>
          <a:p>
            <a:r>
              <a:rPr lang="en-US" dirty="0" smtClean="0"/>
              <a:t>Low road</a:t>
            </a:r>
            <a:r>
              <a:rPr lang="en-US" baseline="0" dirty="0" smtClean="0"/>
              <a:t> is easy, takes no effort, but it’s dangerous. Fender-benders and might injure others.</a:t>
            </a:r>
          </a:p>
          <a:p>
            <a:endParaRPr lang="en-US" baseline="0" dirty="0" smtClean="0"/>
          </a:p>
          <a:p>
            <a:r>
              <a:rPr lang="en-US" baseline="0" dirty="0" smtClean="0"/>
              <a:t>High road requires more thought and effort, but you’ll get where you’re going without wrecking your car or running over pedestrians.</a:t>
            </a:r>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28</a:t>
            </a:fld>
            <a:endParaRPr lang="en-US"/>
          </a:p>
        </p:txBody>
      </p:sp>
    </p:spTree>
    <p:extLst>
      <p:ext uri="{BB962C8B-B14F-4D97-AF65-F5344CB8AC3E}">
        <p14:creationId xmlns:p14="http://schemas.microsoft.com/office/powerpoint/2010/main" val="1727960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modern times, physical</a:t>
            </a:r>
            <a:r>
              <a:rPr lang="en-US" baseline="0" dirty="0" smtClean="0"/>
              <a:t> threats are less common - </a:t>
            </a:r>
            <a:r>
              <a:rPr lang="en-US" dirty="0" smtClean="0"/>
              <a:t>threats are more psychological in nature (e.g., threats to our ego, threats to our sense of control, etc.) but they still trigger this kind of acute negative emotional response and this part of the brain still exerts control over</a:t>
            </a:r>
            <a:r>
              <a:rPr lang="en-US" baseline="0" dirty="0" smtClean="0"/>
              <a:t> us</a:t>
            </a:r>
            <a:r>
              <a:rPr lang="en-US" dirty="0" smtClean="0"/>
              <a:t>. Therefore, even when we experience a lot of positive events in our day, one negative event can dramatically affect our mood. Negative events are more likely to draw our attention and have a stronger and more long-lasting impact on us. </a:t>
            </a:r>
          </a:p>
          <a:p>
            <a:endParaRPr lang="en-US" dirty="0" smtClean="0"/>
          </a:p>
          <a:p>
            <a:r>
              <a:rPr lang="en-US" dirty="0" smtClean="0"/>
              <a:t>Research shows these are the top 5 workplace amygdala triggers.</a:t>
            </a:r>
          </a:p>
          <a:p>
            <a:endParaRPr lang="en-US" dirty="0" smtClean="0"/>
          </a:p>
        </p:txBody>
      </p:sp>
      <p:sp>
        <p:nvSpPr>
          <p:cNvPr id="4" name="Slide Number Placeholder 3"/>
          <p:cNvSpPr>
            <a:spLocks noGrp="1"/>
          </p:cNvSpPr>
          <p:nvPr>
            <p:ph type="sldNum" sz="quarter" idx="10"/>
          </p:nvPr>
        </p:nvSpPr>
        <p:spPr/>
        <p:txBody>
          <a:bodyPr/>
          <a:lstStyle/>
          <a:p>
            <a:fld id="{DA422B74-C090-4020-BBAD-7B1F00AD9AC3}" type="slidenum">
              <a:rPr lang="en-US" smtClean="0"/>
              <a:pPr/>
              <a:t>29</a:t>
            </a:fld>
            <a:endParaRPr lang="en-US" dirty="0"/>
          </a:p>
        </p:txBody>
      </p:sp>
    </p:spTree>
    <p:extLst>
      <p:ext uri="{BB962C8B-B14F-4D97-AF65-F5344CB8AC3E}">
        <p14:creationId xmlns:p14="http://schemas.microsoft.com/office/powerpoint/2010/main" val="266001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3</a:t>
            </a:fld>
            <a:endParaRPr lang="en-US" dirty="0"/>
          </a:p>
        </p:txBody>
      </p:sp>
    </p:spTree>
    <p:extLst>
      <p:ext uri="{BB962C8B-B14F-4D97-AF65-F5344CB8AC3E}">
        <p14:creationId xmlns:p14="http://schemas.microsoft.com/office/powerpoint/2010/main" val="629873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30</a:t>
            </a:fld>
            <a:endParaRPr lang="en-US" dirty="0"/>
          </a:p>
        </p:txBody>
      </p:sp>
    </p:spTree>
    <p:extLst>
      <p:ext uri="{BB962C8B-B14F-4D97-AF65-F5344CB8AC3E}">
        <p14:creationId xmlns:p14="http://schemas.microsoft.com/office/powerpoint/2010/main" val="3974875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31</a:t>
            </a:fld>
            <a:endParaRPr lang="en-US" dirty="0"/>
          </a:p>
        </p:txBody>
      </p:sp>
    </p:spTree>
    <p:extLst>
      <p:ext uri="{BB962C8B-B14F-4D97-AF65-F5344CB8AC3E}">
        <p14:creationId xmlns:p14="http://schemas.microsoft.com/office/powerpoint/2010/main" val="296895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32</a:t>
            </a:fld>
            <a:endParaRPr lang="en-US" dirty="0"/>
          </a:p>
        </p:txBody>
      </p:sp>
    </p:spTree>
    <p:extLst>
      <p:ext uri="{BB962C8B-B14F-4D97-AF65-F5344CB8AC3E}">
        <p14:creationId xmlns:p14="http://schemas.microsoft.com/office/powerpoint/2010/main" val="3934743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next activity, we will explore what resiliency looks like. Please divide into groups of 4. I will give each group a large piece of paper from the easel</a:t>
            </a:r>
            <a:r>
              <a:rPr lang="en-US" baseline="0" dirty="0" smtClean="0"/>
              <a:t> and ask you to</a:t>
            </a:r>
            <a:r>
              <a:rPr lang="en-US" dirty="0" smtClean="0"/>
              <a:t> write out 5 action statements that are most illustrative of resilient people. These actions should be observable. </a:t>
            </a:r>
          </a:p>
          <a:p>
            <a:endParaRPr lang="en-US" dirty="0" smtClean="0"/>
          </a:p>
          <a:p>
            <a:r>
              <a:rPr lang="en-US" dirty="0" smtClean="0"/>
              <a:t>Each group will also draw a picture and choose a song that represents resiliency. You can write your action statements, draw</a:t>
            </a:r>
            <a:r>
              <a:rPr lang="en-US" baseline="0" dirty="0" smtClean="0"/>
              <a:t> your picture, and write your song on this one piece of paper. </a:t>
            </a:r>
            <a:r>
              <a:rPr lang="en-US" dirty="0" smtClean="0"/>
              <a:t>When each group is done, members will stick their paper to the wall, an</a:t>
            </a:r>
            <a:r>
              <a:rPr lang="en-US" baseline="0" dirty="0" smtClean="0"/>
              <a:t>d </a:t>
            </a:r>
            <a:r>
              <a:rPr lang="en-US" dirty="0" smtClean="0"/>
              <a:t>present their action statements, picture, and song choice to the larger group.   </a:t>
            </a:r>
          </a:p>
          <a:p>
            <a:r>
              <a:rPr lang="en-US" dirty="0" smtClean="0"/>
              <a:t>During your presentation, make sure you explain why you chose each symbol (statements, picture, and song).</a:t>
            </a:r>
          </a:p>
          <a:p>
            <a:endParaRPr lang="en-US" dirty="0" smtClean="0"/>
          </a:p>
          <a:p>
            <a:r>
              <a:rPr lang="en-US" dirty="0" smtClean="0"/>
              <a:t>(Keep</a:t>
            </a:r>
            <a:r>
              <a:rPr lang="en-US" baseline="0" dirty="0" smtClean="0"/>
              <a:t> them updated on time)</a:t>
            </a:r>
            <a:endParaRPr lang="en-US" dirty="0" smtClean="0"/>
          </a:p>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33</a:t>
            </a:fld>
            <a:endParaRPr lang="en-US"/>
          </a:p>
        </p:txBody>
      </p:sp>
    </p:spTree>
    <p:extLst>
      <p:ext uri="{BB962C8B-B14F-4D97-AF65-F5344CB8AC3E}">
        <p14:creationId xmlns:p14="http://schemas.microsoft.com/office/powerpoint/2010/main" val="3524708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34</a:t>
            </a:fld>
            <a:endParaRPr lang="en-US" dirty="0"/>
          </a:p>
        </p:txBody>
      </p:sp>
    </p:spTree>
    <p:extLst>
      <p:ext uri="{BB962C8B-B14F-4D97-AF65-F5344CB8AC3E}">
        <p14:creationId xmlns:p14="http://schemas.microsoft.com/office/powerpoint/2010/main" val="1767177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36</a:t>
            </a:fld>
            <a:endParaRPr lang="en-US" dirty="0"/>
          </a:p>
        </p:txBody>
      </p:sp>
    </p:spTree>
    <p:extLst>
      <p:ext uri="{BB962C8B-B14F-4D97-AF65-F5344CB8AC3E}">
        <p14:creationId xmlns:p14="http://schemas.microsoft.com/office/powerpoint/2010/main" val="2460484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37</a:t>
            </a:fld>
            <a:endParaRPr lang="en-US" dirty="0"/>
          </a:p>
        </p:txBody>
      </p:sp>
    </p:spTree>
    <p:extLst>
      <p:ext uri="{BB962C8B-B14F-4D97-AF65-F5344CB8AC3E}">
        <p14:creationId xmlns:p14="http://schemas.microsoft.com/office/powerpoint/2010/main" val="227958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38</a:t>
            </a:fld>
            <a:endParaRPr lang="en-US" dirty="0"/>
          </a:p>
        </p:txBody>
      </p:sp>
    </p:spTree>
    <p:extLst>
      <p:ext uri="{BB962C8B-B14F-4D97-AF65-F5344CB8AC3E}">
        <p14:creationId xmlns:p14="http://schemas.microsoft.com/office/powerpoint/2010/main" val="876817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39</a:t>
            </a:fld>
            <a:endParaRPr lang="en-US" dirty="0"/>
          </a:p>
        </p:txBody>
      </p:sp>
    </p:spTree>
    <p:extLst>
      <p:ext uri="{BB962C8B-B14F-4D97-AF65-F5344CB8AC3E}">
        <p14:creationId xmlns:p14="http://schemas.microsoft.com/office/powerpoint/2010/main" val="3476966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40</a:t>
            </a:fld>
            <a:endParaRPr lang="en-US" dirty="0"/>
          </a:p>
        </p:txBody>
      </p:sp>
    </p:spTree>
    <p:extLst>
      <p:ext uri="{BB962C8B-B14F-4D97-AF65-F5344CB8AC3E}">
        <p14:creationId xmlns:p14="http://schemas.microsoft.com/office/powerpoint/2010/main" val="3281006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4</a:t>
            </a:fld>
            <a:endParaRPr lang="en-US" dirty="0"/>
          </a:p>
        </p:txBody>
      </p:sp>
    </p:spTree>
    <p:extLst>
      <p:ext uri="{BB962C8B-B14F-4D97-AF65-F5344CB8AC3E}">
        <p14:creationId xmlns:p14="http://schemas.microsoft.com/office/powerpoint/2010/main" val="3000381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41</a:t>
            </a:fld>
            <a:endParaRPr lang="en-US" dirty="0"/>
          </a:p>
        </p:txBody>
      </p:sp>
    </p:spTree>
    <p:extLst>
      <p:ext uri="{BB962C8B-B14F-4D97-AF65-F5344CB8AC3E}">
        <p14:creationId xmlns:p14="http://schemas.microsoft.com/office/powerpoint/2010/main" val="2212886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42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43</a:t>
            </a:fld>
            <a:endParaRPr lang="en-US" dirty="0"/>
          </a:p>
        </p:txBody>
      </p:sp>
    </p:spTree>
    <p:extLst>
      <p:ext uri="{BB962C8B-B14F-4D97-AF65-F5344CB8AC3E}">
        <p14:creationId xmlns:p14="http://schemas.microsoft.com/office/powerpoint/2010/main" val="1977243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44</a:t>
            </a:fld>
            <a:endParaRPr lang="en-US" dirty="0"/>
          </a:p>
        </p:txBody>
      </p:sp>
    </p:spTree>
    <p:extLst>
      <p:ext uri="{BB962C8B-B14F-4D97-AF65-F5344CB8AC3E}">
        <p14:creationId xmlns:p14="http://schemas.microsoft.com/office/powerpoint/2010/main" val="488565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45</a:t>
            </a:fld>
            <a:endParaRPr lang="en-US" dirty="0"/>
          </a:p>
        </p:txBody>
      </p:sp>
    </p:spTree>
    <p:extLst>
      <p:ext uri="{BB962C8B-B14F-4D97-AF65-F5344CB8AC3E}">
        <p14:creationId xmlns:p14="http://schemas.microsoft.com/office/powerpoint/2010/main" val="1788939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46</a:t>
            </a:fld>
            <a:endParaRPr lang="en-US" dirty="0"/>
          </a:p>
        </p:txBody>
      </p:sp>
    </p:spTree>
    <p:extLst>
      <p:ext uri="{BB962C8B-B14F-4D97-AF65-F5344CB8AC3E}">
        <p14:creationId xmlns:p14="http://schemas.microsoft.com/office/powerpoint/2010/main" val="3693095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47</a:t>
            </a:fld>
            <a:endParaRPr lang="en-US" dirty="0"/>
          </a:p>
        </p:txBody>
      </p:sp>
    </p:spTree>
    <p:extLst>
      <p:ext uri="{BB962C8B-B14F-4D97-AF65-F5344CB8AC3E}">
        <p14:creationId xmlns:p14="http://schemas.microsoft.com/office/powerpoint/2010/main" val="941419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48</a:t>
            </a:fld>
            <a:endParaRPr lang="en-US" dirty="0"/>
          </a:p>
        </p:txBody>
      </p:sp>
    </p:spTree>
    <p:extLst>
      <p:ext uri="{BB962C8B-B14F-4D97-AF65-F5344CB8AC3E}">
        <p14:creationId xmlns:p14="http://schemas.microsoft.com/office/powerpoint/2010/main" val="9963343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49</a:t>
            </a:fld>
            <a:endParaRPr lang="en-US" dirty="0"/>
          </a:p>
        </p:txBody>
      </p:sp>
    </p:spTree>
    <p:extLst>
      <p:ext uri="{BB962C8B-B14F-4D97-AF65-F5344CB8AC3E}">
        <p14:creationId xmlns:p14="http://schemas.microsoft.com/office/powerpoint/2010/main" val="4163953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50</a:t>
            </a:fld>
            <a:endParaRPr lang="en-US" dirty="0"/>
          </a:p>
        </p:txBody>
      </p:sp>
    </p:spTree>
    <p:extLst>
      <p:ext uri="{BB962C8B-B14F-4D97-AF65-F5344CB8AC3E}">
        <p14:creationId xmlns:p14="http://schemas.microsoft.com/office/powerpoint/2010/main" val="659121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51</a:t>
            </a:fld>
            <a:endParaRPr lang="en-US" dirty="0"/>
          </a:p>
        </p:txBody>
      </p:sp>
    </p:spTree>
    <p:extLst>
      <p:ext uri="{BB962C8B-B14F-4D97-AF65-F5344CB8AC3E}">
        <p14:creationId xmlns:p14="http://schemas.microsoft.com/office/powerpoint/2010/main" val="1910588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52</a:t>
            </a:fld>
            <a:endParaRPr lang="en-US" dirty="0"/>
          </a:p>
        </p:txBody>
      </p:sp>
    </p:spTree>
    <p:extLst>
      <p:ext uri="{BB962C8B-B14F-4D97-AF65-F5344CB8AC3E}">
        <p14:creationId xmlns:p14="http://schemas.microsoft.com/office/powerpoint/2010/main" val="1980559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53</a:t>
            </a:fld>
            <a:endParaRPr lang="en-US" dirty="0"/>
          </a:p>
        </p:txBody>
      </p:sp>
    </p:spTree>
    <p:extLst>
      <p:ext uri="{BB962C8B-B14F-4D97-AF65-F5344CB8AC3E}">
        <p14:creationId xmlns:p14="http://schemas.microsoft.com/office/powerpoint/2010/main" val="35107468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54</a:t>
            </a:fld>
            <a:endParaRPr lang="en-US" dirty="0"/>
          </a:p>
        </p:txBody>
      </p:sp>
    </p:spTree>
    <p:extLst>
      <p:ext uri="{BB962C8B-B14F-4D97-AF65-F5344CB8AC3E}">
        <p14:creationId xmlns:p14="http://schemas.microsoft.com/office/powerpoint/2010/main" val="1025504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55</a:t>
            </a:fld>
            <a:endParaRPr lang="en-US" dirty="0"/>
          </a:p>
        </p:txBody>
      </p:sp>
    </p:spTree>
    <p:extLst>
      <p:ext uri="{BB962C8B-B14F-4D97-AF65-F5344CB8AC3E}">
        <p14:creationId xmlns:p14="http://schemas.microsoft.com/office/powerpoint/2010/main" val="14740565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56</a:t>
            </a:fld>
            <a:endParaRPr lang="en-US" dirty="0"/>
          </a:p>
        </p:txBody>
      </p:sp>
    </p:spTree>
    <p:extLst>
      <p:ext uri="{BB962C8B-B14F-4D97-AF65-F5344CB8AC3E}">
        <p14:creationId xmlns:p14="http://schemas.microsoft.com/office/powerpoint/2010/main" val="18921923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57</a:t>
            </a:fld>
            <a:endParaRPr lang="en-US" dirty="0"/>
          </a:p>
        </p:txBody>
      </p:sp>
    </p:spTree>
    <p:extLst>
      <p:ext uri="{BB962C8B-B14F-4D97-AF65-F5344CB8AC3E}">
        <p14:creationId xmlns:p14="http://schemas.microsoft.com/office/powerpoint/2010/main" val="2786637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58</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59</a:t>
            </a:fld>
            <a:endParaRPr lang="en-US" dirty="0"/>
          </a:p>
        </p:txBody>
      </p:sp>
    </p:spTree>
    <p:extLst>
      <p:ext uri="{BB962C8B-B14F-4D97-AF65-F5344CB8AC3E}">
        <p14:creationId xmlns:p14="http://schemas.microsoft.com/office/powerpoint/2010/main" val="3789424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60</a:t>
            </a:fld>
            <a:endParaRPr lang="en-US" dirty="0"/>
          </a:p>
        </p:txBody>
      </p:sp>
    </p:spTree>
    <p:extLst>
      <p:ext uri="{BB962C8B-B14F-4D97-AF65-F5344CB8AC3E}">
        <p14:creationId xmlns:p14="http://schemas.microsoft.com/office/powerpoint/2010/main" val="1450274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6</a:t>
            </a:fld>
            <a:endParaRPr lang="en-US" dirty="0"/>
          </a:p>
        </p:txBody>
      </p:sp>
    </p:spTree>
    <p:extLst>
      <p:ext uri="{BB962C8B-B14F-4D97-AF65-F5344CB8AC3E}">
        <p14:creationId xmlns:p14="http://schemas.microsoft.com/office/powerpoint/2010/main" val="3714715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61</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62</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63</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64</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65</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66</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67</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68</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69</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70</a:t>
            </a:fld>
            <a:endParaRPr lang="en-US" dirty="0"/>
          </a:p>
        </p:txBody>
      </p:sp>
    </p:spTree>
    <p:extLst>
      <p:ext uri="{BB962C8B-B14F-4D97-AF65-F5344CB8AC3E}">
        <p14:creationId xmlns:p14="http://schemas.microsoft.com/office/powerpoint/2010/main" val="4097675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7</a:t>
            </a:fld>
            <a:endParaRPr lang="en-US" dirty="0"/>
          </a:p>
        </p:txBody>
      </p:sp>
    </p:spTree>
    <p:extLst>
      <p:ext uri="{BB962C8B-B14F-4D97-AF65-F5344CB8AC3E}">
        <p14:creationId xmlns:p14="http://schemas.microsoft.com/office/powerpoint/2010/main" val="2333213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71</a:t>
            </a:fld>
            <a:endParaRPr lang="en-US" dirty="0"/>
          </a:p>
        </p:txBody>
      </p:sp>
    </p:spTree>
    <p:extLst>
      <p:ext uri="{BB962C8B-B14F-4D97-AF65-F5344CB8AC3E}">
        <p14:creationId xmlns:p14="http://schemas.microsoft.com/office/powerpoint/2010/main" val="19441782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72</a:t>
            </a:fld>
            <a:endParaRPr lang="en-US" dirty="0"/>
          </a:p>
        </p:txBody>
      </p:sp>
    </p:spTree>
    <p:extLst>
      <p:ext uri="{BB962C8B-B14F-4D97-AF65-F5344CB8AC3E}">
        <p14:creationId xmlns:p14="http://schemas.microsoft.com/office/powerpoint/2010/main" val="27911966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73</a:t>
            </a:fld>
            <a:endParaRPr lang="en-US" dirty="0"/>
          </a:p>
        </p:txBody>
      </p:sp>
    </p:spTree>
    <p:extLst>
      <p:ext uri="{BB962C8B-B14F-4D97-AF65-F5344CB8AC3E}">
        <p14:creationId xmlns:p14="http://schemas.microsoft.com/office/powerpoint/2010/main" val="19627493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74</a:t>
            </a:fld>
            <a:endParaRPr lang="en-US" dirty="0"/>
          </a:p>
        </p:txBody>
      </p:sp>
    </p:spTree>
    <p:extLst>
      <p:ext uri="{BB962C8B-B14F-4D97-AF65-F5344CB8AC3E}">
        <p14:creationId xmlns:p14="http://schemas.microsoft.com/office/powerpoint/2010/main" val="1885782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75</a:t>
            </a:fld>
            <a:endParaRPr lang="en-US" dirty="0"/>
          </a:p>
        </p:txBody>
      </p:sp>
    </p:spTree>
    <p:extLst>
      <p:ext uri="{BB962C8B-B14F-4D97-AF65-F5344CB8AC3E}">
        <p14:creationId xmlns:p14="http://schemas.microsoft.com/office/powerpoint/2010/main" val="280545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76</a:t>
            </a:fld>
            <a:endParaRPr lang="en-US" dirty="0"/>
          </a:p>
        </p:txBody>
      </p:sp>
    </p:spTree>
    <p:extLst>
      <p:ext uri="{BB962C8B-B14F-4D97-AF65-F5344CB8AC3E}">
        <p14:creationId xmlns:p14="http://schemas.microsoft.com/office/powerpoint/2010/main" val="41770684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77</a:t>
            </a:fld>
            <a:endParaRPr lang="en-US" dirty="0"/>
          </a:p>
        </p:txBody>
      </p:sp>
    </p:spTree>
    <p:extLst>
      <p:ext uri="{BB962C8B-B14F-4D97-AF65-F5344CB8AC3E}">
        <p14:creationId xmlns:p14="http://schemas.microsoft.com/office/powerpoint/2010/main" val="33090637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78</a:t>
            </a:fld>
            <a:endParaRPr lang="en-US" dirty="0"/>
          </a:p>
        </p:txBody>
      </p:sp>
    </p:spTree>
    <p:extLst>
      <p:ext uri="{BB962C8B-B14F-4D97-AF65-F5344CB8AC3E}">
        <p14:creationId xmlns:p14="http://schemas.microsoft.com/office/powerpoint/2010/main" val="37675764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We are going to go through an activity to help solidify these categories of automatic beliefs in your head. I’m going to read a statement (for example, “Everything is always so hard for me.”) For each statement, the first person who can write the correct automatic</a:t>
            </a:r>
            <a:r>
              <a:rPr lang="en-US" baseline="0" dirty="0" smtClean="0"/>
              <a:t> thought</a:t>
            </a:r>
            <a:r>
              <a:rPr lang="en-US" dirty="0" smtClean="0"/>
              <a:t> associated with the statement will earn a point. At the</a:t>
            </a:r>
            <a:r>
              <a:rPr lang="en-US" baseline="0" dirty="0" smtClean="0"/>
              <a:t> end, the person with the highest score wins. </a:t>
            </a:r>
          </a:p>
          <a:p>
            <a:endParaRPr lang="en-US" baseline="0" dirty="0" smtClean="0"/>
          </a:p>
          <a:p>
            <a:r>
              <a:rPr lang="en-US" baseline="0" dirty="0" smtClean="0"/>
              <a:t>(Start with about 3 practice statements). </a:t>
            </a:r>
          </a:p>
          <a:p>
            <a:endParaRPr lang="en-US" baseline="0" dirty="0" smtClean="0"/>
          </a:p>
          <a:p>
            <a:r>
              <a:rPr lang="en-US" dirty="0" smtClean="0"/>
              <a:t>-“It’s my supervisor’s fault that I performed poorly this quarter.” (The answer is “Blaming”)</a:t>
            </a:r>
          </a:p>
          <a:p>
            <a:endParaRPr lang="en-US" dirty="0" smtClean="0"/>
          </a:p>
          <a:p>
            <a:r>
              <a:rPr lang="en-US" dirty="0" smtClean="0"/>
              <a:t>-“I know that if I deliver this presentation, I will just make a fool of myself.” (The answer is “Assuming”)</a:t>
            </a:r>
          </a:p>
          <a:p>
            <a:endParaRPr lang="en-US" dirty="0" smtClean="0"/>
          </a:p>
          <a:p>
            <a:r>
              <a:rPr lang="en-US" dirty="0" smtClean="0"/>
              <a:t>-“My boss just told me I led the meeting well, but he gives compliments to everyone.” (The answer is “Magnifying or Minimizing”)</a:t>
            </a:r>
          </a:p>
          <a:p>
            <a:endParaRPr lang="en-US" dirty="0" smtClean="0"/>
          </a:p>
          <a:p>
            <a:r>
              <a:rPr lang="en-US" dirty="0" smtClean="0"/>
              <a:t>-“It’s all my fault that my company’s earnings went down this year.” (The answer is “Personalizing”)</a:t>
            </a:r>
          </a:p>
          <a:p>
            <a:endParaRPr lang="en-US" dirty="0" smtClean="0"/>
          </a:p>
          <a:p>
            <a:r>
              <a:rPr lang="en-US" dirty="0" smtClean="0"/>
              <a:t>-“If this project doesn’t go well, I will never be able to move up in the company.” (The answer is “Overgeneralizing”)</a:t>
            </a:r>
          </a:p>
          <a:p>
            <a:endParaRPr lang="en-US" dirty="0" smtClean="0"/>
          </a:p>
          <a:p>
            <a:r>
              <a:rPr lang="en-US" dirty="0" smtClean="0"/>
              <a:t>-“I’m a loser.” (The answer is “Labeling”)</a:t>
            </a:r>
          </a:p>
          <a:p>
            <a:endParaRPr lang="en-US" dirty="0" smtClean="0"/>
          </a:p>
          <a:p>
            <a:r>
              <a:rPr lang="en-US" dirty="0" smtClean="0"/>
              <a:t>-“If I goof up on this, I will be the laughing stock of the office.” (The answer is “Catastrophizing”)</a:t>
            </a:r>
          </a:p>
          <a:p>
            <a:endParaRPr lang="en-US" dirty="0" smtClean="0"/>
          </a:p>
          <a:p>
            <a:r>
              <a:rPr lang="en-US" dirty="0" smtClean="0"/>
              <a:t>-“Everything is always so hard for me.” (The answer is “Overgeneralizing”)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79</a:t>
            </a:fld>
            <a:endParaRPr lang="en-US" dirty="0"/>
          </a:p>
        </p:txBody>
      </p:sp>
    </p:spTree>
    <p:extLst>
      <p:ext uri="{BB962C8B-B14F-4D97-AF65-F5344CB8AC3E}">
        <p14:creationId xmlns:p14="http://schemas.microsoft.com/office/powerpoint/2010/main" val="40593148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pPr/>
              <a:t>80</a:t>
            </a:fld>
            <a:endParaRPr lang="en-US" dirty="0"/>
          </a:p>
        </p:txBody>
      </p:sp>
    </p:spTree>
    <p:extLst>
      <p:ext uri="{BB962C8B-B14F-4D97-AF65-F5344CB8AC3E}">
        <p14:creationId xmlns:p14="http://schemas.microsoft.com/office/powerpoint/2010/main" val="405931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workplace</a:t>
            </a:r>
            <a:r>
              <a:rPr lang="en-US" baseline="0" dirty="0" smtClean="0"/>
              <a:t> is stressful. </a:t>
            </a:r>
          </a:p>
          <a:p>
            <a:endParaRPr lang="en-US" dirty="0" smtClean="0"/>
          </a:p>
          <a:p>
            <a:r>
              <a:rPr lang="en-US" dirty="0" smtClean="0"/>
              <a:t>Recent American</a:t>
            </a:r>
            <a:r>
              <a:rPr lang="en-US" baseline="0" dirty="0" smtClean="0"/>
              <a:t> Psychological Association</a:t>
            </a:r>
            <a:r>
              <a:rPr lang="en-US" dirty="0" smtClean="0"/>
              <a:t> survey (2009):</a:t>
            </a:r>
          </a:p>
          <a:p>
            <a:endParaRPr lang="en-US" dirty="0" smtClean="0"/>
          </a:p>
          <a:p>
            <a:r>
              <a:rPr lang="en-US" dirty="0"/>
              <a:t>69% of employees report that work is a significant source of stress and 41% say they typically feel tense or stressed out during the workday.</a:t>
            </a:r>
            <a:br>
              <a:rPr lang="en-US" dirty="0"/>
            </a:br>
            <a:r>
              <a:rPr lang="en-US" dirty="0"/>
              <a:t> </a:t>
            </a:r>
          </a:p>
          <a:p>
            <a:r>
              <a:rPr lang="en-US" dirty="0"/>
              <a:t>51% of employees said they were less productive at work as a result of stress.</a:t>
            </a:r>
            <a:br>
              <a:rPr lang="en-US" dirty="0"/>
            </a:br>
            <a:r>
              <a:rPr lang="en-US" dirty="0"/>
              <a:t> </a:t>
            </a:r>
            <a:br>
              <a:rPr lang="en-US" dirty="0"/>
            </a:br>
            <a:r>
              <a:rPr lang="en-US" dirty="0"/>
              <a:t>52% have made a decision about their career such as looking for a new job, declining a promotion or leaving a </a:t>
            </a:r>
            <a:r>
              <a:rPr lang="en-US" dirty="0" smtClean="0"/>
              <a:t>job based </a:t>
            </a:r>
            <a:r>
              <a:rPr lang="en-US" dirty="0"/>
              <a:t>on workplace stress.</a:t>
            </a:r>
            <a:br>
              <a:rPr lang="en-US" dirty="0"/>
            </a:br>
            <a:r>
              <a:rPr lang="en-US" dirty="0"/>
              <a:t> </a:t>
            </a:r>
            <a:br>
              <a:rPr lang="en-US" dirty="0"/>
            </a:br>
            <a:r>
              <a:rPr lang="en-US" dirty="0"/>
              <a:t>Job pressure (coworker tension, bosses, work overload) is cited as the #1 cause of stress in the US (APA, 2013)</a:t>
            </a:r>
            <a:br>
              <a:rPr lang="en-US" dirty="0"/>
            </a:br>
            <a:r>
              <a:rPr lang="en-US" dirty="0"/>
              <a:t> </a:t>
            </a:r>
            <a:br>
              <a:rPr lang="en-US" dirty="0"/>
            </a:br>
            <a:r>
              <a:rPr lang="en-US" dirty="0"/>
              <a:t>Stress is linked to the six leading causes of death--</a:t>
            </a:r>
            <a:r>
              <a:rPr lang="en-US" u="sng" dirty="0"/>
              <a:t>heart disease, cancer, lung ailments, accidents, cirrhosis of the liver, and suicide </a:t>
            </a:r>
          </a:p>
          <a:p>
            <a:endParaRPr lang="en-US" dirty="0"/>
          </a:p>
          <a:p>
            <a:r>
              <a:rPr lang="en-US" dirty="0"/>
              <a:t>(Association, A. (2007). How Does Stress Affect Us?. </a:t>
            </a:r>
            <a:r>
              <a:rPr lang="en-US" i="1" dirty="0"/>
              <a:t>Psych Central</a:t>
            </a:r>
            <a:r>
              <a:rPr lang="en-US" dirty="0"/>
              <a:t>. Retrieved on October 2, 2013, from </a:t>
            </a:r>
            <a:r>
              <a:rPr lang="en-US" u="sng" dirty="0">
                <a:hlinkClick r:id="rId3"/>
              </a:rPr>
              <a:t>http://psychcentral.com/lib/how-does-stress-affect-us/0001130</a:t>
            </a:r>
            <a:r>
              <a:rPr lang="en-US" dirty="0"/>
              <a:t>)</a:t>
            </a:r>
            <a:br>
              <a:rPr lang="en-US" dirty="0"/>
            </a:b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8</a:t>
            </a:fld>
            <a:endParaRPr lang="en-US" dirty="0"/>
          </a:p>
        </p:txBody>
      </p:sp>
    </p:spTree>
    <p:extLst>
      <p:ext uri="{BB962C8B-B14F-4D97-AF65-F5344CB8AC3E}">
        <p14:creationId xmlns:p14="http://schemas.microsoft.com/office/powerpoint/2010/main" val="15842900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81</a:t>
            </a:fld>
            <a:endParaRPr lang="en-US" dirty="0"/>
          </a:p>
        </p:txBody>
      </p:sp>
    </p:spTree>
    <p:extLst>
      <p:ext uri="{BB962C8B-B14F-4D97-AF65-F5344CB8AC3E}">
        <p14:creationId xmlns:p14="http://schemas.microsoft.com/office/powerpoint/2010/main" val="40593148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82</a:t>
            </a:fld>
            <a:endParaRPr lang="en-US" dirty="0"/>
          </a:p>
        </p:txBody>
      </p:sp>
    </p:spTree>
    <p:extLst>
      <p:ext uri="{BB962C8B-B14F-4D97-AF65-F5344CB8AC3E}">
        <p14:creationId xmlns:p14="http://schemas.microsoft.com/office/powerpoint/2010/main" val="40593148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608EC433-798A-4233-9FAC-72E8B295E3E6}" type="slidenum">
              <a:rPr lang="en-US" smtClean="0"/>
              <a:t>83</a:t>
            </a:fld>
            <a:endParaRPr lang="en-US" dirty="0"/>
          </a:p>
        </p:txBody>
      </p:sp>
    </p:spTree>
    <p:extLst>
      <p:ext uri="{BB962C8B-B14F-4D97-AF65-F5344CB8AC3E}">
        <p14:creationId xmlns:p14="http://schemas.microsoft.com/office/powerpoint/2010/main" val="40593148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84</a:t>
            </a:fld>
            <a:endParaRPr lang="en-US" dirty="0"/>
          </a:p>
        </p:txBody>
      </p:sp>
    </p:spTree>
    <p:extLst>
      <p:ext uri="{BB962C8B-B14F-4D97-AF65-F5344CB8AC3E}">
        <p14:creationId xmlns:p14="http://schemas.microsoft.com/office/powerpoint/2010/main" val="430757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85</a:t>
            </a:fld>
            <a:endParaRPr lang="en-US" dirty="0"/>
          </a:p>
        </p:txBody>
      </p:sp>
    </p:spTree>
    <p:extLst>
      <p:ext uri="{BB962C8B-B14F-4D97-AF65-F5344CB8AC3E}">
        <p14:creationId xmlns:p14="http://schemas.microsoft.com/office/powerpoint/2010/main" val="42406432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86</a:t>
            </a:fld>
            <a:endParaRPr lang="en-US" dirty="0"/>
          </a:p>
        </p:txBody>
      </p:sp>
    </p:spTree>
    <p:extLst>
      <p:ext uri="{BB962C8B-B14F-4D97-AF65-F5344CB8AC3E}">
        <p14:creationId xmlns:p14="http://schemas.microsoft.com/office/powerpoint/2010/main" val="9327622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87</a:t>
            </a:fld>
            <a:endParaRPr lang="en-US" dirty="0"/>
          </a:p>
        </p:txBody>
      </p:sp>
    </p:spTree>
    <p:extLst>
      <p:ext uri="{BB962C8B-B14F-4D97-AF65-F5344CB8AC3E}">
        <p14:creationId xmlns:p14="http://schemas.microsoft.com/office/powerpoint/2010/main" val="38588106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88</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400" b="0" i="1" u="none" strike="noStrike" baseline="0" dirty="0" smtClean="0">
                <a:solidFill>
                  <a:srgbClr val="000000"/>
                </a:solidFill>
                <a:latin typeface="Arial" panose="020B0604020202020204" pitchFamily="34" charset="0"/>
                <a:cs typeface="Arial" panose="020B0604020202020204" pitchFamily="34" charset="0"/>
              </a:rPr>
              <a:t>Script:</a:t>
            </a:r>
          </a:p>
          <a:p>
            <a:pPr marR="0" algn="l" rtl="0"/>
            <a:r>
              <a:rPr lang="en-US" sz="1400" b="0" i="1" u="none" strike="noStrike" baseline="0" dirty="0" smtClean="0">
                <a:solidFill>
                  <a:srgbClr val="000000"/>
                </a:solidFill>
                <a:latin typeface="Arial" panose="020B0604020202020204" pitchFamily="34" charset="0"/>
                <a:cs typeface="Arial" panose="020B0604020202020204" pitchFamily="34" charset="0"/>
              </a:rPr>
              <a:t>Clip 1 - Those who meditate recover more quickly when presented with a distressful event. In response to a stressor, their amygdala produces a response but goes back to baseline much more quickly compared to the amygdala of normal controls. This means that meditators are less likely to ruminate or get stuck on a particular stressor- they are able to accept an adverse circumstance as it is and effectively move forward.</a:t>
            </a:r>
          </a:p>
          <a:p>
            <a:pPr marR="0" algn="l" rtl="0"/>
            <a:endParaRPr lang="en-US" sz="1400" b="0" i="1" u="none" strike="noStrike" baseline="0" dirty="0" smtClean="0">
              <a:solidFill>
                <a:srgbClr val="000000"/>
              </a:solidFill>
              <a:latin typeface="Arial" panose="020B0604020202020204" pitchFamily="34" charset="0"/>
              <a:cs typeface="Arial" panose="020B0604020202020204" pitchFamily="34" charset="0"/>
            </a:endParaRPr>
          </a:p>
          <a:p>
            <a:pPr marR="0" algn="l" rtl="0"/>
            <a:r>
              <a:rPr lang="en-US" sz="1400" b="0" i="1" u="none" strike="noStrike" baseline="0" dirty="0" smtClean="0">
                <a:solidFill>
                  <a:srgbClr val="000000"/>
                </a:solidFill>
                <a:latin typeface="Arial" panose="020B0604020202020204" pitchFamily="34" charset="0"/>
                <a:cs typeface="Arial" panose="020B0604020202020204" pitchFamily="34" charset="0"/>
              </a:rPr>
              <a:t>Clip 2 - It’s important to know that the positive effects of meditation emerge rather quickly. Researchers have shown that after just eight weeks of mindfulness meditation practice, meditators experienced more positive emotions, reductions in negative emotions, and even improved functioning in the immune system.   If meditation isn’t for you, there are many other ways you can engage the mind so it is in the present moment. Try interacting with young children, putting yourself in a new environment (for example, taking a new route to work or joining a committee in a professional organization), or learning a new skill.</a:t>
            </a:r>
            <a:endParaRPr lang="en-US" sz="1400" i="1"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A422B74-C090-4020-BBAD-7B1F00AD9AC3}" type="slidenum">
              <a:rPr lang="en-US" smtClean="0"/>
              <a:pPr/>
              <a:t>89</a:t>
            </a:fld>
            <a:endParaRPr lang="en-US" dirty="0"/>
          </a:p>
        </p:txBody>
      </p:sp>
    </p:spTree>
    <p:extLst>
      <p:ext uri="{BB962C8B-B14F-4D97-AF65-F5344CB8AC3E}">
        <p14:creationId xmlns:p14="http://schemas.microsoft.com/office/powerpoint/2010/main" val="42862375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90</a:t>
            </a:fld>
            <a:endParaRPr lang="en-US" dirty="0"/>
          </a:p>
        </p:txBody>
      </p:sp>
    </p:spTree>
    <p:extLst>
      <p:ext uri="{BB962C8B-B14F-4D97-AF65-F5344CB8AC3E}">
        <p14:creationId xmlns:p14="http://schemas.microsoft.com/office/powerpoint/2010/main" val="119000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9</a:t>
            </a:fld>
            <a:endParaRPr lang="en-US" dirty="0"/>
          </a:p>
        </p:txBody>
      </p:sp>
    </p:spTree>
    <p:extLst>
      <p:ext uri="{BB962C8B-B14F-4D97-AF65-F5344CB8AC3E}">
        <p14:creationId xmlns:p14="http://schemas.microsoft.com/office/powerpoint/2010/main" val="23362430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91</a:t>
            </a:fld>
            <a:endParaRPr lang="en-US" dirty="0"/>
          </a:p>
        </p:txBody>
      </p:sp>
    </p:spTree>
    <p:extLst>
      <p:ext uri="{BB962C8B-B14F-4D97-AF65-F5344CB8AC3E}">
        <p14:creationId xmlns:p14="http://schemas.microsoft.com/office/powerpoint/2010/main" val="40816801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92</a:t>
            </a:fld>
            <a:endParaRPr lang="en-US" dirty="0"/>
          </a:p>
        </p:txBody>
      </p:sp>
    </p:spTree>
    <p:extLst>
      <p:ext uri="{BB962C8B-B14F-4D97-AF65-F5344CB8AC3E}">
        <p14:creationId xmlns:p14="http://schemas.microsoft.com/office/powerpoint/2010/main" val="16786243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93</a:t>
            </a:fld>
            <a:endParaRPr lang="en-US" dirty="0"/>
          </a:p>
        </p:txBody>
      </p:sp>
    </p:spTree>
    <p:extLst>
      <p:ext uri="{BB962C8B-B14F-4D97-AF65-F5344CB8AC3E}">
        <p14:creationId xmlns:p14="http://schemas.microsoft.com/office/powerpoint/2010/main" val="41636386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94</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22B74-C090-4020-BBAD-7B1F00AD9AC3}" type="slidenum">
              <a:rPr lang="en-US" smtClean="0"/>
              <a:pPr/>
              <a:t>95</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96</a:t>
            </a:fld>
            <a:endParaRPr lang="en-US" dirty="0"/>
          </a:p>
        </p:txBody>
      </p:sp>
    </p:spTree>
    <p:extLst>
      <p:ext uri="{BB962C8B-B14F-4D97-AF65-F5344CB8AC3E}">
        <p14:creationId xmlns:p14="http://schemas.microsoft.com/office/powerpoint/2010/main" val="2701936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97</a:t>
            </a:fld>
            <a:endParaRPr lang="en-US" dirty="0"/>
          </a:p>
        </p:txBody>
      </p:sp>
    </p:spTree>
    <p:extLst>
      <p:ext uri="{BB962C8B-B14F-4D97-AF65-F5344CB8AC3E}">
        <p14:creationId xmlns:p14="http://schemas.microsoft.com/office/powerpoint/2010/main" val="12413909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98</a:t>
            </a:fld>
            <a:endParaRPr lang="en-US" dirty="0"/>
          </a:p>
        </p:txBody>
      </p:sp>
    </p:spTree>
    <p:extLst>
      <p:ext uri="{BB962C8B-B14F-4D97-AF65-F5344CB8AC3E}">
        <p14:creationId xmlns:p14="http://schemas.microsoft.com/office/powerpoint/2010/main" val="29578303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400" b="0" i="0" u="none" strike="noStrike" baseline="0" dirty="0" smtClean="0">
                <a:solidFill>
                  <a:srgbClr val="000000"/>
                </a:solidFill>
                <a:latin typeface="Arial" panose="020B0604020202020204" pitchFamily="34" charset="0"/>
                <a:cs typeface="Arial" panose="020B0604020202020204" pitchFamily="34" charset="0"/>
              </a:rPr>
              <a:t>Script</a:t>
            </a:r>
          </a:p>
          <a:p>
            <a:pPr marR="0" algn="l" rtl="0"/>
            <a:r>
              <a:rPr lang="en-US" sz="1400" b="0" i="0" u="none" strike="noStrike" baseline="0" dirty="0" smtClean="0">
                <a:solidFill>
                  <a:srgbClr val="000000"/>
                </a:solidFill>
                <a:latin typeface="Arial" panose="020B0604020202020204" pitchFamily="34" charset="0"/>
                <a:cs typeface="Arial" panose="020B0604020202020204" pitchFamily="34" charset="0"/>
              </a:rPr>
              <a:t>Clip 1 - </a:t>
            </a:r>
            <a:r>
              <a:rPr lang="en-US" sz="1400" b="0" i="1" u="none" strike="noStrike" baseline="0" dirty="0" smtClean="0">
                <a:solidFill>
                  <a:srgbClr val="000000"/>
                </a:solidFill>
                <a:latin typeface="Arial" panose="020B0604020202020204" pitchFamily="34" charset="0"/>
                <a:cs typeface="Arial" panose="020B0604020202020204" pitchFamily="34" charset="0"/>
              </a:rPr>
              <a:t>One of the easiest positive emotions to develop is gratitude, and researchers have found that it has strong benefits. In one study, participants wrote down five things they were grateful for each week, for ten weeks. At the end of the study this group was 25% happier than a control group who simply listed five events from the week (Emmons and McCullough, 2003). The positive effects of gratitude are not only strong, but long-lasting. In another study, participants wrote down three things that went well each day for a week, along with what led to these things. This simple intervention increased their happiness and decreased their depressive symptoms for six months.</a:t>
            </a:r>
            <a:r>
              <a:rPr lang="en-US" sz="1400" b="0" i="0" u="none" strike="noStrike" baseline="0" dirty="0" smtClean="0">
                <a:solidFill>
                  <a:srgbClr val="000000"/>
                </a:solidFill>
                <a:latin typeface="Arial" panose="020B0604020202020204" pitchFamily="34" charset="0"/>
                <a:cs typeface="Arial" panose="020B0604020202020204" pitchFamily="34" charset="0"/>
              </a:rPr>
              <a:t> (Seligman, Steen, Park and Peterson, 2005).</a:t>
            </a:r>
          </a:p>
          <a:p>
            <a:pPr marR="0" algn="l" rtl="0"/>
            <a:endParaRPr lang="en-US" sz="1400" b="0" i="0" u="none" strike="noStrike" baseline="0" dirty="0" smtClean="0">
              <a:solidFill>
                <a:srgbClr val="000000"/>
              </a:solidFill>
              <a:latin typeface="Arial" panose="020B0604020202020204" pitchFamily="34" charset="0"/>
              <a:cs typeface="Arial" panose="020B0604020202020204" pitchFamily="34" charset="0"/>
            </a:endParaRPr>
          </a:p>
          <a:p>
            <a:pPr marR="0" algn="l" rtl="0"/>
            <a:r>
              <a:rPr lang="en-US" sz="1400" b="0" i="0" u="none" strike="noStrike" baseline="0" dirty="0" smtClean="0">
                <a:solidFill>
                  <a:srgbClr val="000000"/>
                </a:solidFill>
                <a:latin typeface="Arial" panose="020B0604020202020204" pitchFamily="34" charset="0"/>
                <a:cs typeface="Arial" panose="020B0604020202020204" pitchFamily="34" charset="0"/>
              </a:rPr>
              <a:t>Clip 2 - </a:t>
            </a:r>
            <a:r>
              <a:rPr lang="en-US" sz="1400" b="0" i="1" u="none" strike="noStrike" baseline="0" dirty="0" smtClean="0">
                <a:solidFill>
                  <a:srgbClr val="000000"/>
                </a:solidFill>
                <a:latin typeface="Arial" panose="020B0604020202020204" pitchFamily="34" charset="0"/>
                <a:cs typeface="Arial" panose="020B0604020202020204" pitchFamily="34" charset="0"/>
              </a:rPr>
              <a:t>Gratitude makes us happier, but it can also generate other, outcomes. Gratitude is associated with deeper relationships, improved health, sleep and energy, higher self-esteem, and reduced self-centeredness and materialism. Grateful people are also less likely to retaliate or act aggressively toward others. In one interesting study, researchers asked students to turn in a piece of writing. Some students received praise for their writing while others received criticism. All of the students then played a computer game against their evaluator. The winner of the game could blast white noise on the loser. Not surprisingly, students who had been criticized retaliated against their raters with particularly loud blasts. However, those students who had written essays about things for which they were grateful weren’t as bothered by the criticism and showed less inclination to punish their rater.</a:t>
            </a:r>
            <a:r>
              <a:rPr lang="en-US" sz="1400" b="0" i="0" u="none" strike="noStrike" baseline="0" dirty="0" smtClean="0">
                <a:solidFill>
                  <a:srgbClr val="000000"/>
                </a:solidFill>
                <a:latin typeface="Arial" panose="020B0604020202020204" pitchFamily="34" charset="0"/>
                <a:cs typeface="Arial" panose="020B0604020202020204" pitchFamily="34" charset="0"/>
              </a:rPr>
              <a:t>  (</a:t>
            </a:r>
            <a:r>
              <a:rPr lang="en-US" sz="1400" b="0" i="0" u="none" strike="noStrike" baseline="0" dirty="0" err="1" smtClean="0">
                <a:solidFill>
                  <a:srgbClr val="000000"/>
                </a:solidFill>
                <a:latin typeface="Arial" panose="020B0604020202020204" pitchFamily="34" charset="0"/>
                <a:cs typeface="Arial" panose="020B0604020202020204" pitchFamily="34" charset="0"/>
              </a:rPr>
              <a:t>DeWall</a:t>
            </a:r>
            <a:r>
              <a:rPr lang="en-US" sz="1400" b="0" i="0" u="none" strike="noStrike" baseline="0" dirty="0" smtClean="0">
                <a:solidFill>
                  <a:srgbClr val="000000"/>
                </a:solidFill>
                <a:latin typeface="Arial" panose="020B0604020202020204" pitchFamily="34" charset="0"/>
                <a:cs typeface="Arial" panose="020B0604020202020204" pitchFamily="34" charset="0"/>
              </a:rPr>
              <a:t>, Lambert, Pond, </a:t>
            </a:r>
            <a:r>
              <a:rPr lang="en-US" sz="1400" b="0" i="0" u="none" strike="noStrike" baseline="0" dirty="0" err="1" smtClean="0">
                <a:solidFill>
                  <a:srgbClr val="000000"/>
                </a:solidFill>
                <a:latin typeface="Arial" panose="020B0604020202020204" pitchFamily="34" charset="0"/>
                <a:cs typeface="Arial" panose="020B0604020202020204" pitchFamily="34" charset="0"/>
              </a:rPr>
              <a:t>Kashdan</a:t>
            </a:r>
            <a:r>
              <a:rPr lang="en-US" sz="1400" b="0" i="0" u="none" strike="noStrike" baseline="0" dirty="0" smtClean="0">
                <a:solidFill>
                  <a:srgbClr val="000000"/>
                </a:solidFill>
                <a:latin typeface="Arial" panose="020B0604020202020204" pitchFamily="34" charset="0"/>
                <a:cs typeface="Arial" panose="020B0604020202020204" pitchFamily="34" charset="0"/>
              </a:rPr>
              <a:t>, &amp; </a:t>
            </a:r>
            <a:r>
              <a:rPr lang="en-US" sz="1400" b="0" i="0" u="none" strike="noStrike" baseline="0" dirty="0" err="1" smtClean="0">
                <a:solidFill>
                  <a:srgbClr val="000000"/>
                </a:solidFill>
                <a:latin typeface="Arial" panose="020B0604020202020204" pitchFamily="34" charset="0"/>
                <a:cs typeface="Arial" panose="020B0604020202020204" pitchFamily="34" charset="0"/>
              </a:rPr>
              <a:t>Fincham</a:t>
            </a:r>
            <a:r>
              <a:rPr lang="en-US" sz="1400" b="0" i="0" u="none" strike="noStrike" baseline="0" dirty="0" smtClean="0">
                <a:solidFill>
                  <a:srgbClr val="000000"/>
                </a:solidFill>
                <a:latin typeface="Arial" panose="020B0604020202020204" pitchFamily="34" charset="0"/>
                <a:cs typeface="Arial" panose="020B0604020202020204" pitchFamily="34" charset="0"/>
              </a:rPr>
              <a:t>, 2012)  </a:t>
            </a:r>
            <a:br>
              <a:rPr lang="en-US" sz="1400" b="0" i="0" u="none" strike="noStrike" baseline="0" dirty="0" smtClean="0">
                <a:solidFill>
                  <a:srgbClr val="000000"/>
                </a:solidFill>
                <a:latin typeface="Arial" panose="020B0604020202020204" pitchFamily="34" charset="0"/>
                <a:cs typeface="Arial" panose="020B0604020202020204" pitchFamily="34" charset="0"/>
              </a:rPr>
            </a:br>
            <a:r>
              <a:rPr lang="en-US" sz="1400" b="0" i="0" u="none" strike="noStrike" baseline="0" dirty="0" smtClean="0">
                <a:solidFill>
                  <a:srgbClr val="000000"/>
                </a:solidFill>
                <a:latin typeface="Arial" panose="020B0604020202020204" pitchFamily="34" charset="0"/>
                <a:cs typeface="Arial" panose="020B0604020202020204" pitchFamily="34" charset="0"/>
              </a:rPr>
              <a:t/>
            </a:r>
            <a:br>
              <a:rPr lang="en-US" sz="1400" b="0" i="0" u="none" strike="noStrike" baseline="0" dirty="0" smtClean="0">
                <a:solidFill>
                  <a:srgbClr val="000000"/>
                </a:solidFill>
                <a:latin typeface="Arial" panose="020B0604020202020204" pitchFamily="34" charset="0"/>
                <a:cs typeface="Arial" panose="020B0604020202020204" pitchFamily="34" charset="0"/>
              </a:rPr>
            </a:br>
            <a:r>
              <a:rPr lang="en-US" sz="1400" b="0" i="0" u="none" strike="noStrike" baseline="0" dirty="0" smtClean="0">
                <a:solidFill>
                  <a:srgbClr val="000000"/>
                </a:solidFill>
                <a:latin typeface="Arial" panose="020B0604020202020204" pitchFamily="34" charset="0"/>
                <a:cs typeface="Arial" panose="020B0604020202020204" pitchFamily="34" charset="0"/>
              </a:rPr>
              <a:t>http://happierhuman.com/benefits-of-gratitude</a:t>
            </a:r>
          </a:p>
          <a:p>
            <a:endParaRPr lang="en-US" sz="14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A422B74-C090-4020-BBAD-7B1F00AD9AC3}" type="slidenum">
              <a:rPr lang="en-US" smtClean="0"/>
              <a:pPr/>
              <a:t>99</a:t>
            </a:fld>
            <a:endParaRPr lang="en-US" dirty="0"/>
          </a:p>
        </p:txBody>
      </p:sp>
    </p:spTree>
    <p:extLst>
      <p:ext uri="{BB962C8B-B14F-4D97-AF65-F5344CB8AC3E}">
        <p14:creationId xmlns:p14="http://schemas.microsoft.com/office/powerpoint/2010/main" val="21030547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422B74-C090-4020-BBAD-7B1F00AD9AC3}" type="slidenum">
              <a:rPr lang="en-US" smtClean="0"/>
              <a:pPr/>
              <a:t>100</a:t>
            </a:fld>
            <a:endParaRPr lang="en-US" dirty="0"/>
          </a:p>
        </p:txBody>
      </p:sp>
    </p:spTree>
    <p:extLst>
      <p:ext uri="{BB962C8B-B14F-4D97-AF65-F5344CB8AC3E}">
        <p14:creationId xmlns:p14="http://schemas.microsoft.com/office/powerpoint/2010/main" val="310010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Slide Number Placeholder 5"/>
          <p:cNvSpPr>
            <a:spLocks noGrp="1"/>
          </p:cNvSpPr>
          <p:nvPr>
            <p:ph type="sldNum" sz="quarter" idx="4"/>
          </p:nvPr>
        </p:nvSpPr>
        <p:spPr>
          <a:xfrm>
            <a:off x="0" y="6356350"/>
            <a:ext cx="9144000" cy="365125"/>
          </a:xfrm>
          <a:prstGeom prst="rect">
            <a:avLst/>
          </a:prstGeom>
        </p:spPr>
        <p:txBody>
          <a:bodyPr/>
          <a:lstStyle>
            <a:lvl1pPr algn="ctr">
              <a:defRPr/>
            </a:lvl1pPr>
          </a:lstStyle>
          <a:p>
            <a:fld id="{F098ED00-B4F9-41CC-ADC2-F706D294A9E2}"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7"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2"/>
          </p:nvPr>
        </p:nvSpPr>
        <p:spPr>
          <a:xfrm>
            <a:off x="0" y="6356350"/>
            <a:ext cx="9144000" cy="365125"/>
          </a:xfrm>
          <a:prstGeom prst="rect">
            <a:avLst/>
          </a:prstGeom>
        </p:spPr>
        <p:txBody>
          <a:bodyPr/>
          <a:lstStyle>
            <a:lvl1pPr algn="ctr">
              <a:defRPr/>
            </a:lvl1pPr>
          </a:lstStyle>
          <a:p>
            <a:fld id="{F098ED00-B4F9-41CC-ADC2-F706D294A9E2}"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F098ED00-B4F9-41CC-ADC2-F706D294A9E2}" type="slidenum">
              <a:rPr lang="en-US" smtClean="0"/>
              <a:pPr/>
              <a:t>‹#›</a:t>
            </a:fld>
            <a:endParaRPr lang="en-US" dirty="0"/>
          </a:p>
        </p:txBody>
      </p:sp>
    </p:spTree>
    <p:extLst>
      <p:ext uri="{BB962C8B-B14F-4D97-AF65-F5344CB8AC3E}">
        <p14:creationId xmlns:p14="http://schemas.microsoft.com/office/powerpoint/2010/main" val="14647449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153400" y="62555"/>
            <a:ext cx="914400" cy="914400"/>
          </a:xfrm>
          <a:prstGeom prst="rect">
            <a:avLst/>
          </a:prstGeom>
        </p:spPr>
      </p:pic>
      <p:sp>
        <p:nvSpPr>
          <p:cNvPr id="11"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2"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ext Box 9"/>
          <p:cNvSpPr txBox="1">
            <a:spLocks noChangeArrowheads="1"/>
          </p:cNvSpPr>
          <p:nvPr userDrawn="1"/>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t>© TRACOM Corporation.  All Rights Reserved.</a:t>
            </a:r>
          </a:p>
        </p:txBody>
      </p:sp>
      <p:sp>
        <p:nvSpPr>
          <p:cNvPr id="16" name="Slide Number Placeholder 5"/>
          <p:cNvSpPr>
            <a:spLocks noGrp="1"/>
          </p:cNvSpPr>
          <p:nvPr>
            <p:ph type="sldNum" sz="quarter" idx="4"/>
          </p:nvPr>
        </p:nvSpPr>
        <p:spPr>
          <a:xfrm>
            <a:off x="0" y="6356350"/>
            <a:ext cx="9144000" cy="365125"/>
          </a:xfrm>
          <a:prstGeom prst="rect">
            <a:avLst/>
          </a:prstGeom>
        </p:spPr>
        <p:txBody>
          <a:bodyPr/>
          <a:lstStyle>
            <a:lvl1pPr algn="ctr">
              <a:defRPr/>
            </a:lvl1pPr>
          </a:lstStyle>
          <a:p>
            <a:fld id="{0DC505B8-5D32-4613-B0A1-F50B84EEA70E}" type="slidenum">
              <a:rPr lang="en-US" smtClean="0"/>
              <a:t>‹#›</a:t>
            </a:fld>
            <a:endParaRPr lang="en-US" dirty="0"/>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47982" y="6394704"/>
            <a:ext cx="1643618" cy="31089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a:solidFill>
            <a:srgbClr val="992D2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93.png"/><Relationship Id="rId3" Type="http://schemas.microsoft.com/office/2007/relationships/media" Target="../media/media6.mp3"/><Relationship Id="rId7" Type="http://schemas.openxmlformats.org/officeDocument/2006/relationships/image" Target="../media/image91.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103.xml"/><Relationship Id="rId5" Type="http://schemas.openxmlformats.org/officeDocument/2006/relationships/slideLayout" Target="../slideLayouts/slideLayout2.xml"/><Relationship Id="rId4" Type="http://schemas.openxmlformats.org/officeDocument/2006/relationships/audio" Target="../media/media6.mp3"/></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5.emf"/></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5.emf"/></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5.emf"/></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3.jpg"/><Relationship Id="rId7" Type="http://schemas.openxmlformats.org/officeDocument/2006/relationships/diagramColors" Target="../diagrams/colors1.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7.jpeg"/><Relationship Id="rId7" Type="http://schemas.openxmlformats.org/officeDocument/2006/relationships/diagramColors" Target="../diagrams/colors2.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emf"/><Relationship Id="rId7" Type="http://schemas.microsoft.com/office/2007/relationships/hdphoto" Target="../media/hdphoto2.wdp"/><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1.png"/><Relationship Id="rId5" Type="http://schemas.microsoft.com/office/2007/relationships/hdphoto" Target="../media/hdphoto1.wdp"/><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5.jpeg"/><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76.jpeg"/><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4.jpeg"/><Relationship Id="rId7"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74.jpeg"/><Relationship Id="rId7" Type="http://schemas.openxmlformats.org/officeDocument/2006/relationships/image" Target="../media/image78.jp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73.png"/></Relationships>
</file>

<file path=ppt/slides/_rels/slide6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eg"/><Relationship Id="rId7" Type="http://schemas.openxmlformats.org/officeDocument/2006/relationships/image" Target="../media/image78.jp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eg"/><Relationship Id="rId10" Type="http://schemas.openxmlformats.org/officeDocument/2006/relationships/image" Target="../media/image73.png"/><Relationship Id="rId4" Type="http://schemas.openxmlformats.org/officeDocument/2006/relationships/image" Target="../media/image75.jpeg"/><Relationship Id="rId9" Type="http://schemas.openxmlformats.org/officeDocument/2006/relationships/image" Target="../media/image65.jpeg"/></Relationships>
</file>

<file path=ppt/slides/_rels/slide68.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eg"/><Relationship Id="rId7" Type="http://schemas.openxmlformats.org/officeDocument/2006/relationships/image" Target="../media/image78.jp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7.jpg"/><Relationship Id="rId11" Type="http://schemas.openxmlformats.org/officeDocument/2006/relationships/image" Target="../media/image73.png"/><Relationship Id="rId5" Type="http://schemas.openxmlformats.org/officeDocument/2006/relationships/image" Target="../media/image76.jpeg"/><Relationship Id="rId10" Type="http://schemas.openxmlformats.org/officeDocument/2006/relationships/image" Target="../media/image65.jpeg"/><Relationship Id="rId4" Type="http://schemas.openxmlformats.org/officeDocument/2006/relationships/image" Target="../media/image75.jpeg"/><Relationship Id="rId9" Type="http://schemas.openxmlformats.org/officeDocument/2006/relationships/image" Target="../media/image80.jpg"/></Relationships>
</file>

<file path=ppt/slides/_rels/slide6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80.jpg"/><Relationship Id="rId7"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7.jpg"/><Relationship Id="rId11" Type="http://schemas.openxmlformats.org/officeDocument/2006/relationships/image" Target="../media/image73.png"/><Relationship Id="rId5" Type="http://schemas.openxmlformats.org/officeDocument/2006/relationships/image" Target="../media/image78.jpg"/><Relationship Id="rId10" Type="http://schemas.openxmlformats.org/officeDocument/2006/relationships/image" Target="../media/image65.jpeg"/><Relationship Id="rId4" Type="http://schemas.openxmlformats.org/officeDocument/2006/relationships/image" Target="../media/image79.jpg"/><Relationship Id="rId9"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81.jpeg"/></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79.jpg"/><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79.jpg"/><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8.jpg"/><Relationship Id="rId7"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79.jpg"/><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3.png"/><Relationship Id="rId7"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81.jpeg"/><Relationship Id="rId4" Type="http://schemas.openxmlformats.org/officeDocument/2006/relationships/image" Target="../media/image78.jpg"/><Relationship Id="rId9" Type="http://schemas.openxmlformats.org/officeDocument/2006/relationships/image" Target="../media/image77.jpg"/></Relationships>
</file>

<file path=ppt/slides/_rels/slide78.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8.jpg"/><Relationship Id="rId7"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79.jpg"/><Relationship Id="rId10" Type="http://schemas.openxmlformats.org/officeDocument/2006/relationships/image" Target="../media/image73.png"/><Relationship Id="rId4" Type="http://schemas.openxmlformats.org/officeDocument/2006/relationships/image" Target="../media/image81.jpeg"/><Relationship Id="rId9" Type="http://schemas.openxmlformats.org/officeDocument/2006/relationships/image" Target="../media/image80.jpg"/></Relationships>
</file>

<file path=ppt/slides/_rels/slide7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media" Target="../media/media2.mp3"/><Relationship Id="rId7" Type="http://schemas.openxmlformats.org/officeDocument/2006/relationships/image" Target="../media/image9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88.xml"/><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8" Type="http://schemas.openxmlformats.org/officeDocument/2006/relationships/image" Target="../media/image93.png"/><Relationship Id="rId3" Type="http://schemas.microsoft.com/office/2007/relationships/media" Target="../media/media4.mp3"/><Relationship Id="rId7" Type="http://schemas.openxmlformats.org/officeDocument/2006/relationships/image" Target="../media/image91.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98.xml"/><Relationship Id="rId5" Type="http://schemas.openxmlformats.org/officeDocument/2006/relationships/slideLayout" Target="../slideLayouts/slideLayout3.xml"/><Relationship Id="rId4" Type="http://schemas.openxmlformats.org/officeDocument/2006/relationships/audio" Target="../media/media4.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F098ED00-B4F9-41CC-ADC2-F706D294A9E2}" type="slidenum">
              <a:rPr lang="en-US" smtClean="0"/>
              <a:pPr/>
              <a:t>1</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2"/>
          <p:cNvSpPr txBox="1"/>
          <p:nvPr/>
        </p:nvSpPr>
        <p:spPr>
          <a:xfrm>
            <a:off x="76200" y="6553200"/>
            <a:ext cx="1828800"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Audio updated Mar 2018</a:t>
            </a:r>
            <a:endParaRPr lang="en-US" sz="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99979_med.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itle 1"/>
          <p:cNvSpPr>
            <a:spLocks noGrp="1"/>
          </p:cNvSpPr>
          <p:nvPr>
            <p:ph type="title"/>
          </p:nvPr>
        </p:nvSpPr>
        <p:spPr>
          <a:xfrm>
            <a:off x="304800" y="1981200"/>
            <a:ext cx="3886200" cy="1905000"/>
          </a:xfrm>
        </p:spPr>
        <p:txBody>
          <a:bodyPr>
            <a:normAutofit/>
          </a:bodyPr>
          <a:lstStyle/>
          <a:p>
            <a:pPr algn="ctr">
              <a:lnSpc>
                <a:spcPts val="3120"/>
              </a:lnSpc>
            </a:pPr>
            <a:r>
              <a:rPr lang="en-US" b="1" dirty="0" smtClean="0">
                <a:solidFill>
                  <a:schemeClr val="bg1"/>
                </a:solidFill>
                <a:latin typeface="Calibri"/>
                <a:cs typeface="Calibri"/>
              </a:rPr>
              <a:t>Why does </a:t>
            </a:r>
            <a:br>
              <a:rPr lang="en-US" b="1" dirty="0" smtClean="0">
                <a:solidFill>
                  <a:schemeClr val="bg1"/>
                </a:solidFill>
                <a:latin typeface="Calibri"/>
                <a:cs typeface="Calibri"/>
              </a:rPr>
            </a:br>
            <a:r>
              <a:rPr lang="en-US" b="1" dirty="0" smtClean="0">
                <a:solidFill>
                  <a:schemeClr val="bg1"/>
                </a:solidFill>
                <a:latin typeface="Calibri"/>
                <a:cs typeface="Calibri"/>
              </a:rPr>
              <a:t>resiliency matter?</a:t>
            </a:r>
            <a:endParaRPr lang="en-US" b="1" dirty="0">
              <a:solidFill>
                <a:schemeClr val="bg1"/>
              </a:solidFill>
              <a:latin typeface="Calibri"/>
              <a:cs typeface="Calibri"/>
            </a:endParaRPr>
          </a:p>
        </p:txBody>
      </p:sp>
      <p:sp>
        <p:nvSpPr>
          <p:cNvPr id="2" name="Slide Number Placeholder 1"/>
          <p:cNvSpPr>
            <a:spLocks noGrp="1"/>
          </p:cNvSpPr>
          <p:nvPr>
            <p:ph type="sldNum" sz="quarter" idx="12"/>
          </p:nvPr>
        </p:nvSpPr>
        <p:spPr>
          <a:xfrm>
            <a:off x="0" y="6356350"/>
            <a:ext cx="9144000" cy="365125"/>
          </a:xfrm>
        </p:spPr>
        <p:txBody>
          <a:bodyPr/>
          <a:lstStyle/>
          <a:p>
            <a:fld id="{F098ED00-B4F9-41CC-ADC2-F706D294A9E2}" type="slidenum">
              <a:rPr lang="en-US" smtClean="0"/>
              <a:pPr/>
              <a:t>10</a:t>
            </a:fld>
            <a:endParaRPr lang="en-US" dirty="0"/>
          </a:p>
        </p:txBody>
      </p:sp>
      <p:sp>
        <p:nvSpPr>
          <p:cNvPr id="8"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161510360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9886"/>
          <a:stretch/>
        </p:blipFill>
        <p:spPr>
          <a:xfrm>
            <a:off x="3692769" y="1524000"/>
            <a:ext cx="5272946" cy="4755334"/>
          </a:xfrm>
          <a:prstGeom prst="rect">
            <a:avLst/>
          </a:prstGeom>
        </p:spPr>
      </p:pic>
      <p:sp>
        <p:nvSpPr>
          <p:cNvPr id="2" name="Title 1"/>
          <p:cNvSpPr>
            <a:spLocks noGrp="1"/>
          </p:cNvSpPr>
          <p:nvPr>
            <p:ph type="title"/>
          </p:nvPr>
        </p:nvSpPr>
        <p:spPr/>
        <p:txBody>
          <a:bodyPr/>
          <a:lstStyle/>
          <a:p>
            <a:r>
              <a:rPr lang="en-US" dirty="0" smtClean="0"/>
              <a:t>The Science of Gratitude</a:t>
            </a:r>
            <a:endParaRPr lang="en-US" dirty="0"/>
          </a:p>
        </p:txBody>
      </p:sp>
      <p:sp>
        <p:nvSpPr>
          <p:cNvPr id="3" name="Content Placeholder 2"/>
          <p:cNvSpPr>
            <a:spLocks noGrp="1"/>
          </p:cNvSpPr>
          <p:nvPr>
            <p:ph idx="1"/>
          </p:nvPr>
        </p:nvSpPr>
        <p:spPr/>
        <p:txBody>
          <a:bodyPr/>
          <a:lstStyle/>
          <a:p>
            <a:pPr marL="0" indent="0">
              <a:buNone/>
            </a:pPr>
            <a:r>
              <a:rPr lang="en-US" dirty="0" smtClean="0"/>
              <a:t>Gratitude is associated with:</a:t>
            </a:r>
          </a:p>
          <a:p>
            <a:r>
              <a:rPr lang="en-US" sz="2400" dirty="0" smtClean="0"/>
              <a:t>Increased optimism and happiness</a:t>
            </a:r>
          </a:p>
          <a:p>
            <a:r>
              <a:rPr lang="en-US" sz="2400" dirty="0" smtClean="0"/>
              <a:t>Fewer negative physical symptoms</a:t>
            </a:r>
          </a:p>
          <a:p>
            <a:r>
              <a:rPr lang="en-US" sz="2400" dirty="0" smtClean="0"/>
              <a:t>Increased motivation to exercise</a:t>
            </a:r>
          </a:p>
          <a:p>
            <a:r>
              <a:rPr lang="en-US" sz="2400" dirty="0" smtClean="0"/>
              <a:t>Reduced likelihood of retaliating </a:t>
            </a:r>
            <a:br>
              <a:rPr lang="en-US" sz="2400" dirty="0" smtClean="0"/>
            </a:br>
            <a:r>
              <a:rPr lang="en-US" sz="2400" dirty="0" smtClean="0"/>
              <a:t>against criticism</a:t>
            </a:r>
          </a:p>
          <a:p>
            <a:r>
              <a:rPr lang="en-US" sz="2400" dirty="0" smtClean="0"/>
              <a:t>Lower aggression</a:t>
            </a:r>
          </a:p>
          <a:p>
            <a:r>
              <a:rPr lang="en-US" sz="2400" dirty="0" smtClean="0"/>
              <a:t>Greater empathy</a:t>
            </a:r>
            <a:endParaRPr lang="en-US" sz="2400" dirty="0"/>
          </a:p>
        </p:txBody>
      </p:sp>
      <p:sp>
        <p:nvSpPr>
          <p:cNvPr id="5" name="Slide Number Placeholder 4"/>
          <p:cNvSpPr>
            <a:spLocks noGrp="1"/>
          </p:cNvSpPr>
          <p:nvPr>
            <p:ph type="sldNum" sz="quarter" idx="12"/>
          </p:nvPr>
        </p:nvSpPr>
        <p:spPr>
          <a:prstGeom prst="rect">
            <a:avLst/>
          </a:prstGeom>
        </p:spPr>
        <p:txBody>
          <a:bodyPr/>
          <a:lstStyle/>
          <a:p>
            <a:fld id="{4BA44395-1FC4-4D95-9DFD-4A39139D9104}" type="slidenum">
              <a:rPr lang="en-US" smtClean="0"/>
              <a:pPr/>
              <a:t>100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990600"/>
            <a:ext cx="6487524" cy="5229866"/>
          </a:xfrm>
          <a:prstGeom prst="rect">
            <a:avLst/>
          </a:prstGeom>
        </p:spPr>
      </p:pic>
      <p:sp>
        <p:nvSpPr>
          <p:cNvPr id="8" name="Title 1"/>
          <p:cNvSpPr txBox="1">
            <a:spLocks/>
          </p:cNvSpPr>
          <p:nvPr/>
        </p:nvSpPr>
        <p:spPr>
          <a:xfrm>
            <a:off x="457200" y="274638"/>
            <a:ext cx="8229600" cy="82009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992D23"/>
                </a:solidFill>
                <a:latin typeface="+mj-lt"/>
                <a:ea typeface="+mj-ea"/>
                <a:cs typeface="+mj-cs"/>
              </a:defRPr>
            </a:lvl1pPr>
          </a:lstStyle>
          <a:p>
            <a:r>
              <a:rPr lang="en-US" smtClean="0"/>
              <a:t>Resiliency Roadmap</a:t>
            </a:r>
            <a:endParaRPr lang="en-US" dirty="0"/>
          </a:p>
        </p:txBody>
      </p:sp>
      <p:sp>
        <p:nvSpPr>
          <p:cNvPr id="9" name="Slide Number Placeholder 3"/>
          <p:cNvSpPr>
            <a:spLocks noGrp="1"/>
          </p:cNvSpPr>
          <p:nvPr>
            <p:ph type="sldNum" sz="quarter" idx="12"/>
          </p:nvPr>
        </p:nvSpPr>
        <p:spPr>
          <a:xfrm>
            <a:off x="0" y="6356350"/>
            <a:ext cx="9144000" cy="365125"/>
          </a:xfrm>
        </p:spPr>
        <p:txBody>
          <a:bodyPr/>
          <a:lstStyle/>
          <a:p>
            <a:fld id="{F098ED00-B4F9-41CC-ADC2-F706D294A9E2}" type="slidenum">
              <a:rPr lang="en-US" smtClean="0"/>
              <a:pPr/>
              <a:t>101</a:t>
            </a:fld>
            <a:endParaRPr lang="en-US" dirty="0"/>
          </a:p>
        </p:txBody>
      </p:sp>
      <p:sp>
        <p:nvSpPr>
          <p:cNvPr id="10" name="TextBox 9"/>
          <p:cNvSpPr txBox="1"/>
          <p:nvPr/>
        </p:nvSpPr>
        <p:spPr>
          <a:xfrm>
            <a:off x="228600" y="5334000"/>
            <a:ext cx="1447800" cy="646331"/>
          </a:xfrm>
          <a:prstGeom prst="rect">
            <a:avLst/>
          </a:prstGeom>
          <a:noFill/>
        </p:spPr>
        <p:txBody>
          <a:bodyPr wrap="square" rtlCol="0">
            <a:spAutoFit/>
          </a:bodyPr>
          <a:lstStyle/>
          <a:p>
            <a:r>
              <a:rPr lang="en-US" b="1" dirty="0" smtClean="0"/>
              <a:t>(pg. 20-21 in workbook)</a:t>
            </a:r>
            <a:endParaRPr lang="en-US" b="1" dirty="0"/>
          </a:p>
        </p:txBody>
      </p:sp>
    </p:spTree>
    <p:extLst>
      <p:ext uri="{BB962C8B-B14F-4D97-AF65-F5344CB8AC3E}">
        <p14:creationId xmlns:p14="http://schemas.microsoft.com/office/powerpoint/2010/main" val="2234189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prstGeom prst="rect">
            <a:avLst/>
          </a:prstGeom>
        </p:spPr>
        <p:txBody>
          <a:bodyPr/>
          <a:lstStyle/>
          <a:p>
            <a:fld id="{4BA44395-1FC4-4D95-9DFD-4A39139D9104}" type="slidenum">
              <a:rPr lang="en-US" smtClean="0"/>
              <a:pPr/>
              <a:t>102</a:t>
            </a:fld>
            <a:endParaRPr lang="en-US" dirty="0"/>
          </a:p>
        </p:txBody>
      </p:sp>
      <p:sp>
        <p:nvSpPr>
          <p:cNvPr id="4" name="Title 1"/>
          <p:cNvSpPr>
            <a:spLocks noGrp="1"/>
          </p:cNvSpPr>
          <p:nvPr>
            <p:ph type="title"/>
          </p:nvPr>
        </p:nvSpPr>
        <p:spPr>
          <a:xfrm>
            <a:off x="457200" y="274638"/>
            <a:ext cx="8229600" cy="1143000"/>
          </a:xfrm>
        </p:spPr>
        <p:txBody>
          <a:bodyPr/>
          <a:lstStyle/>
          <a:p>
            <a:r>
              <a:rPr lang="en-US" dirty="0" smtClean="0"/>
              <a:t>Building Resilience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268730"/>
            <a:ext cx="5857385" cy="4937760"/>
          </a:xfrm>
          <a:prstGeom prst="rect">
            <a:avLst/>
          </a:prstGeom>
        </p:spPr>
      </p:pic>
      <p:sp>
        <p:nvSpPr>
          <p:cNvPr id="6" name="Rounded Rectangle 5"/>
          <p:cNvSpPr/>
          <p:nvPr/>
        </p:nvSpPr>
        <p:spPr>
          <a:xfrm>
            <a:off x="5791200" y="1143000"/>
            <a:ext cx="780081" cy="5257800"/>
          </a:xfrm>
          <a:prstGeom prst="roundRect">
            <a:avLst/>
          </a:prstGeom>
          <a:noFill/>
          <a:ln w="76200">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Give--Charity-Button-518405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5352" y="1447800"/>
            <a:ext cx="4054248" cy="3928534"/>
          </a:xfrm>
          <a:prstGeom prst="rect">
            <a:avLst/>
          </a:prstGeom>
        </p:spPr>
      </p:pic>
      <p:sp>
        <p:nvSpPr>
          <p:cNvPr id="5" name="Title 4"/>
          <p:cNvSpPr>
            <a:spLocks noGrp="1"/>
          </p:cNvSpPr>
          <p:nvPr>
            <p:ph type="title"/>
          </p:nvPr>
        </p:nvSpPr>
        <p:spPr/>
        <p:txBody>
          <a:bodyPr/>
          <a:lstStyle/>
          <a:p>
            <a:r>
              <a:rPr lang="en-US" dirty="0" smtClean="0"/>
              <a:t>Giving</a:t>
            </a:r>
            <a:endParaRPr lang="en-US" dirty="0"/>
          </a:p>
        </p:txBody>
      </p:sp>
      <p:sp>
        <p:nvSpPr>
          <p:cNvPr id="3" name="Content Placeholder 2"/>
          <p:cNvSpPr>
            <a:spLocks noGrp="1"/>
          </p:cNvSpPr>
          <p:nvPr>
            <p:ph idx="1"/>
          </p:nvPr>
        </p:nvSpPr>
        <p:spPr/>
        <p:txBody>
          <a:bodyPr/>
          <a:lstStyle/>
          <a:p>
            <a:r>
              <a:rPr lang="en-US" dirty="0" smtClean="0">
                <a:cs typeface="Calibri"/>
              </a:rPr>
              <a:t>“Giver burnout” is a myth</a:t>
            </a:r>
          </a:p>
          <a:p>
            <a:r>
              <a:rPr lang="en-US" dirty="0" smtClean="0">
                <a:cs typeface="Calibri"/>
              </a:rPr>
              <a:t> Giving is energizing…</a:t>
            </a:r>
          </a:p>
          <a:p>
            <a:r>
              <a:rPr lang="en-US" dirty="0" smtClean="0">
                <a:cs typeface="Calibri"/>
              </a:rPr>
              <a:t> So is asking for help</a:t>
            </a:r>
          </a:p>
          <a:p>
            <a:endParaRPr lang="en-US" dirty="0"/>
          </a:p>
        </p:txBody>
      </p:sp>
      <p:sp>
        <p:nvSpPr>
          <p:cNvPr id="6" name="Slide Number Placeholder 5"/>
          <p:cNvSpPr>
            <a:spLocks noGrp="1"/>
          </p:cNvSpPr>
          <p:nvPr>
            <p:ph type="sldNum" sz="quarter" idx="12"/>
          </p:nvPr>
        </p:nvSpPr>
        <p:spPr>
          <a:prstGeom prst="rect">
            <a:avLst/>
          </a:prstGeom>
        </p:spPr>
        <p:txBody>
          <a:bodyPr/>
          <a:lstStyle/>
          <a:p>
            <a:fld id="{4BA44395-1FC4-4D95-9DFD-4A39139D9104}" type="slidenum">
              <a:rPr lang="en-US" smtClean="0"/>
              <a:pPr/>
              <a:t>103</a:t>
            </a:fld>
            <a:endParaRPr lang="en-US" dirty="0"/>
          </a:p>
        </p:txBody>
      </p:sp>
      <p:sp>
        <p:nvSpPr>
          <p:cNvPr id="7" name="Rectangle 6"/>
          <p:cNvSpPr/>
          <p:nvPr/>
        </p:nvSpPr>
        <p:spPr>
          <a:xfrm>
            <a:off x="498882" y="5867400"/>
            <a:ext cx="1437317" cy="461665"/>
          </a:xfrm>
          <a:prstGeom prst="rect">
            <a:avLst/>
          </a:prstGeom>
        </p:spPr>
        <p:txBody>
          <a:bodyPr wrap="none">
            <a:spAutoFit/>
          </a:bodyPr>
          <a:lstStyle/>
          <a:p>
            <a:r>
              <a:rPr lang="en-US" sz="1200" i="1" dirty="0" smtClean="0"/>
              <a:t>Research Reference:</a:t>
            </a:r>
            <a:endParaRPr lang="en-US" sz="1200" dirty="0"/>
          </a:p>
          <a:p>
            <a:r>
              <a:rPr lang="en-US" sz="1200" dirty="0" smtClean="0"/>
              <a:t>(Grant, 2013)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104</a:t>
            </a:fld>
            <a:endParaRPr lang="en-US" dirty="0"/>
          </a:p>
        </p:txBody>
      </p:sp>
      <p:sp>
        <p:nvSpPr>
          <p:cNvPr id="8" name="TextBox 7"/>
          <p:cNvSpPr txBox="1"/>
          <p:nvPr/>
        </p:nvSpPr>
        <p:spPr>
          <a:xfrm>
            <a:off x="1219200" y="685800"/>
            <a:ext cx="6324600" cy="707886"/>
          </a:xfrm>
          <a:prstGeom prst="rect">
            <a:avLst/>
          </a:prstGeom>
          <a:noFill/>
        </p:spPr>
        <p:txBody>
          <a:bodyPr wrap="square" rtlCol="0">
            <a:spAutoFit/>
          </a:bodyPr>
          <a:lstStyle/>
          <a:p>
            <a:r>
              <a:rPr lang="en-US" sz="4000" b="1" dirty="0" smtClean="0">
                <a:solidFill>
                  <a:srgbClr val="992D23"/>
                </a:solidFill>
              </a:rPr>
              <a:t>Rita the Researcher</a:t>
            </a:r>
            <a:endParaRPr lang="en-US" sz="4000" b="1" dirty="0">
              <a:solidFill>
                <a:srgbClr val="992D23"/>
              </a:solidFill>
            </a:endParaRPr>
          </a:p>
        </p:txBody>
      </p:sp>
      <p:pic>
        <p:nvPicPr>
          <p:cNvPr id="9" name="Pictur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3879" y="1219200"/>
            <a:ext cx="3456242" cy="5177890"/>
          </a:xfrm>
          <a:prstGeom prst="rect">
            <a:avLst/>
          </a:prstGeom>
        </p:spPr>
      </p:pic>
      <p:pic>
        <p:nvPicPr>
          <p:cNvPr id="2" name="media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7700" y="1981200"/>
            <a:ext cx="609600" cy="609600"/>
          </a:xfrm>
          <a:prstGeom prst="rect">
            <a:avLst/>
          </a:prstGeom>
        </p:spPr>
      </p:pic>
      <p:pic>
        <p:nvPicPr>
          <p:cNvPr id="4" name="media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7700" y="3189020"/>
            <a:ext cx="609600" cy="609600"/>
          </a:xfrm>
          <a:prstGeom prst="rect">
            <a:avLst/>
          </a:prstGeom>
        </p:spPr>
      </p:pic>
    </p:spTree>
    <p:extLst>
      <p:ext uri="{BB962C8B-B14F-4D97-AF65-F5344CB8AC3E}">
        <p14:creationId xmlns:p14="http://schemas.microsoft.com/office/powerpoint/2010/main" val="4030260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80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Giving</a:t>
            </a:r>
            <a:endParaRPr lang="en-US" dirty="0"/>
          </a:p>
        </p:txBody>
      </p:sp>
      <p:sp>
        <p:nvSpPr>
          <p:cNvPr id="3" name="Content Placeholder 2"/>
          <p:cNvSpPr>
            <a:spLocks noGrp="1"/>
          </p:cNvSpPr>
          <p:nvPr>
            <p:ph idx="1"/>
          </p:nvPr>
        </p:nvSpPr>
        <p:spPr>
          <a:xfrm>
            <a:off x="457200" y="1600200"/>
            <a:ext cx="5867400" cy="4525963"/>
          </a:xfrm>
        </p:spPr>
        <p:txBody>
          <a:bodyPr/>
          <a:lstStyle/>
          <a:p>
            <a:pPr marL="0" indent="0">
              <a:buNone/>
            </a:pPr>
            <a:r>
              <a:rPr lang="en-US" dirty="0" smtClean="0"/>
              <a:t>"The best way to cheer yourself up is to try to cheer somebody else up." </a:t>
            </a:r>
            <a:br>
              <a:rPr lang="en-US" dirty="0" smtClean="0"/>
            </a:br>
            <a:r>
              <a:rPr lang="en-US" dirty="0" smtClean="0"/>
              <a:t>– Mark Twain</a:t>
            </a:r>
          </a:p>
          <a:p>
            <a:pPr marL="0" indent="0">
              <a:buNone/>
            </a:pPr>
            <a:endParaRPr lang="en-US" sz="1200" dirty="0" smtClean="0"/>
          </a:p>
          <a:p>
            <a:pPr marL="0" indent="0">
              <a:buNone/>
            </a:pPr>
            <a:endParaRPr lang="en-US" sz="1200" dirty="0" smtClean="0"/>
          </a:p>
          <a:p>
            <a:pPr marL="0" indent="0">
              <a:buNone/>
            </a:pPr>
            <a:endParaRPr lang="en-US" sz="1200" dirty="0"/>
          </a:p>
          <a:p>
            <a:pPr marL="0" indent="0">
              <a:buNone/>
            </a:pPr>
            <a:endParaRPr lang="en-US" sz="1200" dirty="0" smtClean="0"/>
          </a:p>
          <a:p>
            <a:pPr marL="0" indent="0">
              <a:buNone/>
            </a:pPr>
            <a:endParaRPr lang="en-US" sz="1200" dirty="0"/>
          </a:p>
          <a:p>
            <a:pPr marL="0" indent="0">
              <a:buNone/>
            </a:pPr>
            <a:endParaRPr lang="en-US" sz="1200" dirty="0" smtClean="0"/>
          </a:p>
          <a:p>
            <a:pPr marL="0" indent="0">
              <a:buNone/>
            </a:pPr>
            <a:endParaRPr lang="en-US" sz="1200" dirty="0"/>
          </a:p>
          <a:p>
            <a:pPr marL="0" indent="0">
              <a:buNone/>
            </a:pPr>
            <a:r>
              <a:rPr lang="en-US" sz="1200" dirty="0" smtClean="0"/>
              <a:t>(1935, p. 310.  “Mark Twain’s Notebook” by Mark Twain, </a:t>
            </a:r>
          </a:p>
          <a:p>
            <a:pPr marL="0" indent="0">
              <a:buNone/>
            </a:pPr>
            <a:r>
              <a:rPr lang="en-US" sz="1200" dirty="0" smtClean="0"/>
              <a:t>Edited by Albert Bigelow Paine. Harper &amp; Brothers: New York.)</a:t>
            </a:r>
          </a:p>
          <a:p>
            <a:pPr marL="0" indent="0">
              <a:buNone/>
            </a:pPr>
            <a:endParaRPr lang="en-US" sz="1200" dirty="0" smtClean="0"/>
          </a:p>
        </p:txBody>
      </p:sp>
      <p:sp>
        <p:nvSpPr>
          <p:cNvPr id="5" name="Slide Number Placeholder 4"/>
          <p:cNvSpPr>
            <a:spLocks noGrp="1"/>
          </p:cNvSpPr>
          <p:nvPr>
            <p:ph type="sldNum" sz="quarter" idx="12"/>
          </p:nvPr>
        </p:nvSpPr>
        <p:spPr>
          <a:prstGeom prst="rect">
            <a:avLst/>
          </a:prstGeom>
        </p:spPr>
        <p:txBody>
          <a:bodyPr/>
          <a:lstStyle/>
          <a:p>
            <a:fld id="{4BA44395-1FC4-4D95-9DFD-4A39139D9104}" type="slidenum">
              <a:rPr lang="en-US" smtClean="0"/>
              <a:pPr/>
              <a:t>105</a:t>
            </a:fld>
            <a:endParaRPr lang="en-US" dirty="0"/>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3011" y="609600"/>
            <a:ext cx="3517578" cy="5274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990600"/>
            <a:ext cx="6487524" cy="5229866"/>
          </a:xfrm>
          <a:prstGeom prst="rect">
            <a:avLst/>
          </a:prstGeom>
        </p:spPr>
      </p:pic>
      <p:sp>
        <p:nvSpPr>
          <p:cNvPr id="8" name="Title 1"/>
          <p:cNvSpPr txBox="1">
            <a:spLocks/>
          </p:cNvSpPr>
          <p:nvPr/>
        </p:nvSpPr>
        <p:spPr>
          <a:xfrm>
            <a:off x="457200" y="274638"/>
            <a:ext cx="8229600" cy="82009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992D23"/>
                </a:solidFill>
                <a:latin typeface="+mj-lt"/>
                <a:ea typeface="+mj-ea"/>
                <a:cs typeface="+mj-cs"/>
              </a:defRPr>
            </a:lvl1pPr>
          </a:lstStyle>
          <a:p>
            <a:r>
              <a:rPr lang="en-US" smtClean="0"/>
              <a:t>Resiliency Roadmap</a:t>
            </a:r>
            <a:endParaRPr lang="en-US" dirty="0"/>
          </a:p>
        </p:txBody>
      </p:sp>
      <p:sp>
        <p:nvSpPr>
          <p:cNvPr id="9" name="Slide Number Placeholder 3"/>
          <p:cNvSpPr>
            <a:spLocks noGrp="1"/>
          </p:cNvSpPr>
          <p:nvPr>
            <p:ph type="sldNum" sz="quarter" idx="12"/>
          </p:nvPr>
        </p:nvSpPr>
        <p:spPr>
          <a:xfrm>
            <a:off x="0" y="6356350"/>
            <a:ext cx="9144000" cy="365125"/>
          </a:xfrm>
        </p:spPr>
        <p:txBody>
          <a:bodyPr/>
          <a:lstStyle/>
          <a:p>
            <a:fld id="{F098ED00-B4F9-41CC-ADC2-F706D294A9E2}" type="slidenum">
              <a:rPr lang="en-US" smtClean="0"/>
              <a:pPr/>
              <a:t>106</a:t>
            </a:fld>
            <a:endParaRPr lang="en-US" dirty="0"/>
          </a:p>
        </p:txBody>
      </p:sp>
      <p:sp>
        <p:nvSpPr>
          <p:cNvPr id="10" name="TextBox 9"/>
          <p:cNvSpPr txBox="1"/>
          <p:nvPr/>
        </p:nvSpPr>
        <p:spPr>
          <a:xfrm>
            <a:off x="23446" y="5334000"/>
            <a:ext cx="1752600" cy="830997"/>
          </a:xfrm>
          <a:prstGeom prst="rect">
            <a:avLst/>
          </a:prstGeom>
          <a:noFill/>
        </p:spPr>
        <p:txBody>
          <a:bodyPr wrap="square" rtlCol="0">
            <a:spAutoFit/>
          </a:bodyPr>
          <a:lstStyle/>
          <a:p>
            <a:r>
              <a:rPr lang="en-US" sz="2400" b="1" dirty="0" smtClean="0"/>
              <a:t>(pg. 20-21 in workbook)</a:t>
            </a:r>
            <a:endParaRPr lang="en-US" sz="2400" b="1" dirty="0"/>
          </a:p>
        </p:txBody>
      </p:sp>
    </p:spTree>
    <p:extLst>
      <p:ext uri="{BB962C8B-B14F-4D97-AF65-F5344CB8AC3E}">
        <p14:creationId xmlns:p14="http://schemas.microsoft.com/office/powerpoint/2010/main" val="2234189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prstGeom prst="rect">
            <a:avLst/>
          </a:prstGeom>
        </p:spPr>
        <p:txBody>
          <a:bodyPr/>
          <a:lstStyle/>
          <a:p>
            <a:fld id="{4BA44395-1FC4-4D95-9DFD-4A39139D9104}" type="slidenum">
              <a:rPr lang="en-US" smtClean="0"/>
              <a:pPr/>
              <a:t>107</a:t>
            </a:fld>
            <a:endParaRPr lang="en-US" dirty="0"/>
          </a:p>
        </p:txBody>
      </p:sp>
      <p:sp>
        <p:nvSpPr>
          <p:cNvPr id="4" name="Title 1"/>
          <p:cNvSpPr>
            <a:spLocks noGrp="1"/>
          </p:cNvSpPr>
          <p:nvPr>
            <p:ph type="title"/>
          </p:nvPr>
        </p:nvSpPr>
        <p:spPr>
          <a:xfrm>
            <a:off x="457200" y="274638"/>
            <a:ext cx="8229600" cy="1143000"/>
          </a:xfrm>
        </p:spPr>
        <p:txBody>
          <a:bodyPr/>
          <a:lstStyle/>
          <a:p>
            <a:r>
              <a:rPr lang="en-US" dirty="0" smtClean="0"/>
              <a:t>Building Resilience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268730"/>
            <a:ext cx="5857385" cy="4937760"/>
          </a:xfrm>
          <a:prstGeom prst="rect">
            <a:avLst/>
          </a:prstGeom>
        </p:spPr>
      </p:pic>
      <p:sp>
        <p:nvSpPr>
          <p:cNvPr id="6" name="Rounded Rectangle 5"/>
          <p:cNvSpPr/>
          <p:nvPr/>
        </p:nvSpPr>
        <p:spPr>
          <a:xfrm>
            <a:off x="6602277" y="1143000"/>
            <a:ext cx="790415" cy="5257800"/>
          </a:xfrm>
          <a:prstGeom prst="roundRect">
            <a:avLst/>
          </a:prstGeom>
          <a:noFill/>
          <a:ln w="76200">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d-rendering-of-a-soccer-ball--170872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105399"/>
          </a:xfrm>
          <a:prstGeom prst="rect">
            <a:avLst/>
          </a:prstGeom>
        </p:spPr>
      </p:pic>
      <p:sp>
        <p:nvSpPr>
          <p:cNvPr id="5" name="Slide Number Placeholder 4"/>
          <p:cNvSpPr>
            <a:spLocks noGrp="1"/>
          </p:cNvSpPr>
          <p:nvPr>
            <p:ph type="sldNum" sz="quarter" idx="12"/>
          </p:nvPr>
        </p:nvSpPr>
        <p:spPr>
          <a:prstGeom prst="rect">
            <a:avLst/>
          </a:prstGeom>
        </p:spPr>
        <p:txBody>
          <a:bodyPr/>
          <a:lstStyle/>
          <a:p>
            <a:fld id="{4BA44395-1FC4-4D95-9DFD-4A39139D9104}" type="slidenum">
              <a:rPr lang="en-US" smtClean="0"/>
              <a:pPr/>
              <a:t>108</a:t>
            </a:fld>
            <a:endParaRPr lang="en-US" dirty="0"/>
          </a:p>
        </p:txBody>
      </p:sp>
      <p:sp>
        <p:nvSpPr>
          <p:cNvPr id="3" name="TextBox 2"/>
          <p:cNvSpPr txBox="1"/>
          <p:nvPr/>
        </p:nvSpPr>
        <p:spPr>
          <a:xfrm>
            <a:off x="7162800" y="1237565"/>
            <a:ext cx="1752600" cy="646331"/>
          </a:xfrm>
          <a:prstGeom prst="rect">
            <a:avLst/>
          </a:prstGeom>
          <a:noFill/>
        </p:spPr>
        <p:txBody>
          <a:bodyPr wrap="square" rtlCol="0">
            <a:spAutoFit/>
          </a:bodyPr>
          <a:lstStyle/>
          <a:p>
            <a:r>
              <a:rPr lang="en-US" dirty="0" smtClean="0"/>
              <a:t>(pg. 34 of your workbook)</a:t>
            </a:r>
            <a:endParaRPr lang="en-US" dirty="0"/>
          </a:p>
        </p:txBody>
      </p:sp>
      <p:sp>
        <p:nvSpPr>
          <p:cNvPr id="8" name="Title 7"/>
          <p:cNvSpPr>
            <a:spLocks noGrp="1"/>
          </p:cNvSpPr>
          <p:nvPr>
            <p:ph type="title"/>
          </p:nvPr>
        </p:nvSpPr>
        <p:spPr/>
        <p:txBody>
          <a:bodyPr/>
          <a:lstStyle/>
          <a:p>
            <a:r>
              <a:rPr lang="en-US" smtClean="0"/>
              <a:t>Goal Setting</a:t>
            </a:r>
            <a:endParaRPr lang="en-US" dirty="0"/>
          </a:p>
        </p:txBody>
      </p:sp>
      <p:sp>
        <p:nvSpPr>
          <p:cNvPr id="6" name="Rectangle 5"/>
          <p:cNvSpPr/>
          <p:nvPr/>
        </p:nvSpPr>
        <p:spPr>
          <a:xfrm>
            <a:off x="228600" y="5177135"/>
            <a:ext cx="1437317" cy="830997"/>
          </a:xfrm>
          <a:prstGeom prst="rect">
            <a:avLst/>
          </a:prstGeom>
        </p:spPr>
        <p:txBody>
          <a:bodyPr wrap="none">
            <a:spAutoFit/>
          </a:bodyPr>
          <a:lstStyle/>
          <a:p>
            <a:r>
              <a:rPr lang="en-US" sz="1200" i="1" dirty="0" smtClean="0"/>
              <a:t>Research Reference:</a:t>
            </a:r>
          </a:p>
          <a:p>
            <a:r>
              <a:rPr lang="en-US" sz="1200" dirty="0" smtClean="0"/>
              <a:t>(Wax article)</a:t>
            </a:r>
          </a:p>
          <a:p>
            <a:r>
              <a:rPr lang="en-US" sz="1200" dirty="0" smtClean="0"/>
              <a:t>(</a:t>
            </a:r>
            <a:r>
              <a:rPr lang="en-US" sz="1200" dirty="0" err="1" smtClean="0"/>
              <a:t>McGonigal</a:t>
            </a:r>
            <a:r>
              <a:rPr lang="en-US" sz="1200" dirty="0" smtClean="0"/>
              <a:t>, 2012)</a:t>
            </a:r>
          </a:p>
          <a:p>
            <a:r>
              <a:rPr lang="en-US" sz="1200" dirty="0" smtClean="0"/>
              <a:t>(Whitmore, 2002)</a:t>
            </a:r>
            <a:endParaRPr lang="en-US" sz="12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ow.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62400" y="0"/>
            <a:ext cx="5181600" cy="6248400"/>
          </a:xfrm>
          <a:prstGeom prst="rect">
            <a:avLst/>
          </a:prstGeom>
        </p:spPr>
      </p:pic>
      <p:sp>
        <p:nvSpPr>
          <p:cNvPr id="5" name="Rectangle 4"/>
          <p:cNvSpPr/>
          <p:nvPr/>
        </p:nvSpPr>
        <p:spPr>
          <a:xfrm>
            <a:off x="-12700" y="0"/>
            <a:ext cx="4279900" cy="6248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6" name="Title 1"/>
          <p:cNvSpPr txBox="1">
            <a:spLocks/>
          </p:cNvSpPr>
          <p:nvPr/>
        </p:nvSpPr>
        <p:spPr>
          <a:xfrm>
            <a:off x="0" y="2971800"/>
            <a:ext cx="4038600" cy="9906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lnSpc>
                <a:spcPts val="3820"/>
              </a:lnSpc>
            </a:pPr>
            <a:endParaRPr lang="en-US" sz="3600" dirty="0" smtClean="0">
              <a:solidFill>
                <a:srgbClr val="FFFFFF"/>
              </a:solidFill>
              <a:latin typeface="Calibri"/>
              <a:cs typeface="Calibri"/>
            </a:endParaRPr>
          </a:p>
        </p:txBody>
      </p:sp>
      <p:sp>
        <p:nvSpPr>
          <p:cNvPr id="9" name="TextBox 8"/>
          <p:cNvSpPr txBox="1"/>
          <p:nvPr/>
        </p:nvSpPr>
        <p:spPr>
          <a:xfrm>
            <a:off x="381000" y="5181600"/>
            <a:ext cx="2362200" cy="546731"/>
          </a:xfrm>
          <a:prstGeom prst="rect">
            <a:avLst/>
          </a:prstGeom>
          <a:noFill/>
        </p:spPr>
        <p:txBody>
          <a:bodyPr wrap="square" rtlCol="0">
            <a:spAutoFit/>
          </a:bodyPr>
          <a:lstStyle/>
          <a:p>
            <a:pPr>
              <a:lnSpc>
                <a:spcPts val="3820"/>
              </a:lnSpc>
            </a:pPr>
            <a:r>
              <a:rPr lang="en-US" sz="1400" dirty="0" smtClean="0">
                <a:solidFill>
                  <a:srgbClr val="FFFFFF"/>
                </a:solidFill>
              </a:rPr>
              <a:t>*Whitmore et al., 2003</a:t>
            </a:r>
            <a:endParaRPr lang="en-US" sz="1400" dirty="0">
              <a:solidFill>
                <a:srgbClr val="FFFFFF"/>
              </a:solidFill>
              <a:latin typeface="Calibri"/>
              <a:cs typeface="Calibri"/>
            </a:endParaRPr>
          </a:p>
        </p:txBody>
      </p:sp>
      <p:sp>
        <p:nvSpPr>
          <p:cNvPr id="2" name="Title 1"/>
          <p:cNvSpPr>
            <a:spLocks noGrp="1"/>
          </p:cNvSpPr>
          <p:nvPr>
            <p:ph type="title"/>
          </p:nvPr>
        </p:nvSpPr>
        <p:spPr/>
        <p:txBody>
          <a:bodyPr>
            <a:normAutofit/>
          </a:bodyPr>
          <a:lstStyle/>
          <a:p>
            <a:r>
              <a:rPr lang="en-US" dirty="0">
                <a:solidFill>
                  <a:srgbClr val="FFFFFF"/>
                </a:solidFill>
                <a:cs typeface="Calibri"/>
              </a:rPr>
              <a:t>The GROW Model</a:t>
            </a:r>
            <a:r>
              <a:rPr lang="en-US" dirty="0" smtClean="0">
                <a:solidFill>
                  <a:srgbClr val="FFFFFF"/>
                </a:solidFill>
                <a:cs typeface="Calibri"/>
              </a:rPr>
              <a:t>*</a:t>
            </a:r>
            <a:endParaRPr lang="en-US" dirty="0"/>
          </a:p>
        </p:txBody>
      </p:sp>
      <p:sp>
        <p:nvSpPr>
          <p:cNvPr id="10" name="Slide Number Placeholder 9"/>
          <p:cNvSpPr>
            <a:spLocks noGrp="1"/>
          </p:cNvSpPr>
          <p:nvPr>
            <p:ph type="sldNum" sz="quarter" idx="10"/>
          </p:nvPr>
        </p:nvSpPr>
        <p:spPr>
          <a:prstGeom prst="rect">
            <a:avLst/>
          </a:prstGeom>
        </p:spPr>
        <p:txBody>
          <a:bodyPr/>
          <a:lstStyle/>
          <a:p>
            <a:fld id="{4BA44395-1FC4-4D95-9DFD-4A39139D9104}" type="slidenum">
              <a:rPr lang="en-US" smtClean="0"/>
              <a:pPr/>
              <a:t>109</a:t>
            </a:fld>
            <a:endParaRPr lang="en-US" dirty="0"/>
          </a:p>
        </p:txBody>
      </p:sp>
      <p:sp>
        <p:nvSpPr>
          <p:cNvPr id="8" name="TextBox 7"/>
          <p:cNvSpPr txBox="1"/>
          <p:nvPr/>
        </p:nvSpPr>
        <p:spPr>
          <a:xfrm>
            <a:off x="7391400" y="1237564"/>
            <a:ext cx="1752600" cy="646331"/>
          </a:xfrm>
          <a:prstGeom prst="rect">
            <a:avLst/>
          </a:prstGeom>
          <a:noFill/>
        </p:spPr>
        <p:txBody>
          <a:bodyPr wrap="square" rtlCol="0">
            <a:spAutoFit/>
          </a:bodyPr>
          <a:lstStyle/>
          <a:p>
            <a:r>
              <a:rPr lang="en-US" dirty="0" smtClean="0"/>
              <a:t>(pg. 35 of your workbook)</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stock-Good-Job--Compliment-989910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itle 1"/>
          <p:cNvSpPr>
            <a:spLocks noGrp="1"/>
          </p:cNvSpPr>
          <p:nvPr>
            <p:ph type="title"/>
          </p:nvPr>
        </p:nvSpPr>
        <p:spPr>
          <a:xfrm>
            <a:off x="304800" y="457200"/>
            <a:ext cx="3505200" cy="1905000"/>
          </a:xfrm>
        </p:spPr>
        <p:txBody>
          <a:bodyPr/>
          <a:lstStyle/>
          <a:p>
            <a:pPr>
              <a:lnSpc>
                <a:spcPts val="3120"/>
              </a:lnSpc>
            </a:pPr>
            <a:r>
              <a:rPr lang="en-US" sz="3200" b="1" dirty="0" smtClean="0">
                <a:solidFill>
                  <a:schemeClr val="bg1"/>
                </a:solidFill>
                <a:latin typeface="Calibri"/>
                <a:cs typeface="Calibri"/>
              </a:rPr>
              <a:t>Why does resiliency </a:t>
            </a:r>
            <a:br>
              <a:rPr lang="en-US" sz="3200" b="1" dirty="0" smtClean="0">
                <a:solidFill>
                  <a:schemeClr val="bg1"/>
                </a:solidFill>
                <a:latin typeface="Calibri"/>
                <a:cs typeface="Calibri"/>
              </a:rPr>
            </a:br>
            <a:r>
              <a:rPr lang="en-US" sz="3200" b="1" dirty="0" smtClean="0">
                <a:solidFill>
                  <a:schemeClr val="bg1"/>
                </a:solidFill>
                <a:latin typeface="Calibri"/>
                <a:cs typeface="Calibri"/>
              </a:rPr>
              <a:t>matter?</a:t>
            </a:r>
            <a:endParaRPr lang="en-US" sz="3200" b="1" dirty="0">
              <a:solidFill>
                <a:schemeClr val="bg1"/>
              </a:solidFill>
              <a:latin typeface="Calibri"/>
              <a:cs typeface="Calibri"/>
            </a:endParaRPr>
          </a:p>
        </p:txBody>
      </p:sp>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11</a:t>
            </a:fld>
            <a:endParaRPr lang="en-US" dirty="0"/>
          </a:p>
        </p:txBody>
      </p:sp>
      <p:sp>
        <p:nvSpPr>
          <p:cNvPr id="5" name="TextBox 4"/>
          <p:cNvSpPr txBox="1"/>
          <p:nvPr/>
        </p:nvSpPr>
        <p:spPr>
          <a:xfrm>
            <a:off x="250426" y="5598378"/>
            <a:ext cx="2767809" cy="830997"/>
          </a:xfrm>
          <a:prstGeom prst="rect">
            <a:avLst/>
          </a:prstGeom>
          <a:noFill/>
        </p:spPr>
        <p:txBody>
          <a:bodyPr wrap="none" rtlCol="0">
            <a:spAutoFit/>
          </a:bodyPr>
          <a:lstStyle/>
          <a:p>
            <a:r>
              <a:rPr lang="en-US" sz="1200" i="1" dirty="0">
                <a:solidFill>
                  <a:schemeClr val="bg1"/>
                </a:solidFill>
              </a:rPr>
              <a:t>Research Reference</a:t>
            </a:r>
            <a:r>
              <a:rPr lang="en-US" sz="1200" i="1" dirty="0" smtClean="0">
                <a:solidFill>
                  <a:schemeClr val="bg1"/>
                </a:solidFill>
              </a:rPr>
              <a:t>: </a:t>
            </a:r>
          </a:p>
          <a:p>
            <a:r>
              <a:rPr lang="en-US" sz="1200" dirty="0" smtClean="0">
                <a:solidFill>
                  <a:schemeClr val="bg1"/>
                </a:solidFill>
              </a:rPr>
              <a:t>(</a:t>
            </a:r>
            <a:r>
              <a:rPr lang="en-US" sz="1200" dirty="0">
                <a:solidFill>
                  <a:schemeClr val="bg1"/>
                </a:solidFill>
              </a:rPr>
              <a:t>Luthans, Avolio, Avey, &amp; Norman, 2007)</a:t>
            </a:r>
          </a:p>
          <a:p>
            <a:r>
              <a:rPr lang="en-US" sz="1200" dirty="0">
                <a:solidFill>
                  <a:schemeClr val="bg1"/>
                </a:solidFill>
              </a:rPr>
              <a:t>(Youssef &amp; Luthans, 2007)</a:t>
            </a:r>
          </a:p>
          <a:p>
            <a:r>
              <a:rPr lang="en-US" sz="1200" dirty="0">
                <a:solidFill>
                  <a:schemeClr val="bg1"/>
                </a:solidFill>
              </a:rPr>
              <a:t>(Resilience Alliance, 2011</a:t>
            </a:r>
            <a:r>
              <a:rPr lang="en-US" sz="1200" dirty="0" smtClean="0">
                <a:solidFill>
                  <a:schemeClr val="bg1"/>
                </a:solidFill>
              </a:rPr>
              <a:t>)</a:t>
            </a:r>
            <a:endParaRPr lang="en-US" sz="1200" dirty="0">
              <a:solidFill>
                <a:schemeClr val="bg1"/>
              </a:solidFill>
            </a:endParaRPr>
          </a:p>
        </p:txBody>
      </p:sp>
      <p:sp>
        <p:nvSpPr>
          <p:cNvPr id="7"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36864390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859" y="304800"/>
            <a:ext cx="1200912" cy="1274064"/>
          </a:xfrm>
          <a:prstGeom prst="rect">
            <a:avLst/>
          </a:prstGeom>
        </p:spPr>
      </p:pic>
      <p:sp>
        <p:nvSpPr>
          <p:cNvPr id="5" name="Title 1"/>
          <p:cNvSpPr txBox="1">
            <a:spLocks/>
          </p:cNvSpPr>
          <p:nvPr/>
        </p:nvSpPr>
        <p:spPr>
          <a:xfrm>
            <a:off x="1752600" y="457200"/>
            <a:ext cx="6553200" cy="9906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lnSpc>
                <a:spcPts val="3820"/>
              </a:lnSpc>
            </a:pPr>
            <a:r>
              <a:rPr lang="en-US" sz="3600" dirty="0" smtClean="0">
                <a:solidFill>
                  <a:schemeClr val="tx1"/>
                </a:solidFill>
                <a:latin typeface="Calibri"/>
                <a:cs typeface="Calibri"/>
              </a:rPr>
              <a:t>What is your </a:t>
            </a:r>
            <a:r>
              <a:rPr lang="en-US" sz="3600" b="1" dirty="0" smtClean="0">
                <a:solidFill>
                  <a:schemeClr val="accent3">
                    <a:lumMod val="50000"/>
                  </a:schemeClr>
                </a:solidFill>
                <a:latin typeface="Calibri"/>
                <a:cs typeface="Calibri"/>
              </a:rPr>
              <a:t>Goal</a:t>
            </a:r>
            <a:r>
              <a:rPr lang="en-US" sz="3600" dirty="0" smtClean="0">
                <a:solidFill>
                  <a:schemeClr val="tx1"/>
                </a:solidFill>
                <a:latin typeface="Calibri"/>
                <a:cs typeface="Calibri"/>
              </a:rPr>
              <a:t>?</a:t>
            </a:r>
            <a:endParaRPr lang="en-US" sz="2000" dirty="0">
              <a:solidFill>
                <a:schemeClr val="tx1"/>
              </a:solidFill>
              <a:latin typeface="Calibri"/>
              <a:cs typeface="Calibri"/>
            </a:endParaRPr>
          </a:p>
        </p:txBody>
      </p:sp>
      <p:sp>
        <p:nvSpPr>
          <p:cNvPr id="6" name="Title 1"/>
          <p:cNvSpPr txBox="1">
            <a:spLocks/>
          </p:cNvSpPr>
          <p:nvPr/>
        </p:nvSpPr>
        <p:spPr>
          <a:xfrm>
            <a:off x="1752600" y="1981200"/>
            <a:ext cx="5486400" cy="9906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spcBef>
                <a:spcPts val="0"/>
              </a:spcBef>
            </a:pPr>
            <a:r>
              <a:rPr lang="en-US" sz="3600" dirty="0">
                <a:solidFill>
                  <a:srgbClr val="000000"/>
                </a:solidFill>
                <a:latin typeface="Calibri"/>
                <a:ea typeface="MS Mincho"/>
                <a:cs typeface="Calibri"/>
              </a:rPr>
              <a:t>What is the current </a:t>
            </a:r>
            <a:r>
              <a:rPr lang="en-US" sz="3600" b="1" dirty="0" smtClean="0">
                <a:solidFill>
                  <a:schemeClr val="accent3">
                    <a:lumMod val="50000"/>
                  </a:schemeClr>
                </a:solidFill>
                <a:latin typeface="Calibri"/>
                <a:ea typeface="MS Mincho"/>
                <a:cs typeface="Calibri"/>
              </a:rPr>
              <a:t>Reality</a:t>
            </a:r>
            <a:r>
              <a:rPr lang="en-US" sz="3600" dirty="0">
                <a:solidFill>
                  <a:srgbClr val="000000"/>
                </a:solidFill>
                <a:latin typeface="Calibri"/>
                <a:ea typeface="MS Mincho"/>
                <a:cs typeface="Calibri"/>
              </a:rPr>
              <a:t>?</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679" y="1838614"/>
            <a:ext cx="1249272" cy="1221740"/>
          </a:xfrm>
          <a:prstGeom prst="rect">
            <a:avLst/>
          </a:prstGeom>
        </p:spPr>
      </p:pic>
      <p:sp>
        <p:nvSpPr>
          <p:cNvPr id="8" name="Title 1"/>
          <p:cNvSpPr txBox="1">
            <a:spLocks/>
          </p:cNvSpPr>
          <p:nvPr/>
        </p:nvSpPr>
        <p:spPr>
          <a:xfrm>
            <a:off x="1752600" y="3429000"/>
            <a:ext cx="7162800" cy="9906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spcBef>
                <a:spcPts val="0"/>
              </a:spcBef>
            </a:pPr>
            <a:r>
              <a:rPr lang="en-US" sz="3600" dirty="0">
                <a:solidFill>
                  <a:srgbClr val="000000"/>
                </a:solidFill>
                <a:latin typeface="Calibri"/>
                <a:ea typeface="MS Mincho"/>
                <a:cs typeface="Calibri"/>
              </a:rPr>
              <a:t>What are the </a:t>
            </a:r>
            <a:r>
              <a:rPr lang="en-US" sz="3600" b="1" dirty="0" smtClean="0">
                <a:solidFill>
                  <a:schemeClr val="accent3">
                    <a:lumMod val="50000"/>
                  </a:schemeClr>
                </a:solidFill>
                <a:latin typeface="Calibri"/>
                <a:ea typeface="MS Mincho"/>
                <a:cs typeface="Calibri"/>
              </a:rPr>
              <a:t>Obstacles</a:t>
            </a:r>
            <a:r>
              <a:rPr lang="en-US" sz="3600" dirty="0" smtClean="0">
                <a:solidFill>
                  <a:srgbClr val="000000"/>
                </a:solidFill>
                <a:latin typeface="Calibri"/>
                <a:ea typeface="MS Mincho"/>
                <a:cs typeface="Calibri"/>
              </a:rPr>
              <a:t> </a:t>
            </a:r>
            <a:r>
              <a:rPr lang="en-US" sz="3600" dirty="0">
                <a:solidFill>
                  <a:srgbClr val="000000"/>
                </a:solidFill>
                <a:latin typeface="Calibri"/>
                <a:ea typeface="MS Mincho"/>
                <a:cs typeface="Calibri"/>
              </a:rPr>
              <a:t>and </a:t>
            </a:r>
            <a:r>
              <a:rPr lang="en-US" sz="3600" b="1" dirty="0" smtClean="0">
                <a:solidFill>
                  <a:schemeClr val="accent3">
                    <a:lumMod val="50000"/>
                  </a:schemeClr>
                </a:solidFill>
                <a:latin typeface="Calibri"/>
                <a:ea typeface="MS Mincho"/>
                <a:cs typeface="Calibri"/>
              </a:rPr>
              <a:t>Options</a:t>
            </a:r>
            <a:r>
              <a:rPr lang="en-US" sz="3600" dirty="0" smtClean="0">
                <a:solidFill>
                  <a:srgbClr val="000000"/>
                </a:solidFill>
                <a:latin typeface="Calibri"/>
                <a:ea typeface="MS Mincho"/>
                <a:cs typeface="Calibri"/>
              </a:rPr>
              <a:t> </a:t>
            </a:r>
            <a:br>
              <a:rPr lang="en-US" sz="3600" dirty="0" smtClean="0">
                <a:solidFill>
                  <a:srgbClr val="000000"/>
                </a:solidFill>
                <a:latin typeface="Calibri"/>
                <a:ea typeface="MS Mincho"/>
                <a:cs typeface="Calibri"/>
              </a:rPr>
            </a:br>
            <a:r>
              <a:rPr lang="en-US" sz="3600" dirty="0" smtClean="0">
                <a:solidFill>
                  <a:srgbClr val="000000"/>
                </a:solidFill>
                <a:latin typeface="Calibri"/>
                <a:ea typeface="MS Mincho"/>
                <a:cs typeface="Calibri"/>
              </a:rPr>
              <a:t>for </a:t>
            </a:r>
            <a:r>
              <a:rPr lang="en-US" sz="3600" dirty="0">
                <a:solidFill>
                  <a:srgbClr val="000000"/>
                </a:solidFill>
                <a:latin typeface="Calibri"/>
                <a:ea typeface="MS Mincho"/>
                <a:cs typeface="Calibri"/>
              </a:rPr>
              <a:t>achieving your goals?</a:t>
            </a:r>
          </a:p>
          <a:p>
            <a:pPr algn="ctr">
              <a:spcBef>
                <a:spcPts val="0"/>
              </a:spcBef>
            </a:pPr>
            <a:r>
              <a:rPr lang="en-US" sz="3600" dirty="0">
                <a:solidFill>
                  <a:srgbClr val="000000"/>
                </a:solidFill>
                <a:latin typeface="Calibri"/>
                <a:ea typeface="MS Mincho"/>
                <a:cs typeface="Calibri"/>
              </a:rPr>
              <a:t> </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4715" y="3276600"/>
            <a:ext cx="1219200" cy="1296947"/>
          </a:xfrm>
          <a:prstGeom prst="rect">
            <a:avLst/>
          </a:prstGeom>
        </p:spPr>
      </p:pic>
      <p:sp>
        <p:nvSpPr>
          <p:cNvPr id="10" name="Title 1"/>
          <p:cNvSpPr txBox="1">
            <a:spLocks/>
          </p:cNvSpPr>
          <p:nvPr/>
        </p:nvSpPr>
        <p:spPr>
          <a:xfrm>
            <a:off x="1752600" y="5029200"/>
            <a:ext cx="7086600" cy="9906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spcBef>
                <a:spcPts val="0"/>
              </a:spcBef>
            </a:pPr>
            <a:r>
              <a:rPr lang="en-US" sz="3600" dirty="0">
                <a:solidFill>
                  <a:srgbClr val="000000"/>
                </a:solidFill>
                <a:latin typeface="Calibri"/>
                <a:ea typeface="MS Mincho"/>
                <a:cs typeface="Calibri"/>
              </a:rPr>
              <a:t>What is the </a:t>
            </a:r>
            <a:r>
              <a:rPr lang="en-US" sz="3600" b="1" dirty="0" smtClean="0">
                <a:solidFill>
                  <a:schemeClr val="accent3">
                    <a:lumMod val="50000"/>
                  </a:schemeClr>
                </a:solidFill>
                <a:latin typeface="Calibri"/>
                <a:ea typeface="MS Mincho"/>
                <a:cs typeface="Calibri"/>
              </a:rPr>
              <a:t>Way</a:t>
            </a:r>
            <a:r>
              <a:rPr lang="en-US" sz="3600" dirty="0" smtClean="0">
                <a:solidFill>
                  <a:srgbClr val="000000"/>
                </a:solidFill>
                <a:latin typeface="Calibri"/>
                <a:ea typeface="MS Mincho"/>
                <a:cs typeface="Calibri"/>
              </a:rPr>
              <a:t> </a:t>
            </a:r>
            <a:r>
              <a:rPr lang="en-US" sz="3600" dirty="0">
                <a:solidFill>
                  <a:srgbClr val="000000"/>
                </a:solidFill>
                <a:latin typeface="Calibri"/>
                <a:ea typeface="MS Mincho"/>
                <a:cs typeface="Calibri"/>
              </a:rPr>
              <a:t>forward?</a:t>
            </a: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0" y="4724400"/>
            <a:ext cx="1406630" cy="1285748"/>
          </a:xfrm>
          <a:prstGeom prst="rect">
            <a:avLst/>
          </a:prstGeom>
        </p:spPr>
      </p:pic>
      <p:sp>
        <p:nvSpPr>
          <p:cNvPr id="13" name="Slide Number Placeholder 12"/>
          <p:cNvSpPr>
            <a:spLocks noGrp="1"/>
          </p:cNvSpPr>
          <p:nvPr>
            <p:ph type="sldNum" sz="quarter" idx="12"/>
          </p:nvPr>
        </p:nvSpPr>
        <p:spPr>
          <a:prstGeom prst="rect">
            <a:avLst/>
          </a:prstGeom>
        </p:spPr>
        <p:txBody>
          <a:bodyPr/>
          <a:lstStyle/>
          <a:p>
            <a:fld id="{4BA44395-1FC4-4D95-9DFD-4A39139D9104}" type="slidenum">
              <a:rPr lang="en-US" smtClean="0"/>
              <a:pPr/>
              <a:t>110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990600"/>
            <a:ext cx="6487524" cy="5229866"/>
          </a:xfrm>
          <a:prstGeom prst="rect">
            <a:avLst/>
          </a:prstGeom>
        </p:spPr>
      </p:pic>
      <p:sp>
        <p:nvSpPr>
          <p:cNvPr id="8" name="Title 1"/>
          <p:cNvSpPr txBox="1">
            <a:spLocks/>
          </p:cNvSpPr>
          <p:nvPr/>
        </p:nvSpPr>
        <p:spPr>
          <a:xfrm>
            <a:off x="457200" y="274638"/>
            <a:ext cx="8229600" cy="82009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992D23"/>
                </a:solidFill>
                <a:latin typeface="+mj-lt"/>
                <a:ea typeface="+mj-ea"/>
                <a:cs typeface="+mj-cs"/>
              </a:defRPr>
            </a:lvl1pPr>
          </a:lstStyle>
          <a:p>
            <a:r>
              <a:rPr lang="en-US" smtClean="0"/>
              <a:t>Resiliency Roadmap</a:t>
            </a:r>
            <a:endParaRPr lang="en-US" dirty="0"/>
          </a:p>
        </p:txBody>
      </p:sp>
      <p:sp>
        <p:nvSpPr>
          <p:cNvPr id="9" name="Slide Number Placeholder 3"/>
          <p:cNvSpPr>
            <a:spLocks noGrp="1"/>
          </p:cNvSpPr>
          <p:nvPr>
            <p:ph type="sldNum" sz="quarter" idx="12"/>
          </p:nvPr>
        </p:nvSpPr>
        <p:spPr>
          <a:xfrm>
            <a:off x="0" y="6356350"/>
            <a:ext cx="9144000" cy="365125"/>
          </a:xfrm>
        </p:spPr>
        <p:txBody>
          <a:bodyPr/>
          <a:lstStyle/>
          <a:p>
            <a:fld id="{F098ED00-B4F9-41CC-ADC2-F706D294A9E2}" type="slidenum">
              <a:rPr lang="en-US" smtClean="0"/>
              <a:pPr/>
              <a:t>111</a:t>
            </a:fld>
            <a:endParaRPr lang="en-US" dirty="0"/>
          </a:p>
        </p:txBody>
      </p:sp>
      <p:sp>
        <p:nvSpPr>
          <p:cNvPr id="10" name="TextBox 9"/>
          <p:cNvSpPr txBox="1"/>
          <p:nvPr/>
        </p:nvSpPr>
        <p:spPr>
          <a:xfrm>
            <a:off x="228600" y="5334000"/>
            <a:ext cx="1447800" cy="646331"/>
          </a:xfrm>
          <a:prstGeom prst="rect">
            <a:avLst/>
          </a:prstGeom>
          <a:noFill/>
        </p:spPr>
        <p:txBody>
          <a:bodyPr wrap="square" rtlCol="0">
            <a:spAutoFit/>
          </a:bodyPr>
          <a:lstStyle/>
          <a:p>
            <a:r>
              <a:rPr lang="en-US" b="1" dirty="0" smtClean="0"/>
              <a:t>(pg. 20-21 in workbook)</a:t>
            </a:r>
            <a:endParaRPr lang="en-US" b="1" dirty="0"/>
          </a:p>
        </p:txBody>
      </p:sp>
    </p:spTree>
    <p:extLst>
      <p:ext uri="{BB962C8B-B14F-4D97-AF65-F5344CB8AC3E}">
        <p14:creationId xmlns:p14="http://schemas.microsoft.com/office/powerpoint/2010/main" val="2234189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Successful-business-woman-lead-4326466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2140" y="2819400"/>
            <a:ext cx="5591860" cy="3551998"/>
          </a:xfrm>
          <a:prstGeom prst="rect">
            <a:avLst/>
          </a:prstGeom>
        </p:spPr>
      </p:pic>
      <p:sp>
        <p:nvSpPr>
          <p:cNvPr id="2" name="Title 1"/>
          <p:cNvSpPr>
            <a:spLocks noGrp="1"/>
          </p:cNvSpPr>
          <p:nvPr>
            <p:ph type="title"/>
          </p:nvPr>
        </p:nvSpPr>
        <p:spPr/>
        <p:txBody>
          <a:bodyPr>
            <a:normAutofit/>
          </a:bodyPr>
          <a:lstStyle/>
          <a:p>
            <a:r>
              <a:rPr lang="en-US" dirty="0" smtClean="0"/>
              <a:t>Building Resilience in </a:t>
            </a:r>
            <a:r>
              <a:rPr lang="en-US" dirty="0"/>
              <a:t>y</a:t>
            </a:r>
            <a:r>
              <a:rPr lang="en-US" dirty="0" smtClean="0"/>
              <a:t>our Team</a:t>
            </a:r>
            <a:endParaRPr lang="en-US" dirty="0"/>
          </a:p>
        </p:txBody>
      </p:sp>
      <p:sp>
        <p:nvSpPr>
          <p:cNvPr id="3" name="Content Placeholder 2"/>
          <p:cNvSpPr>
            <a:spLocks noGrp="1"/>
          </p:cNvSpPr>
          <p:nvPr>
            <p:ph idx="1"/>
          </p:nvPr>
        </p:nvSpPr>
        <p:spPr>
          <a:xfrm>
            <a:off x="457200" y="1600200"/>
            <a:ext cx="3962400" cy="4525963"/>
          </a:xfrm>
        </p:spPr>
        <p:txBody>
          <a:bodyPr/>
          <a:lstStyle/>
          <a:p>
            <a:pPr marL="0" indent="0">
              <a:buNone/>
            </a:pPr>
            <a:r>
              <a:rPr lang="en-US" sz="2000" dirty="0" smtClean="0"/>
              <a:t>(p.36 in workbook)</a:t>
            </a:r>
          </a:p>
          <a:p>
            <a:pPr marL="0" indent="0">
              <a:buNone/>
            </a:pPr>
            <a:endParaRPr lang="en-US" sz="2000" dirty="0" smtClean="0"/>
          </a:p>
          <a:p>
            <a:r>
              <a:rPr lang="en-US" dirty="0" smtClean="0"/>
              <a:t>Being a Role Model</a:t>
            </a:r>
          </a:p>
          <a:p>
            <a:r>
              <a:rPr lang="en-US" dirty="0" smtClean="0"/>
              <a:t>Communicating a Higher Purpose</a:t>
            </a:r>
          </a:p>
          <a:p>
            <a:r>
              <a:rPr lang="en-US" dirty="0" smtClean="0"/>
              <a:t>Stimulating your People</a:t>
            </a:r>
          </a:p>
          <a:p>
            <a:r>
              <a:rPr lang="en-US" dirty="0" smtClean="0"/>
              <a:t>Knowing your People</a:t>
            </a:r>
          </a:p>
          <a:p>
            <a:r>
              <a:rPr lang="en-US" dirty="0" smtClean="0"/>
              <a:t>Rewarding your People</a:t>
            </a:r>
          </a:p>
          <a:p>
            <a:pPr marL="0" indent="0">
              <a:buNone/>
            </a:pPr>
            <a:endParaRPr lang="en-US" dirty="0"/>
          </a:p>
        </p:txBody>
      </p:sp>
      <p:sp>
        <p:nvSpPr>
          <p:cNvPr id="5" name="Slide Number Placeholder 4"/>
          <p:cNvSpPr>
            <a:spLocks noGrp="1"/>
          </p:cNvSpPr>
          <p:nvPr>
            <p:ph type="sldNum" sz="quarter" idx="12"/>
          </p:nvPr>
        </p:nvSpPr>
        <p:spPr/>
        <p:txBody>
          <a:bodyPr/>
          <a:lstStyle/>
          <a:p>
            <a:fld id="{F098ED00-B4F9-41CC-ADC2-F706D294A9E2}" type="slidenum">
              <a:rPr lang="en-US" smtClean="0"/>
              <a:pPr/>
              <a:t>112</a:t>
            </a:fld>
            <a:endParaRPr lang="en-US" dirty="0"/>
          </a:p>
        </p:txBody>
      </p:sp>
      <p:sp>
        <p:nvSpPr>
          <p:cNvPr id="6" name="Rectangle 5"/>
          <p:cNvSpPr/>
          <p:nvPr/>
        </p:nvSpPr>
        <p:spPr>
          <a:xfrm>
            <a:off x="470307" y="5909733"/>
            <a:ext cx="3787368" cy="461665"/>
          </a:xfrm>
          <a:prstGeom prst="rect">
            <a:avLst/>
          </a:prstGeom>
        </p:spPr>
        <p:txBody>
          <a:bodyPr wrap="square">
            <a:spAutoFit/>
          </a:bodyPr>
          <a:lstStyle/>
          <a:p>
            <a:r>
              <a:rPr lang="en-US" sz="1200" i="1" dirty="0" smtClean="0"/>
              <a:t>Research Reference:</a:t>
            </a:r>
          </a:p>
          <a:p>
            <a:r>
              <a:rPr lang="en-US" sz="1200" dirty="0" smtClean="0"/>
              <a:t>(Harland, Harrison, Jones &amp; Reiter-</a:t>
            </a:r>
            <a:r>
              <a:rPr lang="en-US" sz="1200" dirty="0" err="1" smtClean="0"/>
              <a:t>Palmon</a:t>
            </a:r>
            <a:r>
              <a:rPr lang="en-US" sz="1200" dirty="0" smtClean="0"/>
              <a:t>, 2005)</a:t>
            </a:r>
            <a:endParaRPr lang="en-US" sz="1200" dirty="0"/>
          </a:p>
        </p:txBody>
      </p:sp>
    </p:spTree>
    <p:extLst>
      <p:ext uri="{BB962C8B-B14F-4D97-AF65-F5344CB8AC3E}">
        <p14:creationId xmlns:p14="http://schemas.microsoft.com/office/powerpoint/2010/main" val="4233872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6800" y="304800"/>
            <a:ext cx="1981200" cy="646331"/>
          </a:xfrm>
          <a:prstGeom prst="rect">
            <a:avLst/>
          </a:prstGeom>
          <a:noFill/>
        </p:spPr>
        <p:txBody>
          <a:bodyPr wrap="square" rtlCol="0">
            <a:spAutoFit/>
          </a:bodyPr>
          <a:lstStyle/>
          <a:p>
            <a:pPr algn="ctr"/>
            <a:r>
              <a:rPr lang="en-US" dirty="0" smtClean="0"/>
              <a:t>If you want these </a:t>
            </a:r>
            <a:r>
              <a:rPr lang="en-US" b="1" i="1" dirty="0" smtClean="0"/>
              <a:t>nine</a:t>
            </a:r>
            <a:r>
              <a:rPr lang="en-US" dirty="0" smtClean="0"/>
              <a:t> things….</a:t>
            </a:r>
            <a:endParaRPr lang="en-US" dirty="0"/>
          </a:p>
        </p:txBody>
      </p:sp>
      <p:sp>
        <p:nvSpPr>
          <p:cNvPr id="7" name="TextBox 6"/>
          <p:cNvSpPr txBox="1"/>
          <p:nvPr/>
        </p:nvSpPr>
        <p:spPr>
          <a:xfrm>
            <a:off x="3429000" y="381000"/>
            <a:ext cx="2895600" cy="369332"/>
          </a:xfrm>
          <a:prstGeom prst="rect">
            <a:avLst/>
          </a:prstGeom>
          <a:noFill/>
        </p:spPr>
        <p:txBody>
          <a:bodyPr wrap="square" rtlCol="0">
            <a:spAutoFit/>
          </a:bodyPr>
          <a:lstStyle/>
          <a:p>
            <a:r>
              <a:rPr lang="en-US" dirty="0" smtClean="0"/>
              <a:t>…then do these </a:t>
            </a:r>
            <a:r>
              <a:rPr lang="en-US" b="1" i="1" dirty="0" smtClean="0"/>
              <a:t>six</a:t>
            </a:r>
            <a:r>
              <a:rPr lang="en-US" dirty="0" smtClean="0"/>
              <a:t> things.</a:t>
            </a:r>
            <a:endParaRPr lang="en-US" dirty="0"/>
          </a:p>
        </p:txBody>
      </p:sp>
      <p:sp>
        <p:nvSpPr>
          <p:cNvPr id="15" name="Slide Number Placeholder 14"/>
          <p:cNvSpPr>
            <a:spLocks noGrp="1"/>
          </p:cNvSpPr>
          <p:nvPr>
            <p:ph type="sldNum" sz="quarter" idx="12"/>
          </p:nvPr>
        </p:nvSpPr>
        <p:spPr>
          <a:prstGeom prst="rect">
            <a:avLst/>
          </a:prstGeom>
        </p:spPr>
        <p:txBody>
          <a:bodyPr/>
          <a:lstStyle/>
          <a:p>
            <a:fld id="{4BA44395-1FC4-4D95-9DFD-4A39139D9104}" type="slidenum">
              <a:rPr lang="en-US" smtClean="0"/>
              <a:pPr/>
              <a:t>113</a:t>
            </a:fld>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645920"/>
            <a:ext cx="5640445" cy="4754880"/>
          </a:xfrm>
          <a:prstGeom prst="rect">
            <a:avLst/>
          </a:prstGeom>
        </p:spPr>
      </p:pic>
      <p:sp>
        <p:nvSpPr>
          <p:cNvPr id="5" name="Down Arrow 4"/>
          <p:cNvSpPr/>
          <p:nvPr/>
        </p:nvSpPr>
        <p:spPr>
          <a:xfrm>
            <a:off x="1833964" y="951132"/>
            <a:ext cx="533400" cy="826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p:cNvSpPr/>
          <p:nvPr/>
        </p:nvSpPr>
        <p:spPr>
          <a:xfrm rot="2019892">
            <a:off x="3658540" y="872427"/>
            <a:ext cx="381000" cy="85117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wn Arrow 19"/>
          <p:cNvSpPr/>
          <p:nvPr/>
        </p:nvSpPr>
        <p:spPr>
          <a:xfrm>
            <a:off x="4953000" y="951131"/>
            <a:ext cx="381000" cy="7094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wn Arrow 20"/>
          <p:cNvSpPr/>
          <p:nvPr/>
        </p:nvSpPr>
        <p:spPr>
          <a:xfrm rot="19594033">
            <a:off x="5549989" y="877125"/>
            <a:ext cx="381000" cy="86722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own Arrow 21"/>
          <p:cNvSpPr/>
          <p:nvPr/>
        </p:nvSpPr>
        <p:spPr>
          <a:xfrm rot="18957823">
            <a:off x="6134101" y="708934"/>
            <a:ext cx="381000" cy="99378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own Arrow 22"/>
          <p:cNvSpPr/>
          <p:nvPr/>
        </p:nvSpPr>
        <p:spPr>
          <a:xfrm>
            <a:off x="4267200" y="951131"/>
            <a:ext cx="381000" cy="70447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p:nvPr/>
        </p:nvSpPr>
        <p:spPr>
          <a:xfrm rot="2232482">
            <a:off x="3043761" y="727194"/>
            <a:ext cx="381000" cy="99378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Summary/Review</a:t>
            </a:r>
            <a:endParaRPr lang="en-US" dirty="0"/>
          </a:p>
        </p:txBody>
      </p:sp>
      <p:sp>
        <p:nvSpPr>
          <p:cNvPr id="3" name="Content Placeholder 2"/>
          <p:cNvSpPr>
            <a:spLocks noGrp="1"/>
          </p:cNvSpPr>
          <p:nvPr>
            <p:ph idx="1"/>
          </p:nvPr>
        </p:nvSpPr>
        <p:spPr/>
        <p:txBody>
          <a:bodyPr>
            <a:normAutofit/>
          </a:bodyPr>
          <a:lstStyle/>
          <a:p>
            <a:pPr lvl="0">
              <a:spcBef>
                <a:spcPts val="72"/>
              </a:spcBef>
            </a:pPr>
            <a:r>
              <a:rPr lang="en-US" dirty="0"/>
              <a:t>What is Resilience</a:t>
            </a:r>
            <a:r>
              <a:rPr lang="en-US" dirty="0" smtClean="0"/>
              <a:t>?</a:t>
            </a:r>
            <a:endParaRPr lang="en-US" dirty="0"/>
          </a:p>
          <a:p>
            <a:pPr lvl="0">
              <a:spcBef>
                <a:spcPts val="72"/>
              </a:spcBef>
            </a:pPr>
            <a:r>
              <a:rPr lang="en-US" dirty="0"/>
              <a:t>What holds us back from being </a:t>
            </a:r>
            <a:r>
              <a:rPr lang="en-US" dirty="0" smtClean="0"/>
              <a:t>resilient?</a:t>
            </a:r>
            <a:endParaRPr lang="en-US" dirty="0"/>
          </a:p>
          <a:p>
            <a:pPr lvl="0"/>
            <a:r>
              <a:rPr lang="en-US" dirty="0" smtClean="0"/>
              <a:t>Strategies to develop resilience</a:t>
            </a:r>
          </a:p>
          <a:p>
            <a:pPr marL="0" indent="0">
              <a:buNone/>
            </a:pPr>
            <a:endParaRPr lang="en-US" dirty="0"/>
          </a:p>
        </p:txBody>
      </p:sp>
      <p:sp>
        <p:nvSpPr>
          <p:cNvPr id="5" name="Slide Number Placeholder 4"/>
          <p:cNvSpPr>
            <a:spLocks noGrp="1"/>
          </p:cNvSpPr>
          <p:nvPr>
            <p:ph type="sldNum" sz="quarter" idx="12"/>
          </p:nvPr>
        </p:nvSpPr>
        <p:spPr>
          <a:prstGeom prst="rect">
            <a:avLst/>
          </a:prstGeom>
        </p:spPr>
        <p:txBody>
          <a:bodyPr/>
          <a:lstStyle/>
          <a:p>
            <a:fld id="{4BA44395-1FC4-4D95-9DFD-4A39139D9104}" type="slidenum">
              <a:rPr lang="en-US" smtClean="0"/>
              <a:pPr/>
              <a:t>114</a:t>
            </a:fld>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245" r="3539"/>
          <a:stretch/>
        </p:blipFill>
        <p:spPr>
          <a:xfrm>
            <a:off x="76200" y="134996"/>
            <a:ext cx="8893454" cy="6723004"/>
          </a:xfrm>
          <a:prstGeom prst="rect">
            <a:avLst/>
          </a:prstGeom>
        </p:spPr>
      </p:pic>
      <p:sp>
        <p:nvSpPr>
          <p:cNvPr id="3" name="Slide Number Placeholder 2"/>
          <p:cNvSpPr>
            <a:spLocks noGrp="1"/>
          </p:cNvSpPr>
          <p:nvPr>
            <p:ph type="sldNum" sz="quarter" idx="12"/>
          </p:nvPr>
        </p:nvSpPr>
        <p:spPr/>
        <p:txBody>
          <a:bodyPr/>
          <a:lstStyle/>
          <a:p>
            <a:fld id="{F098ED00-B4F9-41CC-ADC2-F706D294A9E2}" type="slidenum">
              <a:rPr lang="en-US" smtClean="0"/>
              <a:pPr/>
              <a:t>115</a:t>
            </a:fld>
            <a:endParaRPr lang="en-US" dirty="0"/>
          </a:p>
        </p:txBody>
      </p:sp>
      <p:sp>
        <p:nvSpPr>
          <p:cNvPr id="10" name="Title 9"/>
          <p:cNvSpPr>
            <a:spLocks noGrp="1"/>
          </p:cNvSpPr>
          <p:nvPr>
            <p:ph type="title"/>
          </p:nvPr>
        </p:nvSpPr>
        <p:spPr/>
        <p:txBody>
          <a:bodyPr/>
          <a:lstStyle/>
          <a:p>
            <a:r>
              <a:rPr lang="en-US" dirty="0" smtClean="0"/>
              <a:t>Breaking News!</a:t>
            </a:r>
            <a:endParaRPr lang="en-US" dirty="0"/>
          </a:p>
        </p:txBody>
      </p:sp>
      <p:sp>
        <p:nvSpPr>
          <p:cNvPr id="2" name="Rectangle 1"/>
          <p:cNvSpPr/>
          <p:nvPr/>
        </p:nvSpPr>
        <p:spPr>
          <a:xfrm>
            <a:off x="609600" y="1447800"/>
            <a:ext cx="1958678" cy="369332"/>
          </a:xfrm>
          <a:prstGeom prst="rect">
            <a:avLst/>
          </a:prstGeom>
        </p:spPr>
        <p:txBody>
          <a:bodyPr wrap="none">
            <a:spAutoFit/>
          </a:bodyPr>
          <a:lstStyle/>
          <a:p>
            <a:r>
              <a:rPr lang="en-US" dirty="0"/>
              <a:t>(</a:t>
            </a:r>
            <a:r>
              <a:rPr lang="en-US" dirty="0" smtClean="0"/>
              <a:t>p.40 </a:t>
            </a:r>
            <a:r>
              <a:rPr lang="en-US" dirty="0"/>
              <a:t>in workbook)</a:t>
            </a:r>
          </a:p>
        </p:txBody>
      </p:sp>
    </p:spTree>
    <p:extLst>
      <p:ext uri="{BB962C8B-B14F-4D97-AF65-F5344CB8AC3E}">
        <p14:creationId xmlns:p14="http://schemas.microsoft.com/office/powerpoint/2010/main" val="435534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Fingers-moving-up-hardback-boo-16554965.jp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857" r="7687"/>
          <a:stretch/>
        </p:blipFill>
        <p:spPr>
          <a:xfrm flipH="1">
            <a:off x="3247292" y="0"/>
            <a:ext cx="6049108" cy="6844413"/>
          </a:xfrm>
          <a:prstGeom prst="rect">
            <a:avLst/>
          </a:prstGeom>
        </p:spPr>
      </p:pic>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457200" y="1600200"/>
            <a:ext cx="5943600" cy="4525963"/>
          </a:xfrm>
        </p:spPr>
        <p:txBody>
          <a:bodyPr/>
          <a:lstStyle/>
          <a:p>
            <a:r>
              <a:rPr lang="en-US" dirty="0" smtClean="0"/>
              <a:t>Monitor </a:t>
            </a:r>
            <a:r>
              <a:rPr lang="en-US" dirty="0"/>
              <a:t>your progress in terms of the commitments you made on your resiliency roadmap</a:t>
            </a:r>
          </a:p>
          <a:p>
            <a:r>
              <a:rPr lang="en-US" dirty="0" smtClean="0"/>
              <a:t>Revisit your </a:t>
            </a:r>
            <a:br>
              <a:rPr lang="en-US" dirty="0" smtClean="0"/>
            </a:br>
            <a:r>
              <a:rPr lang="en-US" dirty="0" smtClean="0"/>
              <a:t>workbook</a:t>
            </a:r>
          </a:p>
          <a:p>
            <a:r>
              <a:rPr lang="en-US" dirty="0" smtClean="0"/>
              <a:t>Additional resources </a:t>
            </a:r>
            <a:endParaRPr lang="en-US" dirty="0"/>
          </a:p>
          <a:p>
            <a:r>
              <a:rPr lang="en-US" dirty="0" smtClean="0"/>
              <a:t>Share what you’ve learned!</a:t>
            </a:r>
            <a:endParaRPr lang="en-US" dirty="0"/>
          </a:p>
        </p:txBody>
      </p:sp>
      <p:sp>
        <p:nvSpPr>
          <p:cNvPr id="5" name="Slide Number Placeholder 4"/>
          <p:cNvSpPr>
            <a:spLocks noGrp="1"/>
          </p:cNvSpPr>
          <p:nvPr>
            <p:ph type="sldNum" sz="quarter" idx="12"/>
          </p:nvPr>
        </p:nvSpPr>
        <p:spPr>
          <a:prstGeom prst="rect">
            <a:avLst/>
          </a:prstGeom>
        </p:spPr>
        <p:txBody>
          <a:bodyPr/>
          <a:lstStyle/>
          <a:p>
            <a:fld id="{4BA44395-1FC4-4D95-9DFD-4A39139D9104}" type="slidenum">
              <a:rPr lang="en-US" smtClean="0"/>
              <a:pPr/>
              <a:t>116</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492618_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5308600" y="-1358900"/>
            <a:ext cx="1270000" cy="4267200"/>
          </a:xfrm>
          <a:prstGeom prst="rect">
            <a:avLst/>
          </a:prstGeom>
        </p:spPr>
      </p:pic>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098ED00-B4F9-41CC-ADC2-F706D294A9E2}" type="slidenum">
              <a:rPr lang="en-US" smtClean="0"/>
              <a:pPr/>
              <a:t>117</a:t>
            </a:fld>
            <a:endParaRPr lang="en-US" dirty="0"/>
          </a:p>
        </p:txBody>
      </p:sp>
      <p:sp>
        <p:nvSpPr>
          <p:cNvPr id="5" name="TextBox 4"/>
          <p:cNvSpPr txBox="1"/>
          <p:nvPr/>
        </p:nvSpPr>
        <p:spPr>
          <a:xfrm>
            <a:off x="533400" y="6172200"/>
            <a:ext cx="8077200" cy="369332"/>
          </a:xfrm>
          <a:prstGeom prst="rect">
            <a:avLst/>
          </a:prstGeom>
          <a:noFill/>
        </p:spPr>
        <p:txBody>
          <a:bodyPr wrap="square" rtlCol="0">
            <a:spAutoFit/>
          </a:bodyPr>
          <a:lstStyle/>
          <a:p>
            <a:pPr algn="ct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5730954"/>
              </p:ext>
            </p:extLst>
          </p:nvPr>
        </p:nvGraphicFramePr>
        <p:xfrm>
          <a:off x="533400" y="1554878"/>
          <a:ext cx="8077200" cy="4489431"/>
        </p:xfrm>
        <a:graphic>
          <a:graphicData uri="http://schemas.openxmlformats.org/drawingml/2006/table">
            <a:tbl>
              <a:tblPr firstRow="1" bandRow="1">
                <a:tableStyleId>{5C22544A-7EE6-4342-B048-85BDC9FD1C3A}</a:tableStyleId>
              </a:tblPr>
              <a:tblGrid>
                <a:gridCol w="4038600"/>
                <a:gridCol w="4038600"/>
              </a:tblGrid>
              <a:tr h="432691">
                <a:tc>
                  <a:txBody>
                    <a:bodyPr/>
                    <a:lstStyle/>
                    <a:p>
                      <a:pPr algn="ctr"/>
                      <a:r>
                        <a:rPr lang="en-US" sz="2400" dirty="0" smtClean="0"/>
                        <a:t>+</a:t>
                      </a:r>
                      <a:endParaRPr lang="en-US" sz="2400" dirty="0"/>
                    </a:p>
                  </a:txBody>
                  <a:tcPr>
                    <a:solidFill>
                      <a:schemeClr val="accent2"/>
                    </a:solidFill>
                  </a:tcPr>
                </a:tc>
                <a:tc>
                  <a:txBody>
                    <a:bodyPr/>
                    <a:lstStyle/>
                    <a:p>
                      <a:pPr algn="ctr"/>
                      <a:endParaRPr lang="en-US" dirty="0">
                        <a:latin typeface="Zapf Dingbats" charset="2"/>
                        <a:cs typeface="Zapf Dingbats" charset="2"/>
                      </a:endParaRPr>
                    </a:p>
                  </a:txBody>
                  <a:tcPr>
                    <a:solidFill>
                      <a:schemeClr val="accent2"/>
                    </a:solidFill>
                  </a:tcPr>
                </a:tc>
              </a:tr>
              <a:tr h="4032231">
                <a:tc>
                  <a:txBody>
                    <a:bodyPr/>
                    <a:lstStyle/>
                    <a:p>
                      <a:pPr marL="285750" indent="-285750">
                        <a:buFont typeface="Arial"/>
                        <a:buChar char="•"/>
                      </a:pPr>
                      <a:endParaRPr lang="en-US" dirty="0"/>
                    </a:p>
                  </a:txBody>
                  <a:tcPr>
                    <a:solidFill>
                      <a:schemeClr val="accent1">
                        <a:lumMod val="20000"/>
                        <a:lumOff val="80000"/>
                      </a:schemeClr>
                    </a:solidFill>
                  </a:tcPr>
                </a:tc>
                <a:tc>
                  <a:txBody>
                    <a:bodyPr/>
                    <a:lstStyle/>
                    <a:p>
                      <a:pPr marL="285750" indent="-285750">
                        <a:buFont typeface="Arial"/>
                        <a:buChar char="•"/>
                      </a:pPr>
                      <a:endParaRPr lang="en-US" dirty="0"/>
                    </a:p>
                  </a:txBody>
                  <a:tcPr>
                    <a:solidFill>
                      <a:schemeClr val="accent1">
                        <a:lumMod val="20000"/>
                        <a:lumOff val="80000"/>
                      </a:schemeClr>
                    </a:solidFill>
                  </a:tcPr>
                </a:tc>
              </a:tr>
            </a:tbl>
          </a:graphicData>
        </a:graphic>
      </p:graphicFrame>
      <p:sp>
        <p:nvSpPr>
          <p:cNvPr id="3" name="Isosceles Triangle 2"/>
          <p:cNvSpPr/>
          <p:nvPr/>
        </p:nvSpPr>
        <p:spPr>
          <a:xfrm>
            <a:off x="6400800" y="1676400"/>
            <a:ext cx="228600" cy="228600"/>
          </a:xfrm>
          <a:prstGeom prst="triangl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p:txBody>
          <a:bodyPr/>
          <a:lstStyle/>
          <a:p>
            <a:r>
              <a:rPr lang="en-US" dirty="0" smtClean="0"/>
              <a:t>How’d We Do?</a:t>
            </a:r>
            <a:endParaRPr lang="en-US" dirty="0"/>
          </a:p>
        </p:txBody>
      </p:sp>
    </p:spTree>
    <p:extLst>
      <p:ext uri="{BB962C8B-B14F-4D97-AF65-F5344CB8AC3E}">
        <p14:creationId xmlns:p14="http://schemas.microsoft.com/office/powerpoint/2010/main" val="186855666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4"/>
          </p:nvPr>
        </p:nvSpPr>
        <p:spPr>
          <a:xfrm>
            <a:off x="0" y="6356350"/>
            <a:ext cx="9144000" cy="365125"/>
          </a:xfrm>
        </p:spPr>
        <p:txBody>
          <a:bodyPr/>
          <a:lstStyle/>
          <a:p>
            <a:fld id="{F098ED00-B4F9-41CC-ADC2-F706D294A9E2}" type="slidenum">
              <a:rPr lang="en-US" smtClean="0"/>
              <a:pPr/>
              <a:t>118</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25415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457200"/>
            <a:ext cx="4800600" cy="19050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lnSpc>
                <a:spcPts val="3120"/>
              </a:lnSpc>
            </a:pPr>
            <a:r>
              <a:rPr lang="en-US" sz="3200" b="1" dirty="0" smtClean="0">
                <a:solidFill>
                  <a:schemeClr val="tx1"/>
                </a:solidFill>
                <a:latin typeface="Calibri"/>
                <a:cs typeface="Calibri"/>
              </a:rPr>
              <a:t>Why does </a:t>
            </a:r>
            <a:br>
              <a:rPr lang="en-US" sz="3200" b="1" dirty="0" smtClean="0">
                <a:solidFill>
                  <a:schemeClr val="tx1"/>
                </a:solidFill>
                <a:latin typeface="Calibri"/>
                <a:cs typeface="Calibri"/>
              </a:rPr>
            </a:br>
            <a:r>
              <a:rPr lang="en-US" sz="3200" b="1" dirty="0" smtClean="0">
                <a:solidFill>
                  <a:schemeClr val="tx1"/>
                </a:solidFill>
                <a:latin typeface="Calibri"/>
                <a:cs typeface="Calibri"/>
              </a:rPr>
              <a:t>resiliency </a:t>
            </a:r>
            <a:br>
              <a:rPr lang="en-US" sz="3200" b="1" dirty="0" smtClean="0">
                <a:solidFill>
                  <a:schemeClr val="tx1"/>
                </a:solidFill>
                <a:latin typeface="Calibri"/>
                <a:cs typeface="Calibri"/>
              </a:rPr>
            </a:br>
            <a:r>
              <a:rPr lang="en-US" sz="3200" b="1" dirty="0" smtClean="0">
                <a:solidFill>
                  <a:schemeClr val="tx1"/>
                </a:solidFill>
                <a:latin typeface="Calibri"/>
                <a:cs typeface="Calibri"/>
              </a:rPr>
              <a:t>matter?</a:t>
            </a:r>
            <a:endParaRPr lang="en-US" sz="3200" b="1" dirty="0">
              <a:solidFill>
                <a:schemeClr val="tx1"/>
              </a:solidFill>
              <a:latin typeface="Calibri"/>
              <a:cs typeface="Calibri"/>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9144000" cy="251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0" y="6356350"/>
            <a:ext cx="9144000" cy="365125"/>
          </a:xfrm>
        </p:spPr>
        <p:txBody>
          <a:bodyPr/>
          <a:lstStyle/>
          <a:p>
            <a:fld id="{F098ED00-B4F9-41CC-ADC2-F706D294A9E2}" type="slidenum">
              <a:rPr lang="en-US" smtClean="0"/>
              <a:pPr/>
              <a:t>12</a:t>
            </a:fld>
            <a:endParaRPr lang="en-US" dirty="0"/>
          </a:p>
        </p:txBody>
      </p:sp>
      <p:sp>
        <p:nvSpPr>
          <p:cNvPr id="5" name="TextBox 4"/>
          <p:cNvSpPr txBox="1"/>
          <p:nvPr/>
        </p:nvSpPr>
        <p:spPr>
          <a:xfrm>
            <a:off x="419746" y="5867400"/>
            <a:ext cx="3276600" cy="461665"/>
          </a:xfrm>
          <a:prstGeom prst="rect">
            <a:avLst/>
          </a:prstGeom>
          <a:noFill/>
        </p:spPr>
        <p:txBody>
          <a:bodyPr wrap="square" rtlCol="0">
            <a:spAutoFit/>
          </a:bodyPr>
          <a:lstStyle/>
          <a:p>
            <a:r>
              <a:rPr lang="en-US" sz="1200" i="1" dirty="0" smtClean="0"/>
              <a:t>Research Reference: </a:t>
            </a:r>
          </a:p>
          <a:p>
            <a:r>
              <a:rPr lang="en-US" sz="1200" dirty="0" smtClean="0"/>
              <a:t>(Youssef </a:t>
            </a:r>
            <a:r>
              <a:rPr lang="en-US" sz="1200" dirty="0"/>
              <a:t>&amp; Luthans, 2007</a:t>
            </a:r>
            <a:r>
              <a:rPr lang="en-US" sz="1200" dirty="0" smtClean="0"/>
              <a:t>)</a:t>
            </a:r>
            <a:endParaRPr lang="en-US" sz="1200" dirty="0"/>
          </a:p>
        </p:txBody>
      </p:sp>
    </p:spTree>
    <p:extLst>
      <p:ext uri="{BB962C8B-B14F-4D97-AF65-F5344CB8AC3E}">
        <p14:creationId xmlns:p14="http://schemas.microsoft.com/office/powerpoint/2010/main" val="2704560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stock-Work-Life-Balance-323703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p:nvSpPr>
        <p:spPr>
          <a:xfrm>
            <a:off x="0" y="0"/>
            <a:ext cx="9144000" cy="762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8" name="Title 1"/>
          <p:cNvSpPr>
            <a:spLocks noGrp="1"/>
          </p:cNvSpPr>
          <p:nvPr>
            <p:ph type="title"/>
          </p:nvPr>
        </p:nvSpPr>
        <p:spPr>
          <a:xfrm>
            <a:off x="609600" y="1219200"/>
            <a:ext cx="6705600" cy="1371600"/>
          </a:xfrm>
        </p:spPr>
        <p:txBody>
          <a:bodyPr/>
          <a:lstStyle/>
          <a:p>
            <a:pPr>
              <a:lnSpc>
                <a:spcPts val="3120"/>
              </a:lnSpc>
            </a:pPr>
            <a:r>
              <a:rPr lang="en-US" sz="3600" b="1" dirty="0" smtClean="0">
                <a:solidFill>
                  <a:schemeClr val="bg1"/>
                </a:solidFill>
                <a:latin typeface="Calibri"/>
                <a:cs typeface="Calibri"/>
              </a:rPr>
              <a:t>Why does resiliency matter?</a:t>
            </a:r>
            <a:endParaRPr lang="en-US" sz="3600" b="1" dirty="0">
              <a:solidFill>
                <a:schemeClr val="bg1"/>
              </a:solidFill>
              <a:latin typeface="Calibri"/>
              <a:cs typeface="Calibri"/>
            </a:endParaRPr>
          </a:p>
        </p:txBody>
      </p:sp>
      <p:sp>
        <p:nvSpPr>
          <p:cNvPr id="2" name="Slide Number Placeholder 1"/>
          <p:cNvSpPr>
            <a:spLocks noGrp="1"/>
          </p:cNvSpPr>
          <p:nvPr>
            <p:ph type="sldNum" sz="quarter" idx="12"/>
          </p:nvPr>
        </p:nvSpPr>
        <p:spPr>
          <a:xfrm>
            <a:off x="0" y="6356350"/>
            <a:ext cx="9144000" cy="365125"/>
          </a:xfrm>
        </p:spPr>
        <p:txBody>
          <a:bodyPr/>
          <a:lstStyle/>
          <a:p>
            <a:fld id="{F098ED00-B4F9-41CC-ADC2-F706D294A9E2}" type="slidenum">
              <a:rPr lang="en-US" smtClean="0"/>
              <a:pPr/>
              <a:t>13</a:t>
            </a:fld>
            <a:endParaRPr lang="en-US" dirty="0"/>
          </a:p>
        </p:txBody>
      </p:sp>
      <p:sp>
        <p:nvSpPr>
          <p:cNvPr id="6" name="TextBox 5"/>
          <p:cNvSpPr txBox="1"/>
          <p:nvPr/>
        </p:nvSpPr>
        <p:spPr>
          <a:xfrm>
            <a:off x="76200" y="6015335"/>
            <a:ext cx="2743956" cy="461665"/>
          </a:xfrm>
          <a:prstGeom prst="rect">
            <a:avLst/>
          </a:prstGeom>
          <a:noFill/>
        </p:spPr>
        <p:txBody>
          <a:bodyPr wrap="none" rtlCol="0">
            <a:spAutoFit/>
          </a:bodyPr>
          <a:lstStyle/>
          <a:p>
            <a:r>
              <a:rPr lang="en-US" sz="1200" i="1" dirty="0" smtClean="0">
                <a:solidFill>
                  <a:schemeClr val="bg1"/>
                </a:solidFill>
              </a:rPr>
              <a:t>Research Reference: </a:t>
            </a:r>
          </a:p>
          <a:p>
            <a:r>
              <a:rPr lang="en-US" sz="1200" dirty="0" smtClean="0">
                <a:solidFill>
                  <a:schemeClr val="bg1"/>
                </a:solidFill>
              </a:rPr>
              <a:t>(Siu</a:t>
            </a:r>
            <a:r>
              <a:rPr lang="en-US" sz="1200" dirty="0">
                <a:solidFill>
                  <a:schemeClr val="bg1"/>
                </a:solidFill>
              </a:rPr>
              <a:t>, Hui, Phillips, Lin, Wong, &amp; Shi, 2009)</a:t>
            </a:r>
          </a:p>
        </p:txBody>
      </p:sp>
      <p:sp>
        <p:nvSpPr>
          <p:cNvPr id="9"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3058454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Embrace-Or-Reject-Change-6515954.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pPr algn="l"/>
            <a:r>
              <a:rPr lang="en-US" dirty="0" smtClean="0"/>
              <a:t>Why does</a:t>
            </a:r>
            <a:br>
              <a:rPr lang="en-US" dirty="0" smtClean="0"/>
            </a:br>
            <a:r>
              <a:rPr lang="en-US" dirty="0" smtClean="0"/>
              <a:t>resiliency matter?</a:t>
            </a:r>
            <a:endParaRPr lang="en-US" dirty="0"/>
          </a:p>
        </p:txBody>
      </p:sp>
      <p:sp>
        <p:nvSpPr>
          <p:cNvPr id="7" name="Slide Number Placeholder 6"/>
          <p:cNvSpPr>
            <a:spLocks noGrp="1"/>
          </p:cNvSpPr>
          <p:nvPr>
            <p:ph type="sldNum" sz="quarter" idx="10"/>
          </p:nvPr>
        </p:nvSpPr>
        <p:spPr/>
        <p:txBody>
          <a:bodyPr/>
          <a:lstStyle/>
          <a:p>
            <a:fld id="{F098ED00-B4F9-41CC-ADC2-F706D294A9E2}" type="slidenum">
              <a:rPr lang="en-US" smtClean="0"/>
              <a:pPr/>
              <a:t>14</a:t>
            </a:fld>
            <a:endParaRPr lang="en-US" dirty="0"/>
          </a:p>
        </p:txBody>
      </p:sp>
      <p:sp>
        <p:nvSpPr>
          <p:cNvPr id="5" name="TextBox 4"/>
          <p:cNvSpPr txBox="1"/>
          <p:nvPr/>
        </p:nvSpPr>
        <p:spPr>
          <a:xfrm>
            <a:off x="152399" y="5939135"/>
            <a:ext cx="1804853" cy="461665"/>
          </a:xfrm>
          <a:prstGeom prst="rect">
            <a:avLst/>
          </a:prstGeom>
          <a:noFill/>
        </p:spPr>
        <p:txBody>
          <a:bodyPr wrap="none" rtlCol="0">
            <a:spAutoFit/>
          </a:bodyPr>
          <a:lstStyle/>
          <a:p>
            <a:r>
              <a:rPr lang="en-US" sz="1200" i="1" dirty="0" smtClean="0">
                <a:solidFill>
                  <a:schemeClr val="bg1"/>
                </a:solidFill>
              </a:rPr>
              <a:t>Research Reference: </a:t>
            </a:r>
          </a:p>
          <a:p>
            <a:r>
              <a:rPr lang="en-US" sz="1200" dirty="0">
                <a:solidFill>
                  <a:schemeClr val="bg1"/>
                </a:solidFill>
              </a:rPr>
              <a:t>(Shin, Taylor, &amp; Seo, 2012)</a:t>
            </a:r>
          </a:p>
        </p:txBody>
      </p:sp>
      <p:sp>
        <p:nvSpPr>
          <p:cNvPr id="8"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stock-Galapagos---183360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Box 6"/>
          <p:cNvSpPr txBox="1"/>
          <p:nvPr/>
        </p:nvSpPr>
        <p:spPr>
          <a:xfrm>
            <a:off x="457200" y="3886200"/>
            <a:ext cx="8229600" cy="1569660"/>
          </a:xfrm>
          <a:prstGeom prst="rect">
            <a:avLst/>
          </a:prstGeom>
          <a:noFill/>
        </p:spPr>
        <p:txBody>
          <a:bodyPr wrap="square" rtlCol="0">
            <a:spAutoFit/>
          </a:bodyPr>
          <a:lstStyle/>
          <a:p>
            <a:pPr algn="ctr"/>
            <a:endParaRPr lang="en-US" sz="2400" dirty="0" smtClean="0">
              <a:solidFill>
                <a:srgbClr val="FFFFFF"/>
              </a:solidFill>
              <a:latin typeface="Calibri"/>
              <a:cs typeface="Calibri"/>
            </a:endParaRPr>
          </a:p>
          <a:p>
            <a:pPr algn="ctr"/>
            <a:r>
              <a:rPr lang="en-US" sz="2400" dirty="0" smtClean="0">
                <a:solidFill>
                  <a:srgbClr val="FFFFFF"/>
                </a:solidFill>
                <a:latin typeface="Calibri"/>
                <a:cs typeface="Calibri"/>
              </a:rPr>
              <a:t> “It’s not the strongest of the species that survive nor the  </a:t>
            </a:r>
            <a:br>
              <a:rPr lang="en-US" sz="2400" dirty="0" smtClean="0">
                <a:solidFill>
                  <a:srgbClr val="FFFFFF"/>
                </a:solidFill>
                <a:latin typeface="Calibri"/>
                <a:cs typeface="Calibri"/>
              </a:rPr>
            </a:br>
            <a:r>
              <a:rPr lang="en-US" sz="2400" dirty="0" smtClean="0">
                <a:solidFill>
                  <a:srgbClr val="FFFFFF"/>
                </a:solidFill>
                <a:latin typeface="Calibri"/>
                <a:cs typeface="Calibri"/>
              </a:rPr>
              <a:t>   most intelligent, but the one most responsive to change.”</a:t>
            </a:r>
            <a:endParaRPr lang="en-US" sz="2400" dirty="0">
              <a:solidFill>
                <a:srgbClr val="FFFFFF"/>
              </a:solidFill>
              <a:latin typeface="Calibri"/>
              <a:cs typeface="Calibri"/>
            </a:endParaRPr>
          </a:p>
          <a:p>
            <a:pPr algn="ctr"/>
            <a:r>
              <a:rPr lang="en-US" sz="2400" dirty="0" smtClean="0">
                <a:solidFill>
                  <a:srgbClr val="FFFFFF"/>
                </a:solidFill>
                <a:latin typeface="Calibri"/>
                <a:cs typeface="Calibri"/>
              </a:rPr>
              <a:t>- Charles Darwin</a:t>
            </a:r>
            <a:endParaRPr lang="en-US" sz="2400" dirty="0">
              <a:solidFill>
                <a:srgbClr val="FFFFFF"/>
              </a:solidFill>
              <a:latin typeface="Calibri"/>
              <a:cs typeface="Calibri"/>
            </a:endParaRPr>
          </a:p>
        </p:txBody>
      </p:sp>
      <p:sp>
        <p:nvSpPr>
          <p:cNvPr id="6" name="Slide Number Placeholder 5"/>
          <p:cNvSpPr>
            <a:spLocks noGrp="1"/>
          </p:cNvSpPr>
          <p:nvPr>
            <p:ph type="sldNum" sz="quarter" idx="10"/>
          </p:nvPr>
        </p:nvSpPr>
        <p:spPr>
          <a:prstGeom prst="rect">
            <a:avLst/>
          </a:prstGeom>
        </p:spPr>
        <p:txBody>
          <a:bodyPr/>
          <a:lstStyle/>
          <a:p>
            <a:fld id="{CFDA311B-49E3-49E3-B5F7-BC028D11F528}" type="slidenum">
              <a:rPr lang="en-US" smtClean="0">
                <a:solidFill>
                  <a:schemeClr val="bg1"/>
                </a:solidFill>
              </a:rPr>
              <a:pPr/>
              <a:t>15</a:t>
            </a:fld>
            <a:endParaRPr lang="en-US" dirty="0">
              <a:solidFill>
                <a:schemeClr val="bg1"/>
              </a:solidFill>
            </a:endParaRPr>
          </a:p>
        </p:txBody>
      </p:sp>
      <p:sp>
        <p:nvSpPr>
          <p:cNvPr id="8"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3094510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Group-Of-Four-People-In-The-Gy-12197636.jpg"/>
          <p:cNvPicPr>
            <a:picLocks noChangeAspect="1"/>
          </p:cNvPicPr>
          <p:nvPr/>
        </p:nvPicPr>
        <p:blipFill rotWithShape="1">
          <a:blip r:embed="rId3" cstate="print">
            <a:extLst>
              <a:ext uri="{28A0092B-C50C-407E-A947-70E740481C1C}">
                <a14:useLocalDpi xmlns:a14="http://schemas.microsoft.com/office/drawing/2010/main" val="0"/>
              </a:ext>
            </a:extLst>
          </a:blip>
          <a:srcRect r="10623"/>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pPr>
              <a:lnSpc>
                <a:spcPts val="3720"/>
              </a:lnSpc>
            </a:pPr>
            <a:r>
              <a:rPr lang="en-US" dirty="0" smtClean="0"/>
              <a:t>Resilience Benefits </a:t>
            </a:r>
            <a:br>
              <a:rPr lang="en-US" dirty="0" smtClean="0"/>
            </a:br>
            <a:r>
              <a:rPr lang="en-US" dirty="0" smtClean="0"/>
              <a:t>Exercise</a:t>
            </a:r>
            <a:endParaRPr lang="en-US" dirty="0"/>
          </a:p>
        </p:txBody>
      </p:sp>
      <p:sp>
        <p:nvSpPr>
          <p:cNvPr id="3" name="Content Placeholder 2"/>
          <p:cNvSpPr>
            <a:spLocks noGrp="1"/>
          </p:cNvSpPr>
          <p:nvPr>
            <p:ph idx="1"/>
          </p:nvPr>
        </p:nvSpPr>
        <p:spPr/>
        <p:txBody>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r>
              <a:rPr lang="en-US" b="1" dirty="0" smtClean="0">
                <a:solidFill>
                  <a:schemeClr val="bg1"/>
                </a:solidFill>
              </a:rPr>
              <a:t>(pg. 3 in your workbook)</a:t>
            </a:r>
            <a:endParaRPr lang="en-US" b="1" dirty="0">
              <a:solidFill>
                <a:schemeClr val="bg1"/>
              </a:solidFill>
            </a:endParaRPr>
          </a:p>
        </p:txBody>
      </p:sp>
      <p:sp>
        <p:nvSpPr>
          <p:cNvPr id="5" name="Slide Number Placeholder 4"/>
          <p:cNvSpPr>
            <a:spLocks noGrp="1"/>
          </p:cNvSpPr>
          <p:nvPr>
            <p:ph type="sldNum" sz="quarter" idx="12"/>
          </p:nvPr>
        </p:nvSpPr>
        <p:spPr/>
        <p:txBody>
          <a:bodyPr/>
          <a:lstStyle/>
          <a:p>
            <a:fld id="{F098ED00-B4F9-41CC-ADC2-F706D294A9E2}" type="slidenum">
              <a:rPr lang="en-US" smtClean="0">
                <a:solidFill>
                  <a:schemeClr val="bg1"/>
                </a:solidFill>
              </a:rPr>
              <a:pPr/>
              <a:t>16</a:t>
            </a:fld>
            <a:endParaRPr lang="en-US" dirty="0">
              <a:solidFill>
                <a:schemeClr val="bg1"/>
              </a:solidFill>
            </a:endParaRPr>
          </a:p>
        </p:txBody>
      </p:sp>
      <p:sp>
        <p:nvSpPr>
          <p:cNvPr id="7"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See?</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92922"/>
            <a:ext cx="3888505" cy="365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0"/>
          </p:nvPr>
        </p:nvSpPr>
        <p:spPr/>
        <p:txBody>
          <a:bodyPr/>
          <a:lstStyle/>
          <a:p>
            <a:fld id="{F098ED00-B4F9-41CC-ADC2-F706D294A9E2}" type="slidenum">
              <a:rPr lang="en-US" smtClean="0"/>
              <a:pPr/>
              <a:t>17</a:t>
            </a:fld>
            <a:endParaRPr lang="en-US" dirty="0"/>
          </a:p>
        </p:txBody>
      </p:sp>
    </p:spTree>
    <p:extLst>
      <p:ext uri="{BB962C8B-B14F-4D97-AF65-F5344CB8AC3E}">
        <p14:creationId xmlns:p14="http://schemas.microsoft.com/office/powerpoint/2010/main" val="1178628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See?</a:t>
            </a:r>
            <a:endParaRPr lang="en-US" dirty="0"/>
          </a:p>
        </p:txBody>
      </p:sp>
      <p:sp>
        <p:nvSpPr>
          <p:cNvPr id="5" name="Slide Number Placeholder 4"/>
          <p:cNvSpPr>
            <a:spLocks noGrp="1"/>
          </p:cNvSpPr>
          <p:nvPr>
            <p:ph type="sldNum" sz="quarter" idx="10"/>
          </p:nvPr>
        </p:nvSpPr>
        <p:spPr>
          <a:prstGeom prst="rect">
            <a:avLst/>
          </a:prstGeom>
        </p:spPr>
        <p:txBody>
          <a:bodyPr/>
          <a:lstStyle/>
          <a:p>
            <a:fld id="{4BA44395-1FC4-4D95-9DFD-4A39139D9104}" type="slidenum">
              <a:rPr lang="en-US" smtClean="0"/>
              <a:pPr/>
              <a:t>18</a:t>
            </a:fld>
            <a:endParaRPr lang="en-US" dirty="0"/>
          </a:p>
        </p:txBody>
      </p:sp>
      <p:pic>
        <p:nvPicPr>
          <p:cNvPr id="6" name="Content Placeholder 3" descr="AmbiguousFaces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8400" y="1523999"/>
            <a:ext cx="3586612" cy="452596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See?</a:t>
            </a:r>
            <a:endParaRPr lang="en-US" dirty="0"/>
          </a:p>
        </p:txBody>
      </p:sp>
      <p:sp>
        <p:nvSpPr>
          <p:cNvPr id="7" name="Slide Number Placeholder 6"/>
          <p:cNvSpPr>
            <a:spLocks noGrp="1"/>
          </p:cNvSpPr>
          <p:nvPr>
            <p:ph type="sldNum" sz="quarter" idx="10"/>
          </p:nvPr>
        </p:nvSpPr>
        <p:spPr>
          <a:prstGeom prst="rect">
            <a:avLst/>
          </a:prstGeom>
        </p:spPr>
        <p:txBody>
          <a:bodyPr/>
          <a:lstStyle/>
          <a:p>
            <a:fld id="{4BA44395-1FC4-4D95-9DFD-4A39139D9104}" type="slidenum">
              <a:rPr lang="en-US" smtClean="0"/>
              <a:pPr/>
              <a:t>19</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9" y="1981200"/>
            <a:ext cx="3019425" cy="283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dirty="0" smtClean="0"/>
              <a:t>Logistics</a:t>
            </a:r>
            <a:endParaRPr lang="en-US" dirty="0"/>
          </a:p>
        </p:txBody>
      </p:sp>
      <p:sp>
        <p:nvSpPr>
          <p:cNvPr id="3" name="Content Placeholder 2"/>
          <p:cNvSpPr>
            <a:spLocks noGrp="1"/>
          </p:cNvSpPr>
          <p:nvPr>
            <p:ph idx="4294967295"/>
          </p:nvPr>
        </p:nvSpPr>
        <p:spPr>
          <a:xfrm>
            <a:off x="533400" y="1524000"/>
            <a:ext cx="8229600" cy="4525963"/>
          </a:xfrm>
        </p:spPr>
        <p:txBody>
          <a:bodyPr/>
          <a:lstStyle/>
          <a:p>
            <a:pPr lvl="0"/>
            <a:r>
              <a:rPr lang="en-US" dirty="0" smtClean="0"/>
              <a:t>Restroom locations</a:t>
            </a:r>
          </a:p>
          <a:p>
            <a:pPr lvl="0"/>
            <a:r>
              <a:rPr lang="en-US" dirty="0" smtClean="0"/>
              <a:t>Breaks</a:t>
            </a:r>
          </a:p>
          <a:p>
            <a:pPr lvl="0"/>
            <a:r>
              <a:rPr lang="en-US" dirty="0" smtClean="0"/>
              <a:t>Emergency exits</a:t>
            </a:r>
          </a:p>
          <a:p>
            <a:pPr lvl="0"/>
            <a:r>
              <a:rPr lang="en-US" dirty="0" smtClean="0"/>
              <a:t>Other items</a:t>
            </a:r>
          </a:p>
        </p:txBody>
      </p:sp>
      <p:pic>
        <p:nvPicPr>
          <p:cNvPr id="4" name="Picture 3" descr="BATHROOM.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676400"/>
            <a:ext cx="3594100" cy="3594100"/>
          </a:xfrm>
          <a:prstGeom prst="rect">
            <a:avLst/>
          </a:prstGeom>
        </p:spPr>
      </p:pic>
      <p:sp>
        <p:nvSpPr>
          <p:cNvPr id="6" name="Slide Number Placeholder 5"/>
          <p:cNvSpPr>
            <a:spLocks noGrp="1"/>
          </p:cNvSpPr>
          <p:nvPr>
            <p:ph type="sldNum" sz="quarter" idx="12"/>
          </p:nvPr>
        </p:nvSpPr>
        <p:spPr>
          <a:xfrm>
            <a:off x="0" y="6356350"/>
            <a:ext cx="9144000" cy="365125"/>
          </a:xfrm>
        </p:spPr>
        <p:txBody>
          <a:bodyPr/>
          <a:lstStyle/>
          <a:p>
            <a:fld id="{F098ED00-B4F9-41CC-ADC2-F706D294A9E2}" type="slidenum">
              <a:rPr lang="en-US" smtClean="0"/>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See?</a:t>
            </a:r>
            <a:endParaRPr lang="en-US" dirty="0"/>
          </a:p>
        </p:txBody>
      </p:sp>
      <p:sp>
        <p:nvSpPr>
          <p:cNvPr id="7" name="Slide Number Placeholder 6"/>
          <p:cNvSpPr>
            <a:spLocks noGrp="1"/>
          </p:cNvSpPr>
          <p:nvPr>
            <p:ph type="sldNum" sz="quarter" idx="10"/>
          </p:nvPr>
        </p:nvSpPr>
        <p:spPr>
          <a:prstGeom prst="rect">
            <a:avLst/>
          </a:prstGeom>
        </p:spPr>
        <p:txBody>
          <a:bodyPr/>
          <a:lstStyle/>
          <a:p>
            <a:fld id="{4BA44395-1FC4-4D95-9DFD-4A39139D9104}" type="slidenum">
              <a:rPr lang="en-US" smtClean="0"/>
              <a:pPr/>
              <a:t>20</a:t>
            </a:fld>
            <a:endParaRPr lang="en-US" dirty="0"/>
          </a:p>
        </p:txBody>
      </p:sp>
      <p:pic>
        <p:nvPicPr>
          <p:cNvPr id="5" name="Content Placeholder 3" descr="AmbiguousFaces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3200" y="1447800"/>
            <a:ext cx="3586612" cy="4525963"/>
          </a:xfrm>
          <a:prstGeom prst="rect">
            <a:avLst/>
          </a:prstGeom>
        </p:spPr>
      </p:pic>
    </p:spTree>
    <p:extLst>
      <p:ext uri="{BB962C8B-B14F-4D97-AF65-F5344CB8AC3E}">
        <p14:creationId xmlns:p14="http://schemas.microsoft.com/office/powerpoint/2010/main" val="1949760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stock-smiley-facesREV.jpg"/>
          <p:cNvPicPr>
            <a:picLocks noChangeAspect="1"/>
          </p:cNvPicPr>
          <p:nvPr/>
        </p:nvPicPr>
        <p:blipFill rotWithShape="1">
          <a:blip r:embed="rId3">
            <a:extLst>
              <a:ext uri="{28A0092B-C50C-407E-A947-70E740481C1C}">
                <a14:useLocalDpi xmlns:a14="http://schemas.microsoft.com/office/drawing/2010/main" val="0"/>
              </a:ext>
            </a:extLst>
          </a:blip>
          <a:srcRect l="9882" r="9882"/>
          <a:stretch/>
        </p:blipFill>
        <p:spPr>
          <a:xfrm>
            <a:off x="-1" y="0"/>
            <a:ext cx="9144001" cy="6858000"/>
          </a:xfrm>
          <a:prstGeom prst="rect">
            <a:avLst/>
          </a:prstGeom>
        </p:spPr>
      </p:pic>
      <p:sp>
        <p:nvSpPr>
          <p:cNvPr id="2" name="Title 1"/>
          <p:cNvSpPr>
            <a:spLocks noGrp="1"/>
          </p:cNvSpPr>
          <p:nvPr>
            <p:ph type="title"/>
          </p:nvPr>
        </p:nvSpPr>
        <p:spPr>
          <a:xfrm>
            <a:off x="457200" y="274638"/>
            <a:ext cx="8229600" cy="1143000"/>
          </a:xfrm>
        </p:spPr>
        <p:txBody>
          <a:bodyPr>
            <a:normAutofit/>
          </a:bodyPr>
          <a:lstStyle/>
          <a:p>
            <a:r>
              <a:rPr lang="en-US" sz="4000" dirty="0"/>
              <a:t>Negativity Bias</a:t>
            </a:r>
            <a:endParaRPr lang="en-US" sz="4000" b="1" dirty="0">
              <a:solidFill>
                <a:srgbClr val="59833B"/>
              </a:solidFill>
            </a:endParaRPr>
          </a:p>
        </p:txBody>
      </p:sp>
      <p:sp>
        <p:nvSpPr>
          <p:cNvPr id="4" name="Slide Number Placeholder 3"/>
          <p:cNvSpPr>
            <a:spLocks noGrp="1"/>
          </p:cNvSpPr>
          <p:nvPr>
            <p:ph type="sldNum" sz="quarter" idx="12"/>
          </p:nvPr>
        </p:nvSpPr>
        <p:spPr/>
        <p:txBody>
          <a:bodyPr/>
          <a:lstStyle/>
          <a:p>
            <a:fld id="{F098ED00-B4F9-41CC-ADC2-F706D294A9E2}" type="slidenum">
              <a:rPr lang="en-US" smtClean="0"/>
              <a:pPr/>
              <a:t>21</a:t>
            </a:fld>
            <a:endParaRPr lang="en-US" dirty="0"/>
          </a:p>
        </p:txBody>
      </p:sp>
      <p:sp>
        <p:nvSpPr>
          <p:cNvPr id="5" name="TextBox 4"/>
          <p:cNvSpPr txBox="1"/>
          <p:nvPr/>
        </p:nvSpPr>
        <p:spPr>
          <a:xfrm>
            <a:off x="152400" y="5867400"/>
            <a:ext cx="3925016" cy="461665"/>
          </a:xfrm>
          <a:prstGeom prst="rect">
            <a:avLst/>
          </a:prstGeom>
          <a:noFill/>
        </p:spPr>
        <p:txBody>
          <a:bodyPr wrap="square" rtlCol="0">
            <a:spAutoFit/>
          </a:bodyPr>
          <a:lstStyle/>
          <a:p>
            <a:r>
              <a:rPr lang="en-US" sz="1200" i="1" dirty="0" smtClean="0">
                <a:solidFill>
                  <a:schemeClr val="bg1"/>
                </a:solidFill>
              </a:rPr>
              <a:t>Research Reference: </a:t>
            </a:r>
          </a:p>
          <a:p>
            <a:r>
              <a:rPr lang="en-US" sz="1200" dirty="0">
                <a:solidFill>
                  <a:schemeClr val="bg1"/>
                </a:solidFill>
              </a:rPr>
              <a:t>(Baumeister, Bratslavsky, Finkenauer, &amp; Vohs, 2001)</a:t>
            </a:r>
          </a:p>
        </p:txBody>
      </p:sp>
      <p:sp>
        <p:nvSpPr>
          <p:cNvPr id="7"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628441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igstock-Balance-Plus-Minus-46307155.jp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b="6321"/>
          <a:stretch/>
        </p:blipFill>
        <p:spPr>
          <a:xfrm>
            <a:off x="520657" y="694226"/>
            <a:ext cx="7823200" cy="5181754"/>
          </a:xfrm>
          <a:prstGeom prst="rect">
            <a:avLst/>
          </a:prstGeom>
        </p:spPr>
      </p:pic>
      <p:sp>
        <p:nvSpPr>
          <p:cNvPr id="6" name="Title 1"/>
          <p:cNvSpPr>
            <a:spLocks noGrp="1"/>
          </p:cNvSpPr>
          <p:nvPr>
            <p:ph type="title"/>
          </p:nvPr>
        </p:nvSpPr>
        <p:spPr>
          <a:xfrm>
            <a:off x="0" y="381000"/>
            <a:ext cx="4038600" cy="685800"/>
          </a:xfrm>
        </p:spPr>
        <p:txBody>
          <a:bodyPr>
            <a:normAutofit fontScale="90000"/>
          </a:bodyPr>
          <a:lstStyle/>
          <a:p>
            <a:pPr algn="ctr"/>
            <a:r>
              <a:rPr lang="en-US" dirty="0" smtClean="0">
                <a:latin typeface="Calibri"/>
                <a:cs typeface="Calibri"/>
              </a:rPr>
              <a:t>Your Brain and the Negativity Bias</a:t>
            </a:r>
            <a:endParaRPr lang="en-US" dirty="0">
              <a:latin typeface="Calibri"/>
              <a:cs typeface="Calibri"/>
            </a:endParaRPr>
          </a:p>
        </p:txBody>
      </p:sp>
      <p:sp>
        <p:nvSpPr>
          <p:cNvPr id="2" name="Slide Number Placeholder 1"/>
          <p:cNvSpPr>
            <a:spLocks noGrp="1"/>
          </p:cNvSpPr>
          <p:nvPr>
            <p:ph type="sldNum" sz="quarter" idx="12"/>
          </p:nvPr>
        </p:nvSpPr>
        <p:spPr>
          <a:xfrm>
            <a:off x="0" y="6356350"/>
            <a:ext cx="9144000" cy="365125"/>
          </a:xfrm>
        </p:spPr>
        <p:txBody>
          <a:bodyPr/>
          <a:lstStyle/>
          <a:p>
            <a:fld id="{F098ED00-B4F9-41CC-ADC2-F706D294A9E2}" type="slidenum">
              <a:rPr lang="en-US" smtClean="0"/>
              <a:pPr/>
              <a:t>22</a:t>
            </a:fld>
            <a:endParaRPr lang="en-US" dirty="0"/>
          </a:p>
        </p:txBody>
      </p:sp>
      <p:sp>
        <p:nvSpPr>
          <p:cNvPr id="5" name="TextBox 4"/>
          <p:cNvSpPr txBox="1"/>
          <p:nvPr/>
        </p:nvSpPr>
        <p:spPr>
          <a:xfrm>
            <a:off x="152400" y="5830669"/>
            <a:ext cx="3925016" cy="461665"/>
          </a:xfrm>
          <a:prstGeom prst="rect">
            <a:avLst/>
          </a:prstGeom>
          <a:noFill/>
        </p:spPr>
        <p:txBody>
          <a:bodyPr wrap="square" rtlCol="0">
            <a:spAutoFit/>
          </a:bodyPr>
          <a:lstStyle/>
          <a:p>
            <a:r>
              <a:rPr lang="en-US" sz="1200" i="1" dirty="0" smtClean="0"/>
              <a:t>Research Reference: </a:t>
            </a:r>
          </a:p>
          <a:p>
            <a:r>
              <a:rPr lang="en-US" sz="1200" dirty="0"/>
              <a:t>(Ito, Larsen, Smith, &amp; Cacioppo, 1998)</a:t>
            </a:r>
          </a:p>
        </p:txBody>
      </p:sp>
    </p:spTree>
    <p:extLst>
      <p:ext uri="{BB962C8B-B14F-4D97-AF65-F5344CB8AC3E}">
        <p14:creationId xmlns:p14="http://schemas.microsoft.com/office/powerpoint/2010/main" val="3519158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stock-Dictionary-418452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9144000" cy="762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9" name="Rectangle 8"/>
          <p:cNvSpPr/>
          <p:nvPr/>
        </p:nvSpPr>
        <p:spPr>
          <a:xfrm>
            <a:off x="0" y="12700"/>
            <a:ext cx="9144000" cy="762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3" name="Slide Number Placeholder 2"/>
          <p:cNvSpPr>
            <a:spLocks noGrp="1"/>
          </p:cNvSpPr>
          <p:nvPr>
            <p:ph type="sldNum" sz="quarter" idx="12"/>
          </p:nvPr>
        </p:nvSpPr>
        <p:spPr/>
        <p:txBody>
          <a:bodyPr/>
          <a:lstStyle/>
          <a:p>
            <a:fld id="{F098ED00-B4F9-41CC-ADC2-F706D294A9E2}" type="slidenum">
              <a:rPr lang="en-US" smtClean="0"/>
              <a:pPr/>
              <a:t>23</a:t>
            </a:fld>
            <a:endParaRPr lang="en-US" dirty="0"/>
          </a:p>
        </p:txBody>
      </p:sp>
      <p:sp>
        <p:nvSpPr>
          <p:cNvPr id="6" name="TextBox 5"/>
          <p:cNvSpPr txBox="1"/>
          <p:nvPr/>
        </p:nvSpPr>
        <p:spPr>
          <a:xfrm>
            <a:off x="152400" y="5830669"/>
            <a:ext cx="3925016" cy="461665"/>
          </a:xfrm>
          <a:prstGeom prst="rect">
            <a:avLst/>
          </a:prstGeom>
          <a:noFill/>
        </p:spPr>
        <p:txBody>
          <a:bodyPr wrap="square" rtlCol="0">
            <a:spAutoFit/>
          </a:bodyPr>
          <a:lstStyle/>
          <a:p>
            <a:r>
              <a:rPr lang="en-US" sz="1200" i="1" dirty="0" smtClean="0">
                <a:solidFill>
                  <a:schemeClr val="bg1"/>
                </a:solidFill>
              </a:rPr>
              <a:t>Research Reference: </a:t>
            </a:r>
          </a:p>
          <a:p>
            <a:r>
              <a:rPr lang="en-US" sz="1200" dirty="0">
                <a:solidFill>
                  <a:schemeClr val="bg1"/>
                </a:solidFill>
              </a:rPr>
              <a:t>(Averill, 1980)</a:t>
            </a:r>
          </a:p>
        </p:txBody>
      </p:sp>
      <p:sp>
        <p:nvSpPr>
          <p:cNvPr id="10"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1324523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stock-Bad-Day-125415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le 1"/>
          <p:cNvSpPr>
            <a:spLocks noGrp="1"/>
          </p:cNvSpPr>
          <p:nvPr>
            <p:ph type="title"/>
          </p:nvPr>
        </p:nvSpPr>
        <p:spPr/>
        <p:txBody>
          <a:bodyPr/>
          <a:lstStyle/>
          <a:p>
            <a:pPr algn="ctr"/>
            <a:r>
              <a:rPr lang="en-US" dirty="0" smtClean="0">
                <a:solidFill>
                  <a:srgbClr val="000000"/>
                </a:solidFill>
              </a:rPr>
              <a:t>Mood Hangover</a:t>
            </a:r>
            <a:endParaRPr lang="en-US" sz="3600" dirty="0">
              <a:solidFill>
                <a:srgbClr val="000000"/>
              </a:solidFill>
            </a:endParaRPr>
          </a:p>
        </p:txBody>
      </p:sp>
      <p:sp>
        <p:nvSpPr>
          <p:cNvPr id="3" name="Slide Number Placeholder 2"/>
          <p:cNvSpPr>
            <a:spLocks noGrp="1"/>
          </p:cNvSpPr>
          <p:nvPr>
            <p:ph type="sldNum" sz="quarter" idx="10"/>
          </p:nvPr>
        </p:nvSpPr>
        <p:spPr/>
        <p:txBody>
          <a:bodyPr/>
          <a:lstStyle/>
          <a:p>
            <a:fld id="{F098ED00-B4F9-41CC-ADC2-F706D294A9E2}" type="slidenum">
              <a:rPr lang="en-US" smtClean="0"/>
              <a:pPr/>
              <a:t>24</a:t>
            </a:fld>
            <a:endParaRPr lang="en-US" dirty="0"/>
          </a:p>
        </p:txBody>
      </p:sp>
      <p:sp>
        <p:nvSpPr>
          <p:cNvPr id="5" name="TextBox 4"/>
          <p:cNvSpPr txBox="1"/>
          <p:nvPr/>
        </p:nvSpPr>
        <p:spPr>
          <a:xfrm>
            <a:off x="142875" y="5939135"/>
            <a:ext cx="3925016" cy="461665"/>
          </a:xfrm>
          <a:prstGeom prst="rect">
            <a:avLst/>
          </a:prstGeom>
          <a:noFill/>
        </p:spPr>
        <p:txBody>
          <a:bodyPr wrap="square" rtlCol="0">
            <a:spAutoFit/>
          </a:bodyPr>
          <a:lstStyle/>
          <a:p>
            <a:r>
              <a:rPr lang="en-US" sz="1200" i="1" dirty="0" smtClean="0">
                <a:solidFill>
                  <a:schemeClr val="bg1"/>
                </a:solidFill>
              </a:rPr>
              <a:t>Research Reference: </a:t>
            </a:r>
          </a:p>
          <a:p>
            <a:r>
              <a:rPr lang="en-US" sz="1200" dirty="0">
                <a:solidFill>
                  <a:schemeClr val="bg1"/>
                </a:solidFill>
              </a:rPr>
              <a:t>(Sheldon, Ryan, &amp; Reis, 1996)</a:t>
            </a:r>
          </a:p>
        </p:txBody>
      </p:sp>
      <p:sp>
        <p:nvSpPr>
          <p:cNvPr id="7"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3470540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0" y="6356350"/>
            <a:ext cx="9144000" cy="365125"/>
          </a:xfrm>
        </p:spPr>
        <p:txBody>
          <a:bodyPr/>
          <a:lstStyle/>
          <a:p>
            <a:fld id="{CFDA311B-49E3-49E3-B5F7-BC028D11F528}" type="slidenum">
              <a:rPr lang="en-US" smtClean="0"/>
              <a:pPr/>
              <a:t>25</a:t>
            </a:fld>
            <a:endParaRPr lang="en-US" dirty="0"/>
          </a:p>
        </p:txBody>
      </p:sp>
      <p:sp>
        <p:nvSpPr>
          <p:cNvPr id="6" name="TextBox 5"/>
          <p:cNvSpPr txBox="1"/>
          <p:nvPr/>
        </p:nvSpPr>
        <p:spPr>
          <a:xfrm>
            <a:off x="533400" y="1671301"/>
            <a:ext cx="8229600" cy="369332"/>
          </a:xfrm>
          <a:prstGeom prst="rect">
            <a:avLst/>
          </a:prstGeom>
          <a:noFill/>
        </p:spPr>
        <p:txBody>
          <a:bodyPr wrap="square" rtlCol="0">
            <a:spAutoFit/>
          </a:bodyPr>
          <a:lstStyle/>
          <a:p>
            <a:pPr>
              <a:spcAft>
                <a:spcPts val="600"/>
              </a:spcAft>
            </a:pPr>
            <a:r>
              <a:rPr lang="en-US" dirty="0" smtClean="0"/>
              <a:t> </a:t>
            </a:r>
            <a:endParaRPr lang="en-US"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6533" y="15240"/>
            <a:ext cx="5350934" cy="6019800"/>
          </a:xfrm>
          <a:prstGeom prst="rect">
            <a:avLst/>
          </a:prstGeom>
        </p:spPr>
      </p:pic>
    </p:spTree>
    <p:extLst>
      <p:ext uri="{BB962C8B-B14F-4D97-AF65-F5344CB8AC3E}">
        <p14:creationId xmlns:p14="http://schemas.microsoft.com/office/powerpoint/2010/main" val="9577515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nstockphoto106564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13774"/>
            <a:ext cx="2479656" cy="3792974"/>
          </a:xfrm>
          <a:prstGeom prst="rect">
            <a:avLst/>
          </a:prstGeom>
        </p:spPr>
      </p:pic>
      <p:pic>
        <p:nvPicPr>
          <p:cNvPr id="2" name="Picture 1" descr="bigstock-Cartoon-caveman-running-away-f-34232420 [Converted].eps.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2133600"/>
            <a:ext cx="6784348" cy="3260848"/>
          </a:xfrm>
          <a:prstGeom prst="rect">
            <a:avLst/>
          </a:prstGeom>
        </p:spPr>
      </p:pic>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26</a:t>
            </a:fld>
            <a:endParaRPr lang="en-US" dirty="0"/>
          </a:p>
        </p:txBody>
      </p:sp>
    </p:spTree>
    <p:extLst>
      <p:ext uri="{BB962C8B-B14F-4D97-AF65-F5344CB8AC3E}">
        <p14:creationId xmlns:p14="http://schemas.microsoft.com/office/powerpoint/2010/main" val="360545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 name="Picture 792"/>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2057400" y="1156036"/>
            <a:ext cx="5143500" cy="5022191"/>
          </a:xfrm>
          <a:prstGeom prst="rect">
            <a:avLst/>
          </a:prstGeom>
        </p:spPr>
      </p:pic>
      <p:sp>
        <p:nvSpPr>
          <p:cNvPr id="7" name="Title 1"/>
          <p:cNvSpPr>
            <a:spLocks noGrp="1"/>
          </p:cNvSpPr>
          <p:nvPr>
            <p:ph type="title"/>
          </p:nvPr>
        </p:nvSpPr>
        <p:spPr>
          <a:xfrm>
            <a:off x="381000" y="304800"/>
            <a:ext cx="6858000" cy="609600"/>
          </a:xfrm>
        </p:spPr>
        <p:txBody>
          <a:bodyPr>
            <a:normAutofit fontScale="90000"/>
          </a:bodyPr>
          <a:lstStyle/>
          <a:p>
            <a:r>
              <a:rPr lang="en-US" sz="3600" dirty="0" smtClean="0">
                <a:latin typeface="Calibri"/>
                <a:cs typeface="Calibri"/>
              </a:rPr>
              <a:t>Our Emotional and Logical Brain</a:t>
            </a:r>
            <a:endParaRPr lang="en-US" sz="3600" dirty="0">
              <a:latin typeface="Calibri"/>
              <a:cs typeface="Calibri"/>
            </a:endParaRPr>
          </a:p>
        </p:txBody>
      </p:sp>
      <p:sp>
        <p:nvSpPr>
          <p:cNvPr id="8" name="TextBox 7"/>
          <p:cNvSpPr txBox="1"/>
          <p:nvPr/>
        </p:nvSpPr>
        <p:spPr>
          <a:xfrm>
            <a:off x="304800" y="4488359"/>
            <a:ext cx="2286000" cy="769441"/>
          </a:xfrm>
          <a:prstGeom prst="rect">
            <a:avLst/>
          </a:prstGeom>
          <a:noFill/>
        </p:spPr>
        <p:txBody>
          <a:bodyPr wrap="square" rtlCol="0">
            <a:spAutoFit/>
          </a:bodyPr>
          <a:lstStyle/>
          <a:p>
            <a:r>
              <a:rPr lang="en-US" sz="2200" b="1" dirty="0" smtClean="0">
                <a:latin typeface="Calibri"/>
                <a:cs typeface="Calibri"/>
              </a:rPr>
              <a:t>Prefrontal Cortex</a:t>
            </a:r>
          </a:p>
          <a:p>
            <a:r>
              <a:rPr lang="en-US" sz="2200" dirty="0" smtClean="0">
                <a:latin typeface="Calibri"/>
                <a:cs typeface="Calibri"/>
              </a:rPr>
              <a:t>(Logical Brain)</a:t>
            </a:r>
            <a:endParaRPr lang="en-US" sz="2200" dirty="0">
              <a:latin typeface="Calibri"/>
              <a:cs typeface="Calibri"/>
            </a:endParaRPr>
          </a:p>
        </p:txBody>
      </p:sp>
      <p:cxnSp>
        <p:nvCxnSpPr>
          <p:cNvPr id="9" name="Straight Arrow Connector 8"/>
          <p:cNvCxnSpPr/>
          <p:nvPr/>
        </p:nvCxnSpPr>
        <p:spPr>
          <a:xfrm flipV="1">
            <a:off x="1676400" y="3105330"/>
            <a:ext cx="1219200" cy="13904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5181600" y="2819400"/>
            <a:ext cx="1219200" cy="2286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899031" y="878413"/>
            <a:ext cx="2057400" cy="1138773"/>
          </a:xfrm>
          <a:prstGeom prst="rect">
            <a:avLst/>
          </a:prstGeom>
          <a:noFill/>
        </p:spPr>
        <p:txBody>
          <a:bodyPr wrap="square" rtlCol="0">
            <a:spAutoFit/>
          </a:bodyPr>
          <a:lstStyle/>
          <a:p>
            <a:r>
              <a:rPr lang="en-US" sz="2400" b="1" dirty="0" err="1" smtClean="0"/>
              <a:t>Neocortex</a:t>
            </a:r>
            <a:endParaRPr lang="en-US" sz="2400" b="1" dirty="0" smtClean="0"/>
          </a:p>
          <a:p>
            <a:r>
              <a:rPr lang="en-US" sz="2200" dirty="0" smtClean="0">
                <a:cs typeface="Calibri"/>
              </a:rPr>
              <a:t>(New </a:t>
            </a:r>
            <a:r>
              <a:rPr lang="en-US" sz="2200" dirty="0">
                <a:cs typeface="Calibri"/>
              </a:rPr>
              <a:t>Brain)</a:t>
            </a:r>
          </a:p>
          <a:p>
            <a:endParaRPr lang="en-US" sz="2200" b="1" dirty="0">
              <a:latin typeface="Calibri"/>
              <a:cs typeface="Calibri"/>
            </a:endParaRPr>
          </a:p>
        </p:txBody>
      </p:sp>
      <p:cxnSp>
        <p:nvCxnSpPr>
          <p:cNvPr id="15" name="Straight Arrow Connector 14"/>
          <p:cNvCxnSpPr/>
          <p:nvPr/>
        </p:nvCxnSpPr>
        <p:spPr>
          <a:xfrm flipH="1">
            <a:off x="5943600" y="1143000"/>
            <a:ext cx="990600" cy="609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a:xfrm>
            <a:off x="0" y="6356350"/>
            <a:ext cx="9144000" cy="365125"/>
          </a:xfrm>
        </p:spPr>
        <p:txBody>
          <a:bodyPr/>
          <a:lstStyle/>
          <a:p>
            <a:fld id="{F098ED00-B4F9-41CC-ADC2-F706D294A9E2}" type="slidenum">
              <a:rPr lang="en-US" smtClean="0"/>
              <a:pPr/>
              <a:t>27</a:t>
            </a:fld>
            <a:endParaRPr lang="en-US" dirty="0"/>
          </a:p>
        </p:txBody>
      </p:sp>
      <p:sp>
        <p:nvSpPr>
          <p:cNvPr id="10" name="TextBox 9"/>
          <p:cNvSpPr txBox="1"/>
          <p:nvPr/>
        </p:nvSpPr>
        <p:spPr>
          <a:xfrm>
            <a:off x="6172200" y="5105400"/>
            <a:ext cx="2590800" cy="1107996"/>
          </a:xfrm>
          <a:prstGeom prst="rect">
            <a:avLst/>
          </a:prstGeom>
          <a:noFill/>
        </p:spPr>
        <p:txBody>
          <a:bodyPr wrap="square" rtlCol="0">
            <a:spAutoFit/>
          </a:bodyPr>
          <a:lstStyle/>
          <a:p>
            <a:r>
              <a:rPr lang="en-US" sz="2200" b="1" dirty="0" smtClean="0">
                <a:latin typeface="Calibri"/>
                <a:cs typeface="Calibri"/>
              </a:rPr>
              <a:t>Limbic System</a:t>
            </a:r>
          </a:p>
          <a:p>
            <a:r>
              <a:rPr lang="en-US" sz="2200" dirty="0" smtClean="0">
                <a:latin typeface="Calibri"/>
                <a:cs typeface="Calibri"/>
              </a:rPr>
              <a:t>(“Primitive” Emotional Brain)</a:t>
            </a:r>
            <a:endParaRPr lang="en-US" sz="2200" dirty="0">
              <a:latin typeface="Calibri"/>
              <a:cs typeface="Calibri"/>
            </a:endParaRPr>
          </a:p>
        </p:txBody>
      </p:sp>
      <p:sp>
        <p:nvSpPr>
          <p:cNvPr id="13" name="TextBox 12"/>
          <p:cNvSpPr txBox="1"/>
          <p:nvPr/>
        </p:nvSpPr>
        <p:spPr>
          <a:xfrm>
            <a:off x="142875" y="5939135"/>
            <a:ext cx="3925016" cy="461665"/>
          </a:xfrm>
          <a:prstGeom prst="rect">
            <a:avLst/>
          </a:prstGeom>
          <a:noFill/>
        </p:spPr>
        <p:txBody>
          <a:bodyPr wrap="square" rtlCol="0">
            <a:spAutoFit/>
          </a:bodyPr>
          <a:lstStyle/>
          <a:p>
            <a:r>
              <a:rPr lang="en-US" sz="1200" i="1" dirty="0" smtClean="0"/>
              <a:t>Research Reference: </a:t>
            </a:r>
          </a:p>
          <a:p>
            <a:r>
              <a:rPr lang="en-US" sz="1200" dirty="0" smtClean="0"/>
              <a:t>(Rock, 2009)</a:t>
            </a:r>
            <a:endParaRPr lang="en-US" sz="1200" dirty="0"/>
          </a:p>
        </p:txBody>
      </p:sp>
    </p:spTree>
    <p:extLst>
      <p:ext uri="{BB962C8B-B14F-4D97-AF65-F5344CB8AC3E}">
        <p14:creationId xmlns:p14="http://schemas.microsoft.com/office/powerpoint/2010/main" val="2230438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gstock--High-Road-Low-Road-Road-Sig-1193124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6200"/>
            <a:ext cx="9144000" cy="6781800"/>
          </a:xfrm>
          <a:prstGeom prst="rect">
            <a:avLst/>
          </a:prstGeom>
        </p:spPr>
      </p:pic>
      <p:sp>
        <p:nvSpPr>
          <p:cNvPr id="7" name="Rectangle 6"/>
          <p:cNvSpPr/>
          <p:nvPr/>
        </p:nvSpPr>
        <p:spPr>
          <a:xfrm>
            <a:off x="0" y="0"/>
            <a:ext cx="9144000" cy="762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0" name="Rectangle 9"/>
          <p:cNvSpPr/>
          <p:nvPr/>
        </p:nvSpPr>
        <p:spPr>
          <a:xfrm>
            <a:off x="0" y="25486"/>
            <a:ext cx="9144000" cy="762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Slide Number Placeholder 1"/>
          <p:cNvSpPr>
            <a:spLocks noGrp="1"/>
          </p:cNvSpPr>
          <p:nvPr>
            <p:ph type="sldNum" sz="quarter" idx="12"/>
          </p:nvPr>
        </p:nvSpPr>
        <p:spPr>
          <a:xfrm>
            <a:off x="0" y="6356350"/>
            <a:ext cx="9144000" cy="365125"/>
          </a:xfrm>
        </p:spPr>
        <p:txBody>
          <a:bodyPr/>
          <a:lstStyle/>
          <a:p>
            <a:fld id="{F098ED00-B4F9-41CC-ADC2-F706D294A9E2}" type="slidenum">
              <a:rPr lang="en-US" smtClean="0"/>
              <a:pPr/>
              <a:t>28</a:t>
            </a:fld>
            <a:endParaRPr lang="en-US" dirty="0"/>
          </a:p>
        </p:txBody>
      </p:sp>
      <p:sp>
        <p:nvSpPr>
          <p:cNvPr id="8"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2611341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XSmall.jpg"/>
          <p:cNvPicPr>
            <a:picLocks noChangeAspect="1"/>
          </p:cNvPicPr>
          <p:nvPr/>
        </p:nvPicPr>
        <p:blipFill rotWithShape="1">
          <a:blip r:embed="rId3">
            <a:extLst>
              <a:ext uri="{28A0092B-C50C-407E-A947-70E740481C1C}">
                <a14:useLocalDpi xmlns:a14="http://schemas.microsoft.com/office/drawing/2010/main" val="0"/>
              </a:ext>
            </a:extLst>
          </a:blip>
          <a:srcRect b="19622"/>
          <a:stretch/>
        </p:blipFill>
        <p:spPr>
          <a:xfrm>
            <a:off x="0" y="2560261"/>
            <a:ext cx="9144000" cy="4297740"/>
          </a:xfrm>
          <a:prstGeom prst="rect">
            <a:avLst/>
          </a:prstGeom>
        </p:spPr>
      </p:pic>
      <p:sp>
        <p:nvSpPr>
          <p:cNvPr id="5" name="Slide Number Placeholder 4"/>
          <p:cNvSpPr>
            <a:spLocks noGrp="1"/>
          </p:cNvSpPr>
          <p:nvPr>
            <p:ph type="sldNum" sz="quarter" idx="12"/>
          </p:nvPr>
        </p:nvSpPr>
        <p:spPr>
          <a:prstGeom prst="rect">
            <a:avLst/>
          </a:prstGeom>
        </p:spPr>
        <p:txBody>
          <a:bodyPr/>
          <a:lstStyle/>
          <a:p>
            <a:fld id="{4BA44395-1FC4-4D95-9DFD-4A39139D9104}" type="slidenum">
              <a:rPr lang="en-US" smtClean="0"/>
              <a:pPr/>
              <a:t>29</a:t>
            </a:fld>
            <a:endParaRPr lang="en-US" dirty="0"/>
          </a:p>
        </p:txBody>
      </p:sp>
      <p:sp>
        <p:nvSpPr>
          <p:cNvPr id="7" name="Content Placeholder 2"/>
          <p:cNvSpPr txBox="1">
            <a:spLocks/>
          </p:cNvSpPr>
          <p:nvPr/>
        </p:nvSpPr>
        <p:spPr>
          <a:xfrm>
            <a:off x="4572000" y="990601"/>
            <a:ext cx="5105400" cy="5232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800"/>
              </a:spcAft>
            </a:pPr>
            <a:r>
              <a:rPr lang="en-US" dirty="0"/>
              <a:t>Not </a:t>
            </a:r>
            <a:r>
              <a:rPr lang="en-US" dirty="0" smtClean="0"/>
              <a:t>heard</a:t>
            </a:r>
            <a:endParaRPr lang="en-US" dirty="0"/>
          </a:p>
        </p:txBody>
      </p:sp>
      <p:sp>
        <p:nvSpPr>
          <p:cNvPr id="4" name="TextBox 3"/>
          <p:cNvSpPr txBox="1"/>
          <p:nvPr/>
        </p:nvSpPr>
        <p:spPr>
          <a:xfrm>
            <a:off x="812714" y="990601"/>
            <a:ext cx="2997286"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Lack of respect</a:t>
            </a:r>
            <a:endParaRPr lang="en-US" sz="2800" dirty="0"/>
          </a:p>
        </p:txBody>
      </p:sp>
      <p:sp>
        <p:nvSpPr>
          <p:cNvPr id="10" name="TextBox 9"/>
          <p:cNvSpPr txBox="1"/>
          <p:nvPr/>
        </p:nvSpPr>
        <p:spPr>
          <a:xfrm>
            <a:off x="812714" y="1513821"/>
            <a:ext cx="388620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Unfair treatment</a:t>
            </a:r>
            <a:endParaRPr lang="en-US" sz="2800" dirty="0"/>
          </a:p>
        </p:txBody>
      </p:sp>
      <p:sp>
        <p:nvSpPr>
          <p:cNvPr id="11" name="TextBox 10"/>
          <p:cNvSpPr txBox="1"/>
          <p:nvPr/>
        </p:nvSpPr>
        <p:spPr>
          <a:xfrm>
            <a:off x="812714" y="2037041"/>
            <a:ext cx="3378286"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Underappreciated</a:t>
            </a:r>
            <a:endParaRPr lang="en-US" sz="2800" dirty="0"/>
          </a:p>
        </p:txBody>
      </p:sp>
      <p:sp>
        <p:nvSpPr>
          <p:cNvPr id="12" name="TextBox 11"/>
          <p:cNvSpPr txBox="1"/>
          <p:nvPr/>
        </p:nvSpPr>
        <p:spPr>
          <a:xfrm>
            <a:off x="4589585" y="1525673"/>
            <a:ext cx="441960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Unrealistic deadlines</a:t>
            </a:r>
            <a:endParaRPr lang="en-US" sz="2800" dirty="0"/>
          </a:p>
        </p:txBody>
      </p:sp>
      <p:sp>
        <p:nvSpPr>
          <p:cNvPr id="14" name="Title 13"/>
          <p:cNvSpPr>
            <a:spLocks noGrp="1"/>
          </p:cNvSpPr>
          <p:nvPr>
            <p:ph type="title"/>
          </p:nvPr>
        </p:nvSpPr>
        <p:spPr>
          <a:xfrm>
            <a:off x="457200" y="274638"/>
            <a:ext cx="8229600" cy="715963"/>
          </a:xfrm>
        </p:spPr>
        <p:txBody>
          <a:bodyPr/>
          <a:lstStyle/>
          <a:p>
            <a:r>
              <a:rPr lang="en-US" dirty="0" smtClean="0"/>
              <a:t>Workplace Amygdala Triggers</a:t>
            </a:r>
            <a:endParaRPr lang="en-US" dirty="0"/>
          </a:p>
        </p:txBody>
      </p:sp>
      <p:sp>
        <p:nvSpPr>
          <p:cNvPr id="13" name="TextBox 12"/>
          <p:cNvSpPr txBox="1"/>
          <p:nvPr/>
        </p:nvSpPr>
        <p:spPr>
          <a:xfrm>
            <a:off x="152400" y="5830669"/>
            <a:ext cx="3925016" cy="461665"/>
          </a:xfrm>
          <a:prstGeom prst="rect">
            <a:avLst/>
          </a:prstGeom>
          <a:noFill/>
        </p:spPr>
        <p:txBody>
          <a:bodyPr wrap="square" rtlCol="0">
            <a:spAutoFit/>
          </a:bodyPr>
          <a:lstStyle/>
          <a:p>
            <a:r>
              <a:rPr lang="en-US" sz="1200" i="1" dirty="0" smtClean="0">
                <a:solidFill>
                  <a:schemeClr val="bg1"/>
                </a:solidFill>
              </a:rPr>
              <a:t>Research Reference: </a:t>
            </a:r>
          </a:p>
          <a:p>
            <a:r>
              <a:rPr lang="en-US" sz="1200" dirty="0">
                <a:solidFill>
                  <a:schemeClr val="bg1"/>
                </a:solidFill>
              </a:rPr>
              <a:t>(Goleman, 2011)</a:t>
            </a:r>
          </a:p>
        </p:txBody>
      </p:sp>
      <p:sp>
        <p:nvSpPr>
          <p:cNvPr id="16"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clrChange>
              <a:clrFrom>
                <a:srgbClr val="FFFFFF"/>
              </a:clrFrom>
              <a:clrTo>
                <a:srgbClr val="FFFFFF">
                  <a:alpha val="0"/>
                </a:srgbClr>
              </a:clrTo>
            </a:clrChange>
          </a:blip>
          <a:srcRect b="2202"/>
          <a:stretch/>
        </p:blipFill>
        <p:spPr>
          <a:xfrm>
            <a:off x="4419600" y="228600"/>
            <a:ext cx="4034982" cy="5943600"/>
          </a:xfrm>
          <a:prstGeom prst="rect">
            <a:avLst/>
          </a:prstGeom>
          <a:noFill/>
          <a:ln>
            <a:noFill/>
          </a:ln>
        </p:spPr>
      </p:pic>
      <p:sp>
        <p:nvSpPr>
          <p:cNvPr id="2" name="Title 1"/>
          <p:cNvSpPr>
            <a:spLocks noGrp="1"/>
          </p:cNvSpPr>
          <p:nvPr>
            <p:ph type="title"/>
          </p:nvPr>
        </p:nvSpPr>
        <p:spPr>
          <a:xfrm>
            <a:off x="457200" y="274638"/>
            <a:ext cx="8229600" cy="1143000"/>
          </a:xfrm>
        </p:spPr>
        <p:txBody>
          <a:bodyPr>
            <a:normAutofit/>
          </a:bodyPr>
          <a:lstStyle/>
          <a:p>
            <a:r>
              <a:rPr lang="en-US" dirty="0" smtClean="0"/>
              <a:t>Agreements</a:t>
            </a:r>
            <a:endParaRPr lang="en-US" dirty="0"/>
          </a:p>
        </p:txBody>
      </p:sp>
      <p:sp>
        <p:nvSpPr>
          <p:cNvPr id="3" name="Content Placeholder 2"/>
          <p:cNvSpPr>
            <a:spLocks noGrp="1"/>
          </p:cNvSpPr>
          <p:nvPr>
            <p:ph idx="4294967295"/>
          </p:nvPr>
        </p:nvSpPr>
        <p:spPr>
          <a:xfrm>
            <a:off x="457200" y="1600200"/>
            <a:ext cx="8229600" cy="4525963"/>
          </a:xfrm>
        </p:spPr>
        <p:txBody>
          <a:bodyPr/>
          <a:lstStyle/>
          <a:p>
            <a:pPr lvl="0"/>
            <a:r>
              <a:rPr lang="en-US" dirty="0" smtClean="0"/>
              <a:t>Be present </a:t>
            </a:r>
            <a:br>
              <a:rPr lang="en-US" dirty="0" smtClean="0"/>
            </a:br>
            <a:r>
              <a:rPr lang="en-US" dirty="0" smtClean="0"/>
              <a:t>and participate</a:t>
            </a:r>
          </a:p>
          <a:p>
            <a:pPr lvl="0"/>
            <a:r>
              <a:rPr lang="en-US" dirty="0" smtClean="0"/>
              <a:t>Phone etiquette</a:t>
            </a:r>
          </a:p>
          <a:p>
            <a:pPr lvl="0"/>
            <a:r>
              <a:rPr lang="en-US" dirty="0" smtClean="0"/>
              <a:t>Ask questions</a:t>
            </a:r>
          </a:p>
        </p:txBody>
      </p:sp>
      <p:sp>
        <p:nvSpPr>
          <p:cNvPr id="6" name="Slide Number Placeholder 5"/>
          <p:cNvSpPr>
            <a:spLocks noGrp="1"/>
          </p:cNvSpPr>
          <p:nvPr>
            <p:ph type="sldNum" sz="quarter" idx="12"/>
          </p:nvPr>
        </p:nvSpPr>
        <p:spPr>
          <a:xfrm>
            <a:off x="0" y="6356350"/>
            <a:ext cx="9144000" cy="365125"/>
          </a:xfrm>
        </p:spPr>
        <p:txBody>
          <a:bodyPr/>
          <a:lstStyle/>
          <a:p>
            <a:fld id="{F098ED00-B4F9-41CC-ADC2-F706D294A9E2}"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990600"/>
            <a:ext cx="6487524" cy="5229866"/>
          </a:xfrm>
          <a:prstGeom prst="rect">
            <a:avLst/>
          </a:prstGeom>
        </p:spPr>
      </p:pic>
      <p:sp>
        <p:nvSpPr>
          <p:cNvPr id="2" name="Title 1"/>
          <p:cNvSpPr>
            <a:spLocks noGrp="1"/>
          </p:cNvSpPr>
          <p:nvPr>
            <p:ph type="title"/>
          </p:nvPr>
        </p:nvSpPr>
        <p:spPr>
          <a:xfrm>
            <a:off x="457200" y="274638"/>
            <a:ext cx="8229600" cy="820097"/>
          </a:xfrm>
        </p:spPr>
        <p:txBody>
          <a:bodyPr/>
          <a:lstStyle/>
          <a:p>
            <a:r>
              <a:rPr lang="en-US" dirty="0" smtClean="0"/>
              <a:t>Resiliency Roadmap</a:t>
            </a:r>
            <a:endParaRPr lang="en-US" dirty="0"/>
          </a:p>
        </p:txBody>
      </p:sp>
      <p:sp>
        <p:nvSpPr>
          <p:cNvPr id="4" name="Slide Number Placeholder 3"/>
          <p:cNvSpPr>
            <a:spLocks noGrp="1"/>
          </p:cNvSpPr>
          <p:nvPr>
            <p:ph type="sldNum" sz="quarter" idx="12"/>
          </p:nvPr>
        </p:nvSpPr>
        <p:spPr/>
        <p:txBody>
          <a:bodyPr/>
          <a:lstStyle/>
          <a:p>
            <a:fld id="{F098ED00-B4F9-41CC-ADC2-F706D294A9E2}" type="slidenum">
              <a:rPr lang="en-US" smtClean="0"/>
              <a:pPr/>
              <a:t>30</a:t>
            </a:fld>
            <a:endParaRPr lang="en-US" dirty="0"/>
          </a:p>
        </p:txBody>
      </p:sp>
      <p:sp>
        <p:nvSpPr>
          <p:cNvPr id="3" name="TextBox 2"/>
          <p:cNvSpPr txBox="1"/>
          <p:nvPr/>
        </p:nvSpPr>
        <p:spPr>
          <a:xfrm>
            <a:off x="228600" y="5334000"/>
            <a:ext cx="1447800" cy="646331"/>
          </a:xfrm>
          <a:prstGeom prst="rect">
            <a:avLst/>
          </a:prstGeom>
          <a:noFill/>
        </p:spPr>
        <p:txBody>
          <a:bodyPr wrap="square" rtlCol="0">
            <a:spAutoFit/>
          </a:bodyPr>
          <a:lstStyle/>
          <a:p>
            <a:r>
              <a:rPr lang="en-US" dirty="0" smtClean="0"/>
              <a:t>(pg. 20-21 in workbook)</a:t>
            </a:r>
            <a:endParaRPr lang="en-US" dirty="0"/>
          </a:p>
        </p:txBody>
      </p:sp>
    </p:spTree>
    <p:extLst>
      <p:ext uri="{BB962C8B-B14F-4D97-AF65-F5344CB8AC3E}">
        <p14:creationId xmlns:p14="http://schemas.microsoft.com/office/powerpoint/2010/main" val="25300546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Given a </a:t>
            </a:r>
            <a:r>
              <a:rPr lang="en-US" dirty="0"/>
              <a:t>c</a:t>
            </a:r>
            <a:r>
              <a:rPr lang="en-US" dirty="0" smtClean="0"/>
              <a:t>hoice, would you rather…</a:t>
            </a:r>
            <a:endParaRPr lang="en-US" dirty="0"/>
          </a:p>
        </p:txBody>
      </p:sp>
      <p:sp>
        <p:nvSpPr>
          <p:cNvPr id="5" name="Slide Number Placeholder 4"/>
          <p:cNvSpPr>
            <a:spLocks noGrp="1"/>
          </p:cNvSpPr>
          <p:nvPr>
            <p:ph type="sldNum" sz="quarter" idx="12"/>
          </p:nvPr>
        </p:nvSpPr>
        <p:spPr>
          <a:prstGeom prst="rect">
            <a:avLst/>
          </a:prstGeom>
        </p:spPr>
        <p:txBody>
          <a:bodyPr/>
          <a:lstStyle/>
          <a:p>
            <a:fld id="{4BA44395-1FC4-4D95-9DFD-4A39139D9104}" type="slidenum">
              <a:rPr lang="en-US" smtClean="0"/>
              <a:pPr/>
              <a:t>31</a:t>
            </a:fld>
            <a:endParaRPr lang="en-US" dirty="0"/>
          </a:p>
        </p:txBody>
      </p:sp>
      <p:sp>
        <p:nvSpPr>
          <p:cNvPr id="3" name="TextBox 2"/>
          <p:cNvSpPr txBox="1"/>
          <p:nvPr/>
        </p:nvSpPr>
        <p:spPr>
          <a:xfrm>
            <a:off x="3352800" y="76200"/>
            <a:ext cx="7162800" cy="6447919"/>
          </a:xfrm>
          <a:prstGeom prst="rect">
            <a:avLst/>
          </a:prstGeom>
          <a:noFill/>
          <a:scene3d>
            <a:camera prst="perspectiveRelaxedModerately"/>
            <a:lightRig rig="threePt" dir="t"/>
          </a:scene3d>
        </p:spPr>
        <p:txBody>
          <a:bodyPr wrap="square" rtlCol="0">
            <a:spAutoFit/>
          </a:bodyPr>
          <a:lstStyle/>
          <a:p>
            <a:r>
              <a:rPr lang="en-US" sz="41300" dirty="0" smtClean="0"/>
              <a:t>?</a:t>
            </a:r>
            <a:endParaRPr lang="en-US" sz="413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Lottery vs. Disability</a:t>
            </a:r>
            <a:endParaRPr lang="en-US" dirty="0"/>
          </a:p>
        </p:txBody>
      </p:sp>
      <p:sp>
        <p:nvSpPr>
          <p:cNvPr id="17" name="Slide Number Placeholder 16"/>
          <p:cNvSpPr>
            <a:spLocks noGrp="1"/>
          </p:cNvSpPr>
          <p:nvPr>
            <p:ph type="sldNum" sz="quarter" idx="12"/>
          </p:nvPr>
        </p:nvSpPr>
        <p:spPr>
          <a:prstGeom prst="rect">
            <a:avLst/>
          </a:prstGeom>
        </p:spPr>
        <p:txBody>
          <a:bodyPr/>
          <a:lstStyle/>
          <a:p>
            <a:fld id="{4BA44395-1FC4-4D95-9DFD-4A39139D9104}" type="slidenum">
              <a:rPr lang="en-US" smtClean="0"/>
              <a:pPr/>
              <a:t>32</a:t>
            </a:fld>
            <a:endParaRPr lang="en-US" dirty="0"/>
          </a:p>
        </p:txBody>
      </p:sp>
      <p:sp>
        <p:nvSpPr>
          <p:cNvPr id="7" name="TextBox 6"/>
          <p:cNvSpPr txBox="1"/>
          <p:nvPr/>
        </p:nvSpPr>
        <p:spPr>
          <a:xfrm>
            <a:off x="152400" y="3200400"/>
            <a:ext cx="1905000" cy="830997"/>
          </a:xfrm>
          <a:prstGeom prst="rect">
            <a:avLst/>
          </a:prstGeom>
          <a:noFill/>
        </p:spPr>
        <p:txBody>
          <a:bodyPr wrap="square" rtlCol="0">
            <a:spAutoFit/>
          </a:bodyPr>
          <a:lstStyle/>
          <a:p>
            <a:pPr algn="ctr"/>
            <a:r>
              <a:rPr lang="en-US" sz="2400" dirty="0" smtClean="0">
                <a:latin typeface="Calibri"/>
                <a:cs typeface="Calibri"/>
              </a:rPr>
              <a:t>Happiness:</a:t>
            </a:r>
          </a:p>
          <a:p>
            <a:pPr algn="ctr"/>
            <a:r>
              <a:rPr lang="en-US" sz="2400" dirty="0" smtClean="0">
                <a:latin typeface="Calibri"/>
                <a:cs typeface="Calibri"/>
              </a:rPr>
              <a:t>1 Year Later</a:t>
            </a:r>
          </a:p>
        </p:txBody>
      </p:sp>
      <p:grpSp>
        <p:nvGrpSpPr>
          <p:cNvPr id="19" name="Group 18"/>
          <p:cNvGrpSpPr/>
          <p:nvPr/>
        </p:nvGrpSpPr>
        <p:grpSpPr>
          <a:xfrm>
            <a:off x="2133600" y="1694051"/>
            <a:ext cx="5791200" cy="4478149"/>
            <a:chOff x="2667000" y="1905000"/>
            <a:chExt cx="5791200" cy="4478149"/>
          </a:xfrm>
        </p:grpSpPr>
        <p:sp>
          <p:nvSpPr>
            <p:cNvPr id="4" name="Rectangle 3"/>
            <p:cNvSpPr/>
            <p:nvPr/>
          </p:nvSpPr>
          <p:spPr>
            <a:xfrm>
              <a:off x="3581400" y="3352800"/>
              <a:ext cx="1752600" cy="2819400"/>
            </a:xfrm>
            <a:prstGeom prst="rect">
              <a:avLst/>
            </a:prstGeom>
            <a:solidFill>
              <a:srgbClr val="0062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5715000" y="3352800"/>
              <a:ext cx="1752600" cy="2819400"/>
            </a:xfrm>
            <a:prstGeom prst="rect">
              <a:avLst/>
            </a:prstGeom>
            <a:solidFill>
              <a:srgbClr val="F0A7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3048000" y="6172200"/>
              <a:ext cx="5410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3048000" y="2057400"/>
              <a:ext cx="0" cy="41148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505200" y="4191000"/>
              <a:ext cx="1905000" cy="892552"/>
            </a:xfrm>
            <a:prstGeom prst="rect">
              <a:avLst/>
            </a:prstGeom>
            <a:noFill/>
          </p:spPr>
          <p:txBody>
            <a:bodyPr wrap="square" rtlCol="0">
              <a:spAutoFit/>
            </a:bodyPr>
            <a:lstStyle/>
            <a:p>
              <a:pPr algn="ctr"/>
              <a:r>
                <a:rPr lang="en-US" sz="2600" dirty="0" smtClean="0">
                  <a:solidFill>
                    <a:schemeClr val="bg1"/>
                  </a:solidFill>
                  <a:latin typeface="Calibri"/>
                  <a:cs typeface="Calibri"/>
                </a:rPr>
                <a:t>Lottery</a:t>
              </a:r>
            </a:p>
            <a:p>
              <a:pPr algn="ctr"/>
              <a:r>
                <a:rPr lang="en-US" sz="2600" dirty="0" smtClean="0">
                  <a:solidFill>
                    <a:schemeClr val="bg1"/>
                  </a:solidFill>
                  <a:latin typeface="Calibri"/>
                  <a:cs typeface="Calibri"/>
                </a:rPr>
                <a:t>Winners</a:t>
              </a:r>
            </a:p>
          </p:txBody>
        </p:sp>
        <p:sp>
          <p:nvSpPr>
            <p:cNvPr id="10" name="TextBox 9"/>
            <p:cNvSpPr txBox="1"/>
            <p:nvPr/>
          </p:nvSpPr>
          <p:spPr>
            <a:xfrm>
              <a:off x="5651500" y="4191000"/>
              <a:ext cx="1905000" cy="892552"/>
            </a:xfrm>
            <a:prstGeom prst="rect">
              <a:avLst/>
            </a:prstGeom>
            <a:noFill/>
          </p:spPr>
          <p:txBody>
            <a:bodyPr wrap="square" rtlCol="0">
              <a:spAutoFit/>
            </a:bodyPr>
            <a:lstStyle/>
            <a:p>
              <a:pPr algn="ctr"/>
              <a:r>
                <a:rPr lang="en-US" sz="2600" dirty="0" smtClean="0">
                  <a:latin typeface="Calibri"/>
                  <a:cs typeface="Calibri"/>
                </a:rPr>
                <a:t>Permanently Disabled</a:t>
              </a:r>
            </a:p>
          </p:txBody>
        </p:sp>
        <p:sp>
          <p:nvSpPr>
            <p:cNvPr id="18" name="TextBox 17"/>
            <p:cNvSpPr txBox="1"/>
            <p:nvPr/>
          </p:nvSpPr>
          <p:spPr>
            <a:xfrm>
              <a:off x="2667000" y="1905000"/>
              <a:ext cx="685800" cy="4478149"/>
            </a:xfrm>
            <a:prstGeom prst="rect">
              <a:avLst/>
            </a:prstGeom>
            <a:noFill/>
          </p:spPr>
          <p:txBody>
            <a:bodyPr wrap="square" rtlCol="0">
              <a:spAutoFit/>
            </a:bodyPr>
            <a:lstStyle/>
            <a:p>
              <a:pPr>
                <a:lnSpc>
                  <a:spcPct val="200000"/>
                </a:lnSpc>
              </a:pPr>
              <a:r>
                <a:rPr lang="en-US" dirty="0" smtClean="0">
                  <a:latin typeface="Calibri"/>
                  <a:cs typeface="Calibri"/>
                </a:rPr>
                <a:t>70 – </a:t>
              </a:r>
            </a:p>
            <a:p>
              <a:pPr>
                <a:lnSpc>
                  <a:spcPct val="200000"/>
                </a:lnSpc>
              </a:pPr>
              <a:r>
                <a:rPr lang="en-US" dirty="0" smtClean="0">
                  <a:latin typeface="Calibri"/>
                  <a:cs typeface="Calibri"/>
                </a:rPr>
                <a:t>60 – </a:t>
              </a:r>
            </a:p>
            <a:p>
              <a:pPr>
                <a:lnSpc>
                  <a:spcPct val="200000"/>
                </a:lnSpc>
              </a:pPr>
              <a:r>
                <a:rPr lang="en-US" dirty="0" smtClean="0">
                  <a:latin typeface="Calibri"/>
                  <a:cs typeface="Calibri"/>
                </a:rPr>
                <a:t>50 – </a:t>
              </a:r>
            </a:p>
            <a:p>
              <a:pPr>
                <a:lnSpc>
                  <a:spcPct val="200000"/>
                </a:lnSpc>
              </a:pPr>
              <a:r>
                <a:rPr lang="en-US" dirty="0" smtClean="0">
                  <a:latin typeface="Calibri"/>
                  <a:cs typeface="Calibri"/>
                </a:rPr>
                <a:t>40 – </a:t>
              </a:r>
            </a:p>
            <a:p>
              <a:pPr>
                <a:lnSpc>
                  <a:spcPct val="200000"/>
                </a:lnSpc>
              </a:pPr>
              <a:r>
                <a:rPr lang="en-US" dirty="0" smtClean="0">
                  <a:latin typeface="Calibri"/>
                  <a:cs typeface="Calibri"/>
                </a:rPr>
                <a:t>30 – </a:t>
              </a:r>
            </a:p>
            <a:p>
              <a:pPr>
                <a:lnSpc>
                  <a:spcPct val="200000"/>
                </a:lnSpc>
              </a:pPr>
              <a:r>
                <a:rPr lang="en-US" dirty="0" smtClean="0">
                  <a:latin typeface="Calibri"/>
                  <a:cs typeface="Calibri"/>
                </a:rPr>
                <a:t>20 – </a:t>
              </a:r>
            </a:p>
            <a:p>
              <a:pPr>
                <a:lnSpc>
                  <a:spcPct val="200000"/>
                </a:lnSpc>
              </a:pPr>
              <a:r>
                <a:rPr lang="en-US" dirty="0" smtClean="0">
                  <a:latin typeface="Calibri"/>
                  <a:cs typeface="Calibri"/>
                </a:rPr>
                <a:t>10 –</a:t>
              </a:r>
            </a:p>
            <a:p>
              <a:pPr>
                <a:lnSpc>
                  <a:spcPct val="200000"/>
                </a:lnSpc>
              </a:pPr>
              <a:r>
                <a:rPr lang="en-US" dirty="0">
                  <a:latin typeface="Calibri"/>
                  <a:cs typeface="Calibri"/>
                </a:rPr>
                <a:t>0</a:t>
              </a:r>
            </a:p>
          </p:txBody>
        </p:sp>
      </p:grpSp>
      <p:grpSp>
        <p:nvGrpSpPr>
          <p:cNvPr id="15" name="Group 14"/>
          <p:cNvGrpSpPr/>
          <p:nvPr/>
        </p:nvGrpSpPr>
        <p:grpSpPr>
          <a:xfrm>
            <a:off x="2514600" y="2641937"/>
            <a:ext cx="6553200" cy="1015663"/>
            <a:chOff x="2514600" y="2641937"/>
            <a:chExt cx="6553200" cy="1015663"/>
          </a:xfrm>
        </p:grpSpPr>
        <p:cxnSp>
          <p:nvCxnSpPr>
            <p:cNvPr id="13" name="Straight Connector 12"/>
            <p:cNvCxnSpPr/>
            <p:nvPr/>
          </p:nvCxnSpPr>
          <p:spPr>
            <a:xfrm>
              <a:off x="2514600" y="3124200"/>
              <a:ext cx="5181600"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467600" y="2641937"/>
              <a:ext cx="1600200" cy="1015663"/>
            </a:xfrm>
            <a:prstGeom prst="rect">
              <a:avLst/>
            </a:prstGeom>
            <a:noFill/>
          </p:spPr>
          <p:txBody>
            <a:bodyPr wrap="square" rtlCol="0">
              <a:spAutoFit/>
            </a:bodyPr>
            <a:lstStyle/>
            <a:p>
              <a:pPr algn="ctr"/>
              <a:r>
                <a:rPr lang="en-US" sz="2000" dirty="0" smtClean="0">
                  <a:solidFill>
                    <a:srgbClr val="FF0000"/>
                  </a:solidFill>
                  <a:latin typeface="Calibri"/>
                  <a:cs typeface="Calibri"/>
                </a:rPr>
                <a:t>Set-point of happiness before event</a:t>
              </a:r>
            </a:p>
          </p:txBody>
        </p:sp>
      </p:grpSp>
      <p:sp>
        <p:nvSpPr>
          <p:cNvPr id="16" name="TextBox 15"/>
          <p:cNvSpPr txBox="1"/>
          <p:nvPr/>
        </p:nvSpPr>
        <p:spPr>
          <a:xfrm>
            <a:off x="76200" y="5906869"/>
            <a:ext cx="4343400" cy="646331"/>
          </a:xfrm>
          <a:prstGeom prst="rect">
            <a:avLst/>
          </a:prstGeom>
          <a:noFill/>
        </p:spPr>
        <p:txBody>
          <a:bodyPr wrap="square" rtlCol="0">
            <a:spAutoFit/>
          </a:bodyPr>
          <a:lstStyle/>
          <a:p>
            <a:r>
              <a:rPr lang="en-US" sz="1200" i="1" dirty="0" smtClean="0"/>
              <a:t>Research Reference: </a:t>
            </a:r>
          </a:p>
          <a:p>
            <a:r>
              <a:rPr lang="en-US" sz="1200" dirty="0"/>
              <a:t>(Brickman, Coates, &amp; Janoff-Bulman, 1978)</a:t>
            </a:r>
          </a:p>
          <a:p>
            <a:r>
              <a:rPr lang="en-US" sz="1200" dirty="0"/>
              <a:t>(Gilbert, 2004)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6200"/>
            <a:ext cx="9144000" cy="6934200"/>
          </a:xfrm>
          <a:prstGeom prst="rect">
            <a:avLst/>
          </a:prstGeom>
        </p:spPr>
      </p:pic>
      <p:sp>
        <p:nvSpPr>
          <p:cNvPr id="2" name="Title 1"/>
          <p:cNvSpPr>
            <a:spLocks noGrp="1"/>
          </p:cNvSpPr>
          <p:nvPr>
            <p:ph type="title"/>
          </p:nvPr>
        </p:nvSpPr>
        <p:spPr>
          <a:xfrm>
            <a:off x="3733800" y="2286000"/>
            <a:ext cx="5791200" cy="1706562"/>
          </a:xfrm>
        </p:spPr>
        <p:txBody>
          <a:bodyPr>
            <a:normAutofit fontScale="90000"/>
          </a:bodyPr>
          <a:lstStyle/>
          <a:p>
            <a:pPr algn="ctr"/>
            <a:r>
              <a:rPr lang="en-US" sz="6600" dirty="0" smtClean="0">
                <a:solidFill>
                  <a:schemeClr val="tx1"/>
                </a:solidFill>
                <a:latin typeface="Calibri"/>
                <a:cs typeface="Calibri"/>
              </a:rPr>
              <a:t>What Does Resiliency Look Like?</a:t>
            </a:r>
            <a:br>
              <a:rPr lang="en-US" sz="6600" dirty="0" smtClean="0">
                <a:solidFill>
                  <a:schemeClr val="tx1"/>
                </a:solidFill>
                <a:latin typeface="Calibri"/>
                <a:cs typeface="Calibri"/>
              </a:rPr>
            </a:br>
            <a:r>
              <a:rPr lang="en-US" sz="3100" dirty="0" smtClean="0">
                <a:solidFill>
                  <a:schemeClr val="tx1"/>
                </a:solidFill>
                <a:latin typeface="Calibri"/>
                <a:cs typeface="Calibri"/>
              </a:rPr>
              <a:t>(pg. 10 in your workbook)</a:t>
            </a:r>
            <a:endParaRPr lang="en-US" sz="3100" dirty="0">
              <a:solidFill>
                <a:schemeClr val="tx1"/>
              </a:solidFill>
              <a:latin typeface="Calibri"/>
              <a:cs typeface="Calibri"/>
            </a:endParaRPr>
          </a:p>
        </p:txBody>
      </p:sp>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33</a:t>
            </a:fld>
            <a:endParaRPr lang="en-US" dirty="0"/>
          </a:p>
        </p:txBody>
      </p:sp>
      <p:sp>
        <p:nvSpPr>
          <p:cNvPr id="6"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39446804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Resiliency</a:t>
            </a:r>
            <a:endParaRPr lang="en-US" dirty="0"/>
          </a:p>
        </p:txBody>
      </p:sp>
      <p:sp>
        <p:nvSpPr>
          <p:cNvPr id="3" name="Content Placeholder 2"/>
          <p:cNvSpPr>
            <a:spLocks noGrp="1"/>
          </p:cNvSpPr>
          <p:nvPr>
            <p:ph idx="1"/>
          </p:nvPr>
        </p:nvSpPr>
        <p:spPr>
          <a:xfrm>
            <a:off x="1295400" y="1537948"/>
            <a:ext cx="3505200" cy="1219200"/>
          </a:xfrm>
        </p:spPr>
        <p:txBody>
          <a:bodyPr>
            <a:normAutofit lnSpcReduction="10000"/>
          </a:bodyPr>
          <a:lstStyle/>
          <a:p>
            <a:pPr marL="0" indent="0">
              <a:spcBef>
                <a:spcPts val="1872"/>
              </a:spcBef>
              <a:buNone/>
            </a:pPr>
            <a:r>
              <a:rPr lang="en-US" b="1" dirty="0" smtClean="0"/>
              <a:t>Filter </a:t>
            </a:r>
            <a:r>
              <a:rPr lang="en-US" sz="2400" dirty="0"/>
              <a:t>–</a:t>
            </a:r>
            <a:r>
              <a:rPr lang="en-US" b="1" dirty="0" smtClean="0"/>
              <a:t> </a:t>
            </a:r>
            <a:r>
              <a:rPr lang="en-US" sz="2400" dirty="0" smtClean="0"/>
              <a:t>how you filter information and interpret the world</a:t>
            </a:r>
            <a:endParaRPr lang="en-US" sz="2400" dirty="0"/>
          </a:p>
        </p:txBody>
      </p:sp>
      <p:sp>
        <p:nvSpPr>
          <p:cNvPr id="6" name="Slide Number Placeholder 5"/>
          <p:cNvSpPr>
            <a:spLocks noGrp="1"/>
          </p:cNvSpPr>
          <p:nvPr>
            <p:ph type="sldNum" sz="quarter" idx="12"/>
          </p:nvPr>
        </p:nvSpPr>
        <p:spPr>
          <a:prstGeom prst="rect">
            <a:avLst/>
          </a:prstGeom>
        </p:spPr>
        <p:txBody>
          <a:bodyPr/>
          <a:lstStyle/>
          <a:p>
            <a:fld id="{4BA44395-1FC4-4D95-9DFD-4A39139D9104}" type="slidenum">
              <a:rPr lang="en-US" smtClean="0"/>
              <a:pPr/>
              <a:t>34</a:t>
            </a:fld>
            <a:endParaRPr lang="en-US" dirty="0"/>
          </a:p>
        </p:txBody>
      </p:sp>
      <p:pic>
        <p:nvPicPr>
          <p:cNvPr id="8" name="Picture 7"/>
          <p:cNvPicPr>
            <a:picLocks noChangeAspect="1"/>
          </p:cNvPicPr>
          <p:nvPr/>
        </p:nvPicPr>
        <p:blipFill>
          <a:blip r:embed="rId3"/>
          <a:stretch>
            <a:fillRect/>
          </a:stretch>
        </p:blipFill>
        <p:spPr>
          <a:xfrm>
            <a:off x="364554" y="3028932"/>
            <a:ext cx="778446" cy="1009668"/>
          </a:xfrm>
          <a:prstGeom prst="rect">
            <a:avLst/>
          </a:prstGeom>
        </p:spPr>
      </p:pic>
      <p:sp>
        <p:nvSpPr>
          <p:cNvPr id="18" name="TextBox 17"/>
          <p:cNvSpPr txBox="1"/>
          <p:nvPr/>
        </p:nvSpPr>
        <p:spPr>
          <a:xfrm>
            <a:off x="6019800" y="3124200"/>
            <a:ext cx="1295400" cy="369332"/>
          </a:xfrm>
          <a:prstGeom prst="rect">
            <a:avLst/>
          </a:prstGeom>
          <a:noFill/>
        </p:spPr>
        <p:txBody>
          <a:bodyPr wrap="square" rtlCol="0">
            <a:spAutoFit/>
          </a:bodyPr>
          <a:lstStyle/>
          <a:p>
            <a:pPr lvl="0"/>
            <a:r>
              <a:rPr lang="en-US" b="1" dirty="0" smtClean="0">
                <a:solidFill>
                  <a:schemeClr val="bg1"/>
                </a:solidFill>
              </a:rPr>
              <a:t>FILTER</a:t>
            </a:r>
            <a:endParaRPr lang="en-US" dirty="0">
              <a:solidFill>
                <a:schemeClr val="bg1"/>
              </a:solidFill>
            </a:endParaRPr>
          </a:p>
        </p:txBody>
      </p:sp>
      <p:sp>
        <p:nvSpPr>
          <p:cNvPr id="20" name="TextBox 19"/>
          <p:cNvSpPr txBox="1"/>
          <p:nvPr/>
        </p:nvSpPr>
        <p:spPr>
          <a:xfrm>
            <a:off x="6248400" y="4419600"/>
            <a:ext cx="1131440" cy="369332"/>
          </a:xfrm>
          <a:prstGeom prst="rect">
            <a:avLst/>
          </a:prstGeom>
          <a:noFill/>
        </p:spPr>
        <p:txBody>
          <a:bodyPr wrap="none" rtlCol="0">
            <a:spAutoFit/>
          </a:bodyPr>
          <a:lstStyle/>
          <a:p>
            <a:pPr lvl="0"/>
            <a:r>
              <a:rPr lang="en-US" b="1" dirty="0" smtClean="0">
                <a:solidFill>
                  <a:schemeClr val="bg1"/>
                </a:solidFill>
              </a:rPr>
              <a:t>INTERACT</a:t>
            </a:r>
            <a:endParaRPr lang="en-US" dirty="0">
              <a:solidFill>
                <a:schemeClr val="bg1"/>
              </a:solidFill>
            </a:endParaRPr>
          </a:p>
        </p:txBody>
      </p:sp>
      <p:sp>
        <p:nvSpPr>
          <p:cNvPr id="7" name="TextBox 6"/>
          <p:cNvSpPr txBox="1"/>
          <p:nvPr/>
        </p:nvSpPr>
        <p:spPr>
          <a:xfrm>
            <a:off x="5232949" y="5473700"/>
            <a:ext cx="3657051" cy="369332"/>
          </a:xfrm>
          <a:prstGeom prst="rect">
            <a:avLst/>
          </a:prstGeom>
          <a:noFill/>
        </p:spPr>
        <p:txBody>
          <a:bodyPr wrap="square" rtlCol="0">
            <a:spAutoFit/>
          </a:bodyPr>
          <a:lstStyle/>
          <a:p>
            <a:r>
              <a:rPr lang="en-US" b="1" dirty="0" smtClean="0"/>
              <a:t>(pg. 11-13 in your workbook)</a:t>
            </a:r>
            <a:endParaRPr lang="en-US" b="1"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662" y="1295400"/>
            <a:ext cx="1049338" cy="77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6662" y="1941150"/>
            <a:ext cx="372575" cy="351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189" y="4529316"/>
            <a:ext cx="898811" cy="67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379" y="1537948"/>
            <a:ext cx="728952" cy="67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2389" y="321024"/>
            <a:ext cx="6258622" cy="4836208"/>
          </a:xfrm>
          <a:prstGeom prst="rect">
            <a:avLst/>
          </a:prstGeom>
        </p:spPr>
      </p:pic>
      <p:sp>
        <p:nvSpPr>
          <p:cNvPr id="10" name="Rectangle 9"/>
          <p:cNvSpPr/>
          <p:nvPr/>
        </p:nvSpPr>
        <p:spPr>
          <a:xfrm>
            <a:off x="1295400" y="3087490"/>
            <a:ext cx="3276600" cy="892552"/>
          </a:xfrm>
          <a:prstGeom prst="rect">
            <a:avLst/>
          </a:prstGeom>
        </p:spPr>
        <p:txBody>
          <a:bodyPr wrap="square">
            <a:spAutoFit/>
          </a:bodyPr>
          <a:lstStyle/>
          <a:p>
            <a:pPr lvl="0">
              <a:spcBef>
                <a:spcPts val="1872"/>
              </a:spcBef>
            </a:pPr>
            <a:r>
              <a:rPr lang="en-US" sz="2800" b="1" dirty="0" smtClean="0"/>
              <a:t>Act </a:t>
            </a:r>
            <a:r>
              <a:rPr lang="en-US" sz="2800" dirty="0"/>
              <a:t>–</a:t>
            </a:r>
            <a:r>
              <a:rPr lang="en-US" b="1" dirty="0"/>
              <a:t> </a:t>
            </a:r>
            <a:r>
              <a:rPr lang="en-US" sz="2400" dirty="0"/>
              <a:t>how you handle </a:t>
            </a:r>
            <a:r>
              <a:rPr lang="en-US" sz="2400" dirty="0" smtClean="0"/>
              <a:t>challenges</a:t>
            </a:r>
            <a:endParaRPr lang="en-US" sz="2400" dirty="0"/>
          </a:p>
        </p:txBody>
      </p:sp>
      <p:sp>
        <p:nvSpPr>
          <p:cNvPr id="11" name="Rectangle 10"/>
          <p:cNvSpPr/>
          <p:nvPr/>
        </p:nvSpPr>
        <p:spPr>
          <a:xfrm>
            <a:off x="1295400" y="4529316"/>
            <a:ext cx="3429000" cy="1261884"/>
          </a:xfrm>
          <a:prstGeom prst="rect">
            <a:avLst/>
          </a:prstGeom>
        </p:spPr>
        <p:txBody>
          <a:bodyPr wrap="square">
            <a:spAutoFit/>
          </a:bodyPr>
          <a:lstStyle/>
          <a:p>
            <a:pPr lvl="0">
              <a:spcBef>
                <a:spcPts val="1872"/>
              </a:spcBef>
            </a:pPr>
            <a:r>
              <a:rPr lang="en-US" sz="2800" b="1" dirty="0" smtClean="0"/>
              <a:t>Interact </a:t>
            </a:r>
            <a:r>
              <a:rPr lang="en-US" sz="2800" dirty="0"/>
              <a:t>–</a:t>
            </a:r>
            <a:r>
              <a:rPr lang="en-US" b="1" dirty="0"/>
              <a:t> </a:t>
            </a:r>
            <a:r>
              <a:rPr lang="en-US" sz="2400" dirty="0"/>
              <a:t>how you communicate and connect with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98ED00-B4F9-41CC-ADC2-F706D294A9E2}" type="slidenum">
              <a:rPr lang="en-US" smtClean="0"/>
              <a:pPr/>
              <a:t>35</a:t>
            </a:fld>
            <a:endParaRPr lang="en-US" dirty="0"/>
          </a:p>
        </p:txBody>
      </p:sp>
      <p:pic>
        <p:nvPicPr>
          <p:cNvPr id="5" name="Picture 4" descr="bigstock-Group-Of-Four-People-In-The-Gy-12197636.jpg"/>
          <p:cNvPicPr>
            <a:picLocks noChangeAspect="1"/>
          </p:cNvPicPr>
          <p:nvPr/>
        </p:nvPicPr>
        <p:blipFill rotWithShape="1">
          <a:blip r:embed="rId2" cstate="print">
            <a:extLst>
              <a:ext uri="{28A0092B-C50C-407E-A947-70E740481C1C}">
                <a14:useLocalDpi xmlns:a14="http://schemas.microsoft.com/office/drawing/2010/main" val="0"/>
              </a:ext>
            </a:extLst>
          </a:blip>
          <a:srcRect r="10623"/>
          <a:stretch/>
        </p:blipFill>
        <p:spPr>
          <a:xfrm>
            <a:off x="0" y="0"/>
            <a:ext cx="9144000" cy="6858000"/>
          </a:xfrm>
          <a:prstGeom prst="rect">
            <a:avLst/>
          </a:prstGeom>
        </p:spPr>
      </p:pic>
      <p:sp>
        <p:nvSpPr>
          <p:cNvPr id="6" name="Title 1"/>
          <p:cNvSpPr>
            <a:spLocks noGrp="1"/>
          </p:cNvSpPr>
          <p:nvPr>
            <p:ph type="title"/>
          </p:nvPr>
        </p:nvSpPr>
        <p:spPr>
          <a:xfrm>
            <a:off x="457200" y="274638"/>
            <a:ext cx="8229600" cy="1143000"/>
          </a:xfrm>
        </p:spPr>
        <p:txBody>
          <a:bodyPr>
            <a:normAutofit/>
          </a:bodyPr>
          <a:lstStyle/>
          <a:p>
            <a:pPr>
              <a:lnSpc>
                <a:spcPts val="3720"/>
              </a:lnSpc>
            </a:pPr>
            <a:r>
              <a:rPr lang="en-US" dirty="0" smtClean="0"/>
              <a:t>Elements of Resiliency</a:t>
            </a:r>
            <a:br>
              <a:rPr lang="en-US" dirty="0" smtClean="0"/>
            </a:br>
            <a:r>
              <a:rPr lang="en-US" dirty="0" smtClean="0"/>
              <a:t> Exercise</a:t>
            </a:r>
            <a:endParaRPr lang="en-US" dirty="0"/>
          </a:p>
        </p:txBody>
      </p:sp>
      <p:sp>
        <p:nvSpPr>
          <p:cNvPr id="7" name="Content Placeholder 2"/>
          <p:cNvSpPr>
            <a:spLocks noGrp="1"/>
          </p:cNvSpPr>
          <p:nvPr>
            <p:ph idx="1"/>
          </p:nvPr>
        </p:nvSpPr>
        <p:spPr>
          <a:xfrm>
            <a:off x="457200" y="1600200"/>
            <a:ext cx="8229600" cy="4525963"/>
          </a:xfrm>
        </p:spPr>
        <p:txBody>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r>
              <a:rPr lang="en-US" b="1" dirty="0" smtClean="0">
                <a:solidFill>
                  <a:schemeClr val="bg1"/>
                </a:solidFill>
              </a:rPr>
              <a:t>(pg. 12 and 13 in your workbook)</a:t>
            </a:r>
            <a:endParaRPr lang="en-US" b="1" dirty="0">
              <a:solidFill>
                <a:schemeClr val="bg1"/>
              </a:solidFill>
            </a:endParaRPr>
          </a:p>
        </p:txBody>
      </p:sp>
      <p:sp>
        <p:nvSpPr>
          <p:cNvPr id="8" name="Slide Number Placeholder 2"/>
          <p:cNvSpPr txBox="1">
            <a:spLocks/>
          </p:cNvSpPr>
          <p:nvPr/>
        </p:nvSpPr>
        <p:spPr>
          <a:xfrm>
            <a:off x="152400" y="6400800"/>
            <a:ext cx="91440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98ED00-B4F9-41CC-ADC2-F706D294A9E2}" type="slidenum">
              <a:rPr lang="en-US" smtClean="0">
                <a:solidFill>
                  <a:schemeClr val="bg1"/>
                </a:solidFill>
              </a:rPr>
              <a:pPr/>
              <a:t>35</a:t>
            </a:fld>
            <a:endParaRPr lang="en-US" dirty="0">
              <a:solidFill>
                <a:schemeClr val="bg1"/>
              </a:solidFill>
            </a:endParaRPr>
          </a:p>
        </p:txBody>
      </p:sp>
      <p:sp>
        <p:nvSpPr>
          <p:cNvPr id="10"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36894796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5" descr="image005"/>
          <p:cNvPicPr>
            <a:picLocks noChangeAspect="1" noChangeArrowheads="1"/>
          </p:cNvPicPr>
          <p:nvPr/>
        </p:nvPicPr>
        <p:blipFill rotWithShape="1">
          <a:blip r:embed="rId3">
            <a:extLst>
              <a:ext uri="{28A0092B-C50C-407E-A947-70E740481C1C}">
                <a14:useLocalDpi xmlns:a14="http://schemas.microsoft.com/office/drawing/2010/main" val="0"/>
              </a:ext>
            </a:extLst>
          </a:blip>
          <a:srcRect l="1666" t="-1" r="1334" b="-1"/>
          <a:stretch/>
        </p:blipFill>
        <p:spPr bwMode="auto">
          <a:xfrm>
            <a:off x="0" y="-152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2"/>
          <p:cNvSpPr txBox="1">
            <a:spLocks/>
          </p:cNvSpPr>
          <p:nvPr/>
        </p:nvSpPr>
        <p:spPr>
          <a:xfrm>
            <a:off x="152400" y="6400800"/>
            <a:ext cx="91440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98ED00-B4F9-41CC-ADC2-F706D294A9E2}" type="slidenum">
              <a:rPr lang="en-US" smtClean="0"/>
              <a:pPr/>
              <a:t>36</a:t>
            </a:fld>
            <a:endParaRPr lang="en-US" dirty="0"/>
          </a:p>
        </p:txBody>
      </p:sp>
    </p:spTree>
    <p:extLst>
      <p:ext uri="{BB962C8B-B14F-4D97-AF65-F5344CB8AC3E}">
        <p14:creationId xmlns:p14="http://schemas.microsoft.com/office/powerpoint/2010/main" val="38349193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Kate\Desktop\Contract work\Tracom\Shutterstock images\shutterstock_148869122_influencing bargaining.jpg"/>
          <p:cNvPicPr>
            <a:picLocks noChangeAspect="1" noChangeArrowheads="1"/>
          </p:cNvPicPr>
          <p:nvPr/>
        </p:nvPicPr>
        <p:blipFill rotWithShape="1">
          <a:blip r:embed="rId3">
            <a:extLst>
              <a:ext uri="{28A0092B-C50C-407E-A947-70E740481C1C}">
                <a14:useLocalDpi xmlns:a14="http://schemas.microsoft.com/office/drawing/2010/main" val="0"/>
              </a:ext>
            </a:extLst>
          </a:blip>
          <a:srcRect t="3425" r="6407" b="36806"/>
          <a:stretch/>
        </p:blipFill>
        <p:spPr bwMode="auto">
          <a:xfrm>
            <a:off x="6094476" y="3962400"/>
            <a:ext cx="3011424"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Resilience: Filter</a:t>
            </a:r>
            <a:endParaRPr lang="en-US" dirty="0"/>
          </a:p>
        </p:txBody>
      </p:sp>
      <p:sp>
        <p:nvSpPr>
          <p:cNvPr id="11" name="Slide Number Placeholder 10"/>
          <p:cNvSpPr>
            <a:spLocks noGrp="1"/>
          </p:cNvSpPr>
          <p:nvPr>
            <p:ph type="sldNum" sz="quarter" idx="10"/>
          </p:nvPr>
        </p:nvSpPr>
        <p:spPr>
          <a:prstGeom prst="rect">
            <a:avLst/>
          </a:prstGeom>
        </p:spPr>
        <p:txBody>
          <a:bodyPr/>
          <a:lstStyle/>
          <a:p>
            <a:fld id="{4BA44395-1FC4-4D95-9DFD-4A39139D9104}" type="slidenum">
              <a:rPr lang="en-US" smtClean="0"/>
              <a:pPr/>
              <a:t>37</a:t>
            </a:fld>
            <a:endParaRPr lang="en-US" dirty="0"/>
          </a:p>
        </p:txBody>
      </p:sp>
      <p:graphicFrame>
        <p:nvGraphicFramePr>
          <p:cNvPr id="8" name="Content Placeholder 6"/>
          <p:cNvGraphicFramePr>
            <a:graphicFrameLocks noGrp="1"/>
          </p:cNvGraphicFramePr>
          <p:nvPr>
            <p:ph idx="4294967295"/>
            <p:extLst>
              <p:ext uri="{D42A27DB-BD31-4B8C-83A1-F6EECF244321}">
                <p14:modId xmlns:p14="http://schemas.microsoft.com/office/powerpoint/2010/main" val="3885545775"/>
              </p:ext>
            </p:extLst>
          </p:nvPr>
        </p:nvGraphicFramePr>
        <p:xfrm>
          <a:off x="2929244" y="2667000"/>
          <a:ext cx="3319155" cy="2377440"/>
        </p:xfrm>
        <a:graphic>
          <a:graphicData uri="http://schemas.openxmlformats.org/drawingml/2006/table">
            <a:tbl>
              <a:tblPr firstRow="1" bandRow="1">
                <a:tableStyleId>{616DA210-FB5B-4158-B5E0-FEB733F419BA}</a:tableStyleId>
              </a:tblPr>
              <a:tblGrid>
                <a:gridCol w="3319155"/>
              </a:tblGrid>
              <a:tr h="457200">
                <a:tc>
                  <a:txBody>
                    <a:bodyPr/>
                    <a:lstStyle/>
                    <a:p>
                      <a:pPr algn="ctr"/>
                      <a:r>
                        <a:rPr lang="en-US" sz="2400" dirty="0" smtClean="0"/>
                        <a:t>High</a:t>
                      </a:r>
                      <a:endParaRPr lang="en-US" sz="2400" dirty="0"/>
                    </a:p>
                  </a:txBody>
                  <a:tcPr/>
                </a:tc>
              </a:tr>
              <a:tr h="1562100">
                <a:tc>
                  <a:txBody>
                    <a:bodyPr/>
                    <a:lstStyle/>
                    <a:p>
                      <a:pPr marL="117475" indent="-117475">
                        <a:buFont typeface="Arial" pitchFamily="34" charset="0"/>
                        <a:buChar char="•"/>
                      </a:pPr>
                      <a:r>
                        <a:rPr lang="en-US" sz="2400" dirty="0" smtClean="0"/>
                        <a:t> Control</a:t>
                      </a:r>
                      <a:r>
                        <a:rPr lang="en-US" sz="2400" baseline="0" dirty="0" smtClean="0"/>
                        <a:t> own destiny</a:t>
                      </a:r>
                    </a:p>
                    <a:p>
                      <a:pPr marL="117475" indent="-117475">
                        <a:buFont typeface="Arial" pitchFamily="34" charset="0"/>
                        <a:buChar char="•"/>
                      </a:pPr>
                      <a:r>
                        <a:rPr lang="en-US" sz="2400" baseline="0" dirty="0" smtClean="0"/>
                        <a:t> Active approach to life</a:t>
                      </a:r>
                    </a:p>
                    <a:p>
                      <a:pPr marL="117475" indent="-117475">
                        <a:buFont typeface="Arial" pitchFamily="34" charset="0"/>
                        <a:buChar char="•"/>
                      </a:pPr>
                      <a:r>
                        <a:rPr lang="en-US" sz="2400" baseline="0" dirty="0" smtClean="0"/>
                        <a:t> Initiate projects</a:t>
                      </a:r>
                    </a:p>
                    <a:p>
                      <a:pPr marL="117475" indent="-117475">
                        <a:buFont typeface="Arial" pitchFamily="34" charset="0"/>
                        <a:buChar char="•"/>
                      </a:pPr>
                      <a:r>
                        <a:rPr lang="en-US" sz="2400" baseline="0" dirty="0" smtClean="0"/>
                        <a:t> Make connections</a:t>
                      </a:r>
                    </a:p>
                    <a:p>
                      <a:pPr marL="117475" indent="-117475">
                        <a:buFont typeface="Arial" pitchFamily="34" charset="0"/>
                        <a:buChar char="•"/>
                      </a:pPr>
                      <a:r>
                        <a:rPr lang="en-US" sz="2400" baseline="0" dirty="0" smtClean="0"/>
                        <a:t> Prepare</a:t>
                      </a:r>
                    </a:p>
                  </a:txBody>
                  <a:tcPr/>
                </a:tc>
              </a:tr>
            </a:tbl>
          </a:graphicData>
        </a:graphic>
      </p:graphicFrame>
      <p:sp>
        <p:nvSpPr>
          <p:cNvPr id="4" name="Left-Right Arrow 3"/>
          <p:cNvSpPr/>
          <p:nvPr/>
        </p:nvSpPr>
        <p:spPr>
          <a:xfrm>
            <a:off x="685800" y="1524000"/>
            <a:ext cx="7772400" cy="914400"/>
          </a:xfrm>
          <a:prstGeom prst="leftRightArrow">
            <a:avLst/>
          </a:prstGeom>
          <a:solidFill>
            <a:srgbClr val="C0504D"/>
          </a:solidFill>
          <a:ln>
            <a:solidFill>
              <a:srgbClr val="992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647950" y="1676400"/>
            <a:ext cx="3848100" cy="523220"/>
          </a:xfrm>
          <a:prstGeom prst="rect">
            <a:avLst/>
          </a:prstGeom>
          <a:noFill/>
        </p:spPr>
        <p:txBody>
          <a:bodyPr wrap="square" rtlCol="0">
            <a:spAutoFit/>
          </a:bodyPr>
          <a:lstStyle/>
          <a:p>
            <a:pPr algn="ctr"/>
            <a:r>
              <a:rPr lang="en-US" sz="2800" b="1" dirty="0" smtClean="0">
                <a:solidFill>
                  <a:schemeClr val="bg1"/>
                </a:solidFill>
              </a:rPr>
              <a:t>Personal Responsibility</a:t>
            </a:r>
            <a:endParaRPr lang="en-US" sz="2800" b="1" dirty="0">
              <a:solidFill>
                <a:schemeClr val="bg1"/>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81000"/>
            <a:ext cx="9810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167436"/>
            <a:ext cx="3309192" cy="2206128"/>
          </a:xfrm>
          <a:prstGeom prst="rect">
            <a:avLst/>
          </a:prstGeom>
        </p:spPr>
      </p:pic>
      <p:sp>
        <p:nvSpPr>
          <p:cNvPr id="2" name="Title 1"/>
          <p:cNvSpPr>
            <a:spLocks noGrp="1"/>
          </p:cNvSpPr>
          <p:nvPr>
            <p:ph type="title"/>
          </p:nvPr>
        </p:nvSpPr>
        <p:spPr/>
        <p:txBody>
          <a:bodyPr/>
          <a:lstStyle/>
          <a:p>
            <a:r>
              <a:rPr lang="en-US" dirty="0" smtClean="0"/>
              <a:t>Resilience: Filter</a:t>
            </a:r>
            <a:endParaRPr lang="en-US" dirty="0"/>
          </a:p>
        </p:txBody>
      </p:sp>
      <p:sp>
        <p:nvSpPr>
          <p:cNvPr id="11" name="Slide Number Placeholder 10"/>
          <p:cNvSpPr>
            <a:spLocks noGrp="1"/>
          </p:cNvSpPr>
          <p:nvPr>
            <p:ph type="sldNum" sz="quarter" idx="10"/>
          </p:nvPr>
        </p:nvSpPr>
        <p:spPr>
          <a:prstGeom prst="rect">
            <a:avLst/>
          </a:prstGeom>
        </p:spPr>
        <p:txBody>
          <a:bodyPr/>
          <a:lstStyle/>
          <a:p>
            <a:fld id="{4BA44395-1FC4-4D95-9DFD-4A39139D9104}" type="slidenum">
              <a:rPr lang="en-US" smtClean="0"/>
              <a:pPr/>
              <a:t>38</a:t>
            </a:fld>
            <a:endParaRPr lang="en-US" dirty="0"/>
          </a:p>
        </p:txBody>
      </p:sp>
      <p:graphicFrame>
        <p:nvGraphicFramePr>
          <p:cNvPr id="8" name="Content Placeholder 6"/>
          <p:cNvGraphicFramePr>
            <a:graphicFrameLocks noGrp="1"/>
          </p:cNvGraphicFramePr>
          <p:nvPr>
            <p:ph idx="4294967295"/>
            <p:extLst>
              <p:ext uri="{D42A27DB-BD31-4B8C-83A1-F6EECF244321}">
                <p14:modId xmlns:p14="http://schemas.microsoft.com/office/powerpoint/2010/main" val="871146992"/>
              </p:ext>
            </p:extLst>
          </p:nvPr>
        </p:nvGraphicFramePr>
        <p:xfrm>
          <a:off x="2667000" y="2560932"/>
          <a:ext cx="4114800" cy="1577196"/>
        </p:xfrm>
        <a:graphic>
          <a:graphicData uri="http://schemas.openxmlformats.org/drawingml/2006/table">
            <a:tbl>
              <a:tblPr firstRow="1" bandRow="1">
                <a:tableStyleId>{616DA210-FB5B-4158-B5E0-FEB733F419BA}</a:tableStyleId>
              </a:tblPr>
              <a:tblGrid>
                <a:gridCol w="4114800"/>
              </a:tblGrid>
              <a:tr h="327804">
                <a:tc>
                  <a:txBody>
                    <a:bodyPr/>
                    <a:lstStyle/>
                    <a:p>
                      <a:pPr algn="ctr"/>
                      <a:r>
                        <a:rPr lang="en-US" sz="2400" dirty="0" smtClean="0"/>
                        <a:t>High</a:t>
                      </a:r>
                      <a:endParaRPr lang="en-US" sz="2400" dirty="0"/>
                    </a:p>
                  </a:txBody>
                  <a:tcPr/>
                </a:tc>
              </a:tr>
              <a:tr h="1119996">
                <a:tc>
                  <a:txBody>
                    <a:bodyPr/>
                    <a:lstStyle/>
                    <a:p>
                      <a:pPr marL="117475" indent="-117475">
                        <a:buFont typeface="Arial" pitchFamily="34" charset="0"/>
                        <a:buChar char="•"/>
                      </a:pPr>
                      <a:r>
                        <a:rPr lang="en-US" sz="2400" dirty="0" smtClean="0"/>
                        <a:t> Expect things to turn out well</a:t>
                      </a:r>
                    </a:p>
                    <a:p>
                      <a:pPr marL="117475" indent="-117475">
                        <a:buFont typeface="Arial" pitchFamily="34" charset="0"/>
                        <a:buChar char="•"/>
                      </a:pPr>
                      <a:r>
                        <a:rPr lang="en-US" sz="2400" dirty="0" smtClean="0"/>
                        <a:t> Establish safeguards</a:t>
                      </a:r>
                      <a:endParaRPr lang="en-US" sz="2400" dirty="0"/>
                    </a:p>
                  </a:txBody>
                  <a:tcPr/>
                </a:tc>
              </a:tr>
            </a:tbl>
          </a:graphicData>
        </a:graphic>
      </p:graphicFrame>
      <p:sp>
        <p:nvSpPr>
          <p:cNvPr id="4" name="Left-Right Arrow 3"/>
          <p:cNvSpPr/>
          <p:nvPr/>
        </p:nvSpPr>
        <p:spPr>
          <a:xfrm>
            <a:off x="685800" y="1524000"/>
            <a:ext cx="7772400" cy="914400"/>
          </a:xfrm>
          <a:prstGeom prst="leftRightArrow">
            <a:avLst/>
          </a:prstGeom>
          <a:solidFill>
            <a:srgbClr val="C0504D"/>
          </a:solidFill>
          <a:ln>
            <a:solidFill>
              <a:srgbClr val="992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647950" y="1676400"/>
            <a:ext cx="3848100" cy="523220"/>
          </a:xfrm>
          <a:prstGeom prst="rect">
            <a:avLst/>
          </a:prstGeom>
          <a:noFill/>
        </p:spPr>
        <p:txBody>
          <a:bodyPr wrap="square" rtlCol="0">
            <a:spAutoFit/>
          </a:bodyPr>
          <a:lstStyle/>
          <a:p>
            <a:pPr algn="ctr"/>
            <a:r>
              <a:rPr lang="en-US" sz="2800" b="1" dirty="0" smtClean="0">
                <a:solidFill>
                  <a:schemeClr val="bg1"/>
                </a:solidFill>
              </a:rPr>
              <a:t>Realistic Optimism</a:t>
            </a:r>
            <a:endParaRPr lang="en-US" sz="2800" b="1" dirty="0">
              <a:solidFill>
                <a:schemeClr val="bg1"/>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81000"/>
            <a:ext cx="9810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nected.jpg"/>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572000"/>
            <a:ext cx="9144000" cy="1943100"/>
          </a:xfrm>
          <a:prstGeom prst="rect">
            <a:avLst/>
          </a:prstGeom>
        </p:spPr>
      </p:pic>
      <p:sp>
        <p:nvSpPr>
          <p:cNvPr id="2" name="Title 1"/>
          <p:cNvSpPr>
            <a:spLocks noGrp="1"/>
          </p:cNvSpPr>
          <p:nvPr>
            <p:ph type="title"/>
          </p:nvPr>
        </p:nvSpPr>
        <p:spPr/>
        <p:txBody>
          <a:bodyPr/>
          <a:lstStyle/>
          <a:p>
            <a:r>
              <a:rPr lang="en-US" dirty="0" smtClean="0"/>
              <a:t>Resilience: Filter</a:t>
            </a:r>
            <a:endParaRPr lang="en-US" dirty="0"/>
          </a:p>
        </p:txBody>
      </p:sp>
      <p:sp>
        <p:nvSpPr>
          <p:cNvPr id="11" name="Slide Number Placeholder 10"/>
          <p:cNvSpPr>
            <a:spLocks noGrp="1"/>
          </p:cNvSpPr>
          <p:nvPr>
            <p:ph type="sldNum" sz="quarter" idx="10"/>
          </p:nvPr>
        </p:nvSpPr>
        <p:spPr>
          <a:prstGeom prst="rect">
            <a:avLst/>
          </a:prstGeom>
        </p:spPr>
        <p:txBody>
          <a:bodyPr/>
          <a:lstStyle/>
          <a:p>
            <a:fld id="{4BA44395-1FC4-4D95-9DFD-4A39139D9104}" type="slidenum">
              <a:rPr lang="en-US" smtClean="0"/>
              <a:pPr/>
              <a:t>39</a:t>
            </a:fld>
            <a:endParaRPr lang="en-US" dirty="0"/>
          </a:p>
        </p:txBody>
      </p:sp>
      <p:graphicFrame>
        <p:nvGraphicFramePr>
          <p:cNvPr id="8" name="Content Placeholder 6"/>
          <p:cNvGraphicFramePr>
            <a:graphicFrameLocks noGrp="1"/>
          </p:cNvGraphicFramePr>
          <p:nvPr>
            <p:ph idx="4294967295"/>
            <p:extLst>
              <p:ext uri="{D42A27DB-BD31-4B8C-83A1-F6EECF244321}">
                <p14:modId xmlns:p14="http://schemas.microsoft.com/office/powerpoint/2010/main" val="2732608039"/>
              </p:ext>
            </p:extLst>
          </p:nvPr>
        </p:nvGraphicFramePr>
        <p:xfrm>
          <a:off x="2133600" y="2438400"/>
          <a:ext cx="4267200" cy="1812985"/>
        </p:xfrm>
        <a:graphic>
          <a:graphicData uri="http://schemas.openxmlformats.org/drawingml/2006/table">
            <a:tbl>
              <a:tblPr firstRow="1" bandRow="1">
                <a:tableStyleId>{616DA210-FB5B-4158-B5E0-FEB733F419BA}</a:tableStyleId>
              </a:tblPr>
              <a:tblGrid>
                <a:gridCol w="4267200"/>
              </a:tblGrid>
              <a:tr h="396815">
                <a:tc>
                  <a:txBody>
                    <a:bodyPr/>
                    <a:lstStyle/>
                    <a:p>
                      <a:pPr algn="ctr"/>
                      <a:r>
                        <a:rPr lang="en-US" sz="2400" dirty="0" smtClean="0"/>
                        <a:t>High</a:t>
                      </a:r>
                      <a:endParaRPr lang="en-US" sz="2400" dirty="0"/>
                    </a:p>
                  </a:txBody>
                  <a:tcPr/>
                </a:tc>
              </a:tr>
              <a:tr h="1355785">
                <a:tc>
                  <a:txBody>
                    <a:bodyPr/>
                    <a:lstStyle/>
                    <a:p>
                      <a:pPr marL="117475" indent="-117475">
                        <a:buFont typeface="Arial" pitchFamily="34" charset="0"/>
                        <a:buChar char="•"/>
                      </a:pPr>
                      <a:r>
                        <a:rPr lang="en-US" sz="2400" dirty="0" smtClean="0"/>
                        <a:t> Everything</a:t>
                      </a:r>
                      <a:r>
                        <a:rPr lang="en-US" sz="2400" baseline="0" dirty="0" smtClean="0"/>
                        <a:t> occurs for a reason</a:t>
                      </a:r>
                    </a:p>
                    <a:p>
                      <a:pPr marL="117475" indent="-117475">
                        <a:buFont typeface="Arial" pitchFamily="34" charset="0"/>
                        <a:buChar char="•"/>
                      </a:pPr>
                      <a:r>
                        <a:rPr lang="en-US" sz="2400" baseline="0" dirty="0" smtClean="0"/>
                        <a:t> Strong personal values</a:t>
                      </a:r>
                    </a:p>
                    <a:p>
                      <a:pPr marL="117475" indent="-117475">
                        <a:buFont typeface="Arial" pitchFamily="34" charset="0"/>
                        <a:buChar char="•"/>
                      </a:pPr>
                      <a:r>
                        <a:rPr lang="en-US" sz="2400" baseline="0" dirty="0" smtClean="0"/>
                        <a:t> Connected to larger causes</a:t>
                      </a:r>
                    </a:p>
                  </a:txBody>
                  <a:tcPr/>
                </a:tc>
              </a:tr>
            </a:tbl>
          </a:graphicData>
        </a:graphic>
      </p:graphicFrame>
      <p:sp>
        <p:nvSpPr>
          <p:cNvPr id="4" name="Left-Right Arrow 3"/>
          <p:cNvSpPr/>
          <p:nvPr/>
        </p:nvSpPr>
        <p:spPr>
          <a:xfrm>
            <a:off x="685800" y="1524000"/>
            <a:ext cx="7772400" cy="914400"/>
          </a:xfrm>
          <a:prstGeom prst="leftRightArrow">
            <a:avLst/>
          </a:prstGeom>
          <a:solidFill>
            <a:srgbClr val="C0504D"/>
          </a:solidFill>
          <a:ln>
            <a:solidFill>
              <a:srgbClr val="992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647950" y="1676400"/>
            <a:ext cx="3848100" cy="523220"/>
          </a:xfrm>
          <a:prstGeom prst="rect">
            <a:avLst/>
          </a:prstGeom>
          <a:noFill/>
        </p:spPr>
        <p:txBody>
          <a:bodyPr wrap="square" rtlCol="0">
            <a:spAutoFit/>
          </a:bodyPr>
          <a:lstStyle/>
          <a:p>
            <a:pPr algn="ctr"/>
            <a:r>
              <a:rPr lang="en-US" sz="2800" b="1" dirty="0" smtClean="0">
                <a:solidFill>
                  <a:schemeClr val="bg1"/>
                </a:solidFill>
              </a:rPr>
              <a:t>Personal Beliefs</a:t>
            </a:r>
            <a:endParaRPr lang="en-US" sz="2800" b="1" dirty="0">
              <a:solidFill>
                <a:schemeClr val="bg1"/>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81000"/>
            <a:ext cx="9810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208519_s.jp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r="16667" b="16821"/>
          <a:stretch/>
        </p:blipFill>
        <p:spPr>
          <a:xfrm>
            <a:off x="457200" y="182880"/>
            <a:ext cx="8686800" cy="6217920"/>
          </a:xfrm>
          <a:prstGeom prst="rect">
            <a:avLst/>
          </a:prstGeom>
        </p:spPr>
      </p:pic>
      <p:sp>
        <p:nvSpPr>
          <p:cNvPr id="3" name="Content Placeholder 2"/>
          <p:cNvSpPr>
            <a:spLocks noGrp="1"/>
          </p:cNvSpPr>
          <p:nvPr>
            <p:ph idx="4294967295"/>
          </p:nvPr>
        </p:nvSpPr>
        <p:spPr>
          <a:xfrm>
            <a:off x="457200" y="1107460"/>
            <a:ext cx="8229600" cy="4754563"/>
          </a:xfrm>
        </p:spPr>
        <p:txBody>
          <a:bodyPr>
            <a:normAutofit/>
          </a:bodyPr>
          <a:lstStyle/>
          <a:p>
            <a:pPr lvl="0">
              <a:spcBef>
                <a:spcPts val="72"/>
              </a:spcBef>
            </a:pPr>
            <a:endParaRPr lang="en-US" dirty="0" smtClean="0"/>
          </a:p>
          <a:p>
            <a:pPr lvl="0">
              <a:spcBef>
                <a:spcPts val="72"/>
              </a:spcBef>
            </a:pPr>
            <a:r>
              <a:rPr lang="en-US" dirty="0" smtClean="0"/>
              <a:t>What </a:t>
            </a:r>
            <a:r>
              <a:rPr lang="en-US" dirty="0"/>
              <a:t>is </a:t>
            </a:r>
            <a:r>
              <a:rPr lang="en-US" dirty="0" smtClean="0"/>
              <a:t>resilience and why is it important?</a:t>
            </a:r>
          </a:p>
          <a:p>
            <a:pPr lvl="0">
              <a:lnSpc>
                <a:spcPct val="150000"/>
              </a:lnSpc>
              <a:spcBef>
                <a:spcPts val="0"/>
              </a:spcBef>
            </a:pPr>
            <a:r>
              <a:rPr lang="en-US" dirty="0" smtClean="0"/>
              <a:t>What holds us back from being resilient?</a:t>
            </a:r>
          </a:p>
          <a:p>
            <a:pPr lvl="0">
              <a:spcBef>
                <a:spcPts val="72"/>
              </a:spcBef>
            </a:pPr>
            <a:r>
              <a:rPr lang="en-US" dirty="0" smtClean="0"/>
              <a:t>Strategies for enhancing resilience</a:t>
            </a:r>
          </a:p>
        </p:txBody>
      </p:sp>
      <p:sp>
        <p:nvSpPr>
          <p:cNvPr id="4" name="Slide Number Placeholder 3"/>
          <p:cNvSpPr>
            <a:spLocks noGrp="1"/>
          </p:cNvSpPr>
          <p:nvPr>
            <p:ph type="sldNum" sz="quarter" idx="12"/>
          </p:nvPr>
        </p:nvSpPr>
        <p:spPr>
          <a:xfrm>
            <a:off x="0" y="6356350"/>
            <a:ext cx="9144000" cy="365125"/>
          </a:xfrm>
        </p:spPr>
        <p:txBody>
          <a:bodyPr/>
          <a:lstStyle/>
          <a:p>
            <a:fld id="{F098ED00-B4F9-41CC-ADC2-F706D294A9E2}"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C:\Users\Kate\AppData\Local\Microsoft\Windows\Temporary Internet Files\Content.IE5\JNN9U18G\MP900442179[2].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66"/>
          <a:stretch/>
        </p:blipFill>
        <p:spPr bwMode="auto">
          <a:xfrm flipH="1">
            <a:off x="6324600" y="3519709"/>
            <a:ext cx="2832100" cy="33382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Resilience: Act</a:t>
            </a:r>
            <a:endParaRPr lang="en-US" dirty="0"/>
          </a:p>
        </p:txBody>
      </p:sp>
      <p:sp>
        <p:nvSpPr>
          <p:cNvPr id="9" name="Slide Number Placeholder 8"/>
          <p:cNvSpPr>
            <a:spLocks noGrp="1"/>
          </p:cNvSpPr>
          <p:nvPr>
            <p:ph type="sldNum" sz="quarter" idx="12"/>
          </p:nvPr>
        </p:nvSpPr>
        <p:spPr>
          <a:prstGeom prst="rect">
            <a:avLst/>
          </a:prstGeom>
        </p:spPr>
        <p:txBody>
          <a:bodyPr/>
          <a:lstStyle/>
          <a:p>
            <a:fld id="{4BA44395-1FC4-4D95-9DFD-4A39139D9104}" type="slidenum">
              <a:rPr lang="en-US" smtClean="0"/>
              <a:pPr/>
              <a:t>40</a:t>
            </a:fld>
            <a:endParaRPr lang="en-US" dirty="0"/>
          </a:p>
        </p:txBody>
      </p:sp>
      <p:sp>
        <p:nvSpPr>
          <p:cNvPr id="4" name="Left-Right Arrow 3"/>
          <p:cNvSpPr/>
          <p:nvPr/>
        </p:nvSpPr>
        <p:spPr>
          <a:xfrm>
            <a:off x="685800" y="1524000"/>
            <a:ext cx="7772400" cy="914400"/>
          </a:xfrm>
          <a:prstGeom prst="leftRightArrow">
            <a:avLst/>
          </a:prstGeom>
          <a:solidFill>
            <a:srgbClr val="C0504D"/>
          </a:solidFill>
          <a:ln>
            <a:solidFill>
              <a:srgbClr val="992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3001186591"/>
              </p:ext>
            </p:extLst>
          </p:nvPr>
        </p:nvGraphicFramePr>
        <p:xfrm>
          <a:off x="2209800" y="2476500"/>
          <a:ext cx="4724400" cy="2019300"/>
        </p:xfrm>
        <a:graphic>
          <a:graphicData uri="http://schemas.openxmlformats.org/drawingml/2006/table">
            <a:tbl>
              <a:tblPr firstRow="1" bandRow="1">
                <a:tableStyleId>{616DA210-FB5B-4158-B5E0-FEB733F419BA}</a:tableStyleId>
              </a:tblPr>
              <a:tblGrid>
                <a:gridCol w="4724400"/>
              </a:tblGrid>
              <a:tr h="457200">
                <a:tc>
                  <a:txBody>
                    <a:bodyPr/>
                    <a:lstStyle/>
                    <a:p>
                      <a:pPr algn="ctr"/>
                      <a:r>
                        <a:rPr lang="en-US" sz="2400" dirty="0" smtClean="0"/>
                        <a:t>High</a:t>
                      </a:r>
                      <a:endParaRPr lang="en-US" sz="2400" dirty="0"/>
                    </a:p>
                  </a:txBody>
                  <a:tcPr/>
                </a:tc>
              </a:tr>
              <a:tr h="1562100">
                <a:tc>
                  <a:txBody>
                    <a:bodyPr/>
                    <a:lstStyle/>
                    <a:p>
                      <a:pPr marL="117475" indent="-117475">
                        <a:buFont typeface="Arial" pitchFamily="34" charset="0"/>
                        <a:buChar char="•"/>
                      </a:pPr>
                      <a:r>
                        <a:rPr lang="en-US" sz="2400" dirty="0" smtClean="0"/>
                        <a:t> Confidence to deal with challenges</a:t>
                      </a:r>
                    </a:p>
                    <a:p>
                      <a:pPr marL="117475" indent="-117475">
                        <a:buFont typeface="Arial" pitchFamily="34" charset="0"/>
                        <a:buChar char="•"/>
                      </a:pPr>
                      <a:r>
                        <a:rPr lang="en-US" sz="2400" baseline="0" dirty="0" smtClean="0"/>
                        <a:t> Deeper interest in tasks</a:t>
                      </a:r>
                    </a:p>
                    <a:p>
                      <a:pPr marL="117475" indent="-117475">
                        <a:buFont typeface="Arial" pitchFamily="34" charset="0"/>
                        <a:buChar char="•"/>
                      </a:pPr>
                      <a:r>
                        <a:rPr lang="en-US" sz="2400" baseline="0" dirty="0" smtClean="0"/>
                        <a:t> Stronger commitment</a:t>
                      </a:r>
                    </a:p>
                    <a:p>
                      <a:pPr marL="117475" indent="-117475">
                        <a:buFont typeface="Arial" pitchFamily="34" charset="0"/>
                        <a:buChar char="•"/>
                      </a:pPr>
                      <a:r>
                        <a:rPr lang="en-US" sz="2400" baseline="0" dirty="0" smtClean="0"/>
                        <a:t> Stronger performance</a:t>
                      </a:r>
                      <a:endParaRPr lang="en-US" sz="2400" dirty="0"/>
                    </a:p>
                  </a:txBody>
                  <a:tcPr/>
                </a:tc>
              </a:tr>
            </a:tbl>
          </a:graphicData>
        </a:graphic>
      </p:graphicFrame>
      <p:sp>
        <p:nvSpPr>
          <p:cNvPr id="7" name="TextBox 6"/>
          <p:cNvSpPr txBox="1"/>
          <p:nvPr/>
        </p:nvSpPr>
        <p:spPr>
          <a:xfrm>
            <a:off x="2647950" y="1676400"/>
            <a:ext cx="3848100" cy="523220"/>
          </a:xfrm>
          <a:prstGeom prst="rect">
            <a:avLst/>
          </a:prstGeom>
          <a:noFill/>
        </p:spPr>
        <p:txBody>
          <a:bodyPr wrap="square" rtlCol="0">
            <a:spAutoFit/>
          </a:bodyPr>
          <a:lstStyle/>
          <a:p>
            <a:pPr algn="ctr"/>
            <a:r>
              <a:rPr lang="en-US" sz="2800" b="1" dirty="0" smtClean="0">
                <a:solidFill>
                  <a:schemeClr val="bg1"/>
                </a:solidFill>
              </a:rPr>
              <a:t>Self-Assurance</a:t>
            </a:r>
            <a:endParaRPr lang="en-US" sz="2800" b="1" dirty="0">
              <a:solidFill>
                <a:schemeClr val="bg1"/>
              </a:solidFill>
            </a:endParaRPr>
          </a:p>
        </p:txBody>
      </p:sp>
      <p:pic>
        <p:nvPicPr>
          <p:cNvPr id="3" name="Picture 2"/>
          <p:cNvPicPr>
            <a:picLocks noChangeAspect="1"/>
          </p:cNvPicPr>
          <p:nvPr/>
        </p:nvPicPr>
        <p:blipFill>
          <a:blip r:embed="rId4"/>
          <a:stretch>
            <a:fillRect/>
          </a:stretch>
        </p:blipFill>
        <p:spPr>
          <a:xfrm>
            <a:off x="3555208" y="-141105"/>
            <a:ext cx="1030284" cy="133631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461" y="4724400"/>
            <a:ext cx="4572000" cy="2133600"/>
          </a:xfrm>
          <a:prstGeom prst="rect">
            <a:avLst/>
          </a:prstGeom>
        </p:spPr>
      </p:pic>
      <p:sp>
        <p:nvSpPr>
          <p:cNvPr id="2" name="Title 1"/>
          <p:cNvSpPr>
            <a:spLocks noGrp="1"/>
          </p:cNvSpPr>
          <p:nvPr>
            <p:ph type="title"/>
          </p:nvPr>
        </p:nvSpPr>
        <p:spPr/>
        <p:txBody>
          <a:bodyPr/>
          <a:lstStyle/>
          <a:p>
            <a:r>
              <a:rPr lang="en-US" dirty="0" smtClean="0"/>
              <a:t>Resilience: Act</a:t>
            </a:r>
            <a:endParaRPr lang="en-US" dirty="0"/>
          </a:p>
        </p:txBody>
      </p:sp>
      <p:sp>
        <p:nvSpPr>
          <p:cNvPr id="11" name="Slide Number Placeholder 10"/>
          <p:cNvSpPr>
            <a:spLocks noGrp="1"/>
          </p:cNvSpPr>
          <p:nvPr>
            <p:ph type="sldNum" sz="quarter" idx="12"/>
          </p:nvPr>
        </p:nvSpPr>
        <p:spPr>
          <a:prstGeom prst="rect">
            <a:avLst/>
          </a:prstGeom>
        </p:spPr>
        <p:txBody>
          <a:bodyPr/>
          <a:lstStyle/>
          <a:p>
            <a:fld id="{4BA44395-1FC4-4D95-9DFD-4A39139D9104}" type="slidenum">
              <a:rPr lang="en-US" smtClean="0"/>
              <a:pPr/>
              <a:t>41</a:t>
            </a:fld>
            <a:endParaRPr lang="en-US" dirty="0"/>
          </a:p>
        </p:txBody>
      </p:sp>
      <p:sp>
        <p:nvSpPr>
          <p:cNvPr id="4" name="Left-Right Arrow 3"/>
          <p:cNvSpPr/>
          <p:nvPr/>
        </p:nvSpPr>
        <p:spPr>
          <a:xfrm>
            <a:off x="685800" y="1524000"/>
            <a:ext cx="7772400" cy="914400"/>
          </a:xfrm>
          <a:prstGeom prst="leftRightArrow">
            <a:avLst/>
          </a:prstGeom>
          <a:solidFill>
            <a:srgbClr val="C0504D"/>
          </a:solidFill>
          <a:ln>
            <a:solidFill>
              <a:srgbClr val="992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647950" y="1676400"/>
            <a:ext cx="3848100" cy="523220"/>
          </a:xfrm>
          <a:prstGeom prst="rect">
            <a:avLst/>
          </a:prstGeom>
          <a:noFill/>
        </p:spPr>
        <p:txBody>
          <a:bodyPr wrap="square" rtlCol="0">
            <a:spAutoFit/>
          </a:bodyPr>
          <a:lstStyle/>
          <a:p>
            <a:pPr algn="ctr"/>
            <a:r>
              <a:rPr lang="en-US" sz="2800" b="1" dirty="0" smtClean="0">
                <a:solidFill>
                  <a:srgbClr val="FFFFFF"/>
                </a:solidFill>
              </a:rPr>
              <a:t>Self-Composure </a:t>
            </a:r>
            <a:endParaRPr lang="en-US" sz="2800" b="1" dirty="0">
              <a:solidFill>
                <a:srgbClr val="FFFFFF"/>
              </a:solidFill>
            </a:endParaRPr>
          </a:p>
        </p:txBody>
      </p:sp>
      <p:graphicFrame>
        <p:nvGraphicFramePr>
          <p:cNvPr id="10" name="Content Placeholder 6"/>
          <p:cNvGraphicFramePr>
            <a:graphicFrameLocks/>
          </p:cNvGraphicFramePr>
          <p:nvPr>
            <p:extLst>
              <p:ext uri="{D42A27DB-BD31-4B8C-83A1-F6EECF244321}">
                <p14:modId xmlns:p14="http://schemas.microsoft.com/office/powerpoint/2010/main" val="3473989367"/>
              </p:ext>
            </p:extLst>
          </p:nvPr>
        </p:nvGraphicFramePr>
        <p:xfrm>
          <a:off x="2057400" y="2438400"/>
          <a:ext cx="5257800" cy="1812985"/>
        </p:xfrm>
        <a:graphic>
          <a:graphicData uri="http://schemas.openxmlformats.org/drawingml/2006/table">
            <a:tbl>
              <a:tblPr firstRow="1" bandRow="1">
                <a:tableStyleId>{616DA210-FB5B-4158-B5E0-FEB733F419BA}</a:tableStyleId>
              </a:tblPr>
              <a:tblGrid>
                <a:gridCol w="5257800"/>
              </a:tblGrid>
              <a:tr h="396815">
                <a:tc>
                  <a:txBody>
                    <a:bodyPr/>
                    <a:lstStyle/>
                    <a:p>
                      <a:pPr algn="ctr"/>
                      <a:r>
                        <a:rPr lang="en-US" sz="2400" dirty="0" smtClean="0"/>
                        <a:t>High</a:t>
                      </a:r>
                      <a:endParaRPr lang="en-US" sz="2400" dirty="0"/>
                    </a:p>
                  </a:txBody>
                  <a:tcPr/>
                </a:tc>
              </a:tr>
              <a:tr h="1355785">
                <a:tc>
                  <a:txBody>
                    <a:bodyPr/>
                    <a:lstStyle/>
                    <a:p>
                      <a:pPr marL="117475" indent="-117475">
                        <a:buFont typeface="Arial" pitchFamily="34" charset="0"/>
                        <a:buChar char="•"/>
                      </a:pPr>
                      <a:r>
                        <a:rPr lang="en-US" sz="2400" baseline="0" dirty="0" smtClean="0"/>
                        <a:t> Maintain calm, focus and commitment</a:t>
                      </a:r>
                    </a:p>
                    <a:p>
                      <a:pPr marL="117475" indent="-117475">
                        <a:buFont typeface="Arial" pitchFamily="34" charset="0"/>
                        <a:buChar char="•"/>
                      </a:pPr>
                      <a:r>
                        <a:rPr lang="en-US" sz="2400" baseline="0" dirty="0" smtClean="0"/>
                        <a:t> More productive</a:t>
                      </a:r>
                    </a:p>
                  </a:txBody>
                  <a:tcPr/>
                </a:tc>
              </a:tr>
            </a:tbl>
          </a:graphicData>
        </a:graphic>
      </p:graphicFrame>
      <p:pic>
        <p:nvPicPr>
          <p:cNvPr id="8" name="Picture 7"/>
          <p:cNvPicPr>
            <a:picLocks noChangeAspect="1"/>
          </p:cNvPicPr>
          <p:nvPr/>
        </p:nvPicPr>
        <p:blipFill>
          <a:blip r:embed="rId4"/>
          <a:stretch>
            <a:fillRect/>
          </a:stretch>
        </p:blipFill>
        <p:spPr>
          <a:xfrm>
            <a:off x="3555208" y="-141105"/>
            <a:ext cx="1030284" cy="133631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z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191000"/>
            <a:ext cx="3716528" cy="2174332"/>
          </a:xfrm>
          <a:prstGeom prst="rect">
            <a:avLst/>
          </a:prstGeom>
        </p:spPr>
      </p:pic>
      <p:sp>
        <p:nvSpPr>
          <p:cNvPr id="2" name="Title 1"/>
          <p:cNvSpPr>
            <a:spLocks noGrp="1"/>
          </p:cNvSpPr>
          <p:nvPr>
            <p:ph type="title"/>
          </p:nvPr>
        </p:nvSpPr>
        <p:spPr/>
        <p:txBody>
          <a:bodyPr/>
          <a:lstStyle/>
          <a:p>
            <a:r>
              <a:rPr lang="en-US" dirty="0" smtClean="0"/>
              <a:t>Resilience: Act</a:t>
            </a:r>
            <a:endParaRPr lang="en-US" dirty="0"/>
          </a:p>
        </p:txBody>
      </p:sp>
      <p:sp>
        <p:nvSpPr>
          <p:cNvPr id="11" name="Slide Number Placeholder 10"/>
          <p:cNvSpPr>
            <a:spLocks noGrp="1"/>
          </p:cNvSpPr>
          <p:nvPr>
            <p:ph type="sldNum" sz="quarter" idx="12"/>
          </p:nvPr>
        </p:nvSpPr>
        <p:spPr>
          <a:prstGeom prst="rect">
            <a:avLst/>
          </a:prstGeom>
        </p:spPr>
        <p:txBody>
          <a:bodyPr/>
          <a:lstStyle/>
          <a:p>
            <a:fld id="{4BA44395-1FC4-4D95-9DFD-4A39139D9104}" type="slidenum">
              <a:rPr lang="en-US" smtClean="0"/>
              <a:pPr/>
              <a:t>42</a:t>
            </a:fld>
            <a:endParaRPr lang="en-US" dirty="0"/>
          </a:p>
        </p:txBody>
      </p:sp>
      <p:sp>
        <p:nvSpPr>
          <p:cNvPr id="4" name="Left-Right Arrow 3"/>
          <p:cNvSpPr/>
          <p:nvPr/>
        </p:nvSpPr>
        <p:spPr>
          <a:xfrm>
            <a:off x="685800" y="1524000"/>
            <a:ext cx="7772400" cy="914400"/>
          </a:xfrm>
          <a:prstGeom prst="leftRightArrow">
            <a:avLst/>
          </a:prstGeom>
          <a:solidFill>
            <a:srgbClr val="C0504D"/>
          </a:solidFill>
          <a:ln>
            <a:solidFill>
              <a:srgbClr val="992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647950" y="1676400"/>
            <a:ext cx="3848100" cy="523220"/>
          </a:xfrm>
          <a:prstGeom prst="rect">
            <a:avLst/>
          </a:prstGeom>
          <a:noFill/>
        </p:spPr>
        <p:txBody>
          <a:bodyPr wrap="square" rtlCol="0">
            <a:spAutoFit/>
          </a:bodyPr>
          <a:lstStyle/>
          <a:p>
            <a:pPr algn="ctr"/>
            <a:r>
              <a:rPr lang="en-US" sz="2800" b="1" dirty="0" smtClean="0">
                <a:solidFill>
                  <a:schemeClr val="bg1"/>
                </a:solidFill>
              </a:rPr>
              <a:t>Problem Solving </a:t>
            </a:r>
            <a:endParaRPr lang="en-US" sz="2800" b="1" dirty="0">
              <a:solidFill>
                <a:schemeClr val="bg1"/>
              </a:solidFill>
            </a:endParaRPr>
          </a:p>
        </p:txBody>
      </p:sp>
      <p:graphicFrame>
        <p:nvGraphicFramePr>
          <p:cNvPr id="10" name="Content Placeholder 6"/>
          <p:cNvGraphicFramePr>
            <a:graphicFrameLocks/>
          </p:cNvGraphicFramePr>
          <p:nvPr>
            <p:extLst>
              <p:ext uri="{D42A27DB-BD31-4B8C-83A1-F6EECF244321}">
                <p14:modId xmlns:p14="http://schemas.microsoft.com/office/powerpoint/2010/main" val="2586651145"/>
              </p:ext>
            </p:extLst>
          </p:nvPr>
        </p:nvGraphicFramePr>
        <p:xfrm>
          <a:off x="1981200" y="2438400"/>
          <a:ext cx="3429000" cy="2377440"/>
        </p:xfrm>
        <a:graphic>
          <a:graphicData uri="http://schemas.openxmlformats.org/drawingml/2006/table">
            <a:tbl>
              <a:tblPr firstRow="1" bandRow="1">
                <a:tableStyleId>{616DA210-FB5B-4158-B5E0-FEB733F419BA}</a:tableStyleId>
              </a:tblPr>
              <a:tblGrid>
                <a:gridCol w="3429000"/>
              </a:tblGrid>
              <a:tr h="457200">
                <a:tc>
                  <a:txBody>
                    <a:bodyPr/>
                    <a:lstStyle/>
                    <a:p>
                      <a:pPr algn="ctr"/>
                      <a:r>
                        <a:rPr lang="en-US" sz="2400" dirty="0" smtClean="0"/>
                        <a:t>High</a:t>
                      </a:r>
                      <a:endParaRPr lang="en-US" sz="2400" dirty="0"/>
                    </a:p>
                  </a:txBody>
                  <a:tcPr/>
                </a:tc>
              </a:tr>
              <a:tr h="1562100">
                <a:tc>
                  <a:txBody>
                    <a:bodyPr/>
                    <a:lstStyle/>
                    <a:p>
                      <a:pPr marL="117475" indent="-117475">
                        <a:buFont typeface="Arial" pitchFamily="34" charset="0"/>
                        <a:buChar char="•"/>
                      </a:pPr>
                      <a:r>
                        <a:rPr lang="en-US" sz="2400" baseline="0" dirty="0" smtClean="0"/>
                        <a:t> Think critically</a:t>
                      </a:r>
                    </a:p>
                    <a:p>
                      <a:pPr marL="117475" indent="-117475">
                        <a:buFont typeface="Arial" pitchFamily="34" charset="0"/>
                        <a:buChar char="•"/>
                      </a:pPr>
                      <a:r>
                        <a:rPr lang="en-US" sz="2400" baseline="0" dirty="0" smtClean="0"/>
                        <a:t> Invent unusual solutions</a:t>
                      </a:r>
                    </a:p>
                    <a:p>
                      <a:pPr marL="117475" indent="-117475">
                        <a:buFont typeface="Arial" pitchFamily="34" charset="0"/>
                        <a:buChar char="•"/>
                      </a:pPr>
                      <a:r>
                        <a:rPr lang="en-US" sz="2400" baseline="0" dirty="0" smtClean="0"/>
                        <a:t> Plan effectively</a:t>
                      </a:r>
                    </a:p>
                    <a:p>
                      <a:pPr marL="117475" indent="-117475">
                        <a:buFont typeface="Arial" pitchFamily="34" charset="0"/>
                        <a:buChar char="•"/>
                      </a:pPr>
                      <a:r>
                        <a:rPr lang="en-US" sz="2400" baseline="0" dirty="0" smtClean="0"/>
                        <a:t> Resolve conflicts</a:t>
                      </a:r>
                    </a:p>
                    <a:p>
                      <a:pPr marL="117475" indent="-117475">
                        <a:buFont typeface="Arial" pitchFamily="34" charset="0"/>
                        <a:buChar char="•"/>
                      </a:pPr>
                      <a:r>
                        <a:rPr lang="en-US" sz="2400" baseline="0" dirty="0" smtClean="0"/>
                        <a:t> Move forward</a:t>
                      </a:r>
                      <a:endParaRPr lang="en-US" sz="2400" dirty="0"/>
                    </a:p>
                  </a:txBody>
                  <a:tcPr/>
                </a:tc>
              </a:tr>
            </a:tbl>
          </a:graphicData>
        </a:graphic>
      </p:graphicFrame>
      <p:pic>
        <p:nvPicPr>
          <p:cNvPr id="8" name="Picture 7"/>
          <p:cNvPicPr>
            <a:picLocks noChangeAspect="1"/>
          </p:cNvPicPr>
          <p:nvPr/>
        </p:nvPicPr>
        <p:blipFill>
          <a:blip r:embed="rId4"/>
          <a:stretch>
            <a:fillRect/>
          </a:stretch>
        </p:blipFill>
        <p:spPr>
          <a:xfrm>
            <a:off x="3555208" y="-141105"/>
            <a:ext cx="1030284" cy="133631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igstock-Photo-of-a-footballer-or-socce-19500566(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7883" y="2514600"/>
            <a:ext cx="2896117" cy="4343400"/>
          </a:xfrm>
          <a:prstGeom prst="rect">
            <a:avLst/>
          </a:prstGeom>
        </p:spPr>
      </p:pic>
      <p:sp>
        <p:nvSpPr>
          <p:cNvPr id="2" name="Title 1"/>
          <p:cNvSpPr>
            <a:spLocks noGrp="1"/>
          </p:cNvSpPr>
          <p:nvPr>
            <p:ph type="title"/>
          </p:nvPr>
        </p:nvSpPr>
        <p:spPr/>
        <p:txBody>
          <a:bodyPr/>
          <a:lstStyle/>
          <a:p>
            <a:r>
              <a:rPr lang="en-US" dirty="0" smtClean="0"/>
              <a:t>Resilience: Act</a:t>
            </a:r>
            <a:endParaRPr lang="en-US" dirty="0"/>
          </a:p>
        </p:txBody>
      </p:sp>
      <p:sp>
        <p:nvSpPr>
          <p:cNvPr id="11" name="Slide Number Placeholder 10"/>
          <p:cNvSpPr>
            <a:spLocks noGrp="1"/>
          </p:cNvSpPr>
          <p:nvPr>
            <p:ph type="sldNum" sz="quarter" idx="12"/>
          </p:nvPr>
        </p:nvSpPr>
        <p:spPr>
          <a:prstGeom prst="rect">
            <a:avLst/>
          </a:prstGeom>
        </p:spPr>
        <p:txBody>
          <a:bodyPr/>
          <a:lstStyle/>
          <a:p>
            <a:fld id="{4BA44395-1FC4-4D95-9DFD-4A39139D9104}" type="slidenum">
              <a:rPr lang="en-US" smtClean="0"/>
              <a:pPr/>
              <a:t>43</a:t>
            </a:fld>
            <a:endParaRPr lang="en-US" dirty="0"/>
          </a:p>
        </p:txBody>
      </p:sp>
      <p:sp>
        <p:nvSpPr>
          <p:cNvPr id="4" name="Left-Right Arrow 3"/>
          <p:cNvSpPr/>
          <p:nvPr/>
        </p:nvSpPr>
        <p:spPr>
          <a:xfrm>
            <a:off x="685800" y="1524000"/>
            <a:ext cx="7772400" cy="914400"/>
          </a:xfrm>
          <a:prstGeom prst="leftRightArrow">
            <a:avLst/>
          </a:prstGeom>
          <a:solidFill>
            <a:srgbClr val="C0504D"/>
          </a:solidFill>
          <a:ln>
            <a:solidFill>
              <a:srgbClr val="992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647950" y="1676400"/>
            <a:ext cx="3848100" cy="523220"/>
          </a:xfrm>
          <a:prstGeom prst="rect">
            <a:avLst/>
          </a:prstGeom>
          <a:noFill/>
        </p:spPr>
        <p:txBody>
          <a:bodyPr wrap="square" rtlCol="0">
            <a:spAutoFit/>
          </a:bodyPr>
          <a:lstStyle/>
          <a:p>
            <a:pPr algn="ctr"/>
            <a:r>
              <a:rPr lang="en-US" sz="2800" b="1" dirty="0" smtClean="0">
                <a:solidFill>
                  <a:srgbClr val="FFFFFF"/>
                </a:solidFill>
              </a:rPr>
              <a:t>Goal Orientation </a:t>
            </a:r>
            <a:endParaRPr lang="en-US" sz="2800" b="1" dirty="0">
              <a:solidFill>
                <a:srgbClr val="FFFFFF"/>
              </a:solidFill>
            </a:endParaRPr>
          </a:p>
        </p:txBody>
      </p:sp>
      <p:graphicFrame>
        <p:nvGraphicFramePr>
          <p:cNvPr id="10" name="Content Placeholder 6"/>
          <p:cNvGraphicFramePr>
            <a:graphicFrameLocks/>
          </p:cNvGraphicFramePr>
          <p:nvPr>
            <p:extLst>
              <p:ext uri="{D42A27DB-BD31-4B8C-83A1-F6EECF244321}">
                <p14:modId xmlns:p14="http://schemas.microsoft.com/office/powerpoint/2010/main" val="2647184434"/>
              </p:ext>
            </p:extLst>
          </p:nvPr>
        </p:nvGraphicFramePr>
        <p:xfrm>
          <a:off x="3048000" y="2700068"/>
          <a:ext cx="3124200" cy="1871932"/>
        </p:xfrm>
        <a:graphic>
          <a:graphicData uri="http://schemas.openxmlformats.org/drawingml/2006/table">
            <a:tbl>
              <a:tblPr firstRow="1" bandRow="1">
                <a:tableStyleId>{616DA210-FB5B-4158-B5E0-FEB733F419BA}</a:tableStyleId>
              </a:tblPr>
              <a:tblGrid>
                <a:gridCol w="3124200"/>
              </a:tblGrid>
              <a:tr h="414068">
                <a:tc>
                  <a:txBody>
                    <a:bodyPr/>
                    <a:lstStyle/>
                    <a:p>
                      <a:pPr algn="ctr"/>
                      <a:r>
                        <a:rPr lang="en-US" sz="2400" dirty="0" smtClean="0"/>
                        <a:t>High</a:t>
                      </a:r>
                      <a:endParaRPr lang="en-US" sz="2400" dirty="0"/>
                    </a:p>
                  </a:txBody>
                  <a:tcPr/>
                </a:tc>
              </a:tr>
              <a:tr h="1414732">
                <a:tc>
                  <a:txBody>
                    <a:bodyPr/>
                    <a:lstStyle/>
                    <a:p>
                      <a:pPr marL="117475" indent="-117475">
                        <a:buFont typeface="Arial" pitchFamily="34" charset="0"/>
                        <a:buChar char="•"/>
                      </a:pPr>
                      <a:r>
                        <a:rPr lang="en-US" sz="2400" baseline="0" dirty="0" smtClean="0"/>
                        <a:t> Set appropriate goals</a:t>
                      </a:r>
                    </a:p>
                    <a:p>
                      <a:pPr marL="117475" indent="-117475">
                        <a:buFont typeface="Arial" pitchFamily="34" charset="0"/>
                        <a:buChar char="•"/>
                      </a:pPr>
                      <a:r>
                        <a:rPr lang="en-US" sz="2400" baseline="0" dirty="0" smtClean="0"/>
                        <a:t> Regulate themselves</a:t>
                      </a:r>
                    </a:p>
                    <a:p>
                      <a:pPr marL="117475" indent="-117475">
                        <a:buFont typeface="Arial" pitchFamily="34" charset="0"/>
                        <a:buChar char="•"/>
                      </a:pPr>
                      <a:r>
                        <a:rPr lang="en-US" sz="2400" baseline="0" dirty="0" smtClean="0"/>
                        <a:t> Evaluate progress</a:t>
                      </a:r>
                      <a:endParaRPr lang="en-US" sz="2400" dirty="0"/>
                    </a:p>
                  </a:txBody>
                  <a:tcPr/>
                </a:tc>
              </a:tr>
            </a:tbl>
          </a:graphicData>
        </a:graphic>
      </p:graphicFrame>
      <p:pic>
        <p:nvPicPr>
          <p:cNvPr id="8" name="Picture 7"/>
          <p:cNvPicPr>
            <a:picLocks noChangeAspect="1"/>
          </p:cNvPicPr>
          <p:nvPr/>
        </p:nvPicPr>
        <p:blipFill>
          <a:blip r:embed="rId4"/>
          <a:stretch>
            <a:fillRect/>
          </a:stretch>
        </p:blipFill>
        <p:spPr>
          <a:xfrm>
            <a:off x="3555208" y="-141105"/>
            <a:ext cx="1030284" cy="133631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gstock-Microphones-At-Press-Conferenc-4623006(1).jpg"/>
          <p:cNvPicPr>
            <a:picLocks noChangeAspect="1"/>
          </p:cNvPicPr>
          <p:nvPr/>
        </p:nvPicPr>
        <p:blipFill rotWithShape="1">
          <a:blip r:embed="rId3" cstate="print">
            <a:extLst>
              <a:ext uri="{28A0092B-C50C-407E-A947-70E740481C1C}">
                <a14:useLocalDpi xmlns:a14="http://schemas.microsoft.com/office/drawing/2010/main" val="0"/>
              </a:ext>
            </a:extLst>
          </a:blip>
          <a:srcRect t="46452"/>
          <a:stretch/>
        </p:blipFill>
        <p:spPr>
          <a:xfrm flipH="1">
            <a:off x="3733800" y="4418158"/>
            <a:ext cx="5282223" cy="1830242"/>
          </a:xfrm>
          <a:prstGeom prst="rect">
            <a:avLst/>
          </a:prstGeom>
        </p:spPr>
      </p:pic>
      <p:sp>
        <p:nvSpPr>
          <p:cNvPr id="2" name="Title 1"/>
          <p:cNvSpPr>
            <a:spLocks noGrp="1"/>
          </p:cNvSpPr>
          <p:nvPr>
            <p:ph type="title"/>
          </p:nvPr>
        </p:nvSpPr>
        <p:spPr/>
        <p:txBody>
          <a:bodyPr>
            <a:normAutofit/>
          </a:bodyPr>
          <a:lstStyle/>
          <a:p>
            <a:r>
              <a:rPr lang="en-US" dirty="0" smtClean="0"/>
              <a:t>Resilience: Interact</a:t>
            </a:r>
            <a:endParaRPr lang="en-US" dirty="0"/>
          </a:p>
        </p:txBody>
      </p:sp>
      <p:sp>
        <p:nvSpPr>
          <p:cNvPr id="11" name="Slide Number Placeholder 10"/>
          <p:cNvSpPr>
            <a:spLocks noGrp="1"/>
          </p:cNvSpPr>
          <p:nvPr>
            <p:ph type="sldNum" sz="quarter" idx="12"/>
          </p:nvPr>
        </p:nvSpPr>
        <p:spPr>
          <a:prstGeom prst="rect">
            <a:avLst/>
          </a:prstGeom>
        </p:spPr>
        <p:txBody>
          <a:bodyPr/>
          <a:lstStyle/>
          <a:p>
            <a:fld id="{4BA44395-1FC4-4D95-9DFD-4A39139D9104}" type="slidenum">
              <a:rPr lang="en-US" smtClean="0"/>
              <a:pPr/>
              <a:t>44</a:t>
            </a:fld>
            <a:endParaRPr lang="en-US" dirty="0"/>
          </a:p>
        </p:txBody>
      </p:sp>
      <p:sp>
        <p:nvSpPr>
          <p:cNvPr id="4" name="Left-Right Arrow 3"/>
          <p:cNvSpPr/>
          <p:nvPr/>
        </p:nvSpPr>
        <p:spPr>
          <a:xfrm>
            <a:off x="685800" y="1524000"/>
            <a:ext cx="7772400" cy="914400"/>
          </a:xfrm>
          <a:prstGeom prst="leftRightArrow">
            <a:avLst/>
          </a:prstGeom>
          <a:solidFill>
            <a:srgbClr val="C0504D"/>
          </a:solidFill>
          <a:ln>
            <a:solidFill>
              <a:srgbClr val="992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133600" y="1676400"/>
            <a:ext cx="4819650" cy="523220"/>
          </a:xfrm>
          <a:prstGeom prst="rect">
            <a:avLst/>
          </a:prstGeom>
          <a:noFill/>
        </p:spPr>
        <p:txBody>
          <a:bodyPr wrap="square" rtlCol="0">
            <a:spAutoFit/>
          </a:bodyPr>
          <a:lstStyle/>
          <a:p>
            <a:pPr algn="ctr"/>
            <a:r>
              <a:rPr lang="en-US" sz="2800" b="1" dirty="0" smtClean="0">
                <a:solidFill>
                  <a:schemeClr val="bg1"/>
                </a:solidFill>
              </a:rPr>
              <a:t>Courageous Communication</a:t>
            </a:r>
            <a:endParaRPr lang="en-US" sz="2800" b="1" dirty="0">
              <a:solidFill>
                <a:schemeClr val="bg1"/>
              </a:solidFill>
            </a:endParaRPr>
          </a:p>
        </p:txBody>
      </p:sp>
      <p:graphicFrame>
        <p:nvGraphicFramePr>
          <p:cNvPr id="10" name="Content Placeholder 6"/>
          <p:cNvGraphicFramePr>
            <a:graphicFrameLocks/>
          </p:cNvGraphicFramePr>
          <p:nvPr>
            <p:extLst>
              <p:ext uri="{D42A27DB-BD31-4B8C-83A1-F6EECF244321}">
                <p14:modId xmlns:p14="http://schemas.microsoft.com/office/powerpoint/2010/main" val="246926350"/>
              </p:ext>
            </p:extLst>
          </p:nvPr>
        </p:nvGraphicFramePr>
        <p:xfrm>
          <a:off x="2438400" y="2362200"/>
          <a:ext cx="4191000" cy="2019300"/>
        </p:xfrm>
        <a:graphic>
          <a:graphicData uri="http://schemas.openxmlformats.org/drawingml/2006/table">
            <a:tbl>
              <a:tblPr firstRow="1" bandRow="1">
                <a:tableStyleId>{616DA210-FB5B-4158-B5E0-FEB733F419BA}</a:tableStyleId>
              </a:tblPr>
              <a:tblGrid>
                <a:gridCol w="4191000"/>
              </a:tblGrid>
              <a:tr h="457200">
                <a:tc>
                  <a:txBody>
                    <a:bodyPr/>
                    <a:lstStyle/>
                    <a:p>
                      <a:pPr algn="ctr"/>
                      <a:r>
                        <a:rPr lang="en-US" sz="2400" dirty="0" smtClean="0"/>
                        <a:t>High</a:t>
                      </a:r>
                      <a:endParaRPr lang="en-US" sz="2400" dirty="0"/>
                    </a:p>
                  </a:txBody>
                  <a:tcPr/>
                </a:tc>
              </a:tr>
              <a:tr h="1562100">
                <a:tc>
                  <a:txBody>
                    <a:bodyPr/>
                    <a:lstStyle/>
                    <a:p>
                      <a:pPr marL="233363" indent="-182563">
                        <a:buFont typeface="Arial" pitchFamily="34" charset="0"/>
                        <a:buChar char="•"/>
                      </a:pPr>
                      <a:r>
                        <a:rPr lang="en-US" sz="2400" baseline="0" dirty="0" smtClean="0"/>
                        <a:t>Candid, open, and honest</a:t>
                      </a:r>
                    </a:p>
                    <a:p>
                      <a:pPr marL="233363" indent="-182563">
                        <a:buFont typeface="Arial" pitchFamily="34" charset="0"/>
                        <a:buChar char="•"/>
                      </a:pPr>
                      <a:r>
                        <a:rPr lang="en-US" sz="2400" baseline="0" dirty="0" smtClean="0"/>
                        <a:t>Share ideas and ask questions </a:t>
                      </a:r>
                    </a:p>
                    <a:p>
                      <a:pPr marL="233363" indent="-182563">
                        <a:buFont typeface="Arial" pitchFamily="34" charset="0"/>
                        <a:buChar char="•"/>
                      </a:pPr>
                      <a:r>
                        <a:rPr lang="en-US" sz="2400" baseline="0" dirty="0" smtClean="0"/>
                        <a:t>Not afraid to engage in difficult conversations</a:t>
                      </a:r>
                    </a:p>
                  </a:txBody>
                  <a:tcPr/>
                </a:tc>
              </a:tr>
            </a:tbl>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609600"/>
            <a:ext cx="1019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508" y="3470031"/>
            <a:ext cx="2793730" cy="2812479"/>
          </a:xfrm>
          <a:prstGeom prst="rect">
            <a:avLst/>
          </a:prstGeom>
        </p:spPr>
      </p:pic>
      <p:sp>
        <p:nvSpPr>
          <p:cNvPr id="2" name="Title 1"/>
          <p:cNvSpPr>
            <a:spLocks noGrp="1"/>
          </p:cNvSpPr>
          <p:nvPr>
            <p:ph type="title"/>
          </p:nvPr>
        </p:nvSpPr>
        <p:spPr/>
        <p:txBody>
          <a:bodyPr>
            <a:normAutofit/>
          </a:bodyPr>
          <a:lstStyle/>
          <a:p>
            <a:r>
              <a:rPr lang="en-US" dirty="0" smtClean="0"/>
              <a:t>Resilience: Interact</a:t>
            </a:r>
            <a:endParaRPr lang="en-US" dirty="0"/>
          </a:p>
        </p:txBody>
      </p:sp>
      <p:sp>
        <p:nvSpPr>
          <p:cNvPr id="11" name="Slide Number Placeholder 10"/>
          <p:cNvSpPr>
            <a:spLocks noGrp="1"/>
          </p:cNvSpPr>
          <p:nvPr>
            <p:ph type="sldNum" sz="quarter" idx="12"/>
          </p:nvPr>
        </p:nvSpPr>
        <p:spPr>
          <a:prstGeom prst="rect">
            <a:avLst/>
          </a:prstGeom>
        </p:spPr>
        <p:txBody>
          <a:bodyPr/>
          <a:lstStyle/>
          <a:p>
            <a:fld id="{4BA44395-1FC4-4D95-9DFD-4A39139D9104}" type="slidenum">
              <a:rPr lang="en-US" smtClean="0"/>
              <a:pPr/>
              <a:t>45</a:t>
            </a:fld>
            <a:endParaRPr lang="en-US" dirty="0"/>
          </a:p>
        </p:txBody>
      </p:sp>
      <p:sp>
        <p:nvSpPr>
          <p:cNvPr id="4" name="Left-Right Arrow 3"/>
          <p:cNvSpPr/>
          <p:nvPr/>
        </p:nvSpPr>
        <p:spPr>
          <a:xfrm>
            <a:off x="685800" y="1524000"/>
            <a:ext cx="7772400" cy="914400"/>
          </a:xfrm>
          <a:prstGeom prst="leftRightArrow">
            <a:avLst/>
          </a:prstGeom>
          <a:solidFill>
            <a:srgbClr val="C0504D"/>
          </a:solidFill>
          <a:ln>
            <a:solidFill>
              <a:srgbClr val="992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647950" y="1676400"/>
            <a:ext cx="3848100" cy="523220"/>
          </a:xfrm>
          <a:prstGeom prst="rect">
            <a:avLst/>
          </a:prstGeom>
          <a:noFill/>
        </p:spPr>
        <p:txBody>
          <a:bodyPr wrap="square" rtlCol="0">
            <a:spAutoFit/>
          </a:bodyPr>
          <a:lstStyle/>
          <a:p>
            <a:pPr algn="ctr"/>
            <a:r>
              <a:rPr lang="en-US" sz="2800" b="1" dirty="0" smtClean="0">
                <a:solidFill>
                  <a:srgbClr val="FFFFFF"/>
                </a:solidFill>
              </a:rPr>
              <a:t>Social Support</a:t>
            </a:r>
            <a:endParaRPr lang="en-US" sz="2800" b="1" dirty="0">
              <a:solidFill>
                <a:srgbClr val="FFFFFF"/>
              </a:solidFill>
            </a:endParaRPr>
          </a:p>
        </p:txBody>
      </p:sp>
      <p:graphicFrame>
        <p:nvGraphicFramePr>
          <p:cNvPr id="10" name="Content Placeholder 6"/>
          <p:cNvGraphicFramePr>
            <a:graphicFrameLocks/>
          </p:cNvGraphicFramePr>
          <p:nvPr>
            <p:extLst>
              <p:ext uri="{D42A27DB-BD31-4B8C-83A1-F6EECF244321}">
                <p14:modId xmlns:p14="http://schemas.microsoft.com/office/powerpoint/2010/main" val="2736358263"/>
              </p:ext>
            </p:extLst>
          </p:nvPr>
        </p:nvGraphicFramePr>
        <p:xfrm>
          <a:off x="2286000" y="2438400"/>
          <a:ext cx="3657600" cy="1812985"/>
        </p:xfrm>
        <a:graphic>
          <a:graphicData uri="http://schemas.openxmlformats.org/drawingml/2006/table">
            <a:tbl>
              <a:tblPr firstRow="1" bandRow="1">
                <a:tableStyleId>{616DA210-FB5B-4158-B5E0-FEB733F419BA}</a:tableStyleId>
              </a:tblPr>
              <a:tblGrid>
                <a:gridCol w="3657600"/>
              </a:tblGrid>
              <a:tr h="396815">
                <a:tc>
                  <a:txBody>
                    <a:bodyPr/>
                    <a:lstStyle/>
                    <a:p>
                      <a:pPr algn="ctr"/>
                      <a:r>
                        <a:rPr lang="en-US" sz="2400" dirty="0" smtClean="0"/>
                        <a:t>High</a:t>
                      </a:r>
                      <a:endParaRPr lang="en-US" sz="2400" dirty="0"/>
                    </a:p>
                  </a:txBody>
                  <a:tcPr/>
                </a:tc>
              </a:tr>
              <a:tr h="1355785">
                <a:tc>
                  <a:txBody>
                    <a:bodyPr/>
                    <a:lstStyle/>
                    <a:p>
                      <a:pPr marL="117475" indent="-117475">
                        <a:buFont typeface="Arial" pitchFamily="34" charset="0"/>
                        <a:buChar char="•"/>
                      </a:pPr>
                      <a:r>
                        <a:rPr lang="en-US" sz="2400" baseline="0" dirty="0" smtClean="0"/>
                        <a:t> People to confide in</a:t>
                      </a:r>
                    </a:p>
                    <a:p>
                      <a:pPr marL="117475" indent="-117475">
                        <a:buFont typeface="Arial" pitchFamily="34" charset="0"/>
                        <a:buChar char="•"/>
                      </a:pPr>
                      <a:r>
                        <a:rPr lang="en-US" sz="2400" baseline="0" dirty="0" smtClean="0"/>
                        <a:t> Share feelings</a:t>
                      </a:r>
                    </a:p>
                    <a:p>
                      <a:pPr marL="117475" indent="-117475">
                        <a:buFont typeface="Arial" pitchFamily="34" charset="0"/>
                        <a:buChar char="•"/>
                      </a:pPr>
                      <a:r>
                        <a:rPr lang="en-US" sz="2400" baseline="0" dirty="0" smtClean="0"/>
                        <a:t> Discuss important matters</a:t>
                      </a:r>
                    </a:p>
                  </a:txBody>
                  <a:tcPr/>
                </a:tc>
              </a:tr>
            </a:tbl>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609600"/>
            <a:ext cx="1019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Discussion</a:t>
            </a:r>
            <a:endParaRPr lang="en-US" dirty="0"/>
          </a:p>
        </p:txBody>
      </p:sp>
      <p:sp>
        <p:nvSpPr>
          <p:cNvPr id="3" name="Content Placeholder 2"/>
          <p:cNvSpPr>
            <a:spLocks noGrp="1"/>
          </p:cNvSpPr>
          <p:nvPr>
            <p:ph idx="4294967295"/>
          </p:nvPr>
        </p:nvSpPr>
        <p:spPr>
          <a:xfrm>
            <a:off x="457200" y="1600200"/>
            <a:ext cx="8534400" cy="4525963"/>
          </a:xfrm>
        </p:spPr>
        <p:txBody>
          <a:bodyPr/>
          <a:lstStyle/>
          <a:p>
            <a:pPr marL="0" lvl="0" indent="0">
              <a:buNone/>
            </a:pPr>
            <a:r>
              <a:rPr lang="en-US" sz="3200" dirty="0" smtClean="0">
                <a:solidFill>
                  <a:prstClr val="black"/>
                </a:solidFill>
              </a:rPr>
              <a:t>Can </a:t>
            </a:r>
            <a:r>
              <a:rPr lang="en-US" sz="3200" dirty="0">
                <a:solidFill>
                  <a:prstClr val="black"/>
                </a:solidFill>
              </a:rPr>
              <a:t>you think of people who are resilient </a:t>
            </a:r>
            <a:r>
              <a:rPr lang="en-US" sz="3200" dirty="0" smtClean="0">
                <a:solidFill>
                  <a:prstClr val="black"/>
                </a:solidFill>
              </a:rPr>
              <a:t>(that is, people who have gone through challenges and emerged stronger) but </a:t>
            </a:r>
            <a:r>
              <a:rPr lang="en-US" sz="3200" dirty="0">
                <a:solidFill>
                  <a:prstClr val="black"/>
                </a:solidFill>
              </a:rPr>
              <a:t>who may not have a high level of </a:t>
            </a:r>
            <a:r>
              <a:rPr lang="en-US" sz="3200" dirty="0" smtClean="0">
                <a:solidFill>
                  <a:prstClr val="black"/>
                </a:solidFill>
              </a:rPr>
              <a:t>all nine resiliency elements?</a:t>
            </a:r>
            <a:endParaRPr lang="en-US" sz="3200" dirty="0">
              <a:solidFill>
                <a:prstClr val="black"/>
              </a:solidFill>
            </a:endParaRPr>
          </a:p>
          <a:p>
            <a:pPr marL="0" lvl="0" indent="0">
              <a:buNone/>
            </a:pPr>
            <a:r>
              <a:rPr lang="en-US" sz="3200" dirty="0">
                <a:solidFill>
                  <a:prstClr val="black"/>
                </a:solidFill>
              </a:rPr>
              <a:t>	-What carries them through difficult times?</a:t>
            </a:r>
          </a:p>
          <a:p>
            <a:pPr marL="0" lvl="0" indent="0">
              <a:buNone/>
            </a:pPr>
            <a:r>
              <a:rPr lang="en-US" sz="3200" dirty="0">
                <a:solidFill>
                  <a:prstClr val="black"/>
                </a:solidFill>
              </a:rPr>
              <a:t>	-Stories?</a:t>
            </a:r>
          </a:p>
          <a:p>
            <a:pPr marL="0" indent="0">
              <a:buNone/>
            </a:pPr>
            <a:endParaRPr lang="en-US" dirty="0"/>
          </a:p>
        </p:txBody>
      </p:sp>
      <p:sp>
        <p:nvSpPr>
          <p:cNvPr id="4" name="Slide Number Placeholder 3"/>
          <p:cNvSpPr>
            <a:spLocks noGrp="1"/>
          </p:cNvSpPr>
          <p:nvPr>
            <p:ph type="sldNum" sz="quarter" idx="12"/>
          </p:nvPr>
        </p:nvSpPr>
        <p:spPr>
          <a:xfrm>
            <a:off x="0" y="6356350"/>
            <a:ext cx="9144000" cy="365125"/>
          </a:xfrm>
        </p:spPr>
        <p:txBody>
          <a:bodyPr/>
          <a:lstStyle/>
          <a:p>
            <a:fld id="{F098ED00-B4F9-41CC-ADC2-F706D294A9E2}" type="slidenum">
              <a:rPr lang="en-US" smtClean="0"/>
              <a:pPr/>
              <a:t>46</a:t>
            </a:fld>
            <a:endParaRPr lang="en-US" dirty="0"/>
          </a:p>
        </p:txBody>
      </p:sp>
      <p:sp>
        <p:nvSpPr>
          <p:cNvPr id="5" name="TextBox 4"/>
          <p:cNvSpPr txBox="1"/>
          <p:nvPr/>
        </p:nvSpPr>
        <p:spPr>
          <a:xfrm>
            <a:off x="5981700" y="5473700"/>
            <a:ext cx="2908300" cy="369332"/>
          </a:xfrm>
          <a:prstGeom prst="rect">
            <a:avLst/>
          </a:prstGeom>
          <a:noFill/>
        </p:spPr>
        <p:txBody>
          <a:bodyPr wrap="square" rtlCol="0">
            <a:spAutoFit/>
          </a:bodyPr>
          <a:lstStyle/>
          <a:p>
            <a:r>
              <a:rPr lang="en-US" dirty="0" smtClean="0"/>
              <a:t>(pg. 14 in your workbook)</a:t>
            </a:r>
            <a:endParaRPr lang="en-US" dirty="0"/>
          </a:p>
        </p:txBody>
      </p:sp>
    </p:spTree>
    <p:extLst>
      <p:ext uri="{BB962C8B-B14F-4D97-AF65-F5344CB8AC3E}">
        <p14:creationId xmlns:p14="http://schemas.microsoft.com/office/powerpoint/2010/main" val="2345965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143000"/>
            <a:ext cx="329490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981200"/>
            <a:ext cx="136207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47</a:t>
            </a:fld>
            <a:endParaRPr lang="en-US" dirty="0"/>
          </a:p>
        </p:txBody>
      </p:sp>
      <p:sp>
        <p:nvSpPr>
          <p:cNvPr id="6" name="Title 1"/>
          <p:cNvSpPr>
            <a:spLocks noGrp="1"/>
          </p:cNvSpPr>
          <p:nvPr/>
        </p:nvSpPr>
        <p:spPr>
          <a:xfrm>
            <a:off x="603250" y="838200"/>
            <a:ext cx="4953000" cy="19050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lnSpc>
                <a:spcPts val="4480"/>
              </a:lnSpc>
            </a:pPr>
            <a:r>
              <a:rPr lang="en-US" b="1" dirty="0" smtClean="0">
                <a:solidFill>
                  <a:srgbClr val="992D23"/>
                </a:solidFill>
                <a:latin typeface="Calibri"/>
                <a:cs typeface="Calibri"/>
              </a:rPr>
              <a:t>Profile Review and Debrief</a:t>
            </a:r>
          </a:p>
          <a:p>
            <a:pPr>
              <a:lnSpc>
                <a:spcPts val="4480"/>
              </a:lnSpc>
            </a:pPr>
            <a:endParaRPr lang="en-US" sz="4400" b="1" dirty="0">
              <a:solidFill>
                <a:srgbClr val="992D23"/>
              </a:solidFill>
              <a:latin typeface="Calibri"/>
              <a:cs typeface="Calibri"/>
            </a:endParaRPr>
          </a:p>
          <a:p>
            <a:pPr>
              <a:lnSpc>
                <a:spcPts val="4480"/>
              </a:lnSpc>
            </a:pPr>
            <a:endParaRPr lang="en-US" sz="3200" dirty="0" smtClean="0">
              <a:solidFill>
                <a:schemeClr val="tx1"/>
              </a:solidFill>
              <a:latin typeface="Calibri"/>
              <a:cs typeface="Calibri"/>
            </a:endParaRPr>
          </a:p>
          <a:p>
            <a:pPr>
              <a:lnSpc>
                <a:spcPts val="4480"/>
              </a:lnSpc>
            </a:pPr>
            <a:endParaRPr lang="en-US" sz="3200" dirty="0">
              <a:solidFill>
                <a:schemeClr val="tx1"/>
              </a:solidFill>
              <a:latin typeface="Calibri"/>
              <a:cs typeface="Calibri"/>
            </a:endParaRPr>
          </a:p>
        </p:txBody>
      </p:sp>
    </p:spTree>
    <p:extLst>
      <p:ext uri="{BB962C8B-B14F-4D97-AF65-F5344CB8AC3E}">
        <p14:creationId xmlns:p14="http://schemas.microsoft.com/office/powerpoint/2010/main" val="2262466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Norms</a:t>
            </a: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98528" y="2587420"/>
            <a:ext cx="5946944" cy="287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F098ED00-B4F9-41CC-ADC2-F706D294A9E2}" type="slidenum">
              <a:rPr lang="en-US" smtClean="0"/>
              <a:pPr/>
              <a:t>48</a:t>
            </a:fld>
            <a:endParaRPr lang="en-US" dirty="0"/>
          </a:p>
        </p:txBody>
      </p:sp>
      <p:sp>
        <p:nvSpPr>
          <p:cNvPr id="4" name="TextBox 3"/>
          <p:cNvSpPr txBox="1"/>
          <p:nvPr/>
        </p:nvSpPr>
        <p:spPr>
          <a:xfrm>
            <a:off x="3651738" y="5562545"/>
            <a:ext cx="1676400" cy="369332"/>
          </a:xfrm>
          <a:prstGeom prst="rect">
            <a:avLst/>
          </a:prstGeom>
          <a:noFill/>
        </p:spPr>
        <p:txBody>
          <a:bodyPr wrap="square" rtlCol="0">
            <a:spAutoFit/>
          </a:bodyPr>
          <a:lstStyle/>
          <a:p>
            <a:pPr algn="ctr"/>
            <a:r>
              <a:rPr lang="en-US" b="1" dirty="0" smtClean="0">
                <a:solidFill>
                  <a:srgbClr val="FF0000"/>
                </a:solidFill>
              </a:rPr>
              <a:t>33.33%</a:t>
            </a:r>
            <a:endParaRPr lang="en-US" b="1" dirty="0">
              <a:solidFill>
                <a:srgbClr val="FF0000"/>
              </a:solidFill>
            </a:endParaRPr>
          </a:p>
        </p:txBody>
      </p:sp>
      <p:sp>
        <p:nvSpPr>
          <p:cNvPr id="6" name="TextBox 5"/>
          <p:cNvSpPr txBox="1"/>
          <p:nvPr/>
        </p:nvSpPr>
        <p:spPr>
          <a:xfrm>
            <a:off x="1975338" y="5574268"/>
            <a:ext cx="1676400" cy="369332"/>
          </a:xfrm>
          <a:prstGeom prst="rect">
            <a:avLst/>
          </a:prstGeom>
          <a:noFill/>
        </p:spPr>
        <p:txBody>
          <a:bodyPr wrap="square" rtlCol="0">
            <a:spAutoFit/>
          </a:bodyPr>
          <a:lstStyle/>
          <a:p>
            <a:pPr algn="ctr"/>
            <a:r>
              <a:rPr lang="en-US" b="1" dirty="0" smtClean="0">
                <a:solidFill>
                  <a:srgbClr val="FF0000"/>
                </a:solidFill>
              </a:rPr>
              <a:t>33.33%</a:t>
            </a:r>
            <a:endParaRPr lang="en-US" b="1" dirty="0">
              <a:solidFill>
                <a:srgbClr val="FF0000"/>
              </a:solidFill>
            </a:endParaRPr>
          </a:p>
        </p:txBody>
      </p:sp>
      <p:sp>
        <p:nvSpPr>
          <p:cNvPr id="7" name="TextBox 6"/>
          <p:cNvSpPr txBox="1"/>
          <p:nvPr/>
        </p:nvSpPr>
        <p:spPr>
          <a:xfrm>
            <a:off x="5638800" y="5556683"/>
            <a:ext cx="1676400" cy="369332"/>
          </a:xfrm>
          <a:prstGeom prst="rect">
            <a:avLst/>
          </a:prstGeom>
          <a:noFill/>
        </p:spPr>
        <p:txBody>
          <a:bodyPr wrap="square" rtlCol="0">
            <a:spAutoFit/>
          </a:bodyPr>
          <a:lstStyle/>
          <a:p>
            <a:pPr algn="ctr"/>
            <a:r>
              <a:rPr lang="en-US" b="1" dirty="0" smtClean="0">
                <a:solidFill>
                  <a:srgbClr val="FF0000"/>
                </a:solidFill>
              </a:rPr>
              <a:t>33.33%</a:t>
            </a:r>
            <a:endParaRPr lang="en-US" b="1" dirty="0">
              <a:solidFill>
                <a:srgbClr val="FF0000"/>
              </a:solidFill>
            </a:endParaRPr>
          </a:p>
        </p:txBody>
      </p:sp>
      <p:sp>
        <p:nvSpPr>
          <p:cNvPr id="5" name="TextBox 4"/>
          <p:cNvSpPr txBox="1"/>
          <p:nvPr/>
        </p:nvSpPr>
        <p:spPr>
          <a:xfrm>
            <a:off x="1518138" y="1415589"/>
            <a:ext cx="5943600" cy="1015663"/>
          </a:xfrm>
          <a:prstGeom prst="rect">
            <a:avLst/>
          </a:prstGeom>
          <a:noFill/>
          <a:ln>
            <a:solidFill>
              <a:schemeClr val="tx1"/>
            </a:solidFill>
          </a:ln>
        </p:spPr>
        <p:txBody>
          <a:bodyPr wrap="square" rtlCol="0">
            <a:spAutoFit/>
          </a:bodyPr>
          <a:lstStyle/>
          <a:p>
            <a:r>
              <a:rPr lang="en-US" sz="2000" dirty="0" smtClean="0"/>
              <a:t>33.33% of the norm group falls into each category. Your score was compared to the norm group and your results categorized. </a:t>
            </a:r>
            <a:endParaRPr lang="en-US" sz="2000" dirty="0"/>
          </a:p>
        </p:txBody>
      </p:sp>
    </p:spTree>
    <p:extLst>
      <p:ext uri="{BB962C8B-B14F-4D97-AF65-F5344CB8AC3E}">
        <p14:creationId xmlns:p14="http://schemas.microsoft.com/office/powerpoint/2010/main" val="40001682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Multi-Rater Profile Report</a:t>
            </a:r>
            <a:endParaRPr lang="en-US" dirty="0"/>
          </a:p>
        </p:txBody>
      </p:sp>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49</a:t>
            </a:fld>
            <a:endParaRPr lang="en-US" dirty="0"/>
          </a:p>
        </p:txBody>
      </p:sp>
      <p:pic>
        <p:nvPicPr>
          <p:cNvPr id="4" name="Picture 2" descr="C:\Users\kflessner\Desktop\RES cert guide images\SampleAdaptiveMindesetforResiliencyMultiRater_Page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219200"/>
            <a:ext cx="3956858" cy="5120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614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pPr lvl="0"/>
            <a:r>
              <a:rPr lang="en-US" sz="2400" dirty="0" smtClean="0"/>
              <a:t>Recognize </a:t>
            </a:r>
            <a:r>
              <a:rPr lang="en-US" sz="2400" dirty="0"/>
              <a:t>your personal stress and the effect it has on your behavior</a:t>
            </a:r>
            <a:r>
              <a:rPr lang="en-US" sz="2400" dirty="0" smtClean="0"/>
              <a:t>.</a:t>
            </a:r>
          </a:p>
          <a:p>
            <a:pPr marL="0" lvl="0" indent="0">
              <a:buNone/>
            </a:pPr>
            <a:endParaRPr lang="en-US" sz="2400" dirty="0"/>
          </a:p>
          <a:p>
            <a:pPr lvl="0"/>
            <a:r>
              <a:rPr lang="en-US" sz="2400" dirty="0" smtClean="0"/>
              <a:t>Identify </a:t>
            </a:r>
            <a:r>
              <a:rPr lang="en-US" sz="2400" dirty="0"/>
              <a:t>your own strengths in terms of personal resilience</a:t>
            </a:r>
            <a:r>
              <a:rPr lang="en-US" sz="2400" dirty="0" smtClean="0"/>
              <a:t>.</a:t>
            </a:r>
          </a:p>
          <a:p>
            <a:pPr lvl="0"/>
            <a:endParaRPr lang="en-US" sz="2400" dirty="0"/>
          </a:p>
          <a:p>
            <a:pPr lvl="0"/>
            <a:r>
              <a:rPr lang="en-US" sz="2400" dirty="0" smtClean="0"/>
              <a:t>Enhance </a:t>
            </a:r>
            <a:r>
              <a:rPr lang="en-US" sz="2400" dirty="0"/>
              <a:t>resilience in yourself and others using certain key strategies. </a:t>
            </a:r>
          </a:p>
        </p:txBody>
      </p:sp>
      <p:sp>
        <p:nvSpPr>
          <p:cNvPr id="5" name="Slide Number Placeholder 4"/>
          <p:cNvSpPr>
            <a:spLocks noGrp="1"/>
          </p:cNvSpPr>
          <p:nvPr>
            <p:ph type="sldNum" sz="quarter" idx="12"/>
          </p:nvPr>
        </p:nvSpPr>
        <p:spPr>
          <a:prstGeom prst="rect">
            <a:avLst/>
          </a:prstGeom>
        </p:spPr>
        <p:txBody>
          <a:bodyPr/>
          <a:lstStyle/>
          <a:p>
            <a:fld id="{4BA44395-1FC4-4D95-9DFD-4A39139D9104}"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Results Summary</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8430" y="1030394"/>
            <a:ext cx="416170" cy="30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50</a:t>
            </a:fld>
            <a:endParaRPr lang="en-US" dirty="0"/>
          </a:p>
        </p:txBody>
      </p:sp>
      <p:pic>
        <p:nvPicPr>
          <p:cNvPr id="2051" name="Picture 3" descr="C:\Users\kflessner\Desktop\RES cert guide images\Pages from SampleAdaptiveMindesetforResiliencyMultiRa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7460" y="1183103"/>
            <a:ext cx="3938006" cy="5097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1063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Filter</a:t>
            </a:r>
            <a:endParaRPr lang="en-US" dirty="0"/>
          </a:p>
        </p:txBody>
      </p:sp>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51</a:t>
            </a:fld>
            <a:endParaRPr lang="en-US" dirty="0"/>
          </a:p>
        </p:txBody>
      </p:sp>
      <p:pic>
        <p:nvPicPr>
          <p:cNvPr id="3074" name="Picture 2" descr="C:\Users\kflessner\Desktop\RES cert guide images\SampleAdaptiveMindesetforResiliencyMultiRater_Page_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9237" y="914400"/>
            <a:ext cx="4005525" cy="5184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9550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Definitions and Interpretations of Scores</a:t>
            </a:r>
            <a:endParaRPr lang="en-US" dirty="0"/>
          </a:p>
        </p:txBody>
      </p:sp>
      <p:pic>
        <p:nvPicPr>
          <p:cNvPr id="5122"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566701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52</a:t>
            </a:fld>
            <a:endParaRPr lang="en-US" dirty="0"/>
          </a:p>
        </p:txBody>
      </p:sp>
    </p:spTree>
    <p:extLst>
      <p:ext uri="{BB962C8B-B14F-4D97-AF65-F5344CB8AC3E}">
        <p14:creationId xmlns:p14="http://schemas.microsoft.com/office/powerpoint/2010/main" val="32356503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Results Summary</a:t>
            </a:r>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66800"/>
            <a:ext cx="6000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53</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7523" y="1213104"/>
            <a:ext cx="3948954" cy="5111496"/>
          </a:xfrm>
          <a:prstGeom prst="rect">
            <a:avLst/>
          </a:prstGeom>
          <a:ln>
            <a:solidFill>
              <a:schemeClr val="tx1"/>
            </a:solidFill>
          </a:ln>
        </p:spPr>
      </p:pic>
    </p:spTree>
    <p:extLst>
      <p:ext uri="{BB962C8B-B14F-4D97-AF65-F5344CB8AC3E}">
        <p14:creationId xmlns:p14="http://schemas.microsoft.com/office/powerpoint/2010/main" val="30338841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97202_me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4929" y="0"/>
            <a:ext cx="4995421" cy="6858000"/>
          </a:xfrm>
          <a:prstGeom prst="rect">
            <a:avLst/>
          </a:prstGeom>
        </p:spPr>
      </p:pic>
      <p:sp>
        <p:nvSpPr>
          <p:cNvPr id="5" name="Title 1"/>
          <p:cNvSpPr>
            <a:spLocks noGrp="1"/>
          </p:cNvSpPr>
          <p:nvPr/>
        </p:nvSpPr>
        <p:spPr>
          <a:xfrm>
            <a:off x="603250" y="838200"/>
            <a:ext cx="5105400" cy="19050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lnSpc>
                <a:spcPts val="4480"/>
              </a:lnSpc>
            </a:pPr>
            <a:r>
              <a:rPr lang="en-US" sz="4400" b="1" dirty="0" smtClean="0">
                <a:solidFill>
                  <a:srgbClr val="992D23"/>
                </a:solidFill>
                <a:latin typeface="Calibri"/>
                <a:cs typeface="Calibri"/>
              </a:rPr>
              <a:t>Multi-Rater</a:t>
            </a:r>
            <a:br>
              <a:rPr lang="en-US" sz="4400" b="1" dirty="0" smtClean="0">
                <a:solidFill>
                  <a:srgbClr val="992D23"/>
                </a:solidFill>
                <a:latin typeface="Calibri"/>
                <a:cs typeface="Calibri"/>
              </a:rPr>
            </a:br>
            <a:r>
              <a:rPr lang="en-US" sz="4400" b="1" dirty="0" smtClean="0">
                <a:solidFill>
                  <a:srgbClr val="992D23"/>
                </a:solidFill>
                <a:latin typeface="Calibri"/>
                <a:cs typeface="Calibri"/>
              </a:rPr>
              <a:t>Profile Report Discussion/Breakout</a:t>
            </a:r>
          </a:p>
          <a:p>
            <a:pPr>
              <a:lnSpc>
                <a:spcPts val="4480"/>
              </a:lnSpc>
            </a:pPr>
            <a:endParaRPr lang="en-US" sz="4400" b="1" dirty="0">
              <a:solidFill>
                <a:schemeClr val="tx1"/>
              </a:solidFill>
              <a:latin typeface="Calibri"/>
              <a:cs typeface="Calibri"/>
            </a:endParaRPr>
          </a:p>
          <a:p>
            <a:pPr>
              <a:lnSpc>
                <a:spcPts val="4480"/>
              </a:lnSpc>
            </a:pPr>
            <a:r>
              <a:rPr lang="en-US" sz="2400" b="1" dirty="0" smtClean="0">
                <a:solidFill>
                  <a:schemeClr val="tx1"/>
                </a:solidFill>
                <a:latin typeface="Calibri"/>
                <a:cs typeface="Calibri"/>
              </a:rPr>
              <a:t>(pg. 18-19 in workbook)</a:t>
            </a:r>
            <a:endParaRPr lang="en-US" sz="2400" b="1" dirty="0">
              <a:solidFill>
                <a:schemeClr val="tx1"/>
              </a:solidFill>
              <a:latin typeface="Calibri"/>
              <a:cs typeface="Calibri"/>
            </a:endParaRPr>
          </a:p>
        </p:txBody>
      </p:sp>
      <p:sp>
        <p:nvSpPr>
          <p:cNvPr id="7" name="Content Placeholder 2"/>
          <p:cNvSpPr>
            <a:spLocks noGrp="1"/>
          </p:cNvSpPr>
          <p:nvPr/>
        </p:nvSpPr>
        <p:spPr>
          <a:xfrm>
            <a:off x="755650" y="2209800"/>
            <a:ext cx="4953000" cy="4572000"/>
          </a:xfrm>
          <a:prstGeom prst="rect">
            <a:avLst/>
          </a:prstGeom>
        </p:spPr>
        <p:txBody>
          <a:bodyPr vert="horz"/>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endParaRPr lang="en-US" sz="2400" dirty="0">
              <a:latin typeface="Calibri"/>
              <a:cs typeface="Calibri"/>
            </a:endParaRPr>
          </a:p>
        </p:txBody>
      </p:sp>
      <p:sp>
        <p:nvSpPr>
          <p:cNvPr id="9" name="Slide Number Placeholder 8"/>
          <p:cNvSpPr>
            <a:spLocks noGrp="1"/>
          </p:cNvSpPr>
          <p:nvPr>
            <p:ph type="sldNum" sz="quarter" idx="12"/>
          </p:nvPr>
        </p:nvSpPr>
        <p:spPr>
          <a:prstGeom prst="rect">
            <a:avLst/>
          </a:prstGeom>
        </p:spPr>
        <p:txBody>
          <a:bodyPr/>
          <a:lstStyle/>
          <a:p>
            <a:fld id="{4BA44395-1FC4-4D95-9DFD-4A39139D9104}" type="slidenum">
              <a:rPr lang="en-US" smtClean="0"/>
              <a:pPr/>
              <a:t>54</a:t>
            </a:fld>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990600"/>
            <a:ext cx="6487524" cy="5229866"/>
          </a:xfrm>
          <a:prstGeom prst="rect">
            <a:avLst/>
          </a:prstGeom>
        </p:spPr>
      </p:pic>
      <p:sp>
        <p:nvSpPr>
          <p:cNvPr id="11" name="Title 1"/>
          <p:cNvSpPr txBox="1">
            <a:spLocks/>
          </p:cNvSpPr>
          <p:nvPr/>
        </p:nvSpPr>
        <p:spPr>
          <a:xfrm>
            <a:off x="457200" y="274638"/>
            <a:ext cx="8229600" cy="82009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992D23"/>
                </a:solidFill>
                <a:latin typeface="+mj-lt"/>
                <a:ea typeface="+mj-ea"/>
                <a:cs typeface="+mj-cs"/>
              </a:defRPr>
            </a:lvl1pPr>
          </a:lstStyle>
          <a:p>
            <a:r>
              <a:rPr lang="en-US" smtClean="0"/>
              <a:t>Resiliency Roadmap</a:t>
            </a:r>
            <a:endParaRPr lang="en-US" dirty="0"/>
          </a:p>
        </p:txBody>
      </p:sp>
      <p:sp>
        <p:nvSpPr>
          <p:cNvPr id="12" name="Slide Number Placeholder 3"/>
          <p:cNvSpPr>
            <a:spLocks noGrp="1"/>
          </p:cNvSpPr>
          <p:nvPr>
            <p:ph type="sldNum" sz="quarter" idx="12"/>
          </p:nvPr>
        </p:nvSpPr>
        <p:spPr>
          <a:xfrm>
            <a:off x="0" y="6356350"/>
            <a:ext cx="9144000" cy="365125"/>
          </a:xfrm>
        </p:spPr>
        <p:txBody>
          <a:bodyPr/>
          <a:lstStyle/>
          <a:p>
            <a:fld id="{F098ED00-B4F9-41CC-ADC2-F706D294A9E2}" type="slidenum">
              <a:rPr lang="en-US" smtClean="0"/>
              <a:pPr/>
              <a:t>55</a:t>
            </a:fld>
            <a:endParaRPr lang="en-US" dirty="0"/>
          </a:p>
        </p:txBody>
      </p:sp>
      <p:sp>
        <p:nvSpPr>
          <p:cNvPr id="13" name="TextBox 12"/>
          <p:cNvSpPr txBox="1"/>
          <p:nvPr/>
        </p:nvSpPr>
        <p:spPr>
          <a:xfrm>
            <a:off x="228600" y="5333999"/>
            <a:ext cx="1447800" cy="646331"/>
          </a:xfrm>
          <a:prstGeom prst="rect">
            <a:avLst/>
          </a:prstGeom>
          <a:noFill/>
        </p:spPr>
        <p:txBody>
          <a:bodyPr wrap="square" rtlCol="0">
            <a:spAutoFit/>
          </a:bodyPr>
          <a:lstStyle/>
          <a:p>
            <a:r>
              <a:rPr lang="en-US" b="1" dirty="0" smtClean="0"/>
              <a:t>(pg. 20-21 in workbook)</a:t>
            </a:r>
            <a:endParaRPr lang="en-US" b="1" dirty="0"/>
          </a:p>
        </p:txBody>
      </p:sp>
    </p:spTree>
    <p:extLst>
      <p:ext uri="{BB962C8B-B14F-4D97-AF65-F5344CB8AC3E}">
        <p14:creationId xmlns:p14="http://schemas.microsoft.com/office/powerpoint/2010/main" val="38350702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Resilience</a:t>
            </a:r>
            <a:endParaRPr lang="en-US" dirty="0"/>
          </a:p>
        </p:txBody>
      </p:sp>
      <p:sp>
        <p:nvSpPr>
          <p:cNvPr id="6" name="Slide Number Placeholder 5"/>
          <p:cNvSpPr>
            <a:spLocks noGrp="1"/>
          </p:cNvSpPr>
          <p:nvPr>
            <p:ph type="sldNum" sz="quarter" idx="12"/>
          </p:nvPr>
        </p:nvSpPr>
        <p:spPr>
          <a:prstGeom prst="rect">
            <a:avLst/>
          </a:prstGeom>
        </p:spPr>
        <p:txBody>
          <a:bodyPr/>
          <a:lstStyle/>
          <a:p>
            <a:fld id="{4BA44395-1FC4-4D95-9DFD-4A39139D9104}" type="slidenum">
              <a:rPr lang="en-US" smtClean="0"/>
              <a:pPr/>
              <a:t>56</a:t>
            </a:fld>
            <a:endParaRPr lang="en-US" dirty="0"/>
          </a:p>
        </p:txBody>
      </p:sp>
      <p:pic>
        <p:nvPicPr>
          <p:cNvPr id="2050" name="Picture 20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268730"/>
            <a:ext cx="5857385" cy="4937760"/>
          </a:xfrm>
          <a:prstGeom prst="rect">
            <a:avLst/>
          </a:prstGeom>
        </p:spPr>
      </p:pic>
      <p:sp>
        <p:nvSpPr>
          <p:cNvPr id="2486" name="Rounded Rectangle 2485"/>
          <p:cNvSpPr/>
          <p:nvPr/>
        </p:nvSpPr>
        <p:spPr>
          <a:xfrm>
            <a:off x="2603714" y="1143000"/>
            <a:ext cx="712923" cy="5257800"/>
          </a:xfrm>
          <a:prstGeom prst="roundRect">
            <a:avLst/>
          </a:prstGeom>
          <a:noFill/>
          <a:ln w="76200">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stock-Stressed-businesswoman-is-frus-3711156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787501"/>
            <a:ext cx="6096000" cy="4057650"/>
          </a:xfrm>
          <a:prstGeom prst="rect">
            <a:avLst/>
          </a:prstGeom>
        </p:spPr>
      </p:pic>
      <p:graphicFrame>
        <p:nvGraphicFramePr>
          <p:cNvPr id="5" name="Content Placeholder 3"/>
          <p:cNvGraphicFramePr>
            <a:graphicFrameLocks/>
          </p:cNvGraphicFramePr>
          <p:nvPr>
            <p:extLst>
              <p:ext uri="{D42A27DB-BD31-4B8C-83A1-F6EECF244321}">
                <p14:modId xmlns:p14="http://schemas.microsoft.com/office/powerpoint/2010/main" val="1177871460"/>
              </p:ext>
            </p:extLst>
          </p:nvPr>
        </p:nvGraphicFramePr>
        <p:xfrm>
          <a:off x="1600200" y="-228600"/>
          <a:ext cx="55626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1752600" y="1600200"/>
            <a:ext cx="2286000" cy="461665"/>
          </a:xfrm>
          <a:prstGeom prst="rect">
            <a:avLst/>
          </a:prstGeom>
          <a:noFill/>
        </p:spPr>
        <p:txBody>
          <a:bodyPr wrap="square" rtlCol="0">
            <a:spAutoFit/>
          </a:bodyPr>
          <a:lstStyle/>
          <a:p>
            <a:pPr algn="ctr"/>
            <a:r>
              <a:rPr lang="en-US" sz="2400" dirty="0" smtClean="0">
                <a:latin typeface="Calibri"/>
                <a:cs typeface="Calibri"/>
              </a:rPr>
              <a:t>Challenge</a:t>
            </a:r>
            <a:endParaRPr lang="en-US" sz="2400" dirty="0">
              <a:latin typeface="Calibri"/>
              <a:cs typeface="Calibri"/>
            </a:endParaRPr>
          </a:p>
        </p:txBody>
      </p:sp>
      <p:sp>
        <p:nvSpPr>
          <p:cNvPr id="7" name="TextBox 6"/>
          <p:cNvSpPr txBox="1"/>
          <p:nvPr/>
        </p:nvSpPr>
        <p:spPr>
          <a:xfrm>
            <a:off x="4724400" y="1600200"/>
            <a:ext cx="2209800" cy="760465"/>
          </a:xfrm>
          <a:prstGeom prst="rect">
            <a:avLst/>
          </a:prstGeom>
          <a:noFill/>
        </p:spPr>
        <p:txBody>
          <a:bodyPr wrap="square" rtlCol="0">
            <a:spAutoFit/>
          </a:bodyPr>
          <a:lstStyle/>
          <a:p>
            <a:pPr algn="ctr">
              <a:lnSpc>
                <a:spcPts val="2580"/>
              </a:lnSpc>
            </a:pPr>
            <a:r>
              <a:rPr lang="en-US" sz="2400" dirty="0" smtClean="0">
                <a:latin typeface="Calibri"/>
                <a:cs typeface="Calibri"/>
              </a:rPr>
              <a:t>Behavior &amp; Emotion</a:t>
            </a:r>
            <a:endParaRPr lang="en-US" sz="2400" dirty="0">
              <a:latin typeface="Calibri"/>
              <a:cs typeface="Calibri"/>
            </a:endParaRPr>
          </a:p>
        </p:txBody>
      </p:sp>
      <p:sp>
        <p:nvSpPr>
          <p:cNvPr id="9" name="Slide Number Placeholder 8"/>
          <p:cNvSpPr>
            <a:spLocks noGrp="1"/>
          </p:cNvSpPr>
          <p:nvPr>
            <p:ph type="sldNum" sz="quarter" idx="12"/>
          </p:nvPr>
        </p:nvSpPr>
        <p:spPr>
          <a:prstGeom prst="rect">
            <a:avLst/>
          </a:prstGeom>
        </p:spPr>
        <p:txBody>
          <a:bodyPr/>
          <a:lstStyle/>
          <a:p>
            <a:fld id="{4BA44395-1FC4-4D95-9DFD-4A39139D9104}" type="slidenum">
              <a:rPr lang="en-US" smtClean="0"/>
              <a:pPr/>
              <a:t>57</a:t>
            </a:fld>
            <a:endParaRPr lang="en-US" dirty="0"/>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18" name="Picture 17" descr="bigstock-Taxi-background-39104341-[Converte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324600"/>
          </a:xfrm>
          <a:prstGeom prst="rect">
            <a:avLst/>
          </a:prstGeom>
        </p:spPr>
      </p:pic>
      <p:sp>
        <p:nvSpPr>
          <p:cNvPr id="19" name="Rectangle 18"/>
          <p:cNvSpPr/>
          <p:nvPr/>
        </p:nvSpPr>
        <p:spPr>
          <a:xfrm>
            <a:off x="0" y="1112837"/>
            <a:ext cx="9144000" cy="4038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bigstock-Retro-Yellow-Cab-Silhouette--47521402.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6000" y="3364405"/>
            <a:ext cx="4343399" cy="1939432"/>
          </a:xfrm>
          <a:prstGeom prst="rect">
            <a:avLst/>
          </a:prstGeom>
        </p:spPr>
      </p:pic>
      <p:sp>
        <p:nvSpPr>
          <p:cNvPr id="21" name="TextBox 20"/>
          <p:cNvSpPr txBox="1"/>
          <p:nvPr/>
        </p:nvSpPr>
        <p:spPr>
          <a:xfrm>
            <a:off x="76200" y="1189037"/>
            <a:ext cx="9067800"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C.A.B.</a:t>
            </a:r>
            <a:endParaRPr lang="en-US" sz="4800" b="1" dirty="0">
              <a:latin typeface="Calibri"/>
              <a:cs typeface="Calibri"/>
            </a:endParaRPr>
          </a:p>
        </p:txBody>
      </p:sp>
      <p:pic>
        <p:nvPicPr>
          <p:cNvPr id="2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0" y="2027237"/>
            <a:ext cx="608841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1600201" y="3398837"/>
            <a:ext cx="1524000" cy="461665"/>
          </a:xfrm>
          <a:prstGeom prst="rect">
            <a:avLst/>
          </a:prstGeom>
          <a:noFill/>
        </p:spPr>
        <p:txBody>
          <a:bodyPr wrap="square" rtlCol="0">
            <a:spAutoFit/>
          </a:bodyPr>
          <a:lstStyle/>
          <a:p>
            <a:pPr algn="ctr"/>
            <a:r>
              <a:rPr lang="en-US" sz="2400" dirty="0" smtClean="0">
                <a:latin typeface="Calibri"/>
                <a:cs typeface="Calibri"/>
              </a:rPr>
              <a:t>Challenge</a:t>
            </a:r>
            <a:endParaRPr lang="en-US" sz="2400" dirty="0">
              <a:latin typeface="Calibri"/>
              <a:cs typeface="Calibri"/>
            </a:endParaRPr>
          </a:p>
        </p:txBody>
      </p:sp>
      <p:sp>
        <p:nvSpPr>
          <p:cNvPr id="24" name="TextBox 23"/>
          <p:cNvSpPr txBox="1"/>
          <p:nvPr/>
        </p:nvSpPr>
        <p:spPr>
          <a:xfrm>
            <a:off x="3797589" y="2538662"/>
            <a:ext cx="1536411" cy="783975"/>
          </a:xfrm>
          <a:prstGeom prst="rect">
            <a:avLst/>
          </a:prstGeom>
          <a:noFill/>
        </p:spPr>
        <p:txBody>
          <a:bodyPr wrap="square" rtlCol="0">
            <a:spAutoFit/>
          </a:bodyPr>
          <a:lstStyle/>
          <a:p>
            <a:pPr algn="ctr">
              <a:lnSpc>
                <a:spcPts val="2580"/>
              </a:lnSpc>
            </a:pPr>
            <a:r>
              <a:rPr lang="en-US" sz="2400" dirty="0">
                <a:latin typeface="Calibri"/>
                <a:cs typeface="Calibri"/>
              </a:rPr>
              <a:t>Automatic</a:t>
            </a:r>
          </a:p>
          <a:p>
            <a:pPr algn="ctr">
              <a:lnSpc>
                <a:spcPts val="2580"/>
              </a:lnSpc>
            </a:pPr>
            <a:r>
              <a:rPr lang="en-US" sz="2400" dirty="0">
                <a:latin typeface="Calibri"/>
                <a:cs typeface="Calibri"/>
              </a:rPr>
              <a:t>Thinking</a:t>
            </a:r>
          </a:p>
        </p:txBody>
      </p:sp>
      <p:sp>
        <p:nvSpPr>
          <p:cNvPr id="25" name="TextBox 24"/>
          <p:cNvSpPr txBox="1"/>
          <p:nvPr/>
        </p:nvSpPr>
        <p:spPr>
          <a:xfrm>
            <a:off x="6030249" y="3398837"/>
            <a:ext cx="1589751" cy="736954"/>
          </a:xfrm>
          <a:prstGeom prst="rect">
            <a:avLst/>
          </a:prstGeom>
          <a:noFill/>
        </p:spPr>
        <p:txBody>
          <a:bodyPr wrap="square" rtlCol="0">
            <a:spAutoFit/>
          </a:bodyPr>
          <a:lstStyle/>
          <a:p>
            <a:pPr algn="ctr">
              <a:lnSpc>
                <a:spcPts val="2480"/>
              </a:lnSpc>
            </a:pPr>
            <a:r>
              <a:rPr lang="en-US" sz="2400" dirty="0" smtClean="0">
                <a:latin typeface="Calibri"/>
                <a:cs typeface="Calibri"/>
              </a:rPr>
              <a:t>Behavior &amp; Emotion</a:t>
            </a:r>
            <a:endParaRPr lang="en-US" sz="2000" dirty="0"/>
          </a:p>
        </p:txBody>
      </p:sp>
      <p:sp>
        <p:nvSpPr>
          <p:cNvPr id="12" name="Slide Number Placeholder 11"/>
          <p:cNvSpPr>
            <a:spLocks noGrp="1"/>
          </p:cNvSpPr>
          <p:nvPr>
            <p:ph type="sldNum" sz="quarter" idx="12"/>
          </p:nvPr>
        </p:nvSpPr>
        <p:spPr/>
        <p:txBody>
          <a:bodyPr/>
          <a:lstStyle/>
          <a:p>
            <a:fld id="{F098ED00-B4F9-41CC-ADC2-F706D294A9E2}" type="slidenum">
              <a:rPr lang="en-US" smtClean="0"/>
              <a:pPr/>
              <a:t>58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d-rendering-traffic-light-17082887.jp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38800" y="973015"/>
            <a:ext cx="2782711" cy="5181600"/>
          </a:xfrm>
          <a:prstGeom prst="rect">
            <a:avLst/>
          </a:prstGeom>
        </p:spPr>
      </p:pic>
      <p:graphicFrame>
        <p:nvGraphicFramePr>
          <p:cNvPr id="5" name="Content Placeholder 3"/>
          <p:cNvGraphicFramePr>
            <a:graphicFrameLocks/>
          </p:cNvGraphicFramePr>
          <p:nvPr>
            <p:extLst>
              <p:ext uri="{D42A27DB-BD31-4B8C-83A1-F6EECF244321}">
                <p14:modId xmlns:p14="http://schemas.microsoft.com/office/powerpoint/2010/main" val="4103298604"/>
              </p:ext>
            </p:extLst>
          </p:nvPr>
        </p:nvGraphicFramePr>
        <p:xfrm>
          <a:off x="533400" y="3505200"/>
          <a:ext cx="55626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647700" y="5077450"/>
            <a:ext cx="1409700" cy="461665"/>
          </a:xfrm>
          <a:prstGeom prst="rect">
            <a:avLst/>
          </a:prstGeom>
          <a:noFill/>
        </p:spPr>
        <p:txBody>
          <a:bodyPr wrap="square" rtlCol="0">
            <a:spAutoFit/>
          </a:bodyPr>
          <a:lstStyle/>
          <a:p>
            <a:r>
              <a:rPr lang="en-US" sz="2400" dirty="0" smtClean="0">
                <a:latin typeface="Calibri"/>
                <a:cs typeface="Calibri"/>
              </a:rPr>
              <a:t>Challenge</a:t>
            </a:r>
            <a:endParaRPr lang="en-US" sz="2400" dirty="0">
              <a:latin typeface="Calibri"/>
              <a:cs typeface="Calibri"/>
            </a:endParaRPr>
          </a:p>
        </p:txBody>
      </p:sp>
      <p:sp>
        <p:nvSpPr>
          <p:cNvPr id="7" name="TextBox 6"/>
          <p:cNvSpPr txBox="1"/>
          <p:nvPr/>
        </p:nvSpPr>
        <p:spPr>
          <a:xfrm>
            <a:off x="2644140" y="4191000"/>
            <a:ext cx="1394460" cy="760465"/>
          </a:xfrm>
          <a:prstGeom prst="rect">
            <a:avLst/>
          </a:prstGeom>
          <a:noFill/>
        </p:spPr>
        <p:txBody>
          <a:bodyPr wrap="square" rtlCol="0">
            <a:spAutoFit/>
          </a:bodyPr>
          <a:lstStyle/>
          <a:p>
            <a:pPr algn="ctr">
              <a:lnSpc>
                <a:spcPts val="2580"/>
              </a:lnSpc>
            </a:pPr>
            <a:r>
              <a:rPr lang="en-US" sz="2400" dirty="0" smtClean="0">
                <a:latin typeface="Calibri"/>
                <a:cs typeface="Calibri"/>
              </a:rPr>
              <a:t>Active Thinking</a:t>
            </a:r>
            <a:endParaRPr lang="en-US" sz="2400" dirty="0">
              <a:latin typeface="Calibri"/>
              <a:cs typeface="Calibri"/>
            </a:endParaRPr>
          </a:p>
        </p:txBody>
      </p:sp>
      <p:sp>
        <p:nvSpPr>
          <p:cNvPr id="8" name="TextBox 7"/>
          <p:cNvSpPr txBox="1"/>
          <p:nvPr/>
        </p:nvSpPr>
        <p:spPr>
          <a:xfrm>
            <a:off x="4518660" y="5125700"/>
            <a:ext cx="1424940" cy="760465"/>
          </a:xfrm>
          <a:prstGeom prst="rect">
            <a:avLst/>
          </a:prstGeom>
          <a:noFill/>
        </p:spPr>
        <p:txBody>
          <a:bodyPr wrap="square" rtlCol="0">
            <a:spAutoFit/>
          </a:bodyPr>
          <a:lstStyle/>
          <a:p>
            <a:pPr algn="ctr">
              <a:lnSpc>
                <a:spcPts val="2580"/>
              </a:lnSpc>
            </a:pPr>
            <a:r>
              <a:rPr lang="en-US" sz="2400" dirty="0">
                <a:latin typeface="Calibri"/>
                <a:cs typeface="Calibri"/>
              </a:rPr>
              <a:t>Realistic Response</a:t>
            </a:r>
          </a:p>
        </p:txBody>
      </p:sp>
      <p:sp>
        <p:nvSpPr>
          <p:cNvPr id="9" name="TextBox 8"/>
          <p:cNvSpPr txBox="1"/>
          <p:nvPr/>
        </p:nvSpPr>
        <p:spPr>
          <a:xfrm>
            <a:off x="12700" y="990600"/>
            <a:ext cx="6692900"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C.A.R. </a:t>
            </a:r>
            <a:endParaRPr lang="en-US" sz="4800" b="1" dirty="0">
              <a:latin typeface="Calibri"/>
              <a:cs typeface="Calibri"/>
            </a:endParaRPr>
          </a:p>
        </p:txBody>
      </p:sp>
      <p:pic>
        <p:nvPicPr>
          <p:cNvPr id="11" name="Picture 10" descr="bigstock-Red-Sport-car-icon-25346960-[Converted].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536700" y="1828800"/>
            <a:ext cx="3581400" cy="1511300"/>
          </a:xfrm>
          <a:prstGeom prst="rect">
            <a:avLst/>
          </a:prstGeom>
        </p:spPr>
      </p:pic>
      <p:sp>
        <p:nvSpPr>
          <p:cNvPr id="14" name="Slide Number Placeholder 13"/>
          <p:cNvSpPr>
            <a:spLocks noGrp="1"/>
          </p:cNvSpPr>
          <p:nvPr>
            <p:ph type="sldNum" sz="quarter" idx="12"/>
          </p:nvPr>
        </p:nvSpPr>
        <p:spPr>
          <a:prstGeom prst="rect">
            <a:avLst/>
          </a:prstGeom>
        </p:spPr>
        <p:txBody>
          <a:bodyPr/>
          <a:lstStyle/>
          <a:p>
            <a:fld id="{4BA44395-1FC4-4D95-9DFD-4A39139D9104}" type="slidenum">
              <a:rPr lang="en-US" smtClean="0"/>
              <a:pPr/>
              <a:t>59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pPr lvl="0"/>
            <a:r>
              <a:rPr lang="en-US" dirty="0" smtClean="0"/>
              <a:t>Your name</a:t>
            </a:r>
          </a:p>
          <a:p>
            <a:pPr lvl="0"/>
            <a:r>
              <a:rPr lang="en-US" dirty="0" smtClean="0"/>
              <a:t>Title/team/department</a:t>
            </a:r>
          </a:p>
          <a:p>
            <a:pPr lvl="0"/>
            <a:r>
              <a:rPr lang="en-US" dirty="0" smtClean="0"/>
              <a:t>What does "resilience" mean to you?</a:t>
            </a:r>
          </a:p>
        </p:txBody>
      </p:sp>
      <p:pic>
        <p:nvPicPr>
          <p:cNvPr id="4" name="Picture 3"/>
          <p:cNvPicPr>
            <a:picLocks noChangeAspect="1"/>
          </p:cNvPicPr>
          <p:nvPr/>
        </p:nvPicPr>
        <p:blipFill>
          <a:blip r:embed="rId3"/>
          <a:stretch>
            <a:fillRect/>
          </a:stretch>
        </p:blipFill>
        <p:spPr>
          <a:xfrm>
            <a:off x="5105400" y="3200400"/>
            <a:ext cx="3711422" cy="2724342"/>
          </a:xfrm>
          <a:prstGeom prst="rect">
            <a:avLst/>
          </a:prstGeom>
        </p:spPr>
      </p:pic>
      <p:sp>
        <p:nvSpPr>
          <p:cNvPr id="6" name="Slide Number Placeholder 5"/>
          <p:cNvSpPr>
            <a:spLocks noGrp="1"/>
          </p:cNvSpPr>
          <p:nvPr>
            <p:ph type="sldNum" sz="quarter" idx="12"/>
          </p:nvPr>
        </p:nvSpPr>
        <p:spPr/>
        <p:txBody>
          <a:bodyPr/>
          <a:lstStyle/>
          <a:p>
            <a:fld id="{F098ED00-B4F9-41CC-ADC2-F706D294A9E2}"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alphaModFix amt="46000"/>
          </a:blip>
          <a:stretch>
            <a:fillRect/>
          </a:stretch>
        </p:blipFill>
        <p:spPr>
          <a:xfrm>
            <a:off x="0" y="0"/>
            <a:ext cx="9144000" cy="6858000"/>
          </a:xfrm>
          <a:prstGeom prst="rect">
            <a:avLst/>
          </a:prstGeom>
        </p:spPr>
      </p:pic>
      <p:sp>
        <p:nvSpPr>
          <p:cNvPr id="5" name="Round Single Corner Rectangle 4"/>
          <p:cNvSpPr/>
          <p:nvPr/>
        </p:nvSpPr>
        <p:spPr>
          <a:xfrm flipH="1">
            <a:off x="457200" y="914400"/>
            <a:ext cx="6934200" cy="1905000"/>
          </a:xfrm>
          <a:prstGeom prst="round1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762000" y="1066800"/>
            <a:ext cx="4648200" cy="1569660"/>
          </a:xfrm>
          <a:prstGeom prst="rect">
            <a:avLst/>
          </a:prstGeom>
          <a:noFill/>
        </p:spPr>
        <p:txBody>
          <a:bodyPr wrap="square" rtlCol="0">
            <a:spAutoFit/>
          </a:bodyPr>
          <a:lstStyle/>
          <a:p>
            <a:r>
              <a:rPr lang="en-US" sz="3200" b="1" dirty="0" smtClean="0">
                <a:solidFill>
                  <a:schemeClr val="bg1"/>
                </a:solidFill>
                <a:latin typeface="Calibri"/>
                <a:ea typeface="+mj-ea"/>
                <a:cs typeface="Calibri"/>
              </a:rPr>
              <a:t>C = Challenge</a:t>
            </a:r>
          </a:p>
          <a:p>
            <a:r>
              <a:rPr lang="en-US" sz="3200" b="1" dirty="0" smtClean="0">
                <a:solidFill>
                  <a:schemeClr val="bg1"/>
                </a:solidFill>
                <a:latin typeface="Calibri"/>
                <a:ea typeface="+mj-ea"/>
                <a:cs typeface="Calibri"/>
              </a:rPr>
              <a:t>A = AUTOMATIC Thinking</a:t>
            </a:r>
          </a:p>
          <a:p>
            <a:r>
              <a:rPr lang="en-US" sz="3200" b="1" dirty="0" smtClean="0">
                <a:solidFill>
                  <a:schemeClr val="bg1"/>
                </a:solidFill>
                <a:latin typeface="Calibri"/>
                <a:ea typeface="+mj-ea"/>
                <a:cs typeface="Calibri"/>
              </a:rPr>
              <a:t>B = Behavior &amp; Emotion</a:t>
            </a:r>
            <a:endParaRPr lang="en-US" sz="1400" b="1" dirty="0">
              <a:solidFill>
                <a:schemeClr val="bg1"/>
              </a:solidFill>
              <a:latin typeface="Calibri"/>
              <a:cs typeface="Calibri"/>
            </a:endParaRPr>
          </a:p>
        </p:txBody>
      </p:sp>
      <p:sp>
        <p:nvSpPr>
          <p:cNvPr id="8" name="Round Single Corner Rectangle 7"/>
          <p:cNvSpPr/>
          <p:nvPr/>
        </p:nvSpPr>
        <p:spPr>
          <a:xfrm>
            <a:off x="1752600" y="3721100"/>
            <a:ext cx="6858000" cy="1905000"/>
          </a:xfrm>
          <a:prstGeom prst="round1Rect">
            <a:avLst/>
          </a:prstGeom>
          <a:solidFill>
            <a:srgbClr val="F0A7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962400" y="3873500"/>
            <a:ext cx="4648200" cy="1569660"/>
          </a:xfrm>
          <a:prstGeom prst="rect">
            <a:avLst/>
          </a:prstGeom>
          <a:noFill/>
        </p:spPr>
        <p:txBody>
          <a:bodyPr wrap="square" rtlCol="0">
            <a:spAutoFit/>
          </a:bodyPr>
          <a:lstStyle/>
          <a:p>
            <a:r>
              <a:rPr lang="en-US" sz="3200" b="1" dirty="0" smtClean="0">
                <a:latin typeface="Calibri"/>
                <a:ea typeface="+mj-ea"/>
                <a:cs typeface="Calibri"/>
              </a:rPr>
              <a:t>C = Challenge</a:t>
            </a:r>
          </a:p>
          <a:p>
            <a:r>
              <a:rPr lang="en-US" sz="3200" b="1" dirty="0" smtClean="0">
                <a:latin typeface="Calibri"/>
                <a:ea typeface="+mj-ea"/>
                <a:cs typeface="Calibri"/>
              </a:rPr>
              <a:t>A = ACTIVE Thinking</a:t>
            </a:r>
          </a:p>
          <a:p>
            <a:r>
              <a:rPr lang="en-US" sz="3200" b="1" dirty="0" smtClean="0">
                <a:latin typeface="Calibri"/>
                <a:ea typeface="+mj-ea"/>
                <a:cs typeface="Calibri"/>
              </a:rPr>
              <a:t>R = REALISTIC Response</a:t>
            </a:r>
            <a:endParaRPr lang="en-US" sz="1400" b="1" dirty="0">
              <a:latin typeface="Calibri"/>
              <a:cs typeface="Calibri"/>
            </a:endParaRPr>
          </a:p>
        </p:txBody>
      </p:sp>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9244" b="89916" l="1064" r="97518"/>
                    </a14:imgEffect>
                  </a14:imgLayer>
                </a14:imgProps>
              </a:ext>
            </a:extLst>
          </a:blip>
          <a:stretch>
            <a:fillRect/>
          </a:stretch>
        </p:blipFill>
        <p:spPr>
          <a:xfrm>
            <a:off x="228600" y="3949700"/>
            <a:ext cx="3581400" cy="1511300"/>
          </a:xfrm>
          <a:prstGeom prst="rect">
            <a:avLst/>
          </a:prstGeom>
        </p:spPr>
      </p:pic>
      <p:pic>
        <p:nvPicPr>
          <p:cNvPr id="11" name="Picture 10" descr="bigstock-Retro-Yellow-Cab-Silhouette--47521402.jpg"/>
          <p:cNvPicPr>
            <a:picLocks noChangeAspect="1"/>
          </p:cNvPicPr>
          <p:nvPr/>
        </p:nvPicPr>
        <p:blipFill>
          <a:blip r:embed="rId6" cstate="email">
            <a:extLst>
              <a:ext uri="{BEBA8EAE-BF5A-486C-A8C5-ECC9F3942E4B}">
                <a14:imgProps xmlns:a14="http://schemas.microsoft.com/office/drawing/2010/main">
                  <a14:imgLayer r:embed="rId7">
                    <a14:imgEffect>
                      <a14:backgroundRemoval t="9581" b="89222" l="1872" r="100000">
                        <a14:foregroundMark x1="18717" y1="67665" x2="18717" y2="67665"/>
                        <a14:foregroundMark x1="6150" y1="66467" x2="6150" y2="66467"/>
                        <a14:foregroundMark x1="34759" y1="31737" x2="34759" y2="31737"/>
                        <a14:foregroundMark x1="33422" y1="38323" x2="33422" y2="38323"/>
                        <a14:foregroundMark x1="75401" y1="37126" x2="75401" y2="37126"/>
                        <a14:foregroundMark x1="76738" y1="71856" x2="76738" y2="71856"/>
                        <a14:foregroundMark x1="91444" y1="70060" x2="91444" y2="70060"/>
                        <a14:foregroundMark x1="9893" y1="68263" x2="9893" y2="68263"/>
                        <a14:backgroundMark x1="17380" y1="73054" x2="17380" y2="73054"/>
                      </a14:backgroundRemoval>
                    </a14:imgEffect>
                  </a14:imgLayer>
                </a14:imgProps>
              </a:ext>
              <a:ext uri="{28A0092B-C50C-407E-A947-70E740481C1C}">
                <a14:useLocalDpi xmlns:a14="http://schemas.microsoft.com/office/drawing/2010/main"/>
              </a:ext>
            </a:extLst>
          </a:blip>
          <a:stretch>
            <a:fillRect/>
          </a:stretch>
        </p:blipFill>
        <p:spPr>
          <a:xfrm>
            <a:off x="5181600" y="990600"/>
            <a:ext cx="3733800" cy="1667232"/>
          </a:xfrm>
          <a:prstGeom prst="rect">
            <a:avLst/>
          </a:prstGeom>
        </p:spPr>
      </p:pic>
      <p:sp>
        <p:nvSpPr>
          <p:cNvPr id="14" name="Slide Number Placeholder 13"/>
          <p:cNvSpPr>
            <a:spLocks noGrp="1"/>
          </p:cNvSpPr>
          <p:nvPr>
            <p:ph type="sldNum" sz="quarter" idx="12"/>
          </p:nvPr>
        </p:nvSpPr>
        <p:spPr>
          <a:prstGeom prst="rect">
            <a:avLst/>
          </a:prstGeom>
        </p:spPr>
        <p:txBody>
          <a:bodyPr/>
          <a:lstStyle/>
          <a:p>
            <a:fld id="{4BA44395-1FC4-4D95-9DFD-4A39139D9104}" type="slidenum">
              <a:rPr lang="en-US" smtClean="0"/>
              <a:pPr/>
              <a:t>60</a:t>
            </a:fld>
            <a:endParaRPr lang="en-US" dirty="0"/>
          </a:p>
        </p:txBody>
      </p:sp>
      <p:sp>
        <p:nvSpPr>
          <p:cNvPr id="15" name="TextBox 14"/>
          <p:cNvSpPr txBox="1"/>
          <p:nvPr/>
        </p:nvSpPr>
        <p:spPr>
          <a:xfrm>
            <a:off x="5981700" y="5726668"/>
            <a:ext cx="2908300" cy="369332"/>
          </a:xfrm>
          <a:prstGeom prst="rect">
            <a:avLst/>
          </a:prstGeom>
          <a:noFill/>
        </p:spPr>
        <p:txBody>
          <a:bodyPr wrap="square" rtlCol="0">
            <a:spAutoFit/>
          </a:bodyPr>
          <a:lstStyle/>
          <a:p>
            <a:r>
              <a:rPr lang="en-US" dirty="0" smtClean="0"/>
              <a:t>(pg. 24 in your workbook)</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914400"/>
            <a:ext cx="8229600" cy="1143000"/>
          </a:xfrm>
        </p:spPr>
        <p:txBody>
          <a:bodyPr>
            <a:normAutofit/>
          </a:bodyPr>
          <a:lstStyle/>
          <a:p>
            <a:r>
              <a:rPr lang="en-US" sz="3600" dirty="0" smtClean="0">
                <a:latin typeface="Calibri"/>
                <a:cs typeface="Calibri"/>
              </a:rPr>
              <a:t>Patterns </a:t>
            </a:r>
            <a:r>
              <a:rPr lang="en-US" sz="3600" dirty="0">
                <a:latin typeface="Calibri"/>
                <a:cs typeface="Calibri"/>
              </a:rPr>
              <a:t>of Automatic </a:t>
            </a:r>
            <a:r>
              <a:rPr lang="en-US" sz="3600" dirty="0" smtClean="0">
                <a:latin typeface="Calibri"/>
                <a:cs typeface="Calibri"/>
              </a:rPr>
              <a:t>Thinking are</a:t>
            </a:r>
            <a:endParaRPr lang="en-US" sz="3600" dirty="0">
              <a:latin typeface="Calibri"/>
              <a:cs typeface="Calibri"/>
            </a:endParaRPr>
          </a:p>
        </p:txBody>
      </p:sp>
      <p:grpSp>
        <p:nvGrpSpPr>
          <p:cNvPr id="4" name="Group 3"/>
          <p:cNvGrpSpPr/>
          <p:nvPr/>
        </p:nvGrpSpPr>
        <p:grpSpPr>
          <a:xfrm>
            <a:off x="304800" y="1800761"/>
            <a:ext cx="8320561" cy="1323439"/>
            <a:chOff x="304800" y="381000"/>
            <a:chExt cx="8320561" cy="1323439"/>
          </a:xfrm>
        </p:grpSpPr>
        <p:sp>
          <p:nvSpPr>
            <p:cNvPr id="2" name="TextBox 1"/>
            <p:cNvSpPr txBox="1"/>
            <p:nvPr/>
          </p:nvSpPr>
          <p:spPr>
            <a:xfrm>
              <a:off x="304800" y="381000"/>
              <a:ext cx="1016000" cy="1323439"/>
            </a:xfrm>
            <a:prstGeom prst="rect">
              <a:avLst/>
            </a:prstGeom>
            <a:noFill/>
          </p:spPr>
          <p:txBody>
            <a:bodyPr wrap="square" rtlCol="0">
              <a:spAutoFit/>
            </a:bodyPr>
            <a:lstStyle/>
            <a:p>
              <a:pPr algn="r"/>
              <a:r>
                <a:rPr lang="en-US" sz="8000" b="1" dirty="0" smtClean="0"/>
                <a:t>D</a:t>
              </a:r>
              <a:endParaRPr lang="en-US" sz="8000" b="1" dirty="0"/>
            </a:p>
          </p:txBody>
        </p:sp>
        <p:sp>
          <p:nvSpPr>
            <p:cNvPr id="14" name="TextBox 13"/>
            <p:cNvSpPr txBox="1"/>
            <p:nvPr/>
          </p:nvSpPr>
          <p:spPr>
            <a:xfrm>
              <a:off x="1565492" y="381000"/>
              <a:ext cx="838200" cy="1323439"/>
            </a:xfrm>
            <a:prstGeom prst="rect">
              <a:avLst/>
            </a:prstGeom>
            <a:noFill/>
          </p:spPr>
          <p:txBody>
            <a:bodyPr wrap="square" rtlCol="0">
              <a:spAutoFit/>
            </a:bodyPr>
            <a:lstStyle/>
            <a:p>
              <a:r>
                <a:rPr lang="en-US" sz="8000" b="1" dirty="0" smtClean="0">
                  <a:solidFill>
                    <a:schemeClr val="bg1">
                      <a:lumMod val="85000"/>
                    </a:schemeClr>
                  </a:solidFill>
                </a:rPr>
                <a:t>R</a:t>
              </a:r>
              <a:endParaRPr lang="en-US" sz="8000" b="1" dirty="0">
                <a:solidFill>
                  <a:schemeClr val="bg1">
                    <a:lumMod val="85000"/>
                  </a:schemeClr>
                </a:solidFill>
              </a:endParaRPr>
            </a:p>
          </p:txBody>
        </p:sp>
        <p:sp>
          <p:nvSpPr>
            <p:cNvPr id="15" name="TextBox 14"/>
            <p:cNvSpPr txBox="1"/>
            <p:nvPr/>
          </p:nvSpPr>
          <p:spPr>
            <a:xfrm>
              <a:off x="2467192" y="381000"/>
              <a:ext cx="1038008" cy="1323439"/>
            </a:xfrm>
            <a:prstGeom prst="rect">
              <a:avLst/>
            </a:prstGeom>
            <a:noFill/>
          </p:spPr>
          <p:txBody>
            <a:bodyPr wrap="square" rtlCol="0">
              <a:spAutoFit/>
            </a:bodyPr>
            <a:lstStyle/>
            <a:p>
              <a:pPr algn="ctr"/>
              <a:r>
                <a:rPr lang="en-US" sz="8000" b="1" dirty="0" smtClean="0">
                  <a:solidFill>
                    <a:srgbClr val="D9D9D9"/>
                  </a:solidFill>
                </a:rPr>
                <a:t>A</a:t>
              </a:r>
              <a:endParaRPr lang="en-US" sz="8000" b="1" dirty="0">
                <a:solidFill>
                  <a:srgbClr val="D9D9D9"/>
                </a:solidFill>
              </a:endParaRPr>
            </a:p>
          </p:txBody>
        </p:sp>
        <p:sp>
          <p:nvSpPr>
            <p:cNvPr id="16" name="TextBox 15"/>
            <p:cNvSpPr txBox="1"/>
            <p:nvPr/>
          </p:nvSpPr>
          <p:spPr>
            <a:xfrm>
              <a:off x="3470492" y="381000"/>
              <a:ext cx="949108" cy="1323439"/>
            </a:xfrm>
            <a:prstGeom prst="rect">
              <a:avLst/>
            </a:prstGeom>
            <a:noFill/>
          </p:spPr>
          <p:txBody>
            <a:bodyPr wrap="square" rtlCol="0">
              <a:spAutoFit/>
            </a:bodyPr>
            <a:lstStyle/>
            <a:p>
              <a:pPr algn="ctr"/>
              <a:r>
                <a:rPr lang="en-US" sz="8000" b="1" dirty="0">
                  <a:solidFill>
                    <a:srgbClr val="D9D9D9"/>
                  </a:solidFill>
                </a:rPr>
                <a:t>I</a:t>
              </a:r>
            </a:p>
          </p:txBody>
        </p:sp>
        <p:sp>
          <p:nvSpPr>
            <p:cNvPr id="17" name="TextBox 16"/>
            <p:cNvSpPr txBox="1"/>
            <p:nvPr/>
          </p:nvSpPr>
          <p:spPr>
            <a:xfrm>
              <a:off x="4486492" y="381000"/>
              <a:ext cx="1041400" cy="1323439"/>
            </a:xfrm>
            <a:prstGeom prst="rect">
              <a:avLst/>
            </a:prstGeom>
            <a:noFill/>
          </p:spPr>
          <p:txBody>
            <a:bodyPr wrap="square" rtlCol="0">
              <a:spAutoFit/>
            </a:bodyPr>
            <a:lstStyle/>
            <a:p>
              <a:pPr algn="ctr"/>
              <a:r>
                <a:rPr lang="en-US" sz="8000" b="1" dirty="0" smtClean="0">
                  <a:solidFill>
                    <a:srgbClr val="D9D9D9"/>
                  </a:solidFill>
                </a:rPr>
                <a:t>N</a:t>
              </a:r>
              <a:endParaRPr lang="en-US" sz="8000" b="1" dirty="0">
                <a:solidFill>
                  <a:srgbClr val="D9D9D9"/>
                </a:solidFill>
              </a:endParaRPr>
            </a:p>
          </p:txBody>
        </p:sp>
        <p:sp>
          <p:nvSpPr>
            <p:cNvPr id="18" name="TextBox 17"/>
            <p:cNvSpPr txBox="1"/>
            <p:nvPr/>
          </p:nvSpPr>
          <p:spPr>
            <a:xfrm>
              <a:off x="5591392" y="381000"/>
              <a:ext cx="1041400" cy="1323439"/>
            </a:xfrm>
            <a:prstGeom prst="rect">
              <a:avLst/>
            </a:prstGeom>
            <a:noFill/>
          </p:spPr>
          <p:txBody>
            <a:bodyPr wrap="square" rtlCol="0">
              <a:spAutoFit/>
            </a:bodyPr>
            <a:lstStyle/>
            <a:p>
              <a:pPr algn="ctr"/>
              <a:r>
                <a:rPr lang="en-US" sz="8000" b="1" dirty="0" smtClean="0">
                  <a:solidFill>
                    <a:srgbClr val="D9D9D9"/>
                  </a:solidFill>
                </a:rPr>
                <a:t>I</a:t>
              </a:r>
              <a:endParaRPr lang="en-US" sz="8000" b="1" dirty="0">
                <a:solidFill>
                  <a:srgbClr val="D9D9D9"/>
                </a:solidFill>
              </a:endParaRPr>
            </a:p>
          </p:txBody>
        </p:sp>
        <p:sp>
          <p:nvSpPr>
            <p:cNvPr id="20" name="TextBox 19"/>
            <p:cNvSpPr txBox="1"/>
            <p:nvPr/>
          </p:nvSpPr>
          <p:spPr>
            <a:xfrm>
              <a:off x="6747092" y="381000"/>
              <a:ext cx="949108" cy="1323439"/>
            </a:xfrm>
            <a:prstGeom prst="rect">
              <a:avLst/>
            </a:prstGeom>
            <a:noFill/>
          </p:spPr>
          <p:txBody>
            <a:bodyPr wrap="square" rtlCol="0">
              <a:spAutoFit/>
            </a:bodyPr>
            <a:lstStyle/>
            <a:p>
              <a:pPr algn="ctr"/>
              <a:r>
                <a:rPr lang="en-US" sz="8000" b="1" dirty="0" smtClean="0">
                  <a:solidFill>
                    <a:srgbClr val="D9D9D9"/>
                  </a:solidFill>
                </a:rPr>
                <a:t>N</a:t>
              </a:r>
              <a:endParaRPr lang="en-US" sz="8000" b="1" dirty="0">
                <a:solidFill>
                  <a:srgbClr val="D9D9D9"/>
                </a:solidFill>
              </a:endParaRPr>
            </a:p>
          </p:txBody>
        </p:sp>
        <p:sp>
          <p:nvSpPr>
            <p:cNvPr id="21" name="TextBox 20"/>
            <p:cNvSpPr txBox="1"/>
            <p:nvPr/>
          </p:nvSpPr>
          <p:spPr>
            <a:xfrm>
              <a:off x="7710961" y="381000"/>
              <a:ext cx="914400" cy="1323439"/>
            </a:xfrm>
            <a:prstGeom prst="rect">
              <a:avLst/>
            </a:prstGeom>
            <a:noFill/>
          </p:spPr>
          <p:txBody>
            <a:bodyPr wrap="square" rtlCol="0">
              <a:spAutoFit/>
            </a:bodyPr>
            <a:lstStyle/>
            <a:p>
              <a:pPr algn="ctr"/>
              <a:r>
                <a:rPr lang="en-US" sz="8000" b="1" dirty="0" smtClean="0">
                  <a:solidFill>
                    <a:srgbClr val="D9D9D9"/>
                  </a:solidFill>
                </a:rPr>
                <a:t>G</a:t>
              </a:r>
              <a:endParaRPr lang="en-US" sz="8000" b="1" dirty="0">
                <a:solidFill>
                  <a:srgbClr val="D9D9D9"/>
                </a:solidFill>
              </a:endParaRPr>
            </a:p>
          </p:txBody>
        </p:sp>
      </p:grpSp>
      <p:sp>
        <p:nvSpPr>
          <p:cNvPr id="3" name="TextBox 2"/>
          <p:cNvSpPr txBox="1"/>
          <p:nvPr/>
        </p:nvSpPr>
        <p:spPr>
          <a:xfrm>
            <a:off x="6112092" y="5029200"/>
            <a:ext cx="2803307" cy="461665"/>
          </a:xfrm>
          <a:prstGeom prst="rect">
            <a:avLst/>
          </a:prstGeom>
          <a:noFill/>
        </p:spPr>
        <p:txBody>
          <a:bodyPr wrap="square" rtlCol="0">
            <a:spAutoFit/>
          </a:bodyPr>
          <a:lstStyle/>
          <a:p>
            <a:r>
              <a:rPr lang="en-US" sz="2400" dirty="0" smtClean="0"/>
              <a:t>(pg. 25 in workbook)</a:t>
            </a:r>
            <a:endParaRPr lang="en-US" sz="2400" dirty="0"/>
          </a:p>
        </p:txBody>
      </p:sp>
      <p:sp>
        <p:nvSpPr>
          <p:cNvPr id="5" name="Slide Number Placeholder 4"/>
          <p:cNvSpPr>
            <a:spLocks noGrp="1"/>
          </p:cNvSpPr>
          <p:nvPr>
            <p:ph type="sldNum" sz="quarter" idx="12"/>
          </p:nvPr>
        </p:nvSpPr>
        <p:spPr/>
        <p:txBody>
          <a:bodyPr/>
          <a:lstStyle/>
          <a:p>
            <a:fld id="{F098ED00-B4F9-41CC-ADC2-F706D294A9E2}" type="slidenum">
              <a:rPr lang="en-US" smtClean="0"/>
              <a:pPr/>
              <a:t>61</a:t>
            </a:fld>
            <a:endParaRPr lang="en-US" dirty="0"/>
          </a:p>
        </p:txBody>
      </p:sp>
      <p:grpSp>
        <p:nvGrpSpPr>
          <p:cNvPr id="8" name="Group 7"/>
          <p:cNvGrpSpPr/>
          <p:nvPr/>
        </p:nvGrpSpPr>
        <p:grpSpPr>
          <a:xfrm>
            <a:off x="36163" y="-26879"/>
            <a:ext cx="7477582" cy="1246079"/>
            <a:chOff x="36163" y="-26879"/>
            <a:chExt cx="7477582" cy="1246079"/>
          </a:xfrm>
        </p:grpSpPr>
        <p:sp>
          <p:nvSpPr>
            <p:cNvPr id="22" name="TextBox 21"/>
            <p:cNvSpPr txBox="1"/>
            <p:nvPr/>
          </p:nvSpPr>
          <p:spPr>
            <a:xfrm>
              <a:off x="36163" y="228600"/>
              <a:ext cx="7477582"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            B</a:t>
              </a:r>
              <a:endParaRPr lang="en-US" sz="4800" b="1" dirty="0">
                <a:latin typeface="Calibri"/>
                <a:cs typeface="Calibri"/>
              </a:endParaRPr>
            </a:p>
          </p:txBody>
        </p:sp>
        <p:sp>
          <p:nvSpPr>
            <p:cNvPr id="7" name="Explosion 2 6"/>
            <p:cNvSpPr/>
            <p:nvPr/>
          </p:nvSpPr>
          <p:spPr>
            <a:xfrm>
              <a:off x="3109804" y="-26879"/>
              <a:ext cx="1385996" cy="1246079"/>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smtClean="0">
                  <a:latin typeface="Baskerville Old Face" panose="02020602080505020303" pitchFamily="18" charset="0"/>
                </a:rPr>
                <a:t>A</a:t>
              </a:r>
              <a:endParaRPr lang="en-US" dirty="0">
                <a:latin typeface="Baskerville Old Face" panose="02020602080505020303" pitchFamily="18" charset="0"/>
              </a:endParaRPr>
            </a:p>
          </p:txBody>
        </p:sp>
        <p:pic>
          <p:nvPicPr>
            <p:cNvPr id="23" name="Picture 22" descr="bigstock-Retro-Yellow-Cab-Silhouette--47521402.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3000" y="0"/>
              <a:ext cx="2476498" cy="1105816"/>
            </a:xfrm>
            <a:prstGeom prst="rect">
              <a:avLst/>
            </a:prstGeom>
          </p:spPr>
        </p:pic>
      </p:grpSp>
      <p:sp>
        <p:nvSpPr>
          <p:cNvPr id="24" name="Rectangle 23"/>
          <p:cNvSpPr/>
          <p:nvPr/>
        </p:nvSpPr>
        <p:spPr>
          <a:xfrm>
            <a:off x="479832" y="5786735"/>
            <a:ext cx="1681935" cy="461665"/>
          </a:xfrm>
          <a:prstGeom prst="rect">
            <a:avLst/>
          </a:prstGeom>
        </p:spPr>
        <p:txBody>
          <a:bodyPr wrap="none">
            <a:spAutoFit/>
          </a:bodyPr>
          <a:lstStyle/>
          <a:p>
            <a:r>
              <a:rPr lang="en-US" sz="1200" i="1" dirty="0" smtClean="0"/>
              <a:t>Research Reference:</a:t>
            </a:r>
          </a:p>
          <a:p>
            <a:r>
              <a:rPr lang="en-US" sz="1200" dirty="0" smtClean="0"/>
              <a:t>(Reivich </a:t>
            </a:r>
            <a:r>
              <a:rPr lang="en-US" sz="1200" dirty="0"/>
              <a:t>&amp; Shatte, 2002)</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53"/>
          <a:stretch/>
        </p:blipFill>
        <p:spPr bwMode="auto">
          <a:xfrm>
            <a:off x="2886075" y="3121152"/>
            <a:ext cx="3286124" cy="312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3320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234134"/>
            <a:ext cx="926818" cy="8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1"/>
          <p:cNvSpPr>
            <a:spLocks noGrp="1"/>
          </p:cNvSpPr>
          <p:nvPr>
            <p:ph type="title"/>
          </p:nvPr>
        </p:nvSpPr>
        <p:spPr>
          <a:xfrm>
            <a:off x="457200" y="871810"/>
            <a:ext cx="8229600" cy="1143000"/>
          </a:xfrm>
        </p:spPr>
        <p:txBody>
          <a:bodyPr>
            <a:normAutofit/>
          </a:bodyPr>
          <a:lstStyle/>
          <a:p>
            <a:r>
              <a:rPr lang="en-US" sz="3600" dirty="0" smtClean="0">
                <a:latin typeface="Calibri"/>
                <a:cs typeface="Calibri"/>
              </a:rPr>
              <a:t>Patterns </a:t>
            </a:r>
            <a:r>
              <a:rPr lang="en-US" sz="3600" dirty="0">
                <a:latin typeface="Calibri"/>
                <a:cs typeface="Calibri"/>
              </a:rPr>
              <a:t>of Automatic </a:t>
            </a:r>
            <a:r>
              <a:rPr lang="en-US" sz="3600" dirty="0" smtClean="0">
                <a:latin typeface="Calibri"/>
                <a:cs typeface="Calibri"/>
              </a:rPr>
              <a:t>Thinking are</a:t>
            </a:r>
            <a:endParaRPr lang="en-US" sz="3600" dirty="0">
              <a:latin typeface="Calibri"/>
              <a:cs typeface="Calibri"/>
            </a:endParaRPr>
          </a:p>
        </p:txBody>
      </p:sp>
      <p:sp>
        <p:nvSpPr>
          <p:cNvPr id="42" name="Slide Number Placeholder 41"/>
          <p:cNvSpPr>
            <a:spLocks noGrp="1"/>
          </p:cNvSpPr>
          <p:nvPr>
            <p:ph type="sldNum" sz="quarter" idx="12"/>
          </p:nvPr>
        </p:nvSpPr>
        <p:spPr>
          <a:prstGeom prst="rect">
            <a:avLst/>
          </a:prstGeom>
        </p:spPr>
        <p:txBody>
          <a:bodyPr/>
          <a:lstStyle/>
          <a:p>
            <a:fld id="{4BA44395-1FC4-4D95-9DFD-4A39139D9104}" type="slidenum">
              <a:rPr lang="en-US" smtClean="0"/>
              <a:pPr/>
              <a:t>62</a:t>
            </a:fld>
            <a:endParaRPr lang="en-US" dirty="0"/>
          </a:p>
        </p:txBody>
      </p:sp>
      <p:grpSp>
        <p:nvGrpSpPr>
          <p:cNvPr id="4" name="Group 3"/>
          <p:cNvGrpSpPr/>
          <p:nvPr/>
        </p:nvGrpSpPr>
        <p:grpSpPr>
          <a:xfrm>
            <a:off x="304800" y="1635933"/>
            <a:ext cx="8320561" cy="1323439"/>
            <a:chOff x="304800" y="381000"/>
            <a:chExt cx="8320561" cy="1323439"/>
          </a:xfrm>
        </p:grpSpPr>
        <p:sp>
          <p:nvSpPr>
            <p:cNvPr id="2" name="TextBox 1"/>
            <p:cNvSpPr txBox="1"/>
            <p:nvPr/>
          </p:nvSpPr>
          <p:spPr>
            <a:xfrm>
              <a:off x="304800" y="381000"/>
              <a:ext cx="1016000" cy="1323439"/>
            </a:xfrm>
            <a:prstGeom prst="rect">
              <a:avLst/>
            </a:prstGeom>
            <a:noFill/>
          </p:spPr>
          <p:txBody>
            <a:bodyPr wrap="square" rtlCol="0">
              <a:spAutoFit/>
            </a:bodyPr>
            <a:lstStyle/>
            <a:p>
              <a:pPr algn="r"/>
              <a:r>
                <a:rPr lang="en-US" sz="8000" b="1" dirty="0" smtClean="0"/>
                <a:t>D</a:t>
              </a:r>
              <a:endParaRPr lang="en-US" sz="8000" b="1" dirty="0"/>
            </a:p>
          </p:txBody>
        </p:sp>
        <p:sp>
          <p:nvSpPr>
            <p:cNvPr id="14" name="TextBox 13"/>
            <p:cNvSpPr txBox="1"/>
            <p:nvPr/>
          </p:nvSpPr>
          <p:spPr>
            <a:xfrm>
              <a:off x="1565492" y="381000"/>
              <a:ext cx="838200" cy="1323439"/>
            </a:xfrm>
            <a:prstGeom prst="rect">
              <a:avLst/>
            </a:prstGeom>
            <a:noFill/>
          </p:spPr>
          <p:txBody>
            <a:bodyPr wrap="square" rtlCol="0">
              <a:spAutoFit/>
            </a:bodyPr>
            <a:lstStyle/>
            <a:p>
              <a:r>
                <a:rPr lang="en-US" sz="8000" b="1" dirty="0" smtClean="0">
                  <a:solidFill>
                    <a:srgbClr val="000000"/>
                  </a:solidFill>
                </a:rPr>
                <a:t>R</a:t>
              </a:r>
              <a:endParaRPr lang="en-US" sz="8000" b="1" dirty="0">
                <a:solidFill>
                  <a:srgbClr val="000000"/>
                </a:solidFill>
              </a:endParaRPr>
            </a:p>
          </p:txBody>
        </p:sp>
        <p:sp>
          <p:nvSpPr>
            <p:cNvPr id="15" name="TextBox 14"/>
            <p:cNvSpPr txBox="1"/>
            <p:nvPr/>
          </p:nvSpPr>
          <p:spPr>
            <a:xfrm>
              <a:off x="2467192" y="381000"/>
              <a:ext cx="1038008" cy="1323439"/>
            </a:xfrm>
            <a:prstGeom prst="rect">
              <a:avLst/>
            </a:prstGeom>
            <a:noFill/>
          </p:spPr>
          <p:txBody>
            <a:bodyPr wrap="square" rtlCol="0">
              <a:spAutoFit/>
            </a:bodyPr>
            <a:lstStyle/>
            <a:p>
              <a:pPr algn="ctr"/>
              <a:r>
                <a:rPr lang="en-US" sz="8000" b="1" dirty="0" smtClean="0">
                  <a:solidFill>
                    <a:srgbClr val="D9D9D9"/>
                  </a:solidFill>
                </a:rPr>
                <a:t>A</a:t>
              </a:r>
              <a:endParaRPr lang="en-US" sz="8000" b="1" dirty="0">
                <a:solidFill>
                  <a:srgbClr val="D9D9D9"/>
                </a:solidFill>
              </a:endParaRPr>
            </a:p>
          </p:txBody>
        </p:sp>
        <p:sp>
          <p:nvSpPr>
            <p:cNvPr id="16" name="TextBox 15"/>
            <p:cNvSpPr txBox="1"/>
            <p:nvPr/>
          </p:nvSpPr>
          <p:spPr>
            <a:xfrm>
              <a:off x="3470492" y="381000"/>
              <a:ext cx="949108" cy="1323439"/>
            </a:xfrm>
            <a:prstGeom prst="rect">
              <a:avLst/>
            </a:prstGeom>
            <a:noFill/>
          </p:spPr>
          <p:txBody>
            <a:bodyPr wrap="square" rtlCol="0">
              <a:spAutoFit/>
            </a:bodyPr>
            <a:lstStyle/>
            <a:p>
              <a:pPr algn="ctr"/>
              <a:r>
                <a:rPr lang="en-US" sz="8000" b="1" dirty="0">
                  <a:solidFill>
                    <a:srgbClr val="D9D9D9"/>
                  </a:solidFill>
                </a:rPr>
                <a:t>I</a:t>
              </a:r>
            </a:p>
          </p:txBody>
        </p:sp>
        <p:sp>
          <p:nvSpPr>
            <p:cNvPr id="17" name="TextBox 16"/>
            <p:cNvSpPr txBox="1"/>
            <p:nvPr/>
          </p:nvSpPr>
          <p:spPr>
            <a:xfrm>
              <a:off x="4486492" y="381000"/>
              <a:ext cx="1041400" cy="1323439"/>
            </a:xfrm>
            <a:prstGeom prst="rect">
              <a:avLst/>
            </a:prstGeom>
            <a:noFill/>
          </p:spPr>
          <p:txBody>
            <a:bodyPr wrap="square" rtlCol="0">
              <a:spAutoFit/>
            </a:bodyPr>
            <a:lstStyle/>
            <a:p>
              <a:pPr algn="ctr"/>
              <a:r>
                <a:rPr lang="en-US" sz="8000" b="1" dirty="0" smtClean="0">
                  <a:solidFill>
                    <a:srgbClr val="D9D9D9"/>
                  </a:solidFill>
                </a:rPr>
                <a:t>N</a:t>
              </a:r>
              <a:endParaRPr lang="en-US" sz="8000" b="1" dirty="0">
                <a:solidFill>
                  <a:srgbClr val="D9D9D9"/>
                </a:solidFill>
              </a:endParaRPr>
            </a:p>
          </p:txBody>
        </p:sp>
        <p:sp>
          <p:nvSpPr>
            <p:cNvPr id="18" name="TextBox 17"/>
            <p:cNvSpPr txBox="1"/>
            <p:nvPr/>
          </p:nvSpPr>
          <p:spPr>
            <a:xfrm>
              <a:off x="5591392" y="381000"/>
              <a:ext cx="1041400" cy="1323439"/>
            </a:xfrm>
            <a:prstGeom prst="rect">
              <a:avLst/>
            </a:prstGeom>
            <a:noFill/>
          </p:spPr>
          <p:txBody>
            <a:bodyPr wrap="square" rtlCol="0">
              <a:spAutoFit/>
            </a:bodyPr>
            <a:lstStyle/>
            <a:p>
              <a:pPr algn="ctr"/>
              <a:r>
                <a:rPr lang="en-US" sz="8000" b="1" dirty="0" smtClean="0">
                  <a:solidFill>
                    <a:srgbClr val="D9D9D9"/>
                  </a:solidFill>
                </a:rPr>
                <a:t>I</a:t>
              </a:r>
              <a:endParaRPr lang="en-US" sz="8000" b="1" dirty="0">
                <a:solidFill>
                  <a:srgbClr val="D9D9D9"/>
                </a:solidFill>
              </a:endParaRPr>
            </a:p>
          </p:txBody>
        </p:sp>
        <p:sp>
          <p:nvSpPr>
            <p:cNvPr id="20" name="TextBox 19"/>
            <p:cNvSpPr txBox="1"/>
            <p:nvPr/>
          </p:nvSpPr>
          <p:spPr>
            <a:xfrm>
              <a:off x="6747092" y="381000"/>
              <a:ext cx="949108" cy="1323439"/>
            </a:xfrm>
            <a:prstGeom prst="rect">
              <a:avLst/>
            </a:prstGeom>
            <a:noFill/>
          </p:spPr>
          <p:txBody>
            <a:bodyPr wrap="square" rtlCol="0">
              <a:spAutoFit/>
            </a:bodyPr>
            <a:lstStyle/>
            <a:p>
              <a:pPr algn="ctr"/>
              <a:r>
                <a:rPr lang="en-US" sz="8000" b="1" dirty="0" smtClean="0">
                  <a:solidFill>
                    <a:srgbClr val="D9D9D9"/>
                  </a:solidFill>
                </a:rPr>
                <a:t>N</a:t>
              </a:r>
              <a:endParaRPr lang="en-US" sz="8000" b="1" dirty="0">
                <a:solidFill>
                  <a:srgbClr val="D9D9D9"/>
                </a:solidFill>
              </a:endParaRPr>
            </a:p>
          </p:txBody>
        </p:sp>
        <p:sp>
          <p:nvSpPr>
            <p:cNvPr id="21" name="TextBox 20"/>
            <p:cNvSpPr txBox="1"/>
            <p:nvPr/>
          </p:nvSpPr>
          <p:spPr>
            <a:xfrm>
              <a:off x="7710961" y="381000"/>
              <a:ext cx="914400" cy="1323439"/>
            </a:xfrm>
            <a:prstGeom prst="rect">
              <a:avLst/>
            </a:prstGeom>
            <a:noFill/>
          </p:spPr>
          <p:txBody>
            <a:bodyPr wrap="square" rtlCol="0">
              <a:spAutoFit/>
            </a:bodyPr>
            <a:lstStyle/>
            <a:p>
              <a:pPr algn="ctr"/>
              <a:r>
                <a:rPr lang="en-US" sz="8000" b="1" dirty="0" smtClean="0">
                  <a:solidFill>
                    <a:srgbClr val="D9D9D9"/>
                  </a:solidFill>
                </a:rPr>
                <a:t>G</a:t>
              </a:r>
              <a:endParaRPr lang="en-US" sz="8000" b="1" dirty="0">
                <a:solidFill>
                  <a:srgbClr val="D9D9D9"/>
                </a:solidFill>
              </a:endParaRPr>
            </a:p>
          </p:txBody>
        </p:sp>
      </p:grpSp>
      <p:pic>
        <p:nvPicPr>
          <p:cNvPr id="22" name="Picture 21"/>
          <p:cNvPicPr/>
          <p:nvPr/>
        </p:nvPicPr>
        <p:blipFill>
          <a:blip r:embed="rId4" cstate="print">
            <a:extLst>
              <a:ext uri="{28A0092B-C50C-407E-A947-70E740481C1C}">
                <a14:useLocalDpi xmlns:a14="http://schemas.microsoft.com/office/drawing/2010/main" val="0"/>
              </a:ext>
            </a:extLst>
          </a:blip>
          <a:stretch>
            <a:fillRect/>
          </a:stretch>
        </p:blipFill>
        <p:spPr bwMode="auto">
          <a:xfrm>
            <a:off x="3127248" y="3355848"/>
            <a:ext cx="2816352" cy="2816352"/>
          </a:xfrm>
          <a:prstGeom prst="rect">
            <a:avLst/>
          </a:prstGeom>
          <a:noFill/>
          <a:ln>
            <a:noFill/>
          </a:ln>
        </p:spPr>
      </p:pic>
      <p:grpSp>
        <p:nvGrpSpPr>
          <p:cNvPr id="28" name="Group 27"/>
          <p:cNvGrpSpPr/>
          <p:nvPr/>
        </p:nvGrpSpPr>
        <p:grpSpPr>
          <a:xfrm>
            <a:off x="36163" y="-26879"/>
            <a:ext cx="7477582" cy="1246079"/>
            <a:chOff x="36163" y="-26879"/>
            <a:chExt cx="7477582" cy="1246079"/>
          </a:xfrm>
        </p:grpSpPr>
        <p:sp>
          <p:nvSpPr>
            <p:cNvPr id="29" name="TextBox 28"/>
            <p:cNvSpPr txBox="1"/>
            <p:nvPr/>
          </p:nvSpPr>
          <p:spPr>
            <a:xfrm>
              <a:off x="36163" y="228600"/>
              <a:ext cx="7477582"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            B</a:t>
              </a:r>
              <a:endParaRPr lang="en-US" sz="4800" b="1" dirty="0">
                <a:latin typeface="Calibri"/>
                <a:cs typeface="Calibri"/>
              </a:endParaRPr>
            </a:p>
          </p:txBody>
        </p:sp>
        <p:sp>
          <p:nvSpPr>
            <p:cNvPr id="30" name="Explosion 2 29"/>
            <p:cNvSpPr/>
            <p:nvPr/>
          </p:nvSpPr>
          <p:spPr>
            <a:xfrm>
              <a:off x="3109804" y="-26879"/>
              <a:ext cx="1385996" cy="1246079"/>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smtClean="0">
                  <a:latin typeface="Baskerville Old Face" panose="02020602080505020303" pitchFamily="18" charset="0"/>
                </a:rPr>
                <a:t>A</a:t>
              </a:r>
              <a:endParaRPr lang="en-US" dirty="0">
                <a:latin typeface="Baskerville Old Face" panose="02020602080505020303" pitchFamily="18" charset="0"/>
              </a:endParaRPr>
            </a:p>
          </p:txBody>
        </p:sp>
        <p:pic>
          <p:nvPicPr>
            <p:cNvPr id="31" name="Picture 30" descr="bigstock-Retro-Yellow-Cab-Silhouette--47521402.jp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3000" y="0"/>
              <a:ext cx="2476498" cy="1105816"/>
            </a:xfrm>
            <a:prstGeom prst="rect">
              <a:avLst/>
            </a:prstGeom>
          </p:spPr>
        </p:pic>
      </p:grpSp>
    </p:spTree>
    <p:extLst>
      <p:ext uri="{BB962C8B-B14F-4D97-AF65-F5344CB8AC3E}">
        <p14:creationId xmlns:p14="http://schemas.microsoft.com/office/powerpoint/2010/main" val="2560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871810"/>
            <a:ext cx="8229600" cy="1143000"/>
          </a:xfrm>
        </p:spPr>
        <p:txBody>
          <a:bodyPr>
            <a:normAutofit/>
          </a:bodyPr>
          <a:lstStyle/>
          <a:p>
            <a:r>
              <a:rPr lang="en-US" sz="3600" dirty="0" smtClean="0">
                <a:latin typeface="Calibri"/>
                <a:cs typeface="Calibri"/>
              </a:rPr>
              <a:t>Patterns </a:t>
            </a:r>
            <a:r>
              <a:rPr lang="en-US" sz="3600" dirty="0">
                <a:latin typeface="Calibri"/>
                <a:cs typeface="Calibri"/>
              </a:rPr>
              <a:t>of Automatic </a:t>
            </a:r>
            <a:r>
              <a:rPr lang="en-US" sz="3600" dirty="0" smtClean="0">
                <a:latin typeface="Calibri"/>
                <a:cs typeface="Calibri"/>
              </a:rPr>
              <a:t>Thinking are</a:t>
            </a:r>
            <a:endParaRPr lang="en-US" sz="3600" dirty="0">
              <a:latin typeface="Calibri"/>
              <a:cs typeface="Calibri"/>
            </a:endParaRPr>
          </a:p>
        </p:txBody>
      </p:sp>
      <p:sp>
        <p:nvSpPr>
          <p:cNvPr id="42" name="Slide Number Placeholder 41"/>
          <p:cNvSpPr>
            <a:spLocks noGrp="1"/>
          </p:cNvSpPr>
          <p:nvPr>
            <p:ph type="sldNum" sz="quarter" idx="12"/>
          </p:nvPr>
        </p:nvSpPr>
        <p:spPr>
          <a:prstGeom prst="rect">
            <a:avLst/>
          </a:prstGeom>
        </p:spPr>
        <p:txBody>
          <a:bodyPr/>
          <a:lstStyle/>
          <a:p>
            <a:fld id="{4BA44395-1FC4-4D95-9DFD-4A39139D9104}" type="slidenum">
              <a:rPr lang="en-US" smtClean="0"/>
              <a:pPr/>
              <a:t>63</a:t>
            </a:fld>
            <a:endParaRPr lang="en-US" dirty="0"/>
          </a:p>
        </p:txBody>
      </p:sp>
      <p:grpSp>
        <p:nvGrpSpPr>
          <p:cNvPr id="4" name="Group 3"/>
          <p:cNvGrpSpPr/>
          <p:nvPr/>
        </p:nvGrpSpPr>
        <p:grpSpPr>
          <a:xfrm>
            <a:off x="304800" y="1635933"/>
            <a:ext cx="8320561" cy="1323439"/>
            <a:chOff x="304800" y="381000"/>
            <a:chExt cx="8320561" cy="1323439"/>
          </a:xfrm>
        </p:grpSpPr>
        <p:sp>
          <p:nvSpPr>
            <p:cNvPr id="2" name="TextBox 1"/>
            <p:cNvSpPr txBox="1"/>
            <p:nvPr/>
          </p:nvSpPr>
          <p:spPr>
            <a:xfrm>
              <a:off x="304800" y="381000"/>
              <a:ext cx="1016000" cy="1323439"/>
            </a:xfrm>
            <a:prstGeom prst="rect">
              <a:avLst/>
            </a:prstGeom>
            <a:noFill/>
          </p:spPr>
          <p:txBody>
            <a:bodyPr wrap="square" rtlCol="0">
              <a:spAutoFit/>
            </a:bodyPr>
            <a:lstStyle/>
            <a:p>
              <a:pPr algn="r"/>
              <a:r>
                <a:rPr lang="en-US" sz="8000" b="1" dirty="0" smtClean="0"/>
                <a:t>D</a:t>
              </a:r>
              <a:endParaRPr lang="en-US" sz="8000" b="1" dirty="0"/>
            </a:p>
          </p:txBody>
        </p:sp>
        <p:sp>
          <p:nvSpPr>
            <p:cNvPr id="14" name="TextBox 13"/>
            <p:cNvSpPr txBox="1"/>
            <p:nvPr/>
          </p:nvSpPr>
          <p:spPr>
            <a:xfrm>
              <a:off x="1565492" y="381000"/>
              <a:ext cx="838200" cy="1323439"/>
            </a:xfrm>
            <a:prstGeom prst="rect">
              <a:avLst/>
            </a:prstGeom>
            <a:noFill/>
          </p:spPr>
          <p:txBody>
            <a:bodyPr wrap="square" rtlCol="0">
              <a:spAutoFit/>
            </a:bodyPr>
            <a:lstStyle/>
            <a:p>
              <a:r>
                <a:rPr lang="en-US" sz="8000" b="1" dirty="0" smtClean="0">
                  <a:solidFill>
                    <a:srgbClr val="000000"/>
                  </a:solidFill>
                </a:rPr>
                <a:t>R</a:t>
              </a:r>
              <a:endParaRPr lang="en-US" sz="8000" b="1" dirty="0">
                <a:solidFill>
                  <a:srgbClr val="000000"/>
                </a:solidFill>
              </a:endParaRPr>
            </a:p>
          </p:txBody>
        </p:sp>
        <p:sp>
          <p:nvSpPr>
            <p:cNvPr id="15" name="TextBox 14"/>
            <p:cNvSpPr txBox="1"/>
            <p:nvPr/>
          </p:nvSpPr>
          <p:spPr>
            <a:xfrm>
              <a:off x="2467192" y="381000"/>
              <a:ext cx="1038008" cy="1323439"/>
            </a:xfrm>
            <a:prstGeom prst="rect">
              <a:avLst/>
            </a:prstGeom>
            <a:noFill/>
          </p:spPr>
          <p:txBody>
            <a:bodyPr wrap="square" rtlCol="0">
              <a:spAutoFit/>
            </a:bodyPr>
            <a:lstStyle/>
            <a:p>
              <a:pPr algn="ctr"/>
              <a:r>
                <a:rPr lang="en-US" sz="8000" b="1" dirty="0" smtClean="0">
                  <a:solidFill>
                    <a:srgbClr val="000000"/>
                  </a:solidFill>
                </a:rPr>
                <a:t>A</a:t>
              </a:r>
              <a:endParaRPr lang="en-US" sz="8000" b="1" dirty="0">
                <a:solidFill>
                  <a:srgbClr val="000000"/>
                </a:solidFill>
              </a:endParaRPr>
            </a:p>
          </p:txBody>
        </p:sp>
        <p:sp>
          <p:nvSpPr>
            <p:cNvPr id="16" name="TextBox 15"/>
            <p:cNvSpPr txBox="1"/>
            <p:nvPr/>
          </p:nvSpPr>
          <p:spPr>
            <a:xfrm>
              <a:off x="3470492" y="381000"/>
              <a:ext cx="949108" cy="1323439"/>
            </a:xfrm>
            <a:prstGeom prst="rect">
              <a:avLst/>
            </a:prstGeom>
            <a:noFill/>
          </p:spPr>
          <p:txBody>
            <a:bodyPr wrap="square" rtlCol="0">
              <a:spAutoFit/>
            </a:bodyPr>
            <a:lstStyle/>
            <a:p>
              <a:pPr algn="ctr"/>
              <a:r>
                <a:rPr lang="en-US" sz="8000" b="1" dirty="0">
                  <a:solidFill>
                    <a:srgbClr val="D9D9D9"/>
                  </a:solidFill>
                </a:rPr>
                <a:t>I</a:t>
              </a:r>
            </a:p>
          </p:txBody>
        </p:sp>
        <p:sp>
          <p:nvSpPr>
            <p:cNvPr id="17" name="TextBox 16"/>
            <p:cNvSpPr txBox="1"/>
            <p:nvPr/>
          </p:nvSpPr>
          <p:spPr>
            <a:xfrm>
              <a:off x="4486492" y="381000"/>
              <a:ext cx="1041400" cy="1323439"/>
            </a:xfrm>
            <a:prstGeom prst="rect">
              <a:avLst/>
            </a:prstGeom>
            <a:noFill/>
          </p:spPr>
          <p:txBody>
            <a:bodyPr wrap="square" rtlCol="0">
              <a:spAutoFit/>
            </a:bodyPr>
            <a:lstStyle/>
            <a:p>
              <a:pPr algn="ctr"/>
              <a:r>
                <a:rPr lang="en-US" sz="8000" b="1" dirty="0" smtClean="0">
                  <a:solidFill>
                    <a:srgbClr val="D9D9D9"/>
                  </a:solidFill>
                </a:rPr>
                <a:t>N</a:t>
              </a:r>
              <a:endParaRPr lang="en-US" sz="8000" b="1" dirty="0">
                <a:solidFill>
                  <a:srgbClr val="D9D9D9"/>
                </a:solidFill>
              </a:endParaRPr>
            </a:p>
          </p:txBody>
        </p:sp>
        <p:sp>
          <p:nvSpPr>
            <p:cNvPr id="18" name="TextBox 17"/>
            <p:cNvSpPr txBox="1"/>
            <p:nvPr/>
          </p:nvSpPr>
          <p:spPr>
            <a:xfrm>
              <a:off x="5591392" y="381000"/>
              <a:ext cx="1041400" cy="1323439"/>
            </a:xfrm>
            <a:prstGeom prst="rect">
              <a:avLst/>
            </a:prstGeom>
            <a:noFill/>
          </p:spPr>
          <p:txBody>
            <a:bodyPr wrap="square" rtlCol="0">
              <a:spAutoFit/>
            </a:bodyPr>
            <a:lstStyle/>
            <a:p>
              <a:pPr algn="ctr"/>
              <a:r>
                <a:rPr lang="en-US" sz="8000" b="1" dirty="0" smtClean="0">
                  <a:solidFill>
                    <a:srgbClr val="D9D9D9"/>
                  </a:solidFill>
                </a:rPr>
                <a:t>I</a:t>
              </a:r>
              <a:endParaRPr lang="en-US" sz="8000" b="1" dirty="0">
                <a:solidFill>
                  <a:srgbClr val="D9D9D9"/>
                </a:solidFill>
              </a:endParaRPr>
            </a:p>
          </p:txBody>
        </p:sp>
        <p:sp>
          <p:nvSpPr>
            <p:cNvPr id="20" name="TextBox 19"/>
            <p:cNvSpPr txBox="1"/>
            <p:nvPr/>
          </p:nvSpPr>
          <p:spPr>
            <a:xfrm>
              <a:off x="6747092" y="381000"/>
              <a:ext cx="949108" cy="1323439"/>
            </a:xfrm>
            <a:prstGeom prst="rect">
              <a:avLst/>
            </a:prstGeom>
            <a:noFill/>
          </p:spPr>
          <p:txBody>
            <a:bodyPr wrap="square" rtlCol="0">
              <a:spAutoFit/>
            </a:bodyPr>
            <a:lstStyle/>
            <a:p>
              <a:pPr algn="ctr"/>
              <a:r>
                <a:rPr lang="en-US" sz="8000" b="1" dirty="0" smtClean="0">
                  <a:solidFill>
                    <a:srgbClr val="D9D9D9"/>
                  </a:solidFill>
                </a:rPr>
                <a:t>N</a:t>
              </a:r>
              <a:endParaRPr lang="en-US" sz="8000" b="1" dirty="0">
                <a:solidFill>
                  <a:srgbClr val="D9D9D9"/>
                </a:solidFill>
              </a:endParaRPr>
            </a:p>
          </p:txBody>
        </p:sp>
        <p:sp>
          <p:nvSpPr>
            <p:cNvPr id="21" name="TextBox 20"/>
            <p:cNvSpPr txBox="1"/>
            <p:nvPr/>
          </p:nvSpPr>
          <p:spPr>
            <a:xfrm>
              <a:off x="7710961" y="381000"/>
              <a:ext cx="914400" cy="1323439"/>
            </a:xfrm>
            <a:prstGeom prst="rect">
              <a:avLst/>
            </a:prstGeom>
            <a:noFill/>
          </p:spPr>
          <p:txBody>
            <a:bodyPr wrap="square" rtlCol="0">
              <a:spAutoFit/>
            </a:bodyPr>
            <a:lstStyle/>
            <a:p>
              <a:pPr algn="ctr"/>
              <a:r>
                <a:rPr lang="en-US" sz="8000" b="1" dirty="0" smtClean="0">
                  <a:solidFill>
                    <a:srgbClr val="D9D9D9"/>
                  </a:solidFill>
                </a:rPr>
                <a:t>G</a:t>
              </a:r>
              <a:endParaRPr lang="en-US" sz="8000" b="1" dirty="0">
                <a:solidFill>
                  <a:srgbClr val="D9D9D9"/>
                </a:solidFill>
              </a:endParaRPr>
            </a:p>
          </p:txBody>
        </p:sp>
      </p:grpSp>
      <p:pic>
        <p:nvPicPr>
          <p:cNvPr id="22" name="Picture 21"/>
          <p:cNvPicPr/>
          <p:nvPr/>
        </p:nvPicPr>
        <p:blipFill>
          <a:blip r:embed="rId3" cstate="print">
            <a:extLst>
              <a:ext uri="{28A0092B-C50C-407E-A947-70E740481C1C}">
                <a14:useLocalDpi xmlns:a14="http://schemas.microsoft.com/office/drawing/2010/main" val="0"/>
              </a:ext>
            </a:extLst>
          </a:blip>
          <a:stretch>
            <a:fillRect/>
          </a:stretch>
        </p:blipFill>
        <p:spPr bwMode="auto">
          <a:xfrm>
            <a:off x="1451164" y="3203704"/>
            <a:ext cx="952528" cy="952528"/>
          </a:xfrm>
          <a:prstGeom prst="rect">
            <a:avLst/>
          </a:prstGeom>
          <a:noFill/>
          <a:ln>
            <a:noFill/>
          </a:ln>
        </p:spPr>
      </p:pic>
      <p:pic>
        <p:nvPicPr>
          <p:cNvPr id="23" name="Picture 22"/>
          <p:cNvPicPr/>
          <p:nvPr/>
        </p:nvPicPr>
        <p:blipFill>
          <a:blip r:embed="rId4" cstate="print">
            <a:extLst>
              <a:ext uri="{28A0092B-C50C-407E-A947-70E740481C1C}">
                <a14:useLocalDpi xmlns:a14="http://schemas.microsoft.com/office/drawing/2010/main" val="0"/>
              </a:ext>
            </a:extLst>
          </a:blip>
          <a:stretch>
            <a:fillRect/>
          </a:stretch>
        </p:blipFill>
        <p:spPr bwMode="auto">
          <a:xfrm>
            <a:off x="3124200" y="3559060"/>
            <a:ext cx="2819400" cy="2819400"/>
          </a:xfrm>
          <a:prstGeom prst="rect">
            <a:avLst/>
          </a:prstGeom>
          <a:noFill/>
          <a:ln>
            <a:noFill/>
          </a:ln>
        </p:spPr>
      </p:pic>
      <p:grpSp>
        <p:nvGrpSpPr>
          <p:cNvPr id="24" name="Group 23"/>
          <p:cNvGrpSpPr/>
          <p:nvPr/>
        </p:nvGrpSpPr>
        <p:grpSpPr>
          <a:xfrm>
            <a:off x="36163" y="-26879"/>
            <a:ext cx="7477582" cy="1246079"/>
            <a:chOff x="36163" y="-26879"/>
            <a:chExt cx="7477582" cy="1246079"/>
          </a:xfrm>
        </p:grpSpPr>
        <p:sp>
          <p:nvSpPr>
            <p:cNvPr id="26" name="TextBox 25"/>
            <p:cNvSpPr txBox="1"/>
            <p:nvPr/>
          </p:nvSpPr>
          <p:spPr>
            <a:xfrm>
              <a:off x="36163" y="228600"/>
              <a:ext cx="7477582"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            B</a:t>
              </a:r>
              <a:endParaRPr lang="en-US" sz="4800" b="1" dirty="0">
                <a:latin typeface="Calibri"/>
                <a:cs typeface="Calibri"/>
              </a:endParaRPr>
            </a:p>
          </p:txBody>
        </p:sp>
        <p:sp>
          <p:nvSpPr>
            <p:cNvPr id="27" name="Explosion 2 26"/>
            <p:cNvSpPr/>
            <p:nvPr/>
          </p:nvSpPr>
          <p:spPr>
            <a:xfrm>
              <a:off x="3109804" y="-26879"/>
              <a:ext cx="1385996" cy="1246079"/>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smtClean="0">
                  <a:latin typeface="Baskerville Old Face" panose="02020602080505020303" pitchFamily="18" charset="0"/>
                </a:rPr>
                <a:t>A</a:t>
              </a:r>
              <a:endParaRPr lang="en-US" dirty="0">
                <a:latin typeface="Baskerville Old Face" panose="02020602080505020303" pitchFamily="18" charset="0"/>
              </a:endParaRPr>
            </a:p>
          </p:txBody>
        </p:sp>
        <p:pic>
          <p:nvPicPr>
            <p:cNvPr id="28" name="Picture 27" descr="bigstock-Retro-Yellow-Cab-Silhouette--47521402.jp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3000" y="0"/>
              <a:ext cx="2476498" cy="1105816"/>
            </a:xfrm>
            <a:prstGeom prst="rect">
              <a:avLst/>
            </a:prstGeom>
          </p:spPr>
        </p:pic>
      </p:grpSp>
      <p:pic>
        <p:nvPicPr>
          <p:cNvPr id="2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200400"/>
            <a:ext cx="926818" cy="8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9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884238"/>
            <a:ext cx="8229600" cy="1143000"/>
          </a:xfrm>
        </p:spPr>
        <p:txBody>
          <a:bodyPr>
            <a:normAutofit/>
          </a:bodyPr>
          <a:lstStyle/>
          <a:p>
            <a:r>
              <a:rPr lang="en-US" sz="3600" dirty="0" smtClean="0">
                <a:latin typeface="Calibri"/>
                <a:cs typeface="Calibri"/>
              </a:rPr>
              <a:t>Patterns </a:t>
            </a:r>
            <a:r>
              <a:rPr lang="en-US" sz="3600" dirty="0">
                <a:latin typeface="Calibri"/>
                <a:cs typeface="Calibri"/>
              </a:rPr>
              <a:t>of Automatic </a:t>
            </a:r>
            <a:r>
              <a:rPr lang="en-US" sz="3600" dirty="0" smtClean="0">
                <a:latin typeface="Calibri"/>
                <a:cs typeface="Calibri"/>
              </a:rPr>
              <a:t>Thinking are</a:t>
            </a:r>
            <a:endParaRPr lang="en-US" sz="3600" dirty="0">
              <a:latin typeface="Calibri"/>
              <a:cs typeface="Calibri"/>
            </a:endParaRPr>
          </a:p>
        </p:txBody>
      </p:sp>
      <p:sp>
        <p:nvSpPr>
          <p:cNvPr id="42" name="Slide Number Placeholder 41"/>
          <p:cNvSpPr>
            <a:spLocks noGrp="1"/>
          </p:cNvSpPr>
          <p:nvPr>
            <p:ph type="sldNum" sz="quarter" idx="12"/>
          </p:nvPr>
        </p:nvSpPr>
        <p:spPr>
          <a:prstGeom prst="rect">
            <a:avLst/>
          </a:prstGeom>
        </p:spPr>
        <p:txBody>
          <a:bodyPr/>
          <a:lstStyle/>
          <a:p>
            <a:fld id="{4BA44395-1FC4-4D95-9DFD-4A39139D9104}" type="slidenum">
              <a:rPr lang="en-US" smtClean="0"/>
              <a:pPr/>
              <a:t>64</a:t>
            </a:fld>
            <a:endParaRPr lang="en-US" dirty="0"/>
          </a:p>
        </p:txBody>
      </p:sp>
      <p:grpSp>
        <p:nvGrpSpPr>
          <p:cNvPr id="4" name="Group 3"/>
          <p:cNvGrpSpPr/>
          <p:nvPr/>
        </p:nvGrpSpPr>
        <p:grpSpPr>
          <a:xfrm>
            <a:off x="304800" y="1648361"/>
            <a:ext cx="8320561" cy="1323439"/>
            <a:chOff x="304800" y="381000"/>
            <a:chExt cx="8320561" cy="1323439"/>
          </a:xfrm>
        </p:grpSpPr>
        <p:sp>
          <p:nvSpPr>
            <p:cNvPr id="2" name="TextBox 1"/>
            <p:cNvSpPr txBox="1"/>
            <p:nvPr/>
          </p:nvSpPr>
          <p:spPr>
            <a:xfrm>
              <a:off x="304800" y="381000"/>
              <a:ext cx="1016000" cy="1323439"/>
            </a:xfrm>
            <a:prstGeom prst="rect">
              <a:avLst/>
            </a:prstGeom>
            <a:noFill/>
          </p:spPr>
          <p:txBody>
            <a:bodyPr wrap="square" rtlCol="0">
              <a:spAutoFit/>
            </a:bodyPr>
            <a:lstStyle/>
            <a:p>
              <a:pPr algn="r"/>
              <a:r>
                <a:rPr lang="en-US" sz="8000" b="1" dirty="0" smtClean="0"/>
                <a:t>D</a:t>
              </a:r>
              <a:endParaRPr lang="en-US" sz="8000" b="1" dirty="0"/>
            </a:p>
          </p:txBody>
        </p:sp>
        <p:sp>
          <p:nvSpPr>
            <p:cNvPr id="14" name="TextBox 13"/>
            <p:cNvSpPr txBox="1"/>
            <p:nvPr/>
          </p:nvSpPr>
          <p:spPr>
            <a:xfrm>
              <a:off x="1565492" y="381000"/>
              <a:ext cx="838200" cy="1323439"/>
            </a:xfrm>
            <a:prstGeom prst="rect">
              <a:avLst/>
            </a:prstGeom>
            <a:noFill/>
          </p:spPr>
          <p:txBody>
            <a:bodyPr wrap="square" rtlCol="0">
              <a:spAutoFit/>
            </a:bodyPr>
            <a:lstStyle/>
            <a:p>
              <a:r>
                <a:rPr lang="en-US" sz="8000" b="1" dirty="0" smtClean="0">
                  <a:solidFill>
                    <a:srgbClr val="000000"/>
                  </a:solidFill>
                </a:rPr>
                <a:t>R</a:t>
              </a:r>
              <a:endParaRPr lang="en-US" sz="8000" b="1" dirty="0">
                <a:solidFill>
                  <a:srgbClr val="000000"/>
                </a:solidFill>
              </a:endParaRPr>
            </a:p>
          </p:txBody>
        </p:sp>
        <p:sp>
          <p:nvSpPr>
            <p:cNvPr id="15" name="TextBox 14"/>
            <p:cNvSpPr txBox="1"/>
            <p:nvPr/>
          </p:nvSpPr>
          <p:spPr>
            <a:xfrm>
              <a:off x="2467192" y="381000"/>
              <a:ext cx="1038008" cy="1323439"/>
            </a:xfrm>
            <a:prstGeom prst="rect">
              <a:avLst/>
            </a:prstGeom>
            <a:noFill/>
          </p:spPr>
          <p:txBody>
            <a:bodyPr wrap="square" rtlCol="0">
              <a:spAutoFit/>
            </a:bodyPr>
            <a:lstStyle/>
            <a:p>
              <a:pPr algn="ctr"/>
              <a:r>
                <a:rPr lang="en-US" sz="8000" b="1" dirty="0" smtClean="0">
                  <a:solidFill>
                    <a:srgbClr val="000000"/>
                  </a:solidFill>
                </a:rPr>
                <a:t>A</a:t>
              </a:r>
              <a:endParaRPr lang="en-US" sz="8000" b="1" dirty="0">
                <a:solidFill>
                  <a:srgbClr val="000000"/>
                </a:solidFill>
              </a:endParaRPr>
            </a:p>
          </p:txBody>
        </p:sp>
        <p:sp>
          <p:nvSpPr>
            <p:cNvPr id="16" name="TextBox 15"/>
            <p:cNvSpPr txBox="1"/>
            <p:nvPr/>
          </p:nvSpPr>
          <p:spPr>
            <a:xfrm>
              <a:off x="3470492" y="381000"/>
              <a:ext cx="949108" cy="1323439"/>
            </a:xfrm>
            <a:prstGeom prst="rect">
              <a:avLst/>
            </a:prstGeom>
            <a:noFill/>
          </p:spPr>
          <p:txBody>
            <a:bodyPr wrap="square" rtlCol="0">
              <a:spAutoFit/>
            </a:bodyPr>
            <a:lstStyle/>
            <a:p>
              <a:pPr algn="ctr"/>
              <a:r>
                <a:rPr lang="en-US" sz="8000" b="1" dirty="0">
                  <a:solidFill>
                    <a:srgbClr val="000000"/>
                  </a:solidFill>
                </a:rPr>
                <a:t>I</a:t>
              </a:r>
            </a:p>
          </p:txBody>
        </p:sp>
        <p:sp>
          <p:nvSpPr>
            <p:cNvPr id="17" name="TextBox 16"/>
            <p:cNvSpPr txBox="1"/>
            <p:nvPr/>
          </p:nvSpPr>
          <p:spPr>
            <a:xfrm>
              <a:off x="4486492" y="381000"/>
              <a:ext cx="1041400" cy="1323439"/>
            </a:xfrm>
            <a:prstGeom prst="rect">
              <a:avLst/>
            </a:prstGeom>
            <a:noFill/>
          </p:spPr>
          <p:txBody>
            <a:bodyPr wrap="square" rtlCol="0">
              <a:spAutoFit/>
            </a:bodyPr>
            <a:lstStyle/>
            <a:p>
              <a:pPr algn="ctr"/>
              <a:r>
                <a:rPr lang="en-US" sz="8000" b="1" dirty="0" smtClean="0">
                  <a:solidFill>
                    <a:srgbClr val="D9D9D9"/>
                  </a:solidFill>
                </a:rPr>
                <a:t>N</a:t>
              </a:r>
              <a:endParaRPr lang="en-US" sz="8000" b="1" dirty="0">
                <a:solidFill>
                  <a:srgbClr val="D9D9D9"/>
                </a:solidFill>
              </a:endParaRPr>
            </a:p>
          </p:txBody>
        </p:sp>
        <p:sp>
          <p:nvSpPr>
            <p:cNvPr id="18" name="TextBox 17"/>
            <p:cNvSpPr txBox="1"/>
            <p:nvPr/>
          </p:nvSpPr>
          <p:spPr>
            <a:xfrm>
              <a:off x="5591392" y="381000"/>
              <a:ext cx="1041400" cy="1323439"/>
            </a:xfrm>
            <a:prstGeom prst="rect">
              <a:avLst/>
            </a:prstGeom>
            <a:noFill/>
          </p:spPr>
          <p:txBody>
            <a:bodyPr wrap="square" rtlCol="0">
              <a:spAutoFit/>
            </a:bodyPr>
            <a:lstStyle/>
            <a:p>
              <a:pPr algn="ctr"/>
              <a:r>
                <a:rPr lang="en-US" sz="8000" b="1" dirty="0" smtClean="0">
                  <a:solidFill>
                    <a:srgbClr val="D9D9D9"/>
                  </a:solidFill>
                </a:rPr>
                <a:t>I</a:t>
              </a:r>
              <a:endParaRPr lang="en-US" sz="8000" b="1" dirty="0">
                <a:solidFill>
                  <a:srgbClr val="D9D9D9"/>
                </a:solidFill>
              </a:endParaRPr>
            </a:p>
          </p:txBody>
        </p:sp>
        <p:sp>
          <p:nvSpPr>
            <p:cNvPr id="20" name="TextBox 19"/>
            <p:cNvSpPr txBox="1"/>
            <p:nvPr/>
          </p:nvSpPr>
          <p:spPr>
            <a:xfrm>
              <a:off x="6747092" y="381000"/>
              <a:ext cx="949108" cy="1323439"/>
            </a:xfrm>
            <a:prstGeom prst="rect">
              <a:avLst/>
            </a:prstGeom>
            <a:noFill/>
          </p:spPr>
          <p:txBody>
            <a:bodyPr wrap="square" rtlCol="0">
              <a:spAutoFit/>
            </a:bodyPr>
            <a:lstStyle/>
            <a:p>
              <a:pPr algn="ctr"/>
              <a:r>
                <a:rPr lang="en-US" sz="8000" b="1" dirty="0" smtClean="0">
                  <a:solidFill>
                    <a:srgbClr val="D9D9D9"/>
                  </a:solidFill>
                </a:rPr>
                <a:t>N</a:t>
              </a:r>
              <a:endParaRPr lang="en-US" sz="8000" b="1" dirty="0">
                <a:solidFill>
                  <a:srgbClr val="D9D9D9"/>
                </a:solidFill>
              </a:endParaRPr>
            </a:p>
          </p:txBody>
        </p:sp>
        <p:sp>
          <p:nvSpPr>
            <p:cNvPr id="21" name="TextBox 20"/>
            <p:cNvSpPr txBox="1"/>
            <p:nvPr/>
          </p:nvSpPr>
          <p:spPr>
            <a:xfrm>
              <a:off x="7710961" y="381000"/>
              <a:ext cx="914400" cy="1323439"/>
            </a:xfrm>
            <a:prstGeom prst="rect">
              <a:avLst/>
            </a:prstGeom>
            <a:noFill/>
          </p:spPr>
          <p:txBody>
            <a:bodyPr wrap="square" rtlCol="0">
              <a:spAutoFit/>
            </a:bodyPr>
            <a:lstStyle/>
            <a:p>
              <a:pPr algn="ctr"/>
              <a:r>
                <a:rPr lang="en-US" sz="8000" b="1" dirty="0" smtClean="0">
                  <a:solidFill>
                    <a:srgbClr val="D9D9D9"/>
                  </a:solidFill>
                </a:rPr>
                <a:t>G</a:t>
              </a:r>
              <a:endParaRPr lang="en-US" sz="8000" b="1" dirty="0">
                <a:solidFill>
                  <a:srgbClr val="D9D9D9"/>
                </a:solidFill>
              </a:endParaRPr>
            </a:p>
          </p:txBody>
        </p:sp>
      </p:grpSp>
      <p:pic>
        <p:nvPicPr>
          <p:cNvPr id="22" name="Picture 21"/>
          <p:cNvPicPr/>
          <p:nvPr/>
        </p:nvPicPr>
        <p:blipFill>
          <a:blip r:embed="rId3" cstate="print">
            <a:extLst>
              <a:ext uri="{28A0092B-C50C-407E-A947-70E740481C1C}">
                <a14:useLocalDpi xmlns:a14="http://schemas.microsoft.com/office/drawing/2010/main" val="0"/>
              </a:ext>
            </a:extLst>
          </a:blip>
          <a:stretch>
            <a:fillRect/>
          </a:stretch>
        </p:blipFill>
        <p:spPr bwMode="auto">
          <a:xfrm>
            <a:off x="1395479" y="3127504"/>
            <a:ext cx="952528" cy="952528"/>
          </a:xfrm>
          <a:prstGeom prst="rect">
            <a:avLst/>
          </a:prstGeom>
          <a:noFill/>
          <a:ln>
            <a:noFill/>
          </a:ln>
        </p:spPr>
      </p:pic>
      <p:pic>
        <p:nvPicPr>
          <p:cNvPr id="23" name="Picture 22"/>
          <p:cNvPicPr/>
          <p:nvPr/>
        </p:nvPicPr>
        <p:blipFill>
          <a:blip r:embed="rId4" cstate="print">
            <a:extLst>
              <a:ext uri="{28A0092B-C50C-407E-A947-70E740481C1C}">
                <a14:useLocalDpi xmlns:a14="http://schemas.microsoft.com/office/drawing/2010/main" val="0"/>
              </a:ext>
            </a:extLst>
          </a:blip>
          <a:stretch>
            <a:fillRect/>
          </a:stretch>
        </p:blipFill>
        <p:spPr bwMode="auto">
          <a:xfrm>
            <a:off x="2424207" y="3084655"/>
            <a:ext cx="1028700" cy="1028700"/>
          </a:xfrm>
          <a:prstGeom prst="rect">
            <a:avLst/>
          </a:prstGeom>
          <a:noFill/>
          <a:ln>
            <a:noFill/>
          </a:ln>
        </p:spPr>
      </p:pic>
      <p:pic>
        <p:nvPicPr>
          <p:cNvPr id="24" name="Picture 23"/>
          <p:cNvPicPr/>
          <p:nvPr/>
        </p:nvPicPr>
        <p:blipFill>
          <a:blip r:embed="rId5" cstate="print">
            <a:extLst>
              <a:ext uri="{28A0092B-C50C-407E-A947-70E740481C1C}">
                <a14:useLocalDpi xmlns:a14="http://schemas.microsoft.com/office/drawing/2010/main" val="0"/>
              </a:ext>
            </a:extLst>
          </a:blip>
          <a:stretch>
            <a:fillRect/>
          </a:stretch>
        </p:blipFill>
        <p:spPr bwMode="auto">
          <a:xfrm>
            <a:off x="3432048" y="3508248"/>
            <a:ext cx="2816352" cy="2816352"/>
          </a:xfrm>
          <a:prstGeom prst="rect">
            <a:avLst/>
          </a:prstGeom>
          <a:noFill/>
          <a:ln>
            <a:noFill/>
          </a:ln>
        </p:spPr>
      </p:pic>
      <p:grpSp>
        <p:nvGrpSpPr>
          <p:cNvPr id="26" name="Group 25"/>
          <p:cNvGrpSpPr/>
          <p:nvPr/>
        </p:nvGrpSpPr>
        <p:grpSpPr>
          <a:xfrm>
            <a:off x="36163" y="-26879"/>
            <a:ext cx="7477582" cy="1246079"/>
            <a:chOff x="36163" y="-26879"/>
            <a:chExt cx="7477582" cy="1246079"/>
          </a:xfrm>
        </p:grpSpPr>
        <p:sp>
          <p:nvSpPr>
            <p:cNvPr id="27" name="TextBox 26"/>
            <p:cNvSpPr txBox="1"/>
            <p:nvPr/>
          </p:nvSpPr>
          <p:spPr>
            <a:xfrm>
              <a:off x="36163" y="228600"/>
              <a:ext cx="7477582"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            B</a:t>
              </a:r>
              <a:endParaRPr lang="en-US" sz="4800" b="1" dirty="0">
                <a:latin typeface="Calibri"/>
                <a:cs typeface="Calibri"/>
              </a:endParaRPr>
            </a:p>
          </p:txBody>
        </p:sp>
        <p:sp>
          <p:nvSpPr>
            <p:cNvPr id="28" name="Explosion 2 27"/>
            <p:cNvSpPr/>
            <p:nvPr/>
          </p:nvSpPr>
          <p:spPr>
            <a:xfrm>
              <a:off x="3109804" y="-26879"/>
              <a:ext cx="1385996" cy="1246079"/>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smtClean="0">
                  <a:latin typeface="Baskerville Old Face" panose="02020602080505020303" pitchFamily="18" charset="0"/>
                </a:rPr>
                <a:t>A</a:t>
              </a:r>
              <a:endParaRPr lang="en-US" dirty="0">
                <a:latin typeface="Baskerville Old Face" panose="02020602080505020303" pitchFamily="18" charset="0"/>
              </a:endParaRPr>
            </a:p>
          </p:txBody>
        </p:sp>
        <p:pic>
          <p:nvPicPr>
            <p:cNvPr id="29" name="Picture 28" descr="bigstock-Retro-Yellow-Cab-Silhouette--47521402.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3000" y="0"/>
              <a:ext cx="2476498" cy="1105816"/>
            </a:xfrm>
            <a:prstGeom prst="rect">
              <a:avLst/>
            </a:prstGeom>
          </p:spPr>
        </p:pic>
      </p:grpSp>
      <p:pic>
        <p:nvPicPr>
          <p:cNvPr id="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3115263"/>
            <a:ext cx="926818" cy="8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07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884238"/>
            <a:ext cx="8229600" cy="1143000"/>
          </a:xfrm>
        </p:spPr>
        <p:txBody>
          <a:bodyPr>
            <a:normAutofit/>
          </a:bodyPr>
          <a:lstStyle/>
          <a:p>
            <a:r>
              <a:rPr lang="en-US" sz="3600" dirty="0" smtClean="0">
                <a:latin typeface="Calibri"/>
                <a:cs typeface="Calibri"/>
              </a:rPr>
              <a:t>Patterns </a:t>
            </a:r>
            <a:r>
              <a:rPr lang="en-US" sz="3600" dirty="0">
                <a:latin typeface="Calibri"/>
                <a:cs typeface="Calibri"/>
              </a:rPr>
              <a:t>of Automatic </a:t>
            </a:r>
            <a:r>
              <a:rPr lang="en-US" sz="3600" dirty="0" smtClean="0">
                <a:latin typeface="Calibri"/>
                <a:cs typeface="Calibri"/>
              </a:rPr>
              <a:t>Thinking are</a:t>
            </a:r>
            <a:endParaRPr lang="en-US" sz="3600" dirty="0">
              <a:latin typeface="Calibri"/>
              <a:cs typeface="Calibri"/>
            </a:endParaRPr>
          </a:p>
        </p:txBody>
      </p:sp>
      <p:sp>
        <p:nvSpPr>
          <p:cNvPr id="42" name="Slide Number Placeholder 41"/>
          <p:cNvSpPr>
            <a:spLocks noGrp="1"/>
          </p:cNvSpPr>
          <p:nvPr>
            <p:ph type="sldNum" sz="quarter" idx="12"/>
          </p:nvPr>
        </p:nvSpPr>
        <p:spPr>
          <a:prstGeom prst="rect">
            <a:avLst/>
          </a:prstGeom>
        </p:spPr>
        <p:txBody>
          <a:bodyPr/>
          <a:lstStyle/>
          <a:p>
            <a:fld id="{4BA44395-1FC4-4D95-9DFD-4A39139D9104}" type="slidenum">
              <a:rPr lang="en-US" smtClean="0"/>
              <a:pPr/>
              <a:t>65</a:t>
            </a:fld>
            <a:endParaRPr lang="en-US" dirty="0"/>
          </a:p>
        </p:txBody>
      </p:sp>
      <p:grpSp>
        <p:nvGrpSpPr>
          <p:cNvPr id="4" name="Group 3"/>
          <p:cNvGrpSpPr/>
          <p:nvPr/>
        </p:nvGrpSpPr>
        <p:grpSpPr>
          <a:xfrm>
            <a:off x="304800" y="1648361"/>
            <a:ext cx="8320561" cy="1323439"/>
            <a:chOff x="304800" y="381000"/>
            <a:chExt cx="8320561" cy="1323439"/>
          </a:xfrm>
        </p:grpSpPr>
        <p:sp>
          <p:nvSpPr>
            <p:cNvPr id="2" name="TextBox 1"/>
            <p:cNvSpPr txBox="1"/>
            <p:nvPr/>
          </p:nvSpPr>
          <p:spPr>
            <a:xfrm>
              <a:off x="304800" y="381000"/>
              <a:ext cx="1016000" cy="1323439"/>
            </a:xfrm>
            <a:prstGeom prst="rect">
              <a:avLst/>
            </a:prstGeom>
            <a:noFill/>
          </p:spPr>
          <p:txBody>
            <a:bodyPr wrap="square" rtlCol="0">
              <a:spAutoFit/>
            </a:bodyPr>
            <a:lstStyle/>
            <a:p>
              <a:pPr algn="r"/>
              <a:r>
                <a:rPr lang="en-US" sz="8000" b="1" dirty="0" smtClean="0"/>
                <a:t>D</a:t>
              </a:r>
              <a:endParaRPr lang="en-US" sz="8000" b="1" dirty="0"/>
            </a:p>
          </p:txBody>
        </p:sp>
        <p:sp>
          <p:nvSpPr>
            <p:cNvPr id="14" name="TextBox 13"/>
            <p:cNvSpPr txBox="1"/>
            <p:nvPr/>
          </p:nvSpPr>
          <p:spPr>
            <a:xfrm>
              <a:off x="1565492" y="381000"/>
              <a:ext cx="838200" cy="1323439"/>
            </a:xfrm>
            <a:prstGeom prst="rect">
              <a:avLst/>
            </a:prstGeom>
            <a:noFill/>
          </p:spPr>
          <p:txBody>
            <a:bodyPr wrap="square" rtlCol="0">
              <a:spAutoFit/>
            </a:bodyPr>
            <a:lstStyle/>
            <a:p>
              <a:r>
                <a:rPr lang="en-US" sz="8000" b="1" dirty="0" smtClean="0">
                  <a:solidFill>
                    <a:srgbClr val="000000"/>
                  </a:solidFill>
                </a:rPr>
                <a:t>R</a:t>
              </a:r>
              <a:endParaRPr lang="en-US" sz="8000" b="1" dirty="0">
                <a:solidFill>
                  <a:srgbClr val="000000"/>
                </a:solidFill>
              </a:endParaRPr>
            </a:p>
          </p:txBody>
        </p:sp>
        <p:sp>
          <p:nvSpPr>
            <p:cNvPr id="15" name="TextBox 14"/>
            <p:cNvSpPr txBox="1"/>
            <p:nvPr/>
          </p:nvSpPr>
          <p:spPr>
            <a:xfrm>
              <a:off x="2467192" y="381000"/>
              <a:ext cx="1038008" cy="1323439"/>
            </a:xfrm>
            <a:prstGeom prst="rect">
              <a:avLst/>
            </a:prstGeom>
            <a:noFill/>
          </p:spPr>
          <p:txBody>
            <a:bodyPr wrap="square" rtlCol="0">
              <a:spAutoFit/>
            </a:bodyPr>
            <a:lstStyle/>
            <a:p>
              <a:pPr algn="ctr"/>
              <a:r>
                <a:rPr lang="en-US" sz="8000" b="1" dirty="0" smtClean="0">
                  <a:solidFill>
                    <a:srgbClr val="000000"/>
                  </a:solidFill>
                </a:rPr>
                <a:t>A</a:t>
              </a:r>
              <a:endParaRPr lang="en-US" sz="8000" b="1" dirty="0">
                <a:solidFill>
                  <a:srgbClr val="000000"/>
                </a:solidFill>
              </a:endParaRPr>
            </a:p>
          </p:txBody>
        </p:sp>
        <p:sp>
          <p:nvSpPr>
            <p:cNvPr id="16" name="TextBox 15"/>
            <p:cNvSpPr txBox="1"/>
            <p:nvPr/>
          </p:nvSpPr>
          <p:spPr>
            <a:xfrm>
              <a:off x="3470492" y="381000"/>
              <a:ext cx="949108" cy="1323439"/>
            </a:xfrm>
            <a:prstGeom prst="rect">
              <a:avLst/>
            </a:prstGeom>
            <a:noFill/>
          </p:spPr>
          <p:txBody>
            <a:bodyPr wrap="square" rtlCol="0">
              <a:spAutoFit/>
            </a:bodyPr>
            <a:lstStyle/>
            <a:p>
              <a:pPr algn="ctr"/>
              <a:r>
                <a:rPr lang="en-US" sz="8000" b="1" dirty="0">
                  <a:solidFill>
                    <a:srgbClr val="000000"/>
                  </a:solidFill>
                </a:rPr>
                <a:t>I</a:t>
              </a:r>
            </a:p>
          </p:txBody>
        </p:sp>
        <p:sp>
          <p:nvSpPr>
            <p:cNvPr id="17" name="TextBox 16"/>
            <p:cNvSpPr txBox="1"/>
            <p:nvPr/>
          </p:nvSpPr>
          <p:spPr>
            <a:xfrm>
              <a:off x="4486492" y="381000"/>
              <a:ext cx="1041400" cy="1323439"/>
            </a:xfrm>
            <a:prstGeom prst="rect">
              <a:avLst/>
            </a:prstGeom>
            <a:noFill/>
          </p:spPr>
          <p:txBody>
            <a:bodyPr wrap="square" rtlCol="0">
              <a:spAutoFit/>
            </a:bodyPr>
            <a:lstStyle/>
            <a:p>
              <a:pPr algn="ctr"/>
              <a:r>
                <a:rPr lang="en-US" sz="8000" b="1" dirty="0" smtClean="0">
                  <a:solidFill>
                    <a:srgbClr val="000000"/>
                  </a:solidFill>
                </a:rPr>
                <a:t>N</a:t>
              </a:r>
              <a:endParaRPr lang="en-US" sz="8000" b="1" dirty="0">
                <a:solidFill>
                  <a:srgbClr val="000000"/>
                </a:solidFill>
              </a:endParaRPr>
            </a:p>
          </p:txBody>
        </p:sp>
        <p:sp>
          <p:nvSpPr>
            <p:cNvPr id="18" name="TextBox 17"/>
            <p:cNvSpPr txBox="1"/>
            <p:nvPr/>
          </p:nvSpPr>
          <p:spPr>
            <a:xfrm>
              <a:off x="5591392" y="381000"/>
              <a:ext cx="1041400" cy="1323439"/>
            </a:xfrm>
            <a:prstGeom prst="rect">
              <a:avLst/>
            </a:prstGeom>
            <a:noFill/>
          </p:spPr>
          <p:txBody>
            <a:bodyPr wrap="square" rtlCol="0">
              <a:spAutoFit/>
            </a:bodyPr>
            <a:lstStyle/>
            <a:p>
              <a:pPr algn="ctr"/>
              <a:r>
                <a:rPr lang="en-US" sz="8000" b="1" dirty="0" smtClean="0">
                  <a:solidFill>
                    <a:srgbClr val="D9D9D9"/>
                  </a:solidFill>
                </a:rPr>
                <a:t>I</a:t>
              </a:r>
              <a:endParaRPr lang="en-US" sz="8000" b="1" dirty="0">
                <a:solidFill>
                  <a:srgbClr val="D9D9D9"/>
                </a:solidFill>
              </a:endParaRPr>
            </a:p>
          </p:txBody>
        </p:sp>
        <p:sp>
          <p:nvSpPr>
            <p:cNvPr id="20" name="TextBox 19"/>
            <p:cNvSpPr txBox="1"/>
            <p:nvPr/>
          </p:nvSpPr>
          <p:spPr>
            <a:xfrm>
              <a:off x="6747092" y="381000"/>
              <a:ext cx="949108" cy="1323439"/>
            </a:xfrm>
            <a:prstGeom prst="rect">
              <a:avLst/>
            </a:prstGeom>
            <a:noFill/>
          </p:spPr>
          <p:txBody>
            <a:bodyPr wrap="square" rtlCol="0">
              <a:spAutoFit/>
            </a:bodyPr>
            <a:lstStyle/>
            <a:p>
              <a:pPr algn="ctr"/>
              <a:r>
                <a:rPr lang="en-US" sz="8000" b="1" dirty="0" smtClean="0">
                  <a:solidFill>
                    <a:srgbClr val="D9D9D9"/>
                  </a:solidFill>
                </a:rPr>
                <a:t>N</a:t>
              </a:r>
              <a:endParaRPr lang="en-US" sz="8000" b="1" dirty="0">
                <a:solidFill>
                  <a:srgbClr val="D9D9D9"/>
                </a:solidFill>
              </a:endParaRPr>
            </a:p>
          </p:txBody>
        </p:sp>
        <p:sp>
          <p:nvSpPr>
            <p:cNvPr id="21" name="TextBox 20"/>
            <p:cNvSpPr txBox="1"/>
            <p:nvPr/>
          </p:nvSpPr>
          <p:spPr>
            <a:xfrm>
              <a:off x="7710961" y="381000"/>
              <a:ext cx="914400" cy="1323439"/>
            </a:xfrm>
            <a:prstGeom prst="rect">
              <a:avLst/>
            </a:prstGeom>
            <a:noFill/>
          </p:spPr>
          <p:txBody>
            <a:bodyPr wrap="square" rtlCol="0">
              <a:spAutoFit/>
            </a:bodyPr>
            <a:lstStyle/>
            <a:p>
              <a:pPr algn="ctr"/>
              <a:r>
                <a:rPr lang="en-US" sz="8000" b="1" dirty="0" smtClean="0">
                  <a:solidFill>
                    <a:srgbClr val="D9D9D9"/>
                  </a:solidFill>
                </a:rPr>
                <a:t>G</a:t>
              </a:r>
              <a:endParaRPr lang="en-US" sz="8000" b="1" dirty="0">
                <a:solidFill>
                  <a:srgbClr val="D9D9D9"/>
                </a:solidFill>
              </a:endParaRPr>
            </a:p>
          </p:txBody>
        </p:sp>
      </p:grpSp>
      <p:pic>
        <p:nvPicPr>
          <p:cNvPr id="22" name="Picture 21"/>
          <p:cNvPicPr/>
          <p:nvPr/>
        </p:nvPicPr>
        <p:blipFill>
          <a:blip r:embed="rId3" cstate="print">
            <a:extLst>
              <a:ext uri="{28A0092B-C50C-407E-A947-70E740481C1C}">
                <a14:useLocalDpi xmlns:a14="http://schemas.microsoft.com/office/drawing/2010/main" val="0"/>
              </a:ext>
            </a:extLst>
          </a:blip>
          <a:stretch>
            <a:fillRect/>
          </a:stretch>
        </p:blipFill>
        <p:spPr bwMode="auto">
          <a:xfrm>
            <a:off x="1409672" y="2975104"/>
            <a:ext cx="952528" cy="952528"/>
          </a:xfrm>
          <a:prstGeom prst="rect">
            <a:avLst/>
          </a:prstGeom>
          <a:noFill/>
          <a:ln>
            <a:noFill/>
          </a:ln>
        </p:spPr>
      </p:pic>
      <p:pic>
        <p:nvPicPr>
          <p:cNvPr id="23" name="Picture 22"/>
          <p:cNvPicPr/>
          <p:nvPr/>
        </p:nvPicPr>
        <p:blipFill>
          <a:blip r:embed="rId4" cstate="print">
            <a:extLst>
              <a:ext uri="{28A0092B-C50C-407E-A947-70E740481C1C}">
                <a14:useLocalDpi xmlns:a14="http://schemas.microsoft.com/office/drawing/2010/main" val="0"/>
              </a:ext>
            </a:extLst>
          </a:blip>
          <a:stretch>
            <a:fillRect/>
          </a:stretch>
        </p:blipFill>
        <p:spPr bwMode="auto">
          <a:xfrm>
            <a:off x="2438400" y="2932255"/>
            <a:ext cx="1028700" cy="1028700"/>
          </a:xfrm>
          <a:prstGeom prst="rect">
            <a:avLst/>
          </a:prstGeom>
          <a:noFill/>
          <a:ln>
            <a:noFill/>
          </a:ln>
        </p:spPr>
      </p:pic>
      <p:pic>
        <p:nvPicPr>
          <p:cNvPr id="24" name="Picture 23"/>
          <p:cNvPicPr/>
          <p:nvPr/>
        </p:nvPicPr>
        <p:blipFill>
          <a:blip r:embed="rId5" cstate="print">
            <a:extLst>
              <a:ext uri="{28A0092B-C50C-407E-A947-70E740481C1C}">
                <a14:useLocalDpi xmlns:a14="http://schemas.microsoft.com/office/drawing/2010/main" val="0"/>
              </a:ext>
            </a:extLst>
          </a:blip>
          <a:stretch>
            <a:fillRect/>
          </a:stretch>
        </p:blipFill>
        <p:spPr bwMode="auto">
          <a:xfrm>
            <a:off x="3505200" y="2943368"/>
            <a:ext cx="1016000" cy="1016000"/>
          </a:xfrm>
          <a:prstGeom prst="rect">
            <a:avLst/>
          </a:prstGeom>
          <a:noFill/>
          <a:ln>
            <a:noFill/>
          </a:ln>
        </p:spPr>
      </p:pic>
      <p:pic>
        <p:nvPicPr>
          <p:cNvPr id="27" name="Picture 26"/>
          <p:cNvPicPr/>
          <p:nvPr/>
        </p:nvPicPr>
        <p:blipFill>
          <a:blip r:embed="rId6" cstate="print">
            <a:extLst>
              <a:ext uri="{28A0092B-C50C-407E-A947-70E740481C1C}">
                <a14:useLocalDpi xmlns:a14="http://schemas.microsoft.com/office/drawing/2010/main" val="0"/>
              </a:ext>
            </a:extLst>
          </a:blip>
          <a:stretch>
            <a:fillRect/>
          </a:stretch>
        </p:blipFill>
        <p:spPr bwMode="auto">
          <a:xfrm>
            <a:off x="4575048" y="3514725"/>
            <a:ext cx="2816352" cy="2816352"/>
          </a:xfrm>
          <a:prstGeom prst="rect">
            <a:avLst/>
          </a:prstGeom>
          <a:noFill/>
          <a:ln>
            <a:noFill/>
          </a:ln>
        </p:spPr>
      </p:pic>
      <p:grpSp>
        <p:nvGrpSpPr>
          <p:cNvPr id="26" name="Group 25"/>
          <p:cNvGrpSpPr/>
          <p:nvPr/>
        </p:nvGrpSpPr>
        <p:grpSpPr>
          <a:xfrm>
            <a:off x="36163" y="-26879"/>
            <a:ext cx="7477582" cy="1246079"/>
            <a:chOff x="36163" y="-26879"/>
            <a:chExt cx="7477582" cy="1246079"/>
          </a:xfrm>
        </p:grpSpPr>
        <p:sp>
          <p:nvSpPr>
            <p:cNvPr id="28" name="TextBox 27"/>
            <p:cNvSpPr txBox="1"/>
            <p:nvPr/>
          </p:nvSpPr>
          <p:spPr>
            <a:xfrm>
              <a:off x="36163" y="228600"/>
              <a:ext cx="7477582"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            B</a:t>
              </a:r>
              <a:endParaRPr lang="en-US" sz="4800" b="1" dirty="0">
                <a:latin typeface="Calibri"/>
                <a:cs typeface="Calibri"/>
              </a:endParaRPr>
            </a:p>
          </p:txBody>
        </p:sp>
        <p:sp>
          <p:nvSpPr>
            <p:cNvPr id="29" name="Explosion 2 28"/>
            <p:cNvSpPr/>
            <p:nvPr/>
          </p:nvSpPr>
          <p:spPr>
            <a:xfrm>
              <a:off x="3109804" y="-26879"/>
              <a:ext cx="1385996" cy="1246079"/>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smtClean="0">
                  <a:latin typeface="Baskerville Old Face" panose="02020602080505020303" pitchFamily="18" charset="0"/>
                </a:rPr>
                <a:t>A</a:t>
              </a:r>
              <a:endParaRPr lang="en-US" dirty="0">
                <a:latin typeface="Baskerville Old Face" panose="02020602080505020303" pitchFamily="18" charset="0"/>
              </a:endParaRPr>
            </a:p>
          </p:txBody>
        </p:sp>
        <p:pic>
          <p:nvPicPr>
            <p:cNvPr id="30" name="Picture 29" descr="bigstock-Retro-Yellow-Cab-Silhouette--47521402.jpg"/>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3000" y="0"/>
              <a:ext cx="2476498" cy="1105816"/>
            </a:xfrm>
            <a:prstGeom prst="rect">
              <a:avLst/>
            </a:prstGeom>
          </p:spPr>
        </p:pic>
      </p:grpSp>
      <p:pic>
        <p:nvPicPr>
          <p:cNvPr id="3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2971800"/>
            <a:ext cx="926818" cy="8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0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824581"/>
            <a:ext cx="8229600" cy="1143000"/>
          </a:xfrm>
        </p:spPr>
        <p:txBody>
          <a:bodyPr>
            <a:normAutofit/>
          </a:bodyPr>
          <a:lstStyle/>
          <a:p>
            <a:r>
              <a:rPr lang="en-US" sz="3600" dirty="0" smtClean="0">
                <a:latin typeface="Calibri"/>
                <a:cs typeface="Calibri"/>
              </a:rPr>
              <a:t>Patterns </a:t>
            </a:r>
            <a:r>
              <a:rPr lang="en-US" sz="3600" dirty="0">
                <a:latin typeface="Calibri"/>
                <a:cs typeface="Calibri"/>
              </a:rPr>
              <a:t>of Automatic </a:t>
            </a:r>
            <a:r>
              <a:rPr lang="en-US" sz="3600" dirty="0" smtClean="0">
                <a:latin typeface="Calibri"/>
                <a:cs typeface="Calibri"/>
              </a:rPr>
              <a:t>Thinking are</a:t>
            </a:r>
            <a:endParaRPr lang="en-US" sz="3600" dirty="0">
              <a:latin typeface="Calibri"/>
              <a:cs typeface="Calibri"/>
            </a:endParaRPr>
          </a:p>
        </p:txBody>
      </p:sp>
      <p:sp>
        <p:nvSpPr>
          <p:cNvPr id="42" name="Slide Number Placeholder 41"/>
          <p:cNvSpPr>
            <a:spLocks noGrp="1"/>
          </p:cNvSpPr>
          <p:nvPr>
            <p:ph type="sldNum" sz="quarter" idx="12"/>
          </p:nvPr>
        </p:nvSpPr>
        <p:spPr>
          <a:prstGeom prst="rect">
            <a:avLst/>
          </a:prstGeom>
        </p:spPr>
        <p:txBody>
          <a:bodyPr/>
          <a:lstStyle/>
          <a:p>
            <a:fld id="{4BA44395-1FC4-4D95-9DFD-4A39139D9104}" type="slidenum">
              <a:rPr lang="en-US" smtClean="0"/>
              <a:pPr/>
              <a:t>66</a:t>
            </a:fld>
            <a:endParaRPr lang="en-US" dirty="0"/>
          </a:p>
        </p:txBody>
      </p:sp>
      <p:grpSp>
        <p:nvGrpSpPr>
          <p:cNvPr id="3" name="Group 2"/>
          <p:cNvGrpSpPr/>
          <p:nvPr/>
        </p:nvGrpSpPr>
        <p:grpSpPr>
          <a:xfrm>
            <a:off x="304800" y="1607218"/>
            <a:ext cx="8320561" cy="1323439"/>
            <a:chOff x="304800" y="381000"/>
            <a:chExt cx="8320561" cy="1323439"/>
          </a:xfrm>
        </p:grpSpPr>
        <p:sp>
          <p:nvSpPr>
            <p:cNvPr id="2" name="TextBox 1"/>
            <p:cNvSpPr txBox="1"/>
            <p:nvPr/>
          </p:nvSpPr>
          <p:spPr>
            <a:xfrm>
              <a:off x="304800" y="381000"/>
              <a:ext cx="1016000" cy="1323439"/>
            </a:xfrm>
            <a:prstGeom prst="rect">
              <a:avLst/>
            </a:prstGeom>
            <a:noFill/>
          </p:spPr>
          <p:txBody>
            <a:bodyPr wrap="square" rtlCol="0">
              <a:spAutoFit/>
            </a:bodyPr>
            <a:lstStyle/>
            <a:p>
              <a:pPr algn="r"/>
              <a:r>
                <a:rPr lang="en-US" sz="8000" b="1" dirty="0" smtClean="0"/>
                <a:t>D</a:t>
              </a:r>
              <a:endParaRPr lang="en-US" sz="8000" b="1" dirty="0"/>
            </a:p>
          </p:txBody>
        </p:sp>
        <p:sp>
          <p:nvSpPr>
            <p:cNvPr id="14" name="TextBox 13"/>
            <p:cNvSpPr txBox="1"/>
            <p:nvPr/>
          </p:nvSpPr>
          <p:spPr>
            <a:xfrm>
              <a:off x="1565492" y="381000"/>
              <a:ext cx="838200" cy="1323439"/>
            </a:xfrm>
            <a:prstGeom prst="rect">
              <a:avLst/>
            </a:prstGeom>
            <a:noFill/>
          </p:spPr>
          <p:txBody>
            <a:bodyPr wrap="square" rtlCol="0">
              <a:spAutoFit/>
            </a:bodyPr>
            <a:lstStyle/>
            <a:p>
              <a:r>
                <a:rPr lang="en-US" sz="8000" b="1" dirty="0" smtClean="0">
                  <a:solidFill>
                    <a:srgbClr val="000000"/>
                  </a:solidFill>
                </a:rPr>
                <a:t>R</a:t>
              </a:r>
              <a:endParaRPr lang="en-US" sz="8000" b="1" dirty="0">
                <a:solidFill>
                  <a:srgbClr val="000000"/>
                </a:solidFill>
              </a:endParaRPr>
            </a:p>
          </p:txBody>
        </p:sp>
        <p:sp>
          <p:nvSpPr>
            <p:cNvPr id="15" name="TextBox 14"/>
            <p:cNvSpPr txBox="1"/>
            <p:nvPr/>
          </p:nvSpPr>
          <p:spPr>
            <a:xfrm>
              <a:off x="2467192" y="381000"/>
              <a:ext cx="1038008" cy="1323439"/>
            </a:xfrm>
            <a:prstGeom prst="rect">
              <a:avLst/>
            </a:prstGeom>
            <a:noFill/>
          </p:spPr>
          <p:txBody>
            <a:bodyPr wrap="square" rtlCol="0">
              <a:spAutoFit/>
            </a:bodyPr>
            <a:lstStyle/>
            <a:p>
              <a:pPr algn="ctr"/>
              <a:r>
                <a:rPr lang="en-US" sz="8000" b="1" dirty="0" smtClean="0">
                  <a:solidFill>
                    <a:srgbClr val="000000"/>
                  </a:solidFill>
                </a:rPr>
                <a:t>A</a:t>
              </a:r>
              <a:endParaRPr lang="en-US" sz="8000" b="1" dirty="0">
                <a:solidFill>
                  <a:srgbClr val="000000"/>
                </a:solidFill>
              </a:endParaRPr>
            </a:p>
          </p:txBody>
        </p:sp>
        <p:sp>
          <p:nvSpPr>
            <p:cNvPr id="16" name="TextBox 15"/>
            <p:cNvSpPr txBox="1"/>
            <p:nvPr/>
          </p:nvSpPr>
          <p:spPr>
            <a:xfrm>
              <a:off x="3470492" y="381000"/>
              <a:ext cx="949108" cy="1323439"/>
            </a:xfrm>
            <a:prstGeom prst="rect">
              <a:avLst/>
            </a:prstGeom>
            <a:noFill/>
          </p:spPr>
          <p:txBody>
            <a:bodyPr wrap="square" rtlCol="0">
              <a:spAutoFit/>
            </a:bodyPr>
            <a:lstStyle/>
            <a:p>
              <a:pPr algn="ctr"/>
              <a:r>
                <a:rPr lang="en-US" sz="8000" b="1" dirty="0">
                  <a:solidFill>
                    <a:srgbClr val="000000"/>
                  </a:solidFill>
                </a:rPr>
                <a:t>I</a:t>
              </a:r>
            </a:p>
          </p:txBody>
        </p:sp>
        <p:sp>
          <p:nvSpPr>
            <p:cNvPr id="17" name="TextBox 16"/>
            <p:cNvSpPr txBox="1"/>
            <p:nvPr/>
          </p:nvSpPr>
          <p:spPr>
            <a:xfrm>
              <a:off x="4486492" y="381000"/>
              <a:ext cx="1041400" cy="1323439"/>
            </a:xfrm>
            <a:prstGeom prst="rect">
              <a:avLst/>
            </a:prstGeom>
            <a:noFill/>
          </p:spPr>
          <p:txBody>
            <a:bodyPr wrap="square" rtlCol="0">
              <a:spAutoFit/>
            </a:bodyPr>
            <a:lstStyle/>
            <a:p>
              <a:pPr algn="ctr"/>
              <a:r>
                <a:rPr lang="en-US" sz="8000" b="1" dirty="0" smtClean="0">
                  <a:solidFill>
                    <a:srgbClr val="000000"/>
                  </a:solidFill>
                </a:rPr>
                <a:t>N</a:t>
              </a:r>
              <a:endParaRPr lang="en-US" sz="8000" b="1" dirty="0">
                <a:solidFill>
                  <a:srgbClr val="000000"/>
                </a:solidFill>
              </a:endParaRPr>
            </a:p>
          </p:txBody>
        </p:sp>
        <p:sp>
          <p:nvSpPr>
            <p:cNvPr id="18" name="TextBox 17"/>
            <p:cNvSpPr txBox="1"/>
            <p:nvPr/>
          </p:nvSpPr>
          <p:spPr>
            <a:xfrm>
              <a:off x="5591392" y="381000"/>
              <a:ext cx="1041400" cy="1323439"/>
            </a:xfrm>
            <a:prstGeom prst="rect">
              <a:avLst/>
            </a:prstGeom>
            <a:noFill/>
          </p:spPr>
          <p:txBody>
            <a:bodyPr wrap="square" rtlCol="0">
              <a:spAutoFit/>
            </a:bodyPr>
            <a:lstStyle/>
            <a:p>
              <a:pPr algn="ctr"/>
              <a:r>
                <a:rPr lang="en-US" sz="8000" b="1" dirty="0" smtClean="0">
                  <a:solidFill>
                    <a:srgbClr val="000000"/>
                  </a:solidFill>
                </a:rPr>
                <a:t>I</a:t>
              </a:r>
              <a:endParaRPr lang="en-US" sz="8000" b="1" dirty="0">
                <a:solidFill>
                  <a:srgbClr val="000000"/>
                </a:solidFill>
              </a:endParaRPr>
            </a:p>
          </p:txBody>
        </p:sp>
        <p:sp>
          <p:nvSpPr>
            <p:cNvPr id="20" name="TextBox 19"/>
            <p:cNvSpPr txBox="1"/>
            <p:nvPr/>
          </p:nvSpPr>
          <p:spPr>
            <a:xfrm>
              <a:off x="6747092" y="381000"/>
              <a:ext cx="949108" cy="1323439"/>
            </a:xfrm>
            <a:prstGeom prst="rect">
              <a:avLst/>
            </a:prstGeom>
            <a:noFill/>
          </p:spPr>
          <p:txBody>
            <a:bodyPr wrap="square" rtlCol="0">
              <a:spAutoFit/>
            </a:bodyPr>
            <a:lstStyle/>
            <a:p>
              <a:pPr algn="ctr"/>
              <a:r>
                <a:rPr lang="en-US" sz="8000" b="1" dirty="0" smtClean="0">
                  <a:solidFill>
                    <a:srgbClr val="D9D9D9"/>
                  </a:solidFill>
                </a:rPr>
                <a:t>N</a:t>
              </a:r>
              <a:endParaRPr lang="en-US" sz="8000" b="1" dirty="0">
                <a:solidFill>
                  <a:srgbClr val="D9D9D9"/>
                </a:solidFill>
              </a:endParaRPr>
            </a:p>
          </p:txBody>
        </p:sp>
        <p:sp>
          <p:nvSpPr>
            <p:cNvPr id="21" name="TextBox 20"/>
            <p:cNvSpPr txBox="1"/>
            <p:nvPr/>
          </p:nvSpPr>
          <p:spPr>
            <a:xfrm>
              <a:off x="7710961" y="381000"/>
              <a:ext cx="914400" cy="1323439"/>
            </a:xfrm>
            <a:prstGeom prst="rect">
              <a:avLst/>
            </a:prstGeom>
            <a:noFill/>
          </p:spPr>
          <p:txBody>
            <a:bodyPr wrap="square" rtlCol="0">
              <a:spAutoFit/>
            </a:bodyPr>
            <a:lstStyle/>
            <a:p>
              <a:pPr algn="ctr"/>
              <a:r>
                <a:rPr lang="en-US" sz="8000" b="1" dirty="0" smtClean="0">
                  <a:solidFill>
                    <a:srgbClr val="D9D9D9"/>
                  </a:solidFill>
                </a:rPr>
                <a:t>G</a:t>
              </a:r>
              <a:endParaRPr lang="en-US" sz="8000" b="1" dirty="0">
                <a:solidFill>
                  <a:srgbClr val="D9D9D9"/>
                </a:solidFill>
              </a:endParaRPr>
            </a:p>
          </p:txBody>
        </p:sp>
      </p:grpSp>
      <p:pic>
        <p:nvPicPr>
          <p:cNvPr id="22" name="Picture 21"/>
          <p:cNvPicPr/>
          <p:nvPr/>
        </p:nvPicPr>
        <p:blipFill>
          <a:blip r:embed="rId3" cstate="print">
            <a:extLst>
              <a:ext uri="{28A0092B-C50C-407E-A947-70E740481C1C}">
                <a14:useLocalDpi xmlns:a14="http://schemas.microsoft.com/office/drawing/2010/main" val="0"/>
              </a:ext>
            </a:extLst>
          </a:blip>
          <a:stretch>
            <a:fillRect/>
          </a:stretch>
        </p:blipFill>
        <p:spPr bwMode="auto">
          <a:xfrm>
            <a:off x="1409672" y="2845454"/>
            <a:ext cx="952528" cy="952528"/>
          </a:xfrm>
          <a:prstGeom prst="rect">
            <a:avLst/>
          </a:prstGeom>
          <a:noFill/>
          <a:ln>
            <a:noFill/>
          </a:ln>
        </p:spPr>
      </p:pic>
      <p:pic>
        <p:nvPicPr>
          <p:cNvPr id="23" name="Picture 22"/>
          <p:cNvPicPr/>
          <p:nvPr/>
        </p:nvPicPr>
        <p:blipFill>
          <a:blip r:embed="rId4" cstate="print">
            <a:extLst>
              <a:ext uri="{28A0092B-C50C-407E-A947-70E740481C1C}">
                <a14:useLocalDpi xmlns:a14="http://schemas.microsoft.com/office/drawing/2010/main" val="0"/>
              </a:ext>
            </a:extLst>
          </a:blip>
          <a:stretch>
            <a:fillRect/>
          </a:stretch>
        </p:blipFill>
        <p:spPr bwMode="auto">
          <a:xfrm>
            <a:off x="2438400" y="2802605"/>
            <a:ext cx="1028700" cy="1028700"/>
          </a:xfrm>
          <a:prstGeom prst="rect">
            <a:avLst/>
          </a:prstGeom>
          <a:noFill/>
          <a:ln>
            <a:noFill/>
          </a:ln>
        </p:spPr>
      </p:pic>
      <p:pic>
        <p:nvPicPr>
          <p:cNvPr id="24" name="Picture 23"/>
          <p:cNvPicPr/>
          <p:nvPr/>
        </p:nvPicPr>
        <p:blipFill>
          <a:blip r:embed="rId5" cstate="print">
            <a:extLst>
              <a:ext uri="{28A0092B-C50C-407E-A947-70E740481C1C}">
                <a14:useLocalDpi xmlns:a14="http://schemas.microsoft.com/office/drawing/2010/main" val="0"/>
              </a:ext>
            </a:extLst>
          </a:blip>
          <a:stretch>
            <a:fillRect/>
          </a:stretch>
        </p:blipFill>
        <p:spPr bwMode="auto">
          <a:xfrm>
            <a:off x="3505200" y="2813718"/>
            <a:ext cx="1016000" cy="1016000"/>
          </a:xfrm>
          <a:prstGeom prst="rect">
            <a:avLst/>
          </a:prstGeom>
          <a:noFill/>
          <a:ln>
            <a:noFill/>
          </a:ln>
        </p:spPr>
      </p:pic>
      <p:pic>
        <p:nvPicPr>
          <p:cNvPr id="27" name="Picture 26"/>
          <p:cNvPicPr/>
          <p:nvPr/>
        </p:nvPicPr>
        <p:blipFill>
          <a:blip r:embed="rId6" cstate="print">
            <a:extLst>
              <a:ext uri="{28A0092B-C50C-407E-A947-70E740481C1C}">
                <a14:useLocalDpi xmlns:a14="http://schemas.microsoft.com/office/drawing/2010/main" val="0"/>
              </a:ext>
            </a:extLst>
          </a:blip>
          <a:stretch>
            <a:fillRect/>
          </a:stretch>
        </p:blipFill>
        <p:spPr bwMode="auto">
          <a:xfrm>
            <a:off x="4572000" y="2743200"/>
            <a:ext cx="1143000" cy="1143000"/>
          </a:xfrm>
          <a:prstGeom prst="rect">
            <a:avLst/>
          </a:prstGeom>
          <a:noFill/>
          <a:ln>
            <a:noFill/>
          </a:ln>
        </p:spPr>
      </p:pic>
      <p:pic>
        <p:nvPicPr>
          <p:cNvPr id="26" name="Picture 25"/>
          <p:cNvPicPr/>
          <p:nvPr/>
        </p:nvPicPr>
        <p:blipFill>
          <a:blip r:embed="rId7" cstate="print">
            <a:extLst>
              <a:ext uri="{28A0092B-C50C-407E-A947-70E740481C1C}">
                <a14:useLocalDpi xmlns:a14="http://schemas.microsoft.com/office/drawing/2010/main" val="0"/>
              </a:ext>
            </a:extLst>
          </a:blip>
          <a:stretch>
            <a:fillRect/>
          </a:stretch>
        </p:blipFill>
        <p:spPr bwMode="auto">
          <a:xfrm>
            <a:off x="5683899" y="3598190"/>
            <a:ext cx="2816352" cy="2816352"/>
          </a:xfrm>
          <a:prstGeom prst="rect">
            <a:avLst/>
          </a:prstGeom>
          <a:noFill/>
          <a:ln>
            <a:noFill/>
          </a:ln>
        </p:spPr>
      </p:pic>
      <p:grpSp>
        <p:nvGrpSpPr>
          <p:cNvPr id="28" name="Group 27"/>
          <p:cNvGrpSpPr/>
          <p:nvPr/>
        </p:nvGrpSpPr>
        <p:grpSpPr>
          <a:xfrm>
            <a:off x="36163" y="-26879"/>
            <a:ext cx="7477582" cy="1246079"/>
            <a:chOff x="36163" y="-26879"/>
            <a:chExt cx="7477582" cy="1246079"/>
          </a:xfrm>
        </p:grpSpPr>
        <p:sp>
          <p:nvSpPr>
            <p:cNvPr id="29" name="TextBox 28"/>
            <p:cNvSpPr txBox="1"/>
            <p:nvPr/>
          </p:nvSpPr>
          <p:spPr>
            <a:xfrm>
              <a:off x="36163" y="228600"/>
              <a:ext cx="7477582"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            B</a:t>
              </a:r>
              <a:endParaRPr lang="en-US" sz="4800" b="1" dirty="0">
                <a:latin typeface="Calibri"/>
                <a:cs typeface="Calibri"/>
              </a:endParaRPr>
            </a:p>
          </p:txBody>
        </p:sp>
        <p:sp>
          <p:nvSpPr>
            <p:cNvPr id="30" name="Explosion 2 29"/>
            <p:cNvSpPr/>
            <p:nvPr/>
          </p:nvSpPr>
          <p:spPr>
            <a:xfrm>
              <a:off x="3109804" y="-26879"/>
              <a:ext cx="1385996" cy="1246079"/>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smtClean="0">
                  <a:latin typeface="Baskerville Old Face" panose="02020602080505020303" pitchFamily="18" charset="0"/>
                </a:rPr>
                <a:t>A</a:t>
              </a:r>
              <a:endParaRPr lang="en-US" dirty="0">
                <a:latin typeface="Baskerville Old Face" panose="02020602080505020303" pitchFamily="18" charset="0"/>
              </a:endParaRPr>
            </a:p>
          </p:txBody>
        </p:sp>
        <p:pic>
          <p:nvPicPr>
            <p:cNvPr id="31" name="Picture 30" descr="bigstock-Retro-Yellow-Cab-Silhouette--47521402.jpg"/>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3000" y="0"/>
              <a:ext cx="2476498" cy="1105816"/>
            </a:xfrm>
            <a:prstGeom prst="rect">
              <a:avLst/>
            </a:prstGeom>
          </p:spPr>
        </p:pic>
      </p:grpSp>
      <p:pic>
        <p:nvPicPr>
          <p:cNvPr id="3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2886663"/>
            <a:ext cx="926818" cy="8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55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722313"/>
            <a:ext cx="8229600" cy="1143000"/>
          </a:xfrm>
        </p:spPr>
        <p:txBody>
          <a:bodyPr>
            <a:normAutofit/>
          </a:bodyPr>
          <a:lstStyle/>
          <a:p>
            <a:r>
              <a:rPr lang="en-US" sz="3600" dirty="0" smtClean="0">
                <a:latin typeface="Calibri"/>
                <a:cs typeface="Calibri"/>
              </a:rPr>
              <a:t>Patterns </a:t>
            </a:r>
            <a:r>
              <a:rPr lang="en-US" sz="3600" dirty="0">
                <a:latin typeface="Calibri"/>
                <a:cs typeface="Calibri"/>
              </a:rPr>
              <a:t>of Automatic </a:t>
            </a:r>
            <a:r>
              <a:rPr lang="en-US" sz="3600" dirty="0" smtClean="0">
                <a:latin typeface="Calibri"/>
                <a:cs typeface="Calibri"/>
              </a:rPr>
              <a:t>Thinking are</a:t>
            </a:r>
            <a:endParaRPr lang="en-US" sz="3600" dirty="0">
              <a:latin typeface="Calibri"/>
              <a:cs typeface="Calibri"/>
            </a:endParaRPr>
          </a:p>
        </p:txBody>
      </p:sp>
      <p:sp>
        <p:nvSpPr>
          <p:cNvPr id="42" name="Slide Number Placeholder 41"/>
          <p:cNvSpPr>
            <a:spLocks noGrp="1"/>
          </p:cNvSpPr>
          <p:nvPr>
            <p:ph type="sldNum" sz="quarter" idx="12"/>
          </p:nvPr>
        </p:nvSpPr>
        <p:spPr>
          <a:prstGeom prst="rect">
            <a:avLst/>
          </a:prstGeom>
        </p:spPr>
        <p:txBody>
          <a:bodyPr/>
          <a:lstStyle/>
          <a:p>
            <a:fld id="{4BA44395-1FC4-4D95-9DFD-4A39139D9104}" type="slidenum">
              <a:rPr lang="en-US" smtClean="0"/>
              <a:pPr/>
              <a:t>67</a:t>
            </a:fld>
            <a:endParaRPr lang="en-US" dirty="0"/>
          </a:p>
        </p:txBody>
      </p:sp>
      <p:pic>
        <p:nvPicPr>
          <p:cNvPr id="22" name="Picture 21"/>
          <p:cNvPicPr/>
          <p:nvPr/>
        </p:nvPicPr>
        <p:blipFill>
          <a:blip r:embed="rId3" cstate="print">
            <a:extLst>
              <a:ext uri="{28A0092B-C50C-407E-A947-70E740481C1C}">
                <a14:useLocalDpi xmlns:a14="http://schemas.microsoft.com/office/drawing/2010/main" val="0"/>
              </a:ext>
            </a:extLst>
          </a:blip>
          <a:stretch>
            <a:fillRect/>
          </a:stretch>
        </p:blipFill>
        <p:spPr bwMode="auto">
          <a:xfrm>
            <a:off x="1409672" y="2600311"/>
            <a:ext cx="952528" cy="952528"/>
          </a:xfrm>
          <a:prstGeom prst="rect">
            <a:avLst/>
          </a:prstGeom>
          <a:noFill/>
          <a:ln>
            <a:noFill/>
          </a:ln>
        </p:spPr>
      </p:pic>
      <p:pic>
        <p:nvPicPr>
          <p:cNvPr id="23" name="Picture 22"/>
          <p:cNvPicPr/>
          <p:nvPr/>
        </p:nvPicPr>
        <p:blipFill>
          <a:blip r:embed="rId4" cstate="print">
            <a:extLst>
              <a:ext uri="{28A0092B-C50C-407E-A947-70E740481C1C}">
                <a14:useLocalDpi xmlns:a14="http://schemas.microsoft.com/office/drawing/2010/main" val="0"/>
              </a:ext>
            </a:extLst>
          </a:blip>
          <a:stretch>
            <a:fillRect/>
          </a:stretch>
        </p:blipFill>
        <p:spPr bwMode="auto">
          <a:xfrm>
            <a:off x="2438400" y="2557462"/>
            <a:ext cx="1028700" cy="1028700"/>
          </a:xfrm>
          <a:prstGeom prst="rect">
            <a:avLst/>
          </a:prstGeom>
          <a:noFill/>
          <a:ln>
            <a:noFill/>
          </a:ln>
        </p:spPr>
      </p:pic>
      <p:pic>
        <p:nvPicPr>
          <p:cNvPr id="24" name="Picture 23"/>
          <p:cNvPicPr/>
          <p:nvPr/>
        </p:nvPicPr>
        <p:blipFill>
          <a:blip r:embed="rId5" cstate="print">
            <a:extLst>
              <a:ext uri="{28A0092B-C50C-407E-A947-70E740481C1C}">
                <a14:useLocalDpi xmlns:a14="http://schemas.microsoft.com/office/drawing/2010/main" val="0"/>
              </a:ext>
            </a:extLst>
          </a:blip>
          <a:stretch>
            <a:fillRect/>
          </a:stretch>
        </p:blipFill>
        <p:spPr bwMode="auto">
          <a:xfrm>
            <a:off x="3505200" y="2568575"/>
            <a:ext cx="1016000" cy="1016000"/>
          </a:xfrm>
          <a:prstGeom prst="rect">
            <a:avLst/>
          </a:prstGeom>
          <a:noFill/>
          <a:ln>
            <a:noFill/>
          </a:ln>
        </p:spPr>
      </p:pic>
      <p:pic>
        <p:nvPicPr>
          <p:cNvPr id="27" name="Picture 26"/>
          <p:cNvPicPr/>
          <p:nvPr/>
        </p:nvPicPr>
        <p:blipFill>
          <a:blip r:embed="rId6" cstate="print">
            <a:extLst>
              <a:ext uri="{28A0092B-C50C-407E-A947-70E740481C1C}">
                <a14:useLocalDpi xmlns:a14="http://schemas.microsoft.com/office/drawing/2010/main" val="0"/>
              </a:ext>
            </a:extLst>
          </a:blip>
          <a:stretch>
            <a:fillRect/>
          </a:stretch>
        </p:blipFill>
        <p:spPr bwMode="auto">
          <a:xfrm>
            <a:off x="4572000" y="2514600"/>
            <a:ext cx="1143000" cy="1143000"/>
          </a:xfrm>
          <a:prstGeom prst="rect">
            <a:avLst/>
          </a:prstGeom>
          <a:noFill/>
          <a:ln>
            <a:noFill/>
          </a:ln>
        </p:spPr>
      </p:pic>
      <p:pic>
        <p:nvPicPr>
          <p:cNvPr id="26" name="Picture 25"/>
          <p:cNvPicPr/>
          <p:nvPr/>
        </p:nvPicPr>
        <p:blipFill>
          <a:blip r:embed="rId7" cstate="print">
            <a:extLst>
              <a:ext uri="{28A0092B-C50C-407E-A947-70E740481C1C}">
                <a14:useLocalDpi xmlns:a14="http://schemas.microsoft.com/office/drawing/2010/main" val="0"/>
              </a:ext>
            </a:extLst>
          </a:blip>
          <a:stretch>
            <a:fillRect/>
          </a:stretch>
        </p:blipFill>
        <p:spPr bwMode="auto">
          <a:xfrm>
            <a:off x="5765800" y="2547304"/>
            <a:ext cx="1092200" cy="1092200"/>
          </a:xfrm>
          <a:prstGeom prst="rect">
            <a:avLst/>
          </a:prstGeom>
          <a:noFill/>
          <a:ln>
            <a:noFill/>
          </a:ln>
        </p:spPr>
      </p:pic>
      <p:pic>
        <p:nvPicPr>
          <p:cNvPr id="28" name="Picture 27"/>
          <p:cNvPicPr/>
          <p:nvPr/>
        </p:nvPicPr>
        <p:blipFill>
          <a:blip r:embed="rId8" cstate="print">
            <a:extLst>
              <a:ext uri="{28A0092B-C50C-407E-A947-70E740481C1C}">
                <a14:useLocalDpi xmlns:a14="http://schemas.microsoft.com/office/drawing/2010/main" val="0"/>
              </a:ext>
            </a:extLst>
          </a:blip>
          <a:stretch>
            <a:fillRect/>
          </a:stretch>
        </p:blipFill>
        <p:spPr bwMode="auto">
          <a:xfrm>
            <a:off x="5224616" y="3581400"/>
            <a:ext cx="2816352" cy="2816352"/>
          </a:xfrm>
          <a:prstGeom prst="rect">
            <a:avLst/>
          </a:prstGeom>
          <a:noFill/>
          <a:ln>
            <a:noFill/>
          </a:ln>
        </p:spPr>
      </p:pic>
      <p:grpSp>
        <p:nvGrpSpPr>
          <p:cNvPr id="4" name="Group 3"/>
          <p:cNvGrpSpPr/>
          <p:nvPr/>
        </p:nvGrpSpPr>
        <p:grpSpPr>
          <a:xfrm>
            <a:off x="304800" y="1362075"/>
            <a:ext cx="8320561" cy="1323439"/>
            <a:chOff x="304800" y="381000"/>
            <a:chExt cx="8320561" cy="1323439"/>
          </a:xfrm>
        </p:grpSpPr>
        <p:sp>
          <p:nvSpPr>
            <p:cNvPr id="2" name="TextBox 1"/>
            <p:cNvSpPr txBox="1"/>
            <p:nvPr/>
          </p:nvSpPr>
          <p:spPr>
            <a:xfrm>
              <a:off x="304800" y="381000"/>
              <a:ext cx="1016000" cy="1323439"/>
            </a:xfrm>
            <a:prstGeom prst="rect">
              <a:avLst/>
            </a:prstGeom>
            <a:noFill/>
          </p:spPr>
          <p:txBody>
            <a:bodyPr wrap="square" rtlCol="0">
              <a:spAutoFit/>
            </a:bodyPr>
            <a:lstStyle/>
            <a:p>
              <a:pPr algn="r"/>
              <a:r>
                <a:rPr lang="en-US" sz="8000" b="1" dirty="0" smtClean="0"/>
                <a:t>D</a:t>
              </a:r>
              <a:endParaRPr lang="en-US" sz="8000" b="1" dirty="0"/>
            </a:p>
          </p:txBody>
        </p:sp>
        <p:sp>
          <p:nvSpPr>
            <p:cNvPr id="14" name="TextBox 13"/>
            <p:cNvSpPr txBox="1"/>
            <p:nvPr/>
          </p:nvSpPr>
          <p:spPr>
            <a:xfrm>
              <a:off x="1565492" y="381000"/>
              <a:ext cx="838200" cy="1323439"/>
            </a:xfrm>
            <a:prstGeom prst="rect">
              <a:avLst/>
            </a:prstGeom>
            <a:noFill/>
          </p:spPr>
          <p:txBody>
            <a:bodyPr wrap="square" rtlCol="0">
              <a:spAutoFit/>
            </a:bodyPr>
            <a:lstStyle/>
            <a:p>
              <a:r>
                <a:rPr lang="en-US" sz="8000" b="1" dirty="0" smtClean="0">
                  <a:solidFill>
                    <a:srgbClr val="000000"/>
                  </a:solidFill>
                </a:rPr>
                <a:t>R</a:t>
              </a:r>
              <a:endParaRPr lang="en-US" sz="8000" b="1" dirty="0">
                <a:solidFill>
                  <a:srgbClr val="000000"/>
                </a:solidFill>
              </a:endParaRPr>
            </a:p>
          </p:txBody>
        </p:sp>
        <p:sp>
          <p:nvSpPr>
            <p:cNvPr id="15" name="TextBox 14"/>
            <p:cNvSpPr txBox="1"/>
            <p:nvPr/>
          </p:nvSpPr>
          <p:spPr>
            <a:xfrm>
              <a:off x="2467192" y="381000"/>
              <a:ext cx="1038008" cy="1323439"/>
            </a:xfrm>
            <a:prstGeom prst="rect">
              <a:avLst/>
            </a:prstGeom>
            <a:noFill/>
          </p:spPr>
          <p:txBody>
            <a:bodyPr wrap="square" rtlCol="0">
              <a:spAutoFit/>
            </a:bodyPr>
            <a:lstStyle/>
            <a:p>
              <a:pPr algn="ctr"/>
              <a:r>
                <a:rPr lang="en-US" sz="8000" b="1" dirty="0" smtClean="0">
                  <a:solidFill>
                    <a:srgbClr val="000000"/>
                  </a:solidFill>
                </a:rPr>
                <a:t>A</a:t>
              </a:r>
              <a:endParaRPr lang="en-US" sz="8000" b="1" dirty="0">
                <a:solidFill>
                  <a:srgbClr val="000000"/>
                </a:solidFill>
              </a:endParaRPr>
            </a:p>
          </p:txBody>
        </p:sp>
        <p:sp>
          <p:nvSpPr>
            <p:cNvPr id="16" name="TextBox 15"/>
            <p:cNvSpPr txBox="1"/>
            <p:nvPr/>
          </p:nvSpPr>
          <p:spPr>
            <a:xfrm>
              <a:off x="3470492" y="381000"/>
              <a:ext cx="949108" cy="1323439"/>
            </a:xfrm>
            <a:prstGeom prst="rect">
              <a:avLst/>
            </a:prstGeom>
            <a:noFill/>
          </p:spPr>
          <p:txBody>
            <a:bodyPr wrap="square" rtlCol="0">
              <a:spAutoFit/>
            </a:bodyPr>
            <a:lstStyle/>
            <a:p>
              <a:pPr algn="ctr"/>
              <a:r>
                <a:rPr lang="en-US" sz="8000" b="1" dirty="0">
                  <a:solidFill>
                    <a:srgbClr val="000000"/>
                  </a:solidFill>
                </a:rPr>
                <a:t>I</a:t>
              </a:r>
            </a:p>
          </p:txBody>
        </p:sp>
        <p:sp>
          <p:nvSpPr>
            <p:cNvPr id="17" name="TextBox 16"/>
            <p:cNvSpPr txBox="1"/>
            <p:nvPr/>
          </p:nvSpPr>
          <p:spPr>
            <a:xfrm>
              <a:off x="4486492" y="381000"/>
              <a:ext cx="1041400" cy="1323439"/>
            </a:xfrm>
            <a:prstGeom prst="rect">
              <a:avLst/>
            </a:prstGeom>
            <a:noFill/>
          </p:spPr>
          <p:txBody>
            <a:bodyPr wrap="square" rtlCol="0">
              <a:spAutoFit/>
            </a:bodyPr>
            <a:lstStyle/>
            <a:p>
              <a:pPr algn="ctr"/>
              <a:r>
                <a:rPr lang="en-US" sz="8000" b="1" dirty="0" smtClean="0">
                  <a:solidFill>
                    <a:srgbClr val="000000"/>
                  </a:solidFill>
                </a:rPr>
                <a:t>N</a:t>
              </a:r>
              <a:endParaRPr lang="en-US" sz="8000" b="1" dirty="0">
                <a:solidFill>
                  <a:srgbClr val="000000"/>
                </a:solidFill>
              </a:endParaRPr>
            </a:p>
          </p:txBody>
        </p:sp>
        <p:sp>
          <p:nvSpPr>
            <p:cNvPr id="18" name="TextBox 17"/>
            <p:cNvSpPr txBox="1"/>
            <p:nvPr/>
          </p:nvSpPr>
          <p:spPr>
            <a:xfrm>
              <a:off x="5591392" y="381000"/>
              <a:ext cx="1041400" cy="1323439"/>
            </a:xfrm>
            <a:prstGeom prst="rect">
              <a:avLst/>
            </a:prstGeom>
            <a:noFill/>
          </p:spPr>
          <p:txBody>
            <a:bodyPr wrap="square" rtlCol="0">
              <a:spAutoFit/>
            </a:bodyPr>
            <a:lstStyle/>
            <a:p>
              <a:pPr algn="ctr"/>
              <a:r>
                <a:rPr lang="en-US" sz="8000" b="1" dirty="0" smtClean="0">
                  <a:solidFill>
                    <a:srgbClr val="000000"/>
                  </a:solidFill>
                </a:rPr>
                <a:t>I</a:t>
              </a:r>
              <a:endParaRPr lang="en-US" sz="8000" b="1" dirty="0">
                <a:solidFill>
                  <a:srgbClr val="000000"/>
                </a:solidFill>
              </a:endParaRPr>
            </a:p>
          </p:txBody>
        </p:sp>
        <p:sp>
          <p:nvSpPr>
            <p:cNvPr id="21" name="TextBox 20"/>
            <p:cNvSpPr txBox="1"/>
            <p:nvPr/>
          </p:nvSpPr>
          <p:spPr>
            <a:xfrm>
              <a:off x="7710961" y="381000"/>
              <a:ext cx="914400" cy="1323439"/>
            </a:xfrm>
            <a:prstGeom prst="rect">
              <a:avLst/>
            </a:prstGeom>
            <a:noFill/>
          </p:spPr>
          <p:txBody>
            <a:bodyPr wrap="square" rtlCol="0">
              <a:spAutoFit/>
            </a:bodyPr>
            <a:lstStyle/>
            <a:p>
              <a:pPr algn="ctr"/>
              <a:r>
                <a:rPr lang="en-US" sz="8000" b="1" dirty="0" smtClean="0">
                  <a:solidFill>
                    <a:srgbClr val="D9D9D9"/>
                  </a:solidFill>
                </a:rPr>
                <a:t>G</a:t>
              </a:r>
              <a:endParaRPr lang="en-US" sz="8000" b="1" dirty="0">
                <a:solidFill>
                  <a:srgbClr val="D9D9D9"/>
                </a:solidFill>
              </a:endParaRPr>
            </a:p>
          </p:txBody>
        </p:sp>
        <p:sp>
          <p:nvSpPr>
            <p:cNvPr id="20" name="TextBox 19"/>
            <p:cNvSpPr txBox="1"/>
            <p:nvPr/>
          </p:nvSpPr>
          <p:spPr>
            <a:xfrm>
              <a:off x="6747092" y="381000"/>
              <a:ext cx="949108" cy="1323439"/>
            </a:xfrm>
            <a:prstGeom prst="rect">
              <a:avLst/>
            </a:prstGeom>
            <a:noFill/>
          </p:spPr>
          <p:txBody>
            <a:bodyPr wrap="square" rtlCol="0">
              <a:spAutoFit/>
            </a:bodyPr>
            <a:lstStyle/>
            <a:p>
              <a:pPr algn="ctr"/>
              <a:r>
                <a:rPr lang="en-US" sz="8000" b="1" dirty="0" smtClean="0">
                  <a:solidFill>
                    <a:srgbClr val="000000"/>
                  </a:solidFill>
                </a:rPr>
                <a:t>N</a:t>
              </a:r>
              <a:endParaRPr lang="en-US" sz="8000" b="1" dirty="0">
                <a:solidFill>
                  <a:srgbClr val="000000"/>
                </a:solidFill>
              </a:endParaRPr>
            </a:p>
          </p:txBody>
        </p:sp>
      </p:grpSp>
      <p:grpSp>
        <p:nvGrpSpPr>
          <p:cNvPr id="29" name="Group 28"/>
          <p:cNvGrpSpPr/>
          <p:nvPr/>
        </p:nvGrpSpPr>
        <p:grpSpPr>
          <a:xfrm>
            <a:off x="36163" y="-26879"/>
            <a:ext cx="7477582" cy="1246079"/>
            <a:chOff x="36163" y="-26879"/>
            <a:chExt cx="7477582" cy="1246079"/>
          </a:xfrm>
        </p:grpSpPr>
        <p:sp>
          <p:nvSpPr>
            <p:cNvPr id="30" name="TextBox 29"/>
            <p:cNvSpPr txBox="1"/>
            <p:nvPr/>
          </p:nvSpPr>
          <p:spPr>
            <a:xfrm>
              <a:off x="36163" y="228600"/>
              <a:ext cx="7477582"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            B</a:t>
              </a:r>
              <a:endParaRPr lang="en-US" sz="4800" b="1" dirty="0">
                <a:latin typeface="Calibri"/>
                <a:cs typeface="Calibri"/>
              </a:endParaRPr>
            </a:p>
          </p:txBody>
        </p:sp>
        <p:sp>
          <p:nvSpPr>
            <p:cNvPr id="31" name="Explosion 2 30"/>
            <p:cNvSpPr/>
            <p:nvPr/>
          </p:nvSpPr>
          <p:spPr>
            <a:xfrm>
              <a:off x="3109804" y="-26879"/>
              <a:ext cx="1385996" cy="1246079"/>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smtClean="0">
                  <a:latin typeface="Baskerville Old Face" panose="02020602080505020303" pitchFamily="18" charset="0"/>
                </a:rPr>
                <a:t>A</a:t>
              </a:r>
              <a:endParaRPr lang="en-US" dirty="0">
                <a:latin typeface="Baskerville Old Face" panose="02020602080505020303" pitchFamily="18" charset="0"/>
              </a:endParaRPr>
            </a:p>
          </p:txBody>
        </p:sp>
        <p:pic>
          <p:nvPicPr>
            <p:cNvPr id="32" name="Picture 31" descr="bigstock-Retro-Yellow-Cab-Silhouette--47521402.jpg"/>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3000" y="0"/>
              <a:ext cx="2476498" cy="1105816"/>
            </a:xfrm>
            <a:prstGeom prst="rect">
              <a:avLst/>
            </a:prstGeom>
          </p:spPr>
        </p:pic>
      </p:grpSp>
      <p:pic>
        <p:nvPicPr>
          <p:cNvPr id="3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 y="2590800"/>
            <a:ext cx="926818" cy="8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576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734886"/>
            <a:ext cx="8229600" cy="1143000"/>
          </a:xfrm>
        </p:spPr>
        <p:txBody>
          <a:bodyPr>
            <a:normAutofit/>
          </a:bodyPr>
          <a:lstStyle/>
          <a:p>
            <a:r>
              <a:rPr lang="en-US" sz="3600" dirty="0" smtClean="0">
                <a:latin typeface="Calibri"/>
                <a:cs typeface="Calibri"/>
              </a:rPr>
              <a:t>Patterns </a:t>
            </a:r>
            <a:r>
              <a:rPr lang="en-US" sz="3600" dirty="0">
                <a:latin typeface="Calibri"/>
                <a:cs typeface="Calibri"/>
              </a:rPr>
              <a:t>of Automatic </a:t>
            </a:r>
            <a:r>
              <a:rPr lang="en-US" sz="3600" dirty="0" smtClean="0">
                <a:latin typeface="Calibri"/>
                <a:cs typeface="Calibri"/>
              </a:rPr>
              <a:t>Thinking are</a:t>
            </a:r>
            <a:endParaRPr lang="en-US" sz="3600" dirty="0">
              <a:latin typeface="Calibri"/>
              <a:cs typeface="Calibri"/>
            </a:endParaRPr>
          </a:p>
        </p:txBody>
      </p:sp>
      <p:sp>
        <p:nvSpPr>
          <p:cNvPr id="42" name="Slide Number Placeholder 41"/>
          <p:cNvSpPr>
            <a:spLocks noGrp="1"/>
          </p:cNvSpPr>
          <p:nvPr>
            <p:ph type="sldNum" sz="quarter" idx="12"/>
          </p:nvPr>
        </p:nvSpPr>
        <p:spPr>
          <a:prstGeom prst="rect">
            <a:avLst/>
          </a:prstGeom>
        </p:spPr>
        <p:txBody>
          <a:bodyPr/>
          <a:lstStyle/>
          <a:p>
            <a:fld id="{4BA44395-1FC4-4D95-9DFD-4A39139D9104}" type="slidenum">
              <a:rPr lang="en-US" smtClean="0"/>
              <a:pPr/>
              <a:t>68</a:t>
            </a:fld>
            <a:endParaRPr lang="en-US" dirty="0"/>
          </a:p>
        </p:txBody>
      </p:sp>
      <p:pic>
        <p:nvPicPr>
          <p:cNvPr id="22" name="Picture 21"/>
          <p:cNvPicPr/>
          <p:nvPr/>
        </p:nvPicPr>
        <p:blipFill>
          <a:blip r:embed="rId3" cstate="print">
            <a:extLst>
              <a:ext uri="{28A0092B-C50C-407E-A947-70E740481C1C}">
                <a14:useLocalDpi xmlns:a14="http://schemas.microsoft.com/office/drawing/2010/main" val="0"/>
              </a:ext>
            </a:extLst>
          </a:blip>
          <a:stretch>
            <a:fillRect/>
          </a:stretch>
        </p:blipFill>
        <p:spPr bwMode="auto">
          <a:xfrm>
            <a:off x="1409672" y="2603359"/>
            <a:ext cx="952528" cy="952528"/>
          </a:xfrm>
          <a:prstGeom prst="rect">
            <a:avLst/>
          </a:prstGeom>
          <a:noFill/>
          <a:ln>
            <a:noFill/>
          </a:ln>
        </p:spPr>
      </p:pic>
      <p:pic>
        <p:nvPicPr>
          <p:cNvPr id="23" name="Picture 22"/>
          <p:cNvPicPr/>
          <p:nvPr/>
        </p:nvPicPr>
        <p:blipFill>
          <a:blip r:embed="rId4" cstate="print">
            <a:extLst>
              <a:ext uri="{28A0092B-C50C-407E-A947-70E740481C1C}">
                <a14:useLocalDpi xmlns:a14="http://schemas.microsoft.com/office/drawing/2010/main" val="0"/>
              </a:ext>
            </a:extLst>
          </a:blip>
          <a:stretch>
            <a:fillRect/>
          </a:stretch>
        </p:blipFill>
        <p:spPr bwMode="auto">
          <a:xfrm>
            <a:off x="2438400" y="2560510"/>
            <a:ext cx="1028700" cy="1028700"/>
          </a:xfrm>
          <a:prstGeom prst="rect">
            <a:avLst/>
          </a:prstGeom>
          <a:noFill/>
          <a:ln>
            <a:noFill/>
          </a:ln>
        </p:spPr>
      </p:pic>
      <p:pic>
        <p:nvPicPr>
          <p:cNvPr id="24" name="Picture 23"/>
          <p:cNvPicPr/>
          <p:nvPr/>
        </p:nvPicPr>
        <p:blipFill>
          <a:blip r:embed="rId5" cstate="print">
            <a:extLst>
              <a:ext uri="{28A0092B-C50C-407E-A947-70E740481C1C}">
                <a14:useLocalDpi xmlns:a14="http://schemas.microsoft.com/office/drawing/2010/main" val="0"/>
              </a:ext>
            </a:extLst>
          </a:blip>
          <a:stretch>
            <a:fillRect/>
          </a:stretch>
        </p:blipFill>
        <p:spPr bwMode="auto">
          <a:xfrm>
            <a:off x="3505200" y="2571623"/>
            <a:ext cx="1016000" cy="1016000"/>
          </a:xfrm>
          <a:prstGeom prst="rect">
            <a:avLst/>
          </a:prstGeom>
          <a:noFill/>
          <a:ln>
            <a:noFill/>
          </a:ln>
        </p:spPr>
      </p:pic>
      <p:pic>
        <p:nvPicPr>
          <p:cNvPr id="27" name="Picture 26"/>
          <p:cNvPicPr/>
          <p:nvPr/>
        </p:nvPicPr>
        <p:blipFill>
          <a:blip r:embed="rId6" cstate="print">
            <a:extLst>
              <a:ext uri="{28A0092B-C50C-407E-A947-70E740481C1C}">
                <a14:useLocalDpi xmlns:a14="http://schemas.microsoft.com/office/drawing/2010/main" val="0"/>
              </a:ext>
            </a:extLst>
          </a:blip>
          <a:stretch>
            <a:fillRect/>
          </a:stretch>
        </p:blipFill>
        <p:spPr bwMode="auto">
          <a:xfrm>
            <a:off x="4572000" y="2517648"/>
            <a:ext cx="1143000" cy="1143000"/>
          </a:xfrm>
          <a:prstGeom prst="rect">
            <a:avLst/>
          </a:prstGeom>
          <a:noFill/>
          <a:ln>
            <a:noFill/>
          </a:ln>
        </p:spPr>
      </p:pic>
      <p:pic>
        <p:nvPicPr>
          <p:cNvPr id="26" name="Picture 25"/>
          <p:cNvPicPr/>
          <p:nvPr/>
        </p:nvPicPr>
        <p:blipFill>
          <a:blip r:embed="rId7" cstate="print">
            <a:extLst>
              <a:ext uri="{28A0092B-C50C-407E-A947-70E740481C1C}">
                <a14:useLocalDpi xmlns:a14="http://schemas.microsoft.com/office/drawing/2010/main" val="0"/>
              </a:ext>
            </a:extLst>
          </a:blip>
          <a:stretch>
            <a:fillRect/>
          </a:stretch>
        </p:blipFill>
        <p:spPr bwMode="auto">
          <a:xfrm>
            <a:off x="5765800" y="2550352"/>
            <a:ext cx="1092200" cy="1092200"/>
          </a:xfrm>
          <a:prstGeom prst="rect">
            <a:avLst/>
          </a:prstGeom>
          <a:noFill/>
          <a:ln>
            <a:noFill/>
          </a:ln>
        </p:spPr>
      </p:pic>
      <p:pic>
        <p:nvPicPr>
          <p:cNvPr id="28" name="Picture 27"/>
          <p:cNvPicPr/>
          <p:nvPr/>
        </p:nvPicPr>
        <p:blipFill>
          <a:blip r:embed="rId8" cstate="print">
            <a:extLst>
              <a:ext uri="{28A0092B-C50C-407E-A947-70E740481C1C}">
                <a14:useLocalDpi xmlns:a14="http://schemas.microsoft.com/office/drawing/2010/main" val="0"/>
              </a:ext>
            </a:extLst>
          </a:blip>
          <a:stretch>
            <a:fillRect/>
          </a:stretch>
        </p:blipFill>
        <p:spPr bwMode="auto">
          <a:xfrm>
            <a:off x="6858000" y="2572512"/>
            <a:ext cx="1088136" cy="1088136"/>
          </a:xfrm>
          <a:prstGeom prst="rect">
            <a:avLst/>
          </a:prstGeom>
          <a:noFill/>
          <a:ln>
            <a:noFill/>
          </a:ln>
        </p:spPr>
      </p:pic>
      <p:pic>
        <p:nvPicPr>
          <p:cNvPr id="29" name="Picture 28"/>
          <p:cNvPicPr/>
          <p:nvPr/>
        </p:nvPicPr>
        <p:blipFill>
          <a:blip r:embed="rId9" cstate="print">
            <a:extLst>
              <a:ext uri="{28A0092B-C50C-407E-A947-70E740481C1C}">
                <a14:useLocalDpi xmlns:a14="http://schemas.microsoft.com/office/drawing/2010/main" val="0"/>
              </a:ext>
            </a:extLst>
          </a:blip>
          <a:stretch>
            <a:fillRect/>
          </a:stretch>
        </p:blipFill>
        <p:spPr bwMode="auto">
          <a:xfrm>
            <a:off x="4648200" y="3581400"/>
            <a:ext cx="2816352" cy="2816352"/>
          </a:xfrm>
          <a:prstGeom prst="rect">
            <a:avLst/>
          </a:prstGeom>
          <a:noFill/>
          <a:ln>
            <a:noFill/>
          </a:ln>
        </p:spPr>
      </p:pic>
      <p:grpSp>
        <p:nvGrpSpPr>
          <p:cNvPr id="4" name="Group 3"/>
          <p:cNvGrpSpPr/>
          <p:nvPr/>
        </p:nvGrpSpPr>
        <p:grpSpPr>
          <a:xfrm>
            <a:off x="304800" y="1365123"/>
            <a:ext cx="8320561" cy="1323439"/>
            <a:chOff x="304800" y="381000"/>
            <a:chExt cx="8320561" cy="1323439"/>
          </a:xfrm>
        </p:grpSpPr>
        <p:sp>
          <p:nvSpPr>
            <p:cNvPr id="2" name="TextBox 1"/>
            <p:cNvSpPr txBox="1"/>
            <p:nvPr/>
          </p:nvSpPr>
          <p:spPr>
            <a:xfrm>
              <a:off x="304800" y="381000"/>
              <a:ext cx="1016000" cy="1323439"/>
            </a:xfrm>
            <a:prstGeom prst="rect">
              <a:avLst/>
            </a:prstGeom>
            <a:noFill/>
          </p:spPr>
          <p:txBody>
            <a:bodyPr wrap="square" rtlCol="0">
              <a:spAutoFit/>
            </a:bodyPr>
            <a:lstStyle/>
            <a:p>
              <a:pPr algn="r"/>
              <a:r>
                <a:rPr lang="en-US" sz="8000" b="1" dirty="0" smtClean="0"/>
                <a:t>D</a:t>
              </a:r>
              <a:endParaRPr lang="en-US" sz="8000" b="1" dirty="0"/>
            </a:p>
          </p:txBody>
        </p:sp>
        <p:sp>
          <p:nvSpPr>
            <p:cNvPr id="14" name="TextBox 13"/>
            <p:cNvSpPr txBox="1"/>
            <p:nvPr/>
          </p:nvSpPr>
          <p:spPr>
            <a:xfrm>
              <a:off x="1565492" y="381000"/>
              <a:ext cx="838200" cy="1323439"/>
            </a:xfrm>
            <a:prstGeom prst="rect">
              <a:avLst/>
            </a:prstGeom>
            <a:noFill/>
          </p:spPr>
          <p:txBody>
            <a:bodyPr wrap="square" rtlCol="0">
              <a:spAutoFit/>
            </a:bodyPr>
            <a:lstStyle/>
            <a:p>
              <a:r>
                <a:rPr lang="en-US" sz="8000" b="1" dirty="0" smtClean="0">
                  <a:solidFill>
                    <a:srgbClr val="000000"/>
                  </a:solidFill>
                </a:rPr>
                <a:t>R</a:t>
              </a:r>
              <a:endParaRPr lang="en-US" sz="8000" b="1" dirty="0">
                <a:solidFill>
                  <a:srgbClr val="000000"/>
                </a:solidFill>
              </a:endParaRPr>
            </a:p>
          </p:txBody>
        </p:sp>
        <p:sp>
          <p:nvSpPr>
            <p:cNvPr id="15" name="TextBox 14"/>
            <p:cNvSpPr txBox="1"/>
            <p:nvPr/>
          </p:nvSpPr>
          <p:spPr>
            <a:xfrm>
              <a:off x="2467192" y="381000"/>
              <a:ext cx="1038008" cy="1323439"/>
            </a:xfrm>
            <a:prstGeom prst="rect">
              <a:avLst/>
            </a:prstGeom>
            <a:noFill/>
          </p:spPr>
          <p:txBody>
            <a:bodyPr wrap="square" rtlCol="0">
              <a:spAutoFit/>
            </a:bodyPr>
            <a:lstStyle/>
            <a:p>
              <a:pPr algn="ctr"/>
              <a:r>
                <a:rPr lang="en-US" sz="8000" b="1" dirty="0" smtClean="0">
                  <a:solidFill>
                    <a:srgbClr val="000000"/>
                  </a:solidFill>
                </a:rPr>
                <a:t>A</a:t>
              </a:r>
              <a:endParaRPr lang="en-US" sz="8000" b="1" dirty="0">
                <a:solidFill>
                  <a:srgbClr val="000000"/>
                </a:solidFill>
              </a:endParaRPr>
            </a:p>
          </p:txBody>
        </p:sp>
        <p:sp>
          <p:nvSpPr>
            <p:cNvPr id="16" name="TextBox 15"/>
            <p:cNvSpPr txBox="1"/>
            <p:nvPr/>
          </p:nvSpPr>
          <p:spPr>
            <a:xfrm>
              <a:off x="3470492" y="381000"/>
              <a:ext cx="949108" cy="1323439"/>
            </a:xfrm>
            <a:prstGeom prst="rect">
              <a:avLst/>
            </a:prstGeom>
            <a:noFill/>
          </p:spPr>
          <p:txBody>
            <a:bodyPr wrap="square" rtlCol="0">
              <a:spAutoFit/>
            </a:bodyPr>
            <a:lstStyle/>
            <a:p>
              <a:pPr algn="ctr"/>
              <a:r>
                <a:rPr lang="en-US" sz="8000" b="1" dirty="0">
                  <a:solidFill>
                    <a:srgbClr val="000000"/>
                  </a:solidFill>
                </a:rPr>
                <a:t>I</a:t>
              </a:r>
            </a:p>
          </p:txBody>
        </p:sp>
        <p:sp>
          <p:nvSpPr>
            <p:cNvPr id="17" name="TextBox 16"/>
            <p:cNvSpPr txBox="1"/>
            <p:nvPr/>
          </p:nvSpPr>
          <p:spPr>
            <a:xfrm>
              <a:off x="4486492" y="381000"/>
              <a:ext cx="1041400" cy="1323439"/>
            </a:xfrm>
            <a:prstGeom prst="rect">
              <a:avLst/>
            </a:prstGeom>
            <a:noFill/>
          </p:spPr>
          <p:txBody>
            <a:bodyPr wrap="square" rtlCol="0">
              <a:spAutoFit/>
            </a:bodyPr>
            <a:lstStyle/>
            <a:p>
              <a:pPr algn="ctr"/>
              <a:r>
                <a:rPr lang="en-US" sz="8000" b="1" dirty="0" smtClean="0">
                  <a:solidFill>
                    <a:srgbClr val="000000"/>
                  </a:solidFill>
                </a:rPr>
                <a:t>N</a:t>
              </a:r>
              <a:endParaRPr lang="en-US" sz="8000" b="1" dirty="0">
                <a:solidFill>
                  <a:srgbClr val="000000"/>
                </a:solidFill>
              </a:endParaRPr>
            </a:p>
          </p:txBody>
        </p:sp>
        <p:sp>
          <p:nvSpPr>
            <p:cNvPr id="18" name="TextBox 17"/>
            <p:cNvSpPr txBox="1"/>
            <p:nvPr/>
          </p:nvSpPr>
          <p:spPr>
            <a:xfrm>
              <a:off x="5591392" y="381000"/>
              <a:ext cx="1041400" cy="1323439"/>
            </a:xfrm>
            <a:prstGeom prst="rect">
              <a:avLst/>
            </a:prstGeom>
            <a:noFill/>
          </p:spPr>
          <p:txBody>
            <a:bodyPr wrap="square" rtlCol="0">
              <a:spAutoFit/>
            </a:bodyPr>
            <a:lstStyle/>
            <a:p>
              <a:pPr algn="ctr"/>
              <a:r>
                <a:rPr lang="en-US" sz="8000" b="1" dirty="0" smtClean="0">
                  <a:solidFill>
                    <a:srgbClr val="000000"/>
                  </a:solidFill>
                </a:rPr>
                <a:t>I</a:t>
              </a:r>
              <a:endParaRPr lang="en-US" sz="8000" b="1" dirty="0">
                <a:solidFill>
                  <a:srgbClr val="000000"/>
                </a:solidFill>
              </a:endParaRPr>
            </a:p>
          </p:txBody>
        </p:sp>
        <p:sp>
          <p:nvSpPr>
            <p:cNvPr id="21" name="TextBox 20"/>
            <p:cNvSpPr txBox="1"/>
            <p:nvPr/>
          </p:nvSpPr>
          <p:spPr>
            <a:xfrm>
              <a:off x="7710961" y="381000"/>
              <a:ext cx="914400" cy="1323439"/>
            </a:xfrm>
            <a:prstGeom prst="rect">
              <a:avLst/>
            </a:prstGeom>
            <a:noFill/>
          </p:spPr>
          <p:txBody>
            <a:bodyPr wrap="square" rtlCol="0">
              <a:spAutoFit/>
            </a:bodyPr>
            <a:lstStyle/>
            <a:p>
              <a:pPr algn="ctr"/>
              <a:r>
                <a:rPr lang="en-US" sz="8000" b="1" dirty="0" smtClean="0">
                  <a:solidFill>
                    <a:srgbClr val="000000"/>
                  </a:solidFill>
                </a:rPr>
                <a:t>G</a:t>
              </a:r>
              <a:endParaRPr lang="en-US" sz="8000" b="1" dirty="0">
                <a:solidFill>
                  <a:srgbClr val="000000"/>
                </a:solidFill>
              </a:endParaRPr>
            </a:p>
          </p:txBody>
        </p:sp>
        <p:sp>
          <p:nvSpPr>
            <p:cNvPr id="20" name="TextBox 19"/>
            <p:cNvSpPr txBox="1"/>
            <p:nvPr/>
          </p:nvSpPr>
          <p:spPr>
            <a:xfrm>
              <a:off x="6747092" y="381000"/>
              <a:ext cx="949108" cy="1323439"/>
            </a:xfrm>
            <a:prstGeom prst="rect">
              <a:avLst/>
            </a:prstGeom>
            <a:noFill/>
          </p:spPr>
          <p:txBody>
            <a:bodyPr wrap="square" rtlCol="0">
              <a:spAutoFit/>
            </a:bodyPr>
            <a:lstStyle/>
            <a:p>
              <a:pPr algn="ctr"/>
              <a:r>
                <a:rPr lang="en-US" sz="8000" b="1" dirty="0" smtClean="0">
                  <a:solidFill>
                    <a:srgbClr val="000000"/>
                  </a:solidFill>
                </a:rPr>
                <a:t>N</a:t>
              </a:r>
              <a:endParaRPr lang="en-US" sz="8000" b="1" dirty="0">
                <a:solidFill>
                  <a:srgbClr val="000000"/>
                </a:solidFill>
              </a:endParaRPr>
            </a:p>
          </p:txBody>
        </p:sp>
      </p:grpSp>
      <p:grpSp>
        <p:nvGrpSpPr>
          <p:cNvPr id="30" name="Group 29"/>
          <p:cNvGrpSpPr/>
          <p:nvPr/>
        </p:nvGrpSpPr>
        <p:grpSpPr>
          <a:xfrm>
            <a:off x="36163" y="-26879"/>
            <a:ext cx="7477582" cy="1246079"/>
            <a:chOff x="36163" y="-26879"/>
            <a:chExt cx="7477582" cy="1246079"/>
          </a:xfrm>
        </p:grpSpPr>
        <p:sp>
          <p:nvSpPr>
            <p:cNvPr id="31" name="TextBox 30"/>
            <p:cNvSpPr txBox="1"/>
            <p:nvPr/>
          </p:nvSpPr>
          <p:spPr>
            <a:xfrm>
              <a:off x="36163" y="228600"/>
              <a:ext cx="7477582"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            B</a:t>
              </a:r>
              <a:endParaRPr lang="en-US" sz="4800" b="1" dirty="0">
                <a:latin typeface="Calibri"/>
                <a:cs typeface="Calibri"/>
              </a:endParaRPr>
            </a:p>
          </p:txBody>
        </p:sp>
        <p:sp>
          <p:nvSpPr>
            <p:cNvPr id="32" name="Explosion 2 31"/>
            <p:cNvSpPr/>
            <p:nvPr/>
          </p:nvSpPr>
          <p:spPr>
            <a:xfrm>
              <a:off x="3109804" y="-26879"/>
              <a:ext cx="1385996" cy="1246079"/>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smtClean="0">
                  <a:latin typeface="Baskerville Old Face" panose="02020602080505020303" pitchFamily="18" charset="0"/>
                </a:rPr>
                <a:t>A</a:t>
              </a:r>
              <a:endParaRPr lang="en-US" dirty="0">
                <a:latin typeface="Baskerville Old Face" panose="02020602080505020303" pitchFamily="18" charset="0"/>
              </a:endParaRPr>
            </a:p>
          </p:txBody>
        </p:sp>
        <p:pic>
          <p:nvPicPr>
            <p:cNvPr id="33" name="Picture 32" descr="bigstock-Retro-Yellow-Cab-Silhouette--47521402.jpg"/>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3000" y="0"/>
              <a:ext cx="2476498" cy="1105816"/>
            </a:xfrm>
            <a:prstGeom prst="rect">
              <a:avLst/>
            </a:prstGeom>
          </p:spPr>
        </p:pic>
      </p:grpSp>
      <p:pic>
        <p:nvPicPr>
          <p:cNvPr id="3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 y="2590800"/>
            <a:ext cx="926818" cy="8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80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p:nvPr/>
        </p:nvPicPr>
        <p:blipFill>
          <a:blip r:embed="rId3" cstate="print">
            <a:extLst>
              <a:ext uri="{28A0092B-C50C-407E-A947-70E740481C1C}">
                <a14:useLocalDpi xmlns:a14="http://schemas.microsoft.com/office/drawing/2010/main" val="0"/>
              </a:ext>
            </a:extLst>
          </a:blip>
          <a:stretch>
            <a:fillRect/>
          </a:stretch>
        </p:blipFill>
        <p:spPr bwMode="auto">
          <a:xfrm>
            <a:off x="7687115" y="3878464"/>
            <a:ext cx="1032392" cy="1032392"/>
          </a:xfrm>
          <a:prstGeom prst="rect">
            <a:avLst/>
          </a:prstGeom>
          <a:noFill/>
          <a:ln>
            <a:noFill/>
          </a:ln>
        </p:spPr>
      </p:pic>
      <p:pic>
        <p:nvPicPr>
          <p:cNvPr id="47" name="Picture 46"/>
          <p:cNvPicPr/>
          <p:nvPr/>
        </p:nvPicPr>
        <p:blipFill>
          <a:blip r:embed="rId4" cstate="print">
            <a:extLst>
              <a:ext uri="{28A0092B-C50C-407E-A947-70E740481C1C}">
                <a14:useLocalDpi xmlns:a14="http://schemas.microsoft.com/office/drawing/2010/main" val="0"/>
              </a:ext>
            </a:extLst>
          </a:blip>
          <a:stretch>
            <a:fillRect/>
          </a:stretch>
        </p:blipFill>
        <p:spPr bwMode="auto">
          <a:xfrm>
            <a:off x="6738007" y="3909461"/>
            <a:ext cx="1033272" cy="1033272"/>
          </a:xfrm>
          <a:prstGeom prst="rect">
            <a:avLst/>
          </a:prstGeom>
          <a:noFill/>
          <a:ln>
            <a:noFill/>
          </a:ln>
        </p:spPr>
      </p:pic>
      <p:pic>
        <p:nvPicPr>
          <p:cNvPr id="46" name="Picture 45"/>
          <p:cNvPicPr/>
          <p:nvPr/>
        </p:nvPicPr>
        <p:blipFill>
          <a:blip r:embed="rId5" cstate="print">
            <a:extLst>
              <a:ext uri="{28A0092B-C50C-407E-A947-70E740481C1C}">
                <a14:useLocalDpi xmlns:a14="http://schemas.microsoft.com/office/drawing/2010/main" val="0"/>
              </a:ext>
            </a:extLst>
          </a:blip>
          <a:stretch>
            <a:fillRect/>
          </a:stretch>
        </p:blipFill>
        <p:spPr bwMode="auto">
          <a:xfrm>
            <a:off x="5719113" y="3924960"/>
            <a:ext cx="1033272" cy="1033272"/>
          </a:xfrm>
          <a:prstGeom prst="rect">
            <a:avLst/>
          </a:prstGeom>
          <a:noFill/>
          <a:ln>
            <a:noFill/>
          </a:ln>
        </p:spPr>
      </p:pic>
      <p:pic>
        <p:nvPicPr>
          <p:cNvPr id="45" name="Picture 44"/>
          <p:cNvPicPr/>
          <p:nvPr/>
        </p:nvPicPr>
        <p:blipFill>
          <a:blip r:embed="rId6" cstate="print">
            <a:extLst>
              <a:ext uri="{28A0092B-C50C-407E-A947-70E740481C1C}">
                <a14:useLocalDpi xmlns:a14="http://schemas.microsoft.com/office/drawing/2010/main" val="0"/>
              </a:ext>
            </a:extLst>
          </a:blip>
          <a:stretch>
            <a:fillRect/>
          </a:stretch>
        </p:blipFill>
        <p:spPr bwMode="auto">
          <a:xfrm>
            <a:off x="4684721" y="3940458"/>
            <a:ext cx="1033272" cy="1033272"/>
          </a:xfrm>
          <a:prstGeom prst="rect">
            <a:avLst/>
          </a:prstGeom>
          <a:noFill/>
          <a:ln>
            <a:noFill/>
          </a:ln>
        </p:spPr>
      </p:pic>
      <p:pic>
        <p:nvPicPr>
          <p:cNvPr id="44" name="Picture 43"/>
          <p:cNvPicPr/>
          <p:nvPr/>
        </p:nvPicPr>
        <p:blipFill>
          <a:blip r:embed="rId7" cstate="print">
            <a:extLst>
              <a:ext uri="{28A0092B-C50C-407E-A947-70E740481C1C}">
                <a14:useLocalDpi xmlns:a14="http://schemas.microsoft.com/office/drawing/2010/main" val="0"/>
              </a:ext>
            </a:extLst>
          </a:blip>
          <a:stretch>
            <a:fillRect/>
          </a:stretch>
        </p:blipFill>
        <p:spPr bwMode="auto">
          <a:xfrm>
            <a:off x="3634831" y="3924960"/>
            <a:ext cx="1033272" cy="1033272"/>
          </a:xfrm>
          <a:prstGeom prst="rect">
            <a:avLst/>
          </a:prstGeom>
          <a:noFill/>
          <a:ln>
            <a:noFill/>
          </a:ln>
        </p:spPr>
      </p:pic>
      <p:pic>
        <p:nvPicPr>
          <p:cNvPr id="43" name="Picture 42"/>
          <p:cNvPicPr/>
          <p:nvPr/>
        </p:nvPicPr>
        <p:blipFill>
          <a:blip r:embed="rId8" cstate="print">
            <a:extLst>
              <a:ext uri="{28A0092B-C50C-407E-A947-70E740481C1C}">
                <a14:useLocalDpi xmlns:a14="http://schemas.microsoft.com/office/drawing/2010/main" val="0"/>
              </a:ext>
            </a:extLst>
          </a:blip>
          <a:stretch>
            <a:fillRect/>
          </a:stretch>
        </p:blipFill>
        <p:spPr bwMode="auto">
          <a:xfrm>
            <a:off x="2605011" y="3940459"/>
            <a:ext cx="1028700" cy="1028700"/>
          </a:xfrm>
          <a:prstGeom prst="rect">
            <a:avLst/>
          </a:prstGeom>
          <a:noFill/>
          <a:ln>
            <a:noFill/>
          </a:ln>
        </p:spPr>
      </p:pic>
      <p:pic>
        <p:nvPicPr>
          <p:cNvPr id="41" name="Picture 40"/>
          <p:cNvPicPr/>
          <p:nvPr/>
        </p:nvPicPr>
        <p:blipFill>
          <a:blip r:embed="rId9" cstate="print">
            <a:extLst>
              <a:ext uri="{28A0092B-C50C-407E-A947-70E740481C1C}">
                <a14:useLocalDpi xmlns:a14="http://schemas.microsoft.com/office/drawing/2010/main" val="0"/>
              </a:ext>
            </a:extLst>
          </a:blip>
          <a:stretch>
            <a:fillRect/>
          </a:stretch>
        </p:blipFill>
        <p:spPr bwMode="auto">
          <a:xfrm>
            <a:off x="1570619" y="3924960"/>
            <a:ext cx="1033272" cy="1033272"/>
          </a:xfrm>
          <a:prstGeom prst="rect">
            <a:avLst/>
          </a:prstGeom>
          <a:noFill/>
          <a:ln>
            <a:noFill/>
          </a:ln>
        </p:spPr>
      </p:pic>
      <p:sp>
        <p:nvSpPr>
          <p:cNvPr id="19" name="Title 1"/>
          <p:cNvSpPr>
            <a:spLocks noGrp="1"/>
          </p:cNvSpPr>
          <p:nvPr>
            <p:ph type="title"/>
          </p:nvPr>
        </p:nvSpPr>
        <p:spPr>
          <a:xfrm>
            <a:off x="533400" y="838200"/>
            <a:ext cx="8229600" cy="1143000"/>
          </a:xfrm>
        </p:spPr>
        <p:txBody>
          <a:bodyPr>
            <a:normAutofit/>
          </a:bodyPr>
          <a:lstStyle/>
          <a:p>
            <a:r>
              <a:rPr lang="en-US" sz="3600" dirty="0" smtClean="0">
                <a:latin typeface="Calibri"/>
                <a:cs typeface="Calibri"/>
              </a:rPr>
              <a:t>Patterns </a:t>
            </a:r>
            <a:r>
              <a:rPr lang="en-US" sz="3600" dirty="0">
                <a:latin typeface="Calibri"/>
                <a:cs typeface="Calibri"/>
              </a:rPr>
              <a:t>of Automatic </a:t>
            </a:r>
            <a:r>
              <a:rPr lang="en-US" sz="3600" dirty="0" smtClean="0">
                <a:latin typeface="Calibri"/>
                <a:cs typeface="Calibri"/>
              </a:rPr>
              <a:t>Thinking are</a:t>
            </a:r>
            <a:endParaRPr lang="en-US" sz="3600" dirty="0">
              <a:latin typeface="Calibri"/>
              <a:cs typeface="Calibri"/>
            </a:endParaRPr>
          </a:p>
        </p:txBody>
      </p:sp>
      <p:sp>
        <p:nvSpPr>
          <p:cNvPr id="42" name="Slide Number Placeholder 41"/>
          <p:cNvSpPr>
            <a:spLocks noGrp="1"/>
          </p:cNvSpPr>
          <p:nvPr>
            <p:ph type="sldNum" sz="quarter" idx="12"/>
          </p:nvPr>
        </p:nvSpPr>
        <p:spPr>
          <a:prstGeom prst="rect">
            <a:avLst/>
          </a:prstGeom>
        </p:spPr>
        <p:txBody>
          <a:bodyPr/>
          <a:lstStyle/>
          <a:p>
            <a:fld id="{4BA44395-1FC4-4D95-9DFD-4A39139D9104}" type="slidenum">
              <a:rPr lang="en-US" smtClean="0"/>
              <a:pPr/>
              <a:t>69</a:t>
            </a:fld>
            <a:endParaRPr lang="en-US" dirty="0"/>
          </a:p>
        </p:txBody>
      </p:sp>
      <p:sp>
        <p:nvSpPr>
          <p:cNvPr id="2" name="TextBox 1"/>
          <p:cNvSpPr txBox="1"/>
          <p:nvPr/>
        </p:nvSpPr>
        <p:spPr>
          <a:xfrm>
            <a:off x="533400" y="2239962"/>
            <a:ext cx="1016000" cy="1323439"/>
          </a:xfrm>
          <a:prstGeom prst="rect">
            <a:avLst/>
          </a:prstGeom>
          <a:noFill/>
        </p:spPr>
        <p:txBody>
          <a:bodyPr wrap="square" rtlCol="0">
            <a:spAutoFit/>
          </a:bodyPr>
          <a:lstStyle/>
          <a:p>
            <a:pPr algn="r"/>
            <a:r>
              <a:rPr lang="en-US" sz="8000" b="1" dirty="0" smtClean="0"/>
              <a:t>D</a:t>
            </a:r>
            <a:endParaRPr lang="en-US" sz="8000" b="1" dirty="0"/>
          </a:p>
        </p:txBody>
      </p:sp>
      <p:sp>
        <p:nvSpPr>
          <p:cNvPr id="14" name="TextBox 13"/>
          <p:cNvSpPr txBox="1"/>
          <p:nvPr/>
        </p:nvSpPr>
        <p:spPr>
          <a:xfrm>
            <a:off x="1641692" y="2239962"/>
            <a:ext cx="838200" cy="1323439"/>
          </a:xfrm>
          <a:prstGeom prst="rect">
            <a:avLst/>
          </a:prstGeom>
          <a:noFill/>
        </p:spPr>
        <p:txBody>
          <a:bodyPr wrap="square" rtlCol="0">
            <a:spAutoFit/>
          </a:bodyPr>
          <a:lstStyle/>
          <a:p>
            <a:r>
              <a:rPr lang="en-US" sz="8000" b="1" dirty="0" smtClean="0"/>
              <a:t>R</a:t>
            </a:r>
            <a:endParaRPr lang="en-US" sz="8000" b="1" dirty="0"/>
          </a:p>
        </p:txBody>
      </p:sp>
      <p:sp>
        <p:nvSpPr>
          <p:cNvPr id="15" name="TextBox 14"/>
          <p:cNvSpPr txBox="1"/>
          <p:nvPr/>
        </p:nvSpPr>
        <p:spPr>
          <a:xfrm>
            <a:off x="2543392" y="2239962"/>
            <a:ext cx="1038008" cy="1323439"/>
          </a:xfrm>
          <a:prstGeom prst="rect">
            <a:avLst/>
          </a:prstGeom>
          <a:noFill/>
        </p:spPr>
        <p:txBody>
          <a:bodyPr wrap="square" rtlCol="0">
            <a:spAutoFit/>
          </a:bodyPr>
          <a:lstStyle/>
          <a:p>
            <a:pPr algn="ctr"/>
            <a:r>
              <a:rPr lang="en-US" sz="8000" b="1" dirty="0" smtClean="0"/>
              <a:t>A</a:t>
            </a:r>
            <a:endParaRPr lang="en-US" sz="8000" b="1" dirty="0"/>
          </a:p>
        </p:txBody>
      </p:sp>
      <p:sp>
        <p:nvSpPr>
          <p:cNvPr id="16" name="TextBox 15"/>
          <p:cNvSpPr txBox="1"/>
          <p:nvPr/>
        </p:nvSpPr>
        <p:spPr>
          <a:xfrm>
            <a:off x="3546692" y="2239962"/>
            <a:ext cx="949108" cy="1323439"/>
          </a:xfrm>
          <a:prstGeom prst="rect">
            <a:avLst/>
          </a:prstGeom>
          <a:noFill/>
        </p:spPr>
        <p:txBody>
          <a:bodyPr wrap="square" rtlCol="0">
            <a:spAutoFit/>
          </a:bodyPr>
          <a:lstStyle/>
          <a:p>
            <a:pPr algn="ctr"/>
            <a:r>
              <a:rPr lang="en-US" sz="8000" b="1" dirty="0"/>
              <a:t>I</a:t>
            </a:r>
          </a:p>
        </p:txBody>
      </p:sp>
      <p:sp>
        <p:nvSpPr>
          <p:cNvPr id="17" name="TextBox 16"/>
          <p:cNvSpPr txBox="1"/>
          <p:nvPr/>
        </p:nvSpPr>
        <p:spPr>
          <a:xfrm>
            <a:off x="4562692" y="2239962"/>
            <a:ext cx="1041400" cy="1323439"/>
          </a:xfrm>
          <a:prstGeom prst="rect">
            <a:avLst/>
          </a:prstGeom>
          <a:noFill/>
        </p:spPr>
        <p:txBody>
          <a:bodyPr wrap="square" rtlCol="0">
            <a:spAutoFit/>
          </a:bodyPr>
          <a:lstStyle/>
          <a:p>
            <a:pPr algn="ctr"/>
            <a:r>
              <a:rPr lang="en-US" sz="8000" b="1" dirty="0" smtClean="0"/>
              <a:t>N</a:t>
            </a:r>
            <a:endParaRPr lang="en-US" sz="8000" b="1" dirty="0"/>
          </a:p>
        </p:txBody>
      </p:sp>
      <p:sp>
        <p:nvSpPr>
          <p:cNvPr id="18" name="TextBox 17"/>
          <p:cNvSpPr txBox="1"/>
          <p:nvPr/>
        </p:nvSpPr>
        <p:spPr>
          <a:xfrm>
            <a:off x="5667592" y="2239962"/>
            <a:ext cx="1041400" cy="1323439"/>
          </a:xfrm>
          <a:prstGeom prst="rect">
            <a:avLst/>
          </a:prstGeom>
          <a:noFill/>
        </p:spPr>
        <p:txBody>
          <a:bodyPr wrap="square" rtlCol="0">
            <a:spAutoFit/>
          </a:bodyPr>
          <a:lstStyle/>
          <a:p>
            <a:pPr algn="ctr"/>
            <a:r>
              <a:rPr lang="en-US" sz="8000" b="1" dirty="0" smtClean="0"/>
              <a:t>I</a:t>
            </a:r>
            <a:endParaRPr lang="en-US" sz="8000" b="1" dirty="0"/>
          </a:p>
        </p:txBody>
      </p:sp>
      <p:sp>
        <p:nvSpPr>
          <p:cNvPr id="20" name="TextBox 19"/>
          <p:cNvSpPr txBox="1"/>
          <p:nvPr/>
        </p:nvSpPr>
        <p:spPr>
          <a:xfrm>
            <a:off x="6823292" y="2239962"/>
            <a:ext cx="949108" cy="1323439"/>
          </a:xfrm>
          <a:prstGeom prst="rect">
            <a:avLst/>
          </a:prstGeom>
          <a:noFill/>
        </p:spPr>
        <p:txBody>
          <a:bodyPr wrap="square" rtlCol="0">
            <a:spAutoFit/>
          </a:bodyPr>
          <a:lstStyle/>
          <a:p>
            <a:pPr algn="ctr"/>
            <a:r>
              <a:rPr lang="en-US" sz="8000" b="1" dirty="0" smtClean="0"/>
              <a:t>N</a:t>
            </a:r>
            <a:endParaRPr lang="en-US" sz="8000" b="1" dirty="0"/>
          </a:p>
        </p:txBody>
      </p:sp>
      <p:sp>
        <p:nvSpPr>
          <p:cNvPr id="21" name="TextBox 20"/>
          <p:cNvSpPr txBox="1"/>
          <p:nvPr/>
        </p:nvSpPr>
        <p:spPr>
          <a:xfrm>
            <a:off x="7787161" y="2239962"/>
            <a:ext cx="914400" cy="1323439"/>
          </a:xfrm>
          <a:prstGeom prst="rect">
            <a:avLst/>
          </a:prstGeom>
          <a:noFill/>
        </p:spPr>
        <p:txBody>
          <a:bodyPr wrap="square" rtlCol="0">
            <a:spAutoFit/>
          </a:bodyPr>
          <a:lstStyle/>
          <a:p>
            <a:pPr algn="ctr"/>
            <a:r>
              <a:rPr lang="en-US" sz="8000" b="1" dirty="0" smtClean="0"/>
              <a:t>G</a:t>
            </a:r>
            <a:endParaRPr lang="en-US" sz="8000" b="1" dirty="0"/>
          </a:p>
        </p:txBody>
      </p:sp>
      <p:grpSp>
        <p:nvGrpSpPr>
          <p:cNvPr id="22" name="Group 21"/>
          <p:cNvGrpSpPr/>
          <p:nvPr/>
        </p:nvGrpSpPr>
        <p:grpSpPr>
          <a:xfrm>
            <a:off x="36163" y="-26879"/>
            <a:ext cx="7477582" cy="1246079"/>
            <a:chOff x="36163" y="-26879"/>
            <a:chExt cx="7477582" cy="1246079"/>
          </a:xfrm>
        </p:grpSpPr>
        <p:sp>
          <p:nvSpPr>
            <p:cNvPr id="23" name="TextBox 22"/>
            <p:cNvSpPr txBox="1"/>
            <p:nvPr/>
          </p:nvSpPr>
          <p:spPr>
            <a:xfrm>
              <a:off x="36163" y="228600"/>
              <a:ext cx="7477582" cy="830997"/>
            </a:xfrm>
            <a:prstGeom prst="rect">
              <a:avLst/>
            </a:prstGeom>
            <a:noFill/>
          </p:spPr>
          <p:txBody>
            <a:bodyPr wrap="square" rtlCol="0">
              <a:spAutoFit/>
            </a:bodyPr>
            <a:lstStyle/>
            <a:p>
              <a:pPr algn="ctr"/>
              <a:r>
                <a:rPr lang="en-US" sz="4800" b="1" dirty="0" smtClean="0">
                  <a:solidFill>
                    <a:srgbClr val="696464"/>
                  </a:solidFill>
                  <a:latin typeface="Calibri"/>
                  <a:ea typeface="+mj-ea"/>
                  <a:cs typeface="Calibri"/>
                </a:rPr>
                <a:t>C            B</a:t>
              </a:r>
              <a:endParaRPr lang="en-US" sz="4800" b="1" dirty="0">
                <a:latin typeface="Calibri"/>
                <a:cs typeface="Calibri"/>
              </a:endParaRPr>
            </a:p>
          </p:txBody>
        </p:sp>
        <p:sp>
          <p:nvSpPr>
            <p:cNvPr id="24" name="Explosion 2 23"/>
            <p:cNvSpPr/>
            <p:nvPr/>
          </p:nvSpPr>
          <p:spPr>
            <a:xfrm>
              <a:off x="3109804" y="-26879"/>
              <a:ext cx="1385996" cy="1246079"/>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smtClean="0">
                  <a:latin typeface="Baskerville Old Face" panose="02020602080505020303" pitchFamily="18" charset="0"/>
                </a:rPr>
                <a:t>A</a:t>
              </a:r>
              <a:endParaRPr lang="en-US" dirty="0">
                <a:latin typeface="Baskerville Old Face" panose="02020602080505020303" pitchFamily="18" charset="0"/>
              </a:endParaRPr>
            </a:p>
          </p:txBody>
        </p:sp>
        <p:pic>
          <p:nvPicPr>
            <p:cNvPr id="26" name="Picture 25" descr="bigstock-Retro-Yellow-Cab-Silhouette--47521402.jpg"/>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3000" y="0"/>
              <a:ext cx="2476498" cy="1105816"/>
            </a:xfrm>
            <a:prstGeom prst="rect">
              <a:avLst/>
            </a:prstGeom>
          </p:spPr>
        </p:pic>
      </p:grpSp>
      <p:pic>
        <p:nvPicPr>
          <p:cNvPr id="27"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 y="3962400"/>
            <a:ext cx="926818" cy="8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Obstacle Course!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498" y="1384300"/>
            <a:ext cx="5571003" cy="3746500"/>
          </a:xfrm>
          <a:prstGeom prst="rect">
            <a:avLst/>
          </a:prstGeom>
        </p:spPr>
      </p:pic>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7</a:t>
            </a:fld>
            <a:endParaRPr lang="en-US" dirty="0"/>
          </a:p>
        </p:txBody>
      </p:sp>
    </p:spTree>
    <p:extLst>
      <p:ext uri="{BB962C8B-B14F-4D97-AF65-F5344CB8AC3E}">
        <p14:creationId xmlns:p14="http://schemas.microsoft.com/office/powerpoint/2010/main" val="236261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Group-Of-Four-People-In-The-Gy-12197636.jpg"/>
          <p:cNvPicPr>
            <a:picLocks noChangeAspect="1"/>
          </p:cNvPicPr>
          <p:nvPr/>
        </p:nvPicPr>
        <p:blipFill rotWithShape="1">
          <a:blip r:embed="rId3" cstate="print">
            <a:extLst>
              <a:ext uri="{28A0092B-C50C-407E-A947-70E740481C1C}">
                <a14:useLocalDpi xmlns:a14="http://schemas.microsoft.com/office/drawing/2010/main" val="0"/>
              </a:ext>
            </a:extLst>
          </a:blip>
          <a:srcRect r="10623"/>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pPr>
              <a:lnSpc>
                <a:spcPts val="3720"/>
              </a:lnSpc>
            </a:pPr>
            <a:r>
              <a:rPr lang="en-US" dirty="0" smtClean="0"/>
              <a:t>Automatic Thinking </a:t>
            </a:r>
            <a:br>
              <a:rPr lang="en-US" dirty="0" smtClean="0"/>
            </a:br>
            <a:r>
              <a:rPr lang="en-US" dirty="0" smtClean="0"/>
              <a:t>Identification Exercise</a:t>
            </a:r>
            <a:endParaRPr lang="en-US" dirty="0"/>
          </a:p>
        </p:txBody>
      </p:sp>
      <p:sp>
        <p:nvSpPr>
          <p:cNvPr id="6" name="Slide Number Placeholder 5"/>
          <p:cNvSpPr>
            <a:spLocks noGrp="1"/>
          </p:cNvSpPr>
          <p:nvPr>
            <p:ph type="sldNum" sz="quarter" idx="10"/>
          </p:nvPr>
        </p:nvSpPr>
        <p:spPr>
          <a:prstGeom prst="rect">
            <a:avLst/>
          </a:prstGeom>
        </p:spPr>
        <p:txBody>
          <a:bodyPr/>
          <a:lstStyle/>
          <a:p>
            <a:fld id="{4BA44395-1FC4-4D95-9DFD-4A39139D9104}" type="slidenum">
              <a:rPr lang="en-US" smtClean="0">
                <a:solidFill>
                  <a:schemeClr val="bg1"/>
                </a:solidFill>
              </a:rPr>
              <a:pPr/>
              <a:t>70</a:t>
            </a:fld>
            <a:endParaRPr lang="en-US" dirty="0">
              <a:solidFill>
                <a:schemeClr val="bg1"/>
              </a:solidFill>
            </a:endParaRPr>
          </a:p>
        </p:txBody>
      </p:sp>
      <p:sp>
        <p:nvSpPr>
          <p:cNvPr id="3" name="Content Placeholder 2"/>
          <p:cNvSpPr>
            <a:spLocks noGrp="1"/>
          </p:cNvSpPr>
          <p:nvPr>
            <p:ph idx="4294967295"/>
          </p:nvPr>
        </p:nvSpPr>
        <p:spPr>
          <a:xfrm>
            <a:off x="0" y="1600200"/>
            <a:ext cx="8229600" cy="4525963"/>
          </a:xfrm>
        </p:spPr>
        <p:txBody>
          <a:bodyPr>
            <a:normAutofit/>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r>
              <a:rPr lang="en-US" b="1" dirty="0" smtClean="0">
                <a:solidFill>
                  <a:schemeClr val="bg1"/>
                </a:solidFill>
              </a:rPr>
              <a:t>(pg. 26 in workbook)</a:t>
            </a:r>
            <a:endParaRPr lang="en-US" b="1" dirty="0">
              <a:solidFill>
                <a:schemeClr val="bg1"/>
              </a:solidFill>
            </a:endParaRPr>
          </a:p>
        </p:txBody>
      </p:sp>
      <p:sp>
        <p:nvSpPr>
          <p:cNvPr id="8"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17524135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33400" y="990600"/>
            <a:ext cx="6705600" cy="5410200"/>
          </a:xfrm>
          <a:prstGeom prst="rect">
            <a:avLst/>
          </a:prstGeom>
        </p:spPr>
        <p:txBody>
          <a:bodyPr vert="horz" lIns="91440" tIns="45720" rIns="91440" bIns="45720" rtlCol="0">
            <a:noAutofit/>
          </a:bodyPr>
          <a:lstStyle/>
          <a:p>
            <a:pPr marR="0" lvl="0" algn="l" defTabSz="914400" rtl="0" eaLnBrk="1" fontAlgn="auto" latinLnBrk="0" hangingPunct="1">
              <a:lnSpc>
                <a:spcPct val="100000"/>
              </a:lnSpc>
              <a:spcBef>
                <a:spcPts val="68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Calibri"/>
                <a:cs typeface="Calibri"/>
              </a:rPr>
              <a:t/>
            </a:r>
            <a:br>
              <a:rPr kumimoji="0" lang="en-US" sz="2000" b="0" i="0" u="none" strike="noStrike" kern="1200" cap="none" spc="0" normalizeH="0" baseline="0" noProof="0" dirty="0" smtClean="0">
                <a:ln>
                  <a:noFill/>
                </a:ln>
                <a:solidFill>
                  <a:schemeClr val="tx1"/>
                </a:solidFill>
                <a:effectLst/>
                <a:uLnTx/>
                <a:uFillTx/>
                <a:latin typeface="Calibri"/>
                <a:cs typeface="Calibri"/>
              </a:rPr>
            </a:br>
            <a:endParaRPr lang="en-US" dirty="0">
              <a:cs typeface="Calibri"/>
            </a:endParaRPr>
          </a:p>
          <a:p>
            <a:pPr marL="109728" marR="0" lvl="0" indent="-109728"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Calibri"/>
              <a:ea typeface="+mn-ea"/>
              <a:cs typeface="Calibri"/>
            </a:endParaRPr>
          </a:p>
          <a:p>
            <a:pPr marL="109728" marR="0" lvl="0" indent="-109728"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Calibri"/>
              <a:ea typeface="+mn-ea"/>
              <a:cs typeface="Calibri"/>
            </a:endParaRPr>
          </a:p>
        </p:txBody>
      </p:sp>
      <p:sp>
        <p:nvSpPr>
          <p:cNvPr id="10" name="Title 9"/>
          <p:cNvSpPr>
            <a:spLocks noGrp="1"/>
          </p:cNvSpPr>
          <p:nvPr>
            <p:ph type="title"/>
          </p:nvPr>
        </p:nvSpPr>
        <p:spPr/>
        <p:txBody>
          <a:bodyPr>
            <a:normAutofit/>
          </a:bodyPr>
          <a:lstStyle/>
          <a:p>
            <a:pPr lvl="0"/>
            <a:r>
              <a:rPr lang="en-US" dirty="0">
                <a:cs typeface="Calibri"/>
              </a:rPr>
              <a:t>Automatic Thinking </a:t>
            </a:r>
            <a:r>
              <a:rPr lang="en-US" dirty="0" smtClean="0">
                <a:cs typeface="Calibri"/>
              </a:rPr>
              <a:t>Exercise</a:t>
            </a:r>
            <a:endParaRPr lang="en-US" dirty="0"/>
          </a:p>
        </p:txBody>
      </p:sp>
      <p:sp>
        <p:nvSpPr>
          <p:cNvPr id="12" name="Content Placeholder 11"/>
          <p:cNvSpPr>
            <a:spLocks noGrp="1"/>
          </p:cNvSpPr>
          <p:nvPr>
            <p:ph idx="1"/>
          </p:nvPr>
        </p:nvSpPr>
        <p:spPr>
          <a:xfrm>
            <a:off x="457200" y="1600200"/>
            <a:ext cx="6400800" cy="4525963"/>
          </a:xfrm>
        </p:spPr>
        <p:txBody>
          <a:bodyPr/>
          <a:lstStyle/>
          <a:p>
            <a:pPr lvl="0"/>
            <a:r>
              <a:rPr lang="en-US" dirty="0">
                <a:cs typeface="Calibri"/>
              </a:rPr>
              <a:t>“It’s my supervisor’s fault that I performed </a:t>
            </a:r>
            <a:r>
              <a:rPr lang="en-US" dirty="0" smtClean="0">
                <a:cs typeface="Calibri"/>
              </a:rPr>
              <a:t>poorly </a:t>
            </a:r>
            <a:r>
              <a:rPr lang="en-US" dirty="0">
                <a:cs typeface="Calibri"/>
              </a:rPr>
              <a:t>this quarter.” </a:t>
            </a:r>
          </a:p>
          <a:p>
            <a:endParaRPr lang="en-US" dirty="0"/>
          </a:p>
        </p:txBody>
      </p:sp>
      <p:sp>
        <p:nvSpPr>
          <p:cNvPr id="8" name="Slide Number Placeholder 7"/>
          <p:cNvSpPr>
            <a:spLocks noGrp="1"/>
          </p:cNvSpPr>
          <p:nvPr>
            <p:ph type="sldNum" sz="quarter" idx="12"/>
          </p:nvPr>
        </p:nvSpPr>
        <p:spPr>
          <a:prstGeom prst="rect">
            <a:avLst/>
          </a:prstGeom>
        </p:spPr>
        <p:txBody>
          <a:bodyPr/>
          <a:lstStyle/>
          <a:p>
            <a:fld id="{4BA44395-1FC4-4D95-9DFD-4A39139D9104}" type="slidenum">
              <a:rPr lang="en-US" smtClean="0"/>
              <a:pPr/>
              <a:t>71</a:t>
            </a:fld>
            <a:endParaRPr lang="en-US" dirty="0"/>
          </a:p>
        </p:txBody>
      </p:sp>
      <p:sp>
        <p:nvSpPr>
          <p:cNvPr id="5" name="Title 1"/>
          <p:cNvSpPr txBox="1">
            <a:spLocks/>
          </p:cNvSpPr>
          <p:nvPr/>
        </p:nvSpPr>
        <p:spPr>
          <a:xfrm>
            <a:off x="457200" y="304800"/>
            <a:ext cx="5943600" cy="609600"/>
          </a:xfrm>
          <a:prstGeom prst="rect">
            <a:avLst/>
          </a:prstGeom>
        </p:spPr>
        <p:txBody>
          <a:bodyPr vert="horz" lIns="91440" tIns="45720" rIns="91440" bIns="45720" rtlCol="0" anchor="ctr">
            <a:normAutofit/>
          </a:bodyPr>
          <a:lstStyle/>
          <a:p>
            <a:pPr marL="0" marR="0" lvl="0" indent="0" defTabSz="914400" rtl="0" eaLnBrk="1" fontAlgn="auto" latinLnBrk="0" hangingPunct="1">
              <a:lnSpc>
                <a:spcPts val="334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992D23"/>
              </a:solidFill>
              <a:effectLst/>
              <a:uLnTx/>
              <a:uFillTx/>
              <a:latin typeface="Calibri"/>
              <a:ea typeface="+mj-ea"/>
              <a:cs typeface="Calibri"/>
            </a:endParaRP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bwMode="auto">
          <a:xfrm>
            <a:off x="6747638" y="471830"/>
            <a:ext cx="1439924" cy="1439924"/>
          </a:xfrm>
          <a:prstGeom prst="rect">
            <a:avLst/>
          </a:prstGeom>
          <a:noFill/>
          <a:ln>
            <a:noFill/>
          </a:ln>
        </p:spPr>
      </p:pic>
    </p:spTree>
    <p:extLst>
      <p:ext uri="{BB962C8B-B14F-4D97-AF65-F5344CB8AC3E}">
        <p14:creationId xmlns:p14="http://schemas.microsoft.com/office/powerpoint/2010/main" val="323454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Thinking Exercise</a:t>
            </a:r>
            <a:endParaRPr lang="en-US" dirty="0"/>
          </a:p>
        </p:txBody>
      </p:sp>
      <p:sp>
        <p:nvSpPr>
          <p:cNvPr id="3" name="Content Placeholder 2"/>
          <p:cNvSpPr>
            <a:spLocks noGrp="1"/>
          </p:cNvSpPr>
          <p:nvPr>
            <p:ph idx="1"/>
          </p:nvPr>
        </p:nvSpPr>
        <p:spPr>
          <a:xfrm>
            <a:off x="457200" y="1600200"/>
            <a:ext cx="5418281" cy="4525963"/>
          </a:xfrm>
        </p:spPr>
        <p:txBody>
          <a:bodyPr/>
          <a:lstStyle/>
          <a:p>
            <a:pPr marL="346075" lvl="0" indent="-346075">
              <a:spcBef>
                <a:spcPts val="680"/>
              </a:spcBef>
              <a:defRPr/>
            </a:pPr>
            <a:r>
              <a:rPr lang="en-US" dirty="0">
                <a:cs typeface="Calibri"/>
              </a:rPr>
              <a:t>“It’s my supervisor’s fault that I performed </a:t>
            </a:r>
            <a:r>
              <a:rPr lang="en-US" dirty="0" smtClean="0">
                <a:cs typeface="Calibri"/>
              </a:rPr>
              <a:t>poorly </a:t>
            </a:r>
            <a:r>
              <a:rPr lang="en-US" dirty="0">
                <a:cs typeface="Calibri"/>
              </a:rPr>
              <a:t>this quarter.” </a:t>
            </a:r>
          </a:p>
          <a:p>
            <a:pPr marL="346075" lvl="0" indent="-346075">
              <a:spcBef>
                <a:spcPts val="680"/>
              </a:spcBef>
              <a:defRPr/>
            </a:pPr>
            <a:r>
              <a:rPr lang="en-US" dirty="0">
                <a:cs typeface="Calibri"/>
              </a:rPr>
              <a:t>“I know that if I deliver this presentation, </a:t>
            </a:r>
            <a:r>
              <a:rPr lang="en-US" dirty="0" smtClean="0">
                <a:cs typeface="Calibri"/>
              </a:rPr>
              <a:t>I </a:t>
            </a:r>
            <a:r>
              <a:rPr lang="en-US" dirty="0">
                <a:cs typeface="Calibri"/>
              </a:rPr>
              <a:t>will just make a fool of myself.”</a:t>
            </a:r>
          </a:p>
          <a:p>
            <a:endParaRPr lang="en-US" dirty="0"/>
          </a:p>
        </p:txBody>
      </p:sp>
      <p:sp>
        <p:nvSpPr>
          <p:cNvPr id="8" name="Slide Number Placeholder 7"/>
          <p:cNvSpPr>
            <a:spLocks noGrp="1"/>
          </p:cNvSpPr>
          <p:nvPr>
            <p:ph type="sldNum" sz="quarter" idx="12"/>
          </p:nvPr>
        </p:nvSpPr>
        <p:spPr>
          <a:prstGeom prst="rect">
            <a:avLst/>
          </a:prstGeom>
        </p:spPr>
        <p:txBody>
          <a:bodyPr/>
          <a:lstStyle/>
          <a:p>
            <a:fld id="{4BA44395-1FC4-4D95-9DFD-4A39139D9104}" type="slidenum">
              <a:rPr lang="en-US" smtClean="0"/>
              <a:pPr/>
              <a:t>72</a:t>
            </a:fld>
            <a:endParaRPr lang="en-US" dirty="0"/>
          </a:p>
        </p:txBody>
      </p:sp>
      <p:pic>
        <p:nvPicPr>
          <p:cNvPr id="9" name="Picture 8"/>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bwMode="auto">
          <a:xfrm>
            <a:off x="6942076" y="471830"/>
            <a:ext cx="1439924" cy="1439924"/>
          </a:xfrm>
          <a:prstGeom prst="rect">
            <a:avLst/>
          </a:prstGeom>
          <a:noFill/>
          <a:ln>
            <a:noFill/>
          </a:ln>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bwMode="auto">
          <a:xfrm>
            <a:off x="5875481" y="1355774"/>
            <a:ext cx="1241138" cy="1241138"/>
          </a:xfrm>
          <a:prstGeom prst="rect">
            <a:avLst/>
          </a:prstGeom>
          <a:noFill/>
          <a:ln>
            <a:noFill/>
          </a:ln>
        </p:spPr>
      </p:pic>
    </p:spTree>
    <p:extLst>
      <p:ext uri="{BB962C8B-B14F-4D97-AF65-F5344CB8AC3E}">
        <p14:creationId xmlns:p14="http://schemas.microsoft.com/office/powerpoint/2010/main" val="238881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33400" y="990600"/>
            <a:ext cx="6705600" cy="5410200"/>
          </a:xfrm>
          <a:prstGeom prst="rect">
            <a:avLst/>
          </a:prstGeom>
        </p:spPr>
        <p:txBody>
          <a:bodyPr vert="horz" lIns="91440" tIns="45720" rIns="91440" bIns="45720" rtlCol="0">
            <a:noAutofit/>
          </a:bodyPr>
          <a:lstStyle/>
          <a:p>
            <a:pPr marL="109728" marR="0" lvl="0" indent="-109728" algn="l" defTabSz="914400" rtl="0" eaLnBrk="1" fontAlgn="auto" latinLnBrk="0" hangingPunct="1">
              <a:lnSpc>
                <a:spcPct val="100000"/>
              </a:lnSpc>
              <a:spcBef>
                <a:spcPts val="68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Calibri"/>
              <a:cs typeface="Calibri"/>
            </a:endParaRPr>
          </a:p>
        </p:txBody>
      </p:sp>
      <p:sp>
        <p:nvSpPr>
          <p:cNvPr id="3" name="Title 2"/>
          <p:cNvSpPr>
            <a:spLocks noGrp="1"/>
          </p:cNvSpPr>
          <p:nvPr>
            <p:ph type="title"/>
          </p:nvPr>
        </p:nvSpPr>
        <p:spPr/>
        <p:txBody>
          <a:bodyPr/>
          <a:lstStyle/>
          <a:p>
            <a:r>
              <a:rPr lang="en-US" dirty="0" smtClean="0"/>
              <a:t>Automatic Thinking Exercise</a:t>
            </a:r>
            <a:endParaRPr lang="en-US" dirty="0"/>
          </a:p>
        </p:txBody>
      </p:sp>
      <p:sp>
        <p:nvSpPr>
          <p:cNvPr id="6" name="Content Placeholder 5"/>
          <p:cNvSpPr>
            <a:spLocks noGrp="1"/>
          </p:cNvSpPr>
          <p:nvPr>
            <p:ph idx="1"/>
          </p:nvPr>
        </p:nvSpPr>
        <p:spPr>
          <a:xfrm>
            <a:off x="457200" y="1600200"/>
            <a:ext cx="5562600" cy="4525963"/>
          </a:xfrm>
        </p:spPr>
        <p:txBody>
          <a:bodyPr/>
          <a:lstStyle/>
          <a:p>
            <a:pPr marL="239713" lvl="0" indent="-239713">
              <a:spcBef>
                <a:spcPts val="680"/>
              </a:spcBef>
              <a:defRPr/>
            </a:pPr>
            <a:r>
              <a:rPr lang="en-US" dirty="0">
                <a:cs typeface="Calibri"/>
              </a:rPr>
              <a:t>“It’s my supervisor’s fault that I performed </a:t>
            </a:r>
            <a:r>
              <a:rPr lang="en-US" dirty="0" smtClean="0">
                <a:cs typeface="Calibri"/>
              </a:rPr>
              <a:t>poorly </a:t>
            </a:r>
            <a:r>
              <a:rPr lang="en-US" dirty="0">
                <a:cs typeface="Calibri"/>
              </a:rPr>
              <a:t>this quarter.” </a:t>
            </a:r>
          </a:p>
          <a:p>
            <a:pPr marL="239713" lvl="0" indent="-239713">
              <a:spcBef>
                <a:spcPts val="680"/>
              </a:spcBef>
              <a:defRPr/>
            </a:pPr>
            <a:r>
              <a:rPr lang="en-US" dirty="0">
                <a:cs typeface="Calibri"/>
              </a:rPr>
              <a:t>“I know that if I deliver this presentation, I will </a:t>
            </a:r>
            <a:r>
              <a:rPr lang="en-US" dirty="0" smtClean="0">
                <a:cs typeface="Calibri"/>
              </a:rPr>
              <a:t>just </a:t>
            </a:r>
            <a:r>
              <a:rPr lang="en-US" dirty="0">
                <a:cs typeface="Calibri"/>
              </a:rPr>
              <a:t>make a fool of myself.”</a:t>
            </a:r>
          </a:p>
          <a:p>
            <a:pPr marL="239713" lvl="0" indent="-239713">
              <a:spcBef>
                <a:spcPts val="680"/>
              </a:spcBef>
              <a:defRPr/>
            </a:pPr>
            <a:r>
              <a:rPr lang="en-US" dirty="0">
                <a:cs typeface="Calibri"/>
              </a:rPr>
              <a:t>“My boss just told me I led the meeting well, </a:t>
            </a:r>
            <a:r>
              <a:rPr lang="en-US" dirty="0" smtClean="0">
                <a:cs typeface="Calibri"/>
              </a:rPr>
              <a:t> </a:t>
            </a:r>
            <a:r>
              <a:rPr lang="en-US" dirty="0">
                <a:cs typeface="Calibri"/>
              </a:rPr>
              <a:t>but he gives compliments to </a:t>
            </a:r>
            <a:r>
              <a:rPr lang="en-US" dirty="0" smtClean="0">
                <a:cs typeface="Calibri"/>
              </a:rPr>
              <a:t>everyone.” </a:t>
            </a:r>
            <a:endParaRPr lang="en-US" dirty="0">
              <a:cs typeface="Calibri"/>
            </a:endParaRPr>
          </a:p>
          <a:p>
            <a:endParaRPr lang="en-US" dirty="0"/>
          </a:p>
        </p:txBody>
      </p:sp>
      <p:sp>
        <p:nvSpPr>
          <p:cNvPr id="8" name="Slide Number Placeholder 7"/>
          <p:cNvSpPr>
            <a:spLocks noGrp="1"/>
          </p:cNvSpPr>
          <p:nvPr>
            <p:ph type="sldNum" sz="quarter" idx="12"/>
          </p:nvPr>
        </p:nvSpPr>
        <p:spPr>
          <a:prstGeom prst="rect">
            <a:avLst/>
          </a:prstGeom>
        </p:spPr>
        <p:txBody>
          <a:bodyPr/>
          <a:lstStyle/>
          <a:p>
            <a:fld id="{4BA44395-1FC4-4D95-9DFD-4A39139D9104}" type="slidenum">
              <a:rPr lang="en-US" smtClean="0"/>
              <a:pPr/>
              <a:t>73</a:t>
            </a:fld>
            <a:endParaRPr lang="en-US" dirty="0"/>
          </a:p>
        </p:txBody>
      </p:sp>
      <p:pic>
        <p:nvPicPr>
          <p:cNvPr id="11" name="Picture 10"/>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bwMode="auto">
          <a:xfrm>
            <a:off x="7018276" y="471830"/>
            <a:ext cx="1439924" cy="1439924"/>
          </a:xfrm>
          <a:prstGeom prst="rect">
            <a:avLst/>
          </a:prstGeom>
          <a:noFill/>
          <a:ln>
            <a:noFill/>
          </a:ln>
        </p:spPr>
      </p:pic>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bwMode="auto">
          <a:xfrm>
            <a:off x="5791200" y="1355774"/>
            <a:ext cx="1241138" cy="1241138"/>
          </a:xfrm>
          <a:prstGeom prst="rect">
            <a:avLst/>
          </a:prstGeom>
          <a:noFill/>
          <a:ln>
            <a:noFill/>
          </a:ln>
        </p:spPr>
      </p:pic>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bwMode="auto">
          <a:xfrm>
            <a:off x="6878492" y="1927212"/>
            <a:ext cx="1254416" cy="1254416"/>
          </a:xfrm>
          <a:prstGeom prst="rect">
            <a:avLst/>
          </a:prstGeom>
          <a:noFill/>
          <a:ln>
            <a:noFill/>
          </a:ln>
        </p:spPr>
      </p:pic>
    </p:spTree>
    <p:extLst>
      <p:ext uri="{BB962C8B-B14F-4D97-AF65-F5344CB8AC3E}">
        <p14:creationId xmlns:p14="http://schemas.microsoft.com/office/powerpoint/2010/main" val="24662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33400" y="990600"/>
            <a:ext cx="6705600" cy="5410200"/>
          </a:xfrm>
          <a:prstGeom prst="rect">
            <a:avLst/>
          </a:prstGeom>
        </p:spPr>
        <p:txBody>
          <a:bodyPr vert="horz" lIns="91440" tIns="45720" rIns="91440" bIns="45720" rtlCol="0">
            <a:noAutofit/>
          </a:bodyPr>
          <a:lstStyle/>
          <a:p>
            <a:pPr marL="109728" marR="0" lvl="0" indent="-109728"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Calibri"/>
              <a:ea typeface="+mn-ea"/>
              <a:cs typeface="Calibri"/>
            </a:endParaRPr>
          </a:p>
        </p:txBody>
      </p:sp>
      <p:sp>
        <p:nvSpPr>
          <p:cNvPr id="3" name="Title 2"/>
          <p:cNvSpPr>
            <a:spLocks noGrp="1"/>
          </p:cNvSpPr>
          <p:nvPr>
            <p:ph type="title"/>
          </p:nvPr>
        </p:nvSpPr>
        <p:spPr/>
        <p:txBody>
          <a:bodyPr/>
          <a:lstStyle/>
          <a:p>
            <a:r>
              <a:rPr lang="en-US" dirty="0" smtClean="0"/>
              <a:t>Automatic Thinking Exercise</a:t>
            </a:r>
            <a:endParaRPr lang="en-US" dirty="0"/>
          </a:p>
        </p:txBody>
      </p:sp>
      <p:sp>
        <p:nvSpPr>
          <p:cNvPr id="6" name="Content Placeholder 5"/>
          <p:cNvSpPr>
            <a:spLocks noGrp="1"/>
          </p:cNvSpPr>
          <p:nvPr>
            <p:ph idx="1"/>
          </p:nvPr>
        </p:nvSpPr>
        <p:spPr>
          <a:xfrm>
            <a:off x="457200" y="1600200"/>
            <a:ext cx="5443906" cy="4525963"/>
          </a:xfrm>
        </p:spPr>
        <p:txBody>
          <a:bodyPr>
            <a:normAutofit fontScale="92500"/>
          </a:bodyPr>
          <a:lstStyle/>
          <a:p>
            <a:pPr marL="285750" lvl="0" indent="-285750">
              <a:spcBef>
                <a:spcPts val="680"/>
              </a:spcBef>
              <a:defRPr/>
            </a:pPr>
            <a:r>
              <a:rPr lang="en-US" dirty="0">
                <a:cs typeface="Calibri"/>
              </a:rPr>
              <a:t>“It’s my supervisor’s fault that I performed </a:t>
            </a:r>
            <a:r>
              <a:rPr lang="en-US" dirty="0" smtClean="0">
                <a:cs typeface="Calibri"/>
              </a:rPr>
              <a:t>poorly </a:t>
            </a:r>
            <a:r>
              <a:rPr lang="en-US" dirty="0">
                <a:cs typeface="Calibri"/>
              </a:rPr>
              <a:t>this quarter.” </a:t>
            </a:r>
          </a:p>
          <a:p>
            <a:pPr marL="285750" lvl="0" indent="-285750">
              <a:spcBef>
                <a:spcPts val="680"/>
              </a:spcBef>
              <a:defRPr/>
            </a:pPr>
            <a:r>
              <a:rPr lang="en-US" dirty="0">
                <a:cs typeface="Calibri"/>
              </a:rPr>
              <a:t>“I know that if I deliver this presentation, I will </a:t>
            </a:r>
            <a:r>
              <a:rPr lang="en-US" dirty="0" smtClean="0">
                <a:cs typeface="Calibri"/>
              </a:rPr>
              <a:t>just </a:t>
            </a:r>
            <a:r>
              <a:rPr lang="en-US" dirty="0">
                <a:cs typeface="Calibri"/>
              </a:rPr>
              <a:t>make a fool of myself.”</a:t>
            </a:r>
          </a:p>
          <a:p>
            <a:pPr marL="285750" lvl="0" indent="-285750">
              <a:spcBef>
                <a:spcPts val="680"/>
              </a:spcBef>
              <a:defRPr/>
            </a:pPr>
            <a:r>
              <a:rPr lang="en-US" dirty="0">
                <a:cs typeface="Calibri"/>
              </a:rPr>
              <a:t>“My boss just told me I led the meeting well</a:t>
            </a:r>
            <a:r>
              <a:rPr lang="en-US" dirty="0" smtClean="0">
                <a:cs typeface="Calibri"/>
              </a:rPr>
              <a:t>, but </a:t>
            </a:r>
            <a:r>
              <a:rPr lang="en-US" dirty="0">
                <a:cs typeface="Calibri"/>
              </a:rPr>
              <a:t>he gives compliments to </a:t>
            </a:r>
            <a:r>
              <a:rPr lang="en-US" dirty="0" smtClean="0">
                <a:cs typeface="Calibri"/>
              </a:rPr>
              <a:t>everyone.” </a:t>
            </a:r>
            <a:endParaRPr lang="en-US" dirty="0">
              <a:cs typeface="Calibri"/>
            </a:endParaRPr>
          </a:p>
          <a:p>
            <a:pPr marL="285750" lvl="0" indent="-285750">
              <a:spcBef>
                <a:spcPts val="680"/>
              </a:spcBef>
              <a:defRPr/>
            </a:pPr>
            <a:r>
              <a:rPr lang="en-US" dirty="0">
                <a:cs typeface="Calibri"/>
              </a:rPr>
              <a:t>“It’s all my fault that my company’s earnings </a:t>
            </a:r>
            <a:r>
              <a:rPr lang="en-US" dirty="0" smtClean="0">
                <a:cs typeface="Calibri"/>
              </a:rPr>
              <a:t>went </a:t>
            </a:r>
            <a:r>
              <a:rPr lang="en-US" dirty="0">
                <a:cs typeface="Calibri"/>
              </a:rPr>
              <a:t>down this year</a:t>
            </a:r>
            <a:r>
              <a:rPr lang="en-US" dirty="0" smtClean="0">
                <a:cs typeface="Calibri"/>
              </a:rPr>
              <a:t>.”</a:t>
            </a:r>
            <a:endParaRPr lang="en-US" dirty="0">
              <a:cs typeface="Calibri"/>
            </a:endParaRPr>
          </a:p>
        </p:txBody>
      </p:sp>
      <p:sp>
        <p:nvSpPr>
          <p:cNvPr id="8" name="Slide Number Placeholder 7"/>
          <p:cNvSpPr>
            <a:spLocks noGrp="1"/>
          </p:cNvSpPr>
          <p:nvPr>
            <p:ph type="sldNum" sz="quarter" idx="12"/>
          </p:nvPr>
        </p:nvSpPr>
        <p:spPr>
          <a:prstGeom prst="rect">
            <a:avLst/>
          </a:prstGeom>
        </p:spPr>
        <p:txBody>
          <a:bodyPr/>
          <a:lstStyle/>
          <a:p>
            <a:fld id="{4BA44395-1FC4-4D95-9DFD-4A39139D9104}" type="slidenum">
              <a:rPr lang="en-US" smtClean="0"/>
              <a:pPr/>
              <a:t>74</a:t>
            </a:fld>
            <a:endParaRPr lang="en-US" dirty="0"/>
          </a:p>
        </p:txBody>
      </p:sp>
      <p:pic>
        <p:nvPicPr>
          <p:cNvPr id="14" name="Picture 13"/>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bwMode="auto">
          <a:xfrm>
            <a:off x="7018276" y="471830"/>
            <a:ext cx="1439924" cy="1439924"/>
          </a:xfrm>
          <a:prstGeom prst="rect">
            <a:avLst/>
          </a:prstGeom>
          <a:noFill/>
          <a:ln>
            <a:noFill/>
          </a:ln>
        </p:spPr>
      </p:pic>
      <p:pic>
        <p:nvPicPr>
          <p:cNvPr id="18" name="Picture 17"/>
          <p:cNvPicPr/>
          <p:nvPr/>
        </p:nvPicPr>
        <p:blipFill>
          <a:blip r:embed="rId4" cstate="print">
            <a:extLst>
              <a:ext uri="{28A0092B-C50C-407E-A947-70E740481C1C}">
                <a14:useLocalDpi xmlns:a14="http://schemas.microsoft.com/office/drawing/2010/main" val="0"/>
              </a:ext>
            </a:extLst>
          </a:blip>
          <a:stretch>
            <a:fillRect/>
          </a:stretch>
        </p:blipFill>
        <p:spPr bwMode="auto">
          <a:xfrm>
            <a:off x="5791200" y="1355774"/>
            <a:ext cx="1241138" cy="1241138"/>
          </a:xfrm>
          <a:prstGeom prst="rect">
            <a:avLst/>
          </a:prstGeom>
          <a:noFill/>
          <a:ln>
            <a:noFill/>
          </a:ln>
        </p:spPr>
      </p:pic>
      <p:pic>
        <p:nvPicPr>
          <p:cNvPr id="19" name="Picture 18"/>
          <p:cNvPicPr/>
          <p:nvPr/>
        </p:nvPicPr>
        <p:blipFill>
          <a:blip r:embed="rId5" cstate="print">
            <a:extLst>
              <a:ext uri="{28A0092B-C50C-407E-A947-70E740481C1C}">
                <a14:useLocalDpi xmlns:a14="http://schemas.microsoft.com/office/drawing/2010/main" val="0"/>
              </a:ext>
            </a:extLst>
          </a:blip>
          <a:stretch>
            <a:fillRect/>
          </a:stretch>
        </p:blipFill>
        <p:spPr bwMode="auto">
          <a:xfrm>
            <a:off x="6878492" y="1927212"/>
            <a:ext cx="1254416" cy="1254416"/>
          </a:xfrm>
          <a:prstGeom prst="rect">
            <a:avLst/>
          </a:prstGeom>
          <a:noFill/>
          <a:ln>
            <a:noFill/>
          </a:ln>
        </p:spPr>
      </p:pic>
      <p:pic>
        <p:nvPicPr>
          <p:cNvPr id="20" name="Picture 19"/>
          <p:cNvPicPr/>
          <p:nvPr/>
        </p:nvPicPr>
        <p:blipFill>
          <a:blip r:embed="rId6" cstate="print">
            <a:extLst>
              <a:ext uri="{28A0092B-C50C-407E-A947-70E740481C1C}">
                <a14:useLocalDpi xmlns:a14="http://schemas.microsoft.com/office/drawing/2010/main" val="0"/>
              </a:ext>
            </a:extLst>
          </a:blip>
          <a:stretch>
            <a:fillRect/>
          </a:stretch>
        </p:blipFill>
        <p:spPr bwMode="auto">
          <a:xfrm>
            <a:off x="5901106" y="2624506"/>
            <a:ext cx="1151788" cy="1151788"/>
          </a:xfrm>
          <a:prstGeom prst="rect">
            <a:avLst/>
          </a:prstGeom>
          <a:noFill/>
          <a:ln>
            <a:noFill/>
          </a:ln>
        </p:spPr>
      </p:pic>
    </p:spTree>
    <p:extLst>
      <p:ext uri="{BB962C8B-B14F-4D97-AF65-F5344CB8AC3E}">
        <p14:creationId xmlns:p14="http://schemas.microsoft.com/office/powerpoint/2010/main" val="130265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Automatic Thinking Exercise</a:t>
            </a:r>
            <a:endParaRPr lang="en-US" dirty="0"/>
          </a:p>
        </p:txBody>
      </p:sp>
      <p:sp>
        <p:nvSpPr>
          <p:cNvPr id="6" name="Content Placeholder 5"/>
          <p:cNvSpPr>
            <a:spLocks noGrp="1"/>
          </p:cNvSpPr>
          <p:nvPr>
            <p:ph idx="1"/>
          </p:nvPr>
        </p:nvSpPr>
        <p:spPr>
          <a:xfrm>
            <a:off x="457200" y="1600200"/>
            <a:ext cx="5443906" cy="4525963"/>
          </a:xfrm>
        </p:spPr>
        <p:txBody>
          <a:bodyPr>
            <a:normAutofit fontScale="85000" lnSpcReduction="20000"/>
          </a:bodyPr>
          <a:lstStyle/>
          <a:p>
            <a:pPr marL="283464" lvl="0" indent="-283464">
              <a:spcBef>
                <a:spcPts val="680"/>
              </a:spcBef>
              <a:defRPr/>
            </a:pPr>
            <a:r>
              <a:rPr lang="en-US" dirty="0">
                <a:cs typeface="Calibri"/>
              </a:rPr>
              <a:t>“It’s my supervisor’s fault that I performed </a:t>
            </a:r>
            <a:r>
              <a:rPr lang="en-US" dirty="0" smtClean="0">
                <a:cs typeface="Calibri"/>
              </a:rPr>
              <a:t> </a:t>
            </a:r>
            <a:r>
              <a:rPr lang="en-US" dirty="0">
                <a:cs typeface="Calibri"/>
              </a:rPr>
              <a:t>p</a:t>
            </a:r>
            <a:r>
              <a:rPr lang="en-US" dirty="0" smtClean="0">
                <a:cs typeface="Calibri"/>
              </a:rPr>
              <a:t>oorly </a:t>
            </a:r>
            <a:r>
              <a:rPr lang="en-US" dirty="0">
                <a:cs typeface="Calibri"/>
              </a:rPr>
              <a:t>this quarter.” </a:t>
            </a:r>
          </a:p>
          <a:p>
            <a:pPr marL="283464" lvl="0" indent="-283464">
              <a:spcBef>
                <a:spcPts val="680"/>
              </a:spcBef>
              <a:defRPr/>
            </a:pPr>
            <a:r>
              <a:rPr lang="en-US" dirty="0">
                <a:cs typeface="Calibri"/>
              </a:rPr>
              <a:t>“I know that if I deliver </a:t>
            </a:r>
            <a:r>
              <a:rPr lang="en-US" dirty="0" smtClean="0">
                <a:cs typeface="Calibri"/>
              </a:rPr>
              <a:t>this presentation</a:t>
            </a:r>
            <a:r>
              <a:rPr lang="en-US" dirty="0">
                <a:cs typeface="Calibri"/>
              </a:rPr>
              <a:t>, I will </a:t>
            </a:r>
            <a:r>
              <a:rPr lang="en-US" dirty="0" smtClean="0">
                <a:cs typeface="Calibri"/>
              </a:rPr>
              <a:t> Just </a:t>
            </a:r>
            <a:r>
              <a:rPr lang="en-US" dirty="0">
                <a:cs typeface="Calibri"/>
              </a:rPr>
              <a:t>make a fool of myself.”</a:t>
            </a:r>
          </a:p>
          <a:p>
            <a:pPr marL="283464" lvl="0" indent="-283464">
              <a:spcBef>
                <a:spcPts val="680"/>
              </a:spcBef>
              <a:defRPr/>
            </a:pPr>
            <a:r>
              <a:rPr lang="en-US" dirty="0">
                <a:cs typeface="Calibri"/>
              </a:rPr>
              <a:t>“My boss just told me I led the meeting well, </a:t>
            </a:r>
            <a:r>
              <a:rPr lang="en-US" dirty="0" smtClean="0">
                <a:cs typeface="Calibri"/>
              </a:rPr>
              <a:t>but </a:t>
            </a:r>
            <a:r>
              <a:rPr lang="en-US" dirty="0">
                <a:cs typeface="Calibri"/>
              </a:rPr>
              <a:t>he gives compliments to </a:t>
            </a:r>
            <a:r>
              <a:rPr lang="en-US" dirty="0" smtClean="0">
                <a:cs typeface="Calibri"/>
              </a:rPr>
              <a:t>everyone.” </a:t>
            </a:r>
            <a:endParaRPr lang="en-US" dirty="0">
              <a:cs typeface="Calibri"/>
            </a:endParaRPr>
          </a:p>
          <a:p>
            <a:pPr marL="283464" lvl="0" indent="-283464">
              <a:spcBef>
                <a:spcPts val="680"/>
              </a:spcBef>
              <a:defRPr/>
            </a:pPr>
            <a:r>
              <a:rPr lang="en-US" dirty="0">
                <a:cs typeface="Calibri"/>
              </a:rPr>
              <a:t>“It’s all my fault that my company’s earnings </a:t>
            </a:r>
            <a:r>
              <a:rPr lang="en-US" dirty="0" smtClean="0">
                <a:cs typeface="Calibri"/>
              </a:rPr>
              <a:t>went </a:t>
            </a:r>
            <a:r>
              <a:rPr lang="en-US" dirty="0">
                <a:cs typeface="Calibri"/>
              </a:rPr>
              <a:t>down this year.”</a:t>
            </a:r>
          </a:p>
          <a:p>
            <a:pPr marL="283464" lvl="0" indent="-283464">
              <a:spcBef>
                <a:spcPts val="680"/>
              </a:spcBef>
              <a:defRPr/>
            </a:pPr>
            <a:r>
              <a:rPr lang="en-US" dirty="0">
                <a:cs typeface="Calibri"/>
              </a:rPr>
              <a:t>“Our department budget has been cut in half, </a:t>
            </a:r>
            <a:r>
              <a:rPr lang="en-US" dirty="0" smtClean="0">
                <a:cs typeface="Calibri"/>
              </a:rPr>
              <a:t>but </a:t>
            </a:r>
            <a:r>
              <a:rPr lang="en-US" dirty="0">
                <a:cs typeface="Calibri"/>
              </a:rPr>
              <a:t>I don’t think we’ll have any problems meeting </a:t>
            </a:r>
            <a:r>
              <a:rPr lang="en-US" dirty="0" smtClean="0">
                <a:cs typeface="Calibri"/>
              </a:rPr>
              <a:t>our </a:t>
            </a:r>
            <a:r>
              <a:rPr lang="en-US" dirty="0">
                <a:cs typeface="Calibri"/>
              </a:rPr>
              <a:t>goals for Q2</a:t>
            </a:r>
            <a:r>
              <a:rPr lang="en-US" dirty="0" smtClean="0">
                <a:cs typeface="Calibri"/>
              </a:rPr>
              <a:t>.”</a:t>
            </a:r>
            <a:endParaRPr lang="en-US" dirty="0"/>
          </a:p>
        </p:txBody>
      </p:sp>
      <p:sp>
        <p:nvSpPr>
          <p:cNvPr id="8" name="Slide Number Placeholder 7"/>
          <p:cNvSpPr>
            <a:spLocks noGrp="1"/>
          </p:cNvSpPr>
          <p:nvPr>
            <p:ph type="sldNum" sz="quarter" idx="12"/>
          </p:nvPr>
        </p:nvSpPr>
        <p:spPr>
          <a:prstGeom prst="rect">
            <a:avLst/>
          </a:prstGeom>
        </p:spPr>
        <p:txBody>
          <a:bodyPr/>
          <a:lstStyle/>
          <a:p>
            <a:fld id="{4BA44395-1FC4-4D95-9DFD-4A39139D9104}" type="slidenum">
              <a:rPr lang="en-US" smtClean="0"/>
              <a:pPr/>
              <a:t>75</a:t>
            </a:fld>
            <a:endParaRPr lang="en-US" dirty="0"/>
          </a:p>
        </p:txBody>
      </p:sp>
      <p:pic>
        <p:nvPicPr>
          <p:cNvPr id="13" name="Picture 12"/>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bwMode="auto">
          <a:xfrm>
            <a:off x="7018276" y="471830"/>
            <a:ext cx="1439924" cy="1439924"/>
          </a:xfrm>
          <a:prstGeom prst="rect">
            <a:avLst/>
          </a:prstGeom>
          <a:noFill/>
          <a:ln>
            <a:noFill/>
          </a:ln>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bwMode="auto">
          <a:xfrm>
            <a:off x="5791200" y="1355774"/>
            <a:ext cx="1241138" cy="1241138"/>
          </a:xfrm>
          <a:prstGeom prst="rect">
            <a:avLst/>
          </a:prstGeom>
          <a:noFill/>
          <a:ln>
            <a:noFill/>
          </a:ln>
        </p:spPr>
      </p:pic>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bwMode="auto">
          <a:xfrm>
            <a:off x="6878492" y="1927212"/>
            <a:ext cx="1254416" cy="1254416"/>
          </a:xfrm>
          <a:prstGeom prst="rect">
            <a:avLst/>
          </a:prstGeom>
          <a:noFill/>
          <a:ln>
            <a:noFill/>
          </a:ln>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bwMode="auto">
          <a:xfrm>
            <a:off x="5901106" y="2624506"/>
            <a:ext cx="1151788" cy="1151788"/>
          </a:xfrm>
          <a:prstGeom prst="rect">
            <a:avLst/>
          </a:prstGeom>
          <a:noFill/>
          <a:ln>
            <a:noFill/>
          </a:ln>
        </p:spPr>
      </p:pic>
      <p:pic>
        <p:nvPicPr>
          <p:cNvPr id="18" name="Picture 17"/>
          <p:cNvPicPr/>
          <p:nvPr/>
        </p:nvPicPr>
        <p:blipFill>
          <a:blip r:embed="rId7" cstate="print">
            <a:extLst>
              <a:ext uri="{28A0092B-C50C-407E-A947-70E740481C1C}">
                <a14:useLocalDpi xmlns:a14="http://schemas.microsoft.com/office/drawing/2010/main" val="0"/>
              </a:ext>
            </a:extLst>
          </a:blip>
          <a:stretch>
            <a:fillRect/>
          </a:stretch>
        </p:blipFill>
        <p:spPr bwMode="auto">
          <a:xfrm>
            <a:off x="7162800" y="3234904"/>
            <a:ext cx="1112092" cy="1112092"/>
          </a:xfrm>
          <a:prstGeom prst="rect">
            <a:avLst/>
          </a:prstGeom>
          <a:noFill/>
          <a:ln>
            <a:noFill/>
          </a:ln>
        </p:spPr>
      </p:pic>
    </p:spTree>
    <p:extLst>
      <p:ext uri="{BB962C8B-B14F-4D97-AF65-F5344CB8AC3E}">
        <p14:creationId xmlns:p14="http://schemas.microsoft.com/office/powerpoint/2010/main" val="236878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Automatic Thinking Exercise</a:t>
            </a:r>
            <a:endParaRPr lang="en-US" dirty="0"/>
          </a:p>
        </p:txBody>
      </p:sp>
      <p:sp>
        <p:nvSpPr>
          <p:cNvPr id="6" name="Content Placeholder 5"/>
          <p:cNvSpPr>
            <a:spLocks noGrp="1"/>
          </p:cNvSpPr>
          <p:nvPr>
            <p:ph idx="1"/>
          </p:nvPr>
        </p:nvSpPr>
        <p:spPr>
          <a:xfrm>
            <a:off x="457200" y="1600200"/>
            <a:ext cx="5443906" cy="4525963"/>
          </a:xfrm>
        </p:spPr>
        <p:txBody>
          <a:bodyPr>
            <a:normAutofit fontScale="77500" lnSpcReduction="20000"/>
          </a:bodyPr>
          <a:lstStyle/>
          <a:p>
            <a:pPr marL="283464" lvl="0" indent="-283464">
              <a:spcBef>
                <a:spcPts val="680"/>
              </a:spcBef>
              <a:defRPr/>
            </a:pPr>
            <a:r>
              <a:rPr lang="en-US" dirty="0">
                <a:cs typeface="Calibri"/>
              </a:rPr>
              <a:t>“It’s my supervisor’s fault that I performed </a:t>
            </a:r>
            <a:r>
              <a:rPr lang="en-US" dirty="0" smtClean="0">
                <a:cs typeface="Calibri"/>
              </a:rPr>
              <a:t>poorly </a:t>
            </a:r>
            <a:r>
              <a:rPr lang="en-US" dirty="0">
                <a:cs typeface="Calibri"/>
              </a:rPr>
              <a:t>this quarter.” </a:t>
            </a:r>
          </a:p>
          <a:p>
            <a:pPr marL="283464" lvl="0" indent="-283464">
              <a:spcBef>
                <a:spcPts val="680"/>
              </a:spcBef>
              <a:defRPr/>
            </a:pPr>
            <a:r>
              <a:rPr lang="en-US" dirty="0">
                <a:cs typeface="Calibri"/>
              </a:rPr>
              <a:t>“I know that if I deliver this presentation, I </a:t>
            </a:r>
            <a:r>
              <a:rPr lang="en-US" dirty="0" smtClean="0">
                <a:cs typeface="Calibri"/>
              </a:rPr>
              <a:t>will just </a:t>
            </a:r>
            <a:r>
              <a:rPr lang="en-US" dirty="0">
                <a:cs typeface="Calibri"/>
              </a:rPr>
              <a:t>make a fool of myself.”</a:t>
            </a:r>
          </a:p>
          <a:p>
            <a:pPr marL="283464" lvl="0" indent="-283464">
              <a:spcBef>
                <a:spcPts val="680"/>
              </a:spcBef>
              <a:defRPr/>
            </a:pPr>
            <a:r>
              <a:rPr lang="en-US" dirty="0">
                <a:cs typeface="Calibri"/>
              </a:rPr>
              <a:t>“My boss just told me I led the meeting </a:t>
            </a:r>
            <a:r>
              <a:rPr lang="en-US" dirty="0" smtClean="0">
                <a:cs typeface="Calibri"/>
              </a:rPr>
              <a:t>well</a:t>
            </a:r>
            <a:r>
              <a:rPr lang="en-US" dirty="0">
                <a:cs typeface="Calibri"/>
              </a:rPr>
              <a:t>, </a:t>
            </a:r>
            <a:r>
              <a:rPr lang="en-US" dirty="0" smtClean="0">
                <a:cs typeface="Calibri"/>
              </a:rPr>
              <a:t>but </a:t>
            </a:r>
            <a:r>
              <a:rPr lang="en-US" dirty="0">
                <a:cs typeface="Calibri"/>
              </a:rPr>
              <a:t>he gives compliments to </a:t>
            </a:r>
            <a:r>
              <a:rPr lang="en-US" dirty="0" smtClean="0">
                <a:cs typeface="Calibri"/>
              </a:rPr>
              <a:t>everyone.” </a:t>
            </a:r>
            <a:endParaRPr lang="en-US" dirty="0">
              <a:cs typeface="Calibri"/>
            </a:endParaRPr>
          </a:p>
          <a:p>
            <a:pPr marL="283464" lvl="0" indent="-283464">
              <a:spcBef>
                <a:spcPts val="680"/>
              </a:spcBef>
              <a:defRPr/>
            </a:pPr>
            <a:r>
              <a:rPr lang="en-US" dirty="0">
                <a:cs typeface="Calibri"/>
              </a:rPr>
              <a:t>“It’s all my fault that my company’s </a:t>
            </a:r>
            <a:r>
              <a:rPr lang="en-US" dirty="0" smtClean="0">
                <a:cs typeface="Calibri"/>
              </a:rPr>
              <a:t>earnings went </a:t>
            </a:r>
            <a:r>
              <a:rPr lang="en-US" dirty="0">
                <a:cs typeface="Calibri"/>
              </a:rPr>
              <a:t>down this year.”</a:t>
            </a:r>
          </a:p>
          <a:p>
            <a:pPr marL="283464" lvl="0" indent="-283464">
              <a:spcBef>
                <a:spcPts val="680"/>
              </a:spcBef>
              <a:defRPr/>
            </a:pPr>
            <a:r>
              <a:rPr lang="en-US" dirty="0">
                <a:cs typeface="Calibri"/>
              </a:rPr>
              <a:t>“Our department budget has been cut in half, </a:t>
            </a:r>
            <a:r>
              <a:rPr lang="en-US" dirty="0" smtClean="0">
                <a:cs typeface="Calibri"/>
              </a:rPr>
              <a:t>but </a:t>
            </a:r>
            <a:r>
              <a:rPr lang="en-US" dirty="0">
                <a:cs typeface="Calibri"/>
              </a:rPr>
              <a:t>I don’t think we’ll have any problems </a:t>
            </a:r>
            <a:r>
              <a:rPr lang="en-US" dirty="0" smtClean="0">
                <a:cs typeface="Calibri"/>
              </a:rPr>
              <a:t>meeting </a:t>
            </a:r>
            <a:r>
              <a:rPr lang="en-US" dirty="0">
                <a:cs typeface="Calibri"/>
              </a:rPr>
              <a:t>our goals for Q2.”</a:t>
            </a:r>
          </a:p>
          <a:p>
            <a:pPr marL="283464" lvl="0" indent="-283464">
              <a:spcBef>
                <a:spcPts val="680"/>
              </a:spcBef>
              <a:defRPr/>
            </a:pPr>
            <a:r>
              <a:rPr lang="en-US" dirty="0">
                <a:cs typeface="Calibri"/>
              </a:rPr>
              <a:t>“I’m a loser</a:t>
            </a:r>
            <a:r>
              <a:rPr lang="en-US" dirty="0" smtClean="0">
                <a:cs typeface="Calibri"/>
              </a:rPr>
              <a:t>.”</a:t>
            </a:r>
            <a:endParaRPr lang="en-US" dirty="0">
              <a:cs typeface="Calibri"/>
            </a:endParaRPr>
          </a:p>
        </p:txBody>
      </p:sp>
      <p:sp>
        <p:nvSpPr>
          <p:cNvPr id="8" name="Slide Number Placeholder 7"/>
          <p:cNvSpPr>
            <a:spLocks noGrp="1"/>
          </p:cNvSpPr>
          <p:nvPr>
            <p:ph type="sldNum" sz="quarter" idx="12"/>
          </p:nvPr>
        </p:nvSpPr>
        <p:spPr>
          <a:prstGeom prst="rect">
            <a:avLst/>
          </a:prstGeom>
        </p:spPr>
        <p:txBody>
          <a:bodyPr/>
          <a:lstStyle/>
          <a:p>
            <a:fld id="{4BA44395-1FC4-4D95-9DFD-4A39139D9104}" type="slidenum">
              <a:rPr lang="en-US" smtClean="0"/>
              <a:pPr/>
              <a:t>76</a:t>
            </a:fld>
            <a:endParaRPr lang="en-US" dirty="0"/>
          </a:p>
        </p:txBody>
      </p:sp>
      <p:pic>
        <p:nvPicPr>
          <p:cNvPr id="13" name="Picture 12"/>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bwMode="auto">
          <a:xfrm>
            <a:off x="7018276" y="471830"/>
            <a:ext cx="1439924" cy="1439924"/>
          </a:xfrm>
          <a:prstGeom prst="rect">
            <a:avLst/>
          </a:prstGeom>
          <a:noFill/>
          <a:ln>
            <a:noFill/>
          </a:ln>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bwMode="auto">
          <a:xfrm>
            <a:off x="5875481" y="1355774"/>
            <a:ext cx="1241138" cy="1241138"/>
          </a:xfrm>
          <a:prstGeom prst="rect">
            <a:avLst/>
          </a:prstGeom>
          <a:noFill/>
          <a:ln>
            <a:noFill/>
          </a:ln>
        </p:spPr>
      </p:pic>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bwMode="auto">
          <a:xfrm>
            <a:off x="6878492" y="1927212"/>
            <a:ext cx="1254416" cy="1254416"/>
          </a:xfrm>
          <a:prstGeom prst="rect">
            <a:avLst/>
          </a:prstGeom>
          <a:noFill/>
          <a:ln>
            <a:noFill/>
          </a:ln>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bwMode="auto">
          <a:xfrm>
            <a:off x="5901106" y="2624506"/>
            <a:ext cx="1151788" cy="1151788"/>
          </a:xfrm>
          <a:prstGeom prst="rect">
            <a:avLst/>
          </a:prstGeom>
          <a:noFill/>
          <a:ln>
            <a:noFill/>
          </a:ln>
        </p:spPr>
      </p:pic>
      <p:pic>
        <p:nvPicPr>
          <p:cNvPr id="18" name="Picture 17"/>
          <p:cNvPicPr/>
          <p:nvPr/>
        </p:nvPicPr>
        <p:blipFill>
          <a:blip r:embed="rId7" cstate="print">
            <a:extLst>
              <a:ext uri="{28A0092B-C50C-407E-A947-70E740481C1C}">
                <a14:useLocalDpi xmlns:a14="http://schemas.microsoft.com/office/drawing/2010/main" val="0"/>
              </a:ext>
            </a:extLst>
          </a:blip>
          <a:stretch>
            <a:fillRect/>
          </a:stretch>
        </p:blipFill>
        <p:spPr bwMode="auto">
          <a:xfrm>
            <a:off x="7162800" y="3234904"/>
            <a:ext cx="1112092" cy="1112092"/>
          </a:xfrm>
          <a:prstGeom prst="rect">
            <a:avLst/>
          </a:prstGeom>
          <a:noFill/>
          <a:ln>
            <a:noFill/>
          </a:ln>
        </p:spPr>
      </p:pic>
      <p:pic>
        <p:nvPicPr>
          <p:cNvPr id="19" name="Picture 18"/>
          <p:cNvPicPr/>
          <p:nvPr/>
        </p:nvPicPr>
        <p:blipFill>
          <a:blip r:embed="rId8" cstate="print">
            <a:extLst>
              <a:ext uri="{28A0092B-C50C-407E-A947-70E740481C1C}">
                <a14:useLocalDpi xmlns:a14="http://schemas.microsoft.com/office/drawing/2010/main" val="0"/>
              </a:ext>
            </a:extLst>
          </a:blip>
          <a:stretch>
            <a:fillRect/>
          </a:stretch>
        </p:blipFill>
        <p:spPr bwMode="auto">
          <a:xfrm>
            <a:off x="5815945" y="3882370"/>
            <a:ext cx="1322110" cy="1322110"/>
          </a:xfrm>
          <a:prstGeom prst="rect">
            <a:avLst/>
          </a:prstGeom>
          <a:noFill/>
          <a:ln>
            <a:noFill/>
          </a:ln>
        </p:spPr>
      </p:pic>
    </p:spTree>
    <p:extLst>
      <p:ext uri="{BB962C8B-B14F-4D97-AF65-F5344CB8AC3E}">
        <p14:creationId xmlns:p14="http://schemas.microsoft.com/office/powerpoint/2010/main" val="169616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053" y="4705528"/>
            <a:ext cx="926818" cy="8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Automatic Thinking Exercise</a:t>
            </a:r>
            <a:endParaRPr lang="en-US" dirty="0"/>
          </a:p>
        </p:txBody>
      </p:sp>
      <p:sp>
        <p:nvSpPr>
          <p:cNvPr id="6" name="Content Placeholder 5"/>
          <p:cNvSpPr>
            <a:spLocks noGrp="1"/>
          </p:cNvSpPr>
          <p:nvPr>
            <p:ph idx="1"/>
          </p:nvPr>
        </p:nvSpPr>
        <p:spPr>
          <a:xfrm>
            <a:off x="457200" y="1600200"/>
            <a:ext cx="5443906" cy="4525963"/>
          </a:xfrm>
        </p:spPr>
        <p:txBody>
          <a:bodyPr>
            <a:normAutofit fontScale="70000" lnSpcReduction="20000"/>
          </a:bodyPr>
          <a:lstStyle/>
          <a:p>
            <a:pPr marL="283464" lvl="0" indent="-283464">
              <a:spcBef>
                <a:spcPts val="680"/>
              </a:spcBef>
              <a:defRPr/>
            </a:pPr>
            <a:r>
              <a:rPr lang="en-US" dirty="0">
                <a:cs typeface="Calibri"/>
              </a:rPr>
              <a:t>“It’s my supervisor’s fault that I performed </a:t>
            </a:r>
            <a:br>
              <a:rPr lang="en-US" dirty="0">
                <a:cs typeface="Calibri"/>
              </a:rPr>
            </a:br>
            <a:r>
              <a:rPr lang="en-US" dirty="0">
                <a:cs typeface="Calibri"/>
              </a:rPr>
              <a:t>  poorly this quarter.” </a:t>
            </a:r>
          </a:p>
          <a:p>
            <a:pPr marL="283464" lvl="0" indent="-283464">
              <a:spcBef>
                <a:spcPts val="680"/>
              </a:spcBef>
              <a:defRPr/>
            </a:pPr>
            <a:r>
              <a:rPr lang="en-US" dirty="0">
                <a:cs typeface="Calibri"/>
              </a:rPr>
              <a:t>“I know that if I deliver this presentation, I will </a:t>
            </a:r>
            <a:br>
              <a:rPr lang="en-US" dirty="0">
                <a:cs typeface="Calibri"/>
              </a:rPr>
            </a:br>
            <a:r>
              <a:rPr lang="en-US" dirty="0">
                <a:cs typeface="Calibri"/>
              </a:rPr>
              <a:t>  just make a fool of myself.”</a:t>
            </a:r>
          </a:p>
          <a:p>
            <a:pPr marL="283464" lvl="0" indent="-283464">
              <a:spcBef>
                <a:spcPts val="680"/>
              </a:spcBef>
              <a:defRPr/>
            </a:pPr>
            <a:r>
              <a:rPr lang="en-US" dirty="0">
                <a:cs typeface="Calibri"/>
              </a:rPr>
              <a:t>“My boss just told me I led the meeting well, </a:t>
            </a:r>
            <a:br>
              <a:rPr lang="en-US" dirty="0">
                <a:cs typeface="Calibri"/>
              </a:rPr>
            </a:br>
            <a:r>
              <a:rPr lang="en-US" dirty="0">
                <a:cs typeface="Calibri"/>
              </a:rPr>
              <a:t>  but he gives compliments to </a:t>
            </a:r>
            <a:r>
              <a:rPr lang="en-US" dirty="0" smtClean="0">
                <a:cs typeface="Calibri"/>
              </a:rPr>
              <a:t>everyone.” </a:t>
            </a:r>
            <a:endParaRPr lang="en-US" dirty="0">
              <a:cs typeface="Calibri"/>
            </a:endParaRPr>
          </a:p>
          <a:p>
            <a:pPr marL="283464" lvl="0" indent="-283464">
              <a:spcBef>
                <a:spcPts val="680"/>
              </a:spcBef>
              <a:defRPr/>
            </a:pPr>
            <a:r>
              <a:rPr lang="en-US" dirty="0">
                <a:cs typeface="Calibri"/>
              </a:rPr>
              <a:t>“It’s all my fault that my company’s earnings </a:t>
            </a:r>
            <a:br>
              <a:rPr lang="en-US" dirty="0">
                <a:cs typeface="Calibri"/>
              </a:rPr>
            </a:br>
            <a:r>
              <a:rPr lang="en-US" dirty="0">
                <a:cs typeface="Calibri"/>
              </a:rPr>
              <a:t>  went down this year.”</a:t>
            </a:r>
          </a:p>
          <a:p>
            <a:pPr marL="283464" lvl="0" indent="-283464">
              <a:spcBef>
                <a:spcPts val="680"/>
              </a:spcBef>
              <a:defRPr/>
            </a:pPr>
            <a:r>
              <a:rPr lang="en-US" dirty="0">
                <a:cs typeface="Calibri"/>
              </a:rPr>
              <a:t>“Our department budget has been cut in half, </a:t>
            </a:r>
            <a:br>
              <a:rPr lang="en-US" dirty="0">
                <a:cs typeface="Calibri"/>
              </a:rPr>
            </a:br>
            <a:r>
              <a:rPr lang="en-US" dirty="0">
                <a:cs typeface="Calibri"/>
              </a:rPr>
              <a:t>  but I don’t think we’ll have any problems </a:t>
            </a:r>
            <a:br>
              <a:rPr lang="en-US" dirty="0">
                <a:cs typeface="Calibri"/>
              </a:rPr>
            </a:br>
            <a:r>
              <a:rPr lang="en-US" dirty="0">
                <a:cs typeface="Calibri"/>
              </a:rPr>
              <a:t>  meeting our goals for Q2.”</a:t>
            </a:r>
          </a:p>
          <a:p>
            <a:pPr marL="283464" lvl="0" indent="-283464">
              <a:spcBef>
                <a:spcPts val="680"/>
              </a:spcBef>
              <a:defRPr/>
            </a:pPr>
            <a:r>
              <a:rPr lang="en-US" dirty="0">
                <a:cs typeface="Calibri"/>
              </a:rPr>
              <a:t>“I’m a loser.”</a:t>
            </a:r>
          </a:p>
          <a:p>
            <a:pPr marL="283464" indent="-283464">
              <a:spcBef>
                <a:spcPts val="680"/>
              </a:spcBef>
              <a:defRPr/>
            </a:pPr>
            <a:r>
              <a:rPr lang="en-US" dirty="0">
                <a:cs typeface="Calibri"/>
              </a:rPr>
              <a:t>“If I goof up on this, I will be the office fool</a:t>
            </a:r>
            <a:r>
              <a:rPr lang="en-US" dirty="0" smtClean="0">
                <a:cs typeface="Calibri"/>
              </a:rPr>
              <a:t>.”</a:t>
            </a:r>
            <a:endParaRPr lang="en-US" dirty="0">
              <a:cs typeface="Calibri"/>
            </a:endParaRPr>
          </a:p>
        </p:txBody>
      </p:sp>
      <p:sp>
        <p:nvSpPr>
          <p:cNvPr id="8" name="Slide Number Placeholder 7"/>
          <p:cNvSpPr>
            <a:spLocks noGrp="1"/>
          </p:cNvSpPr>
          <p:nvPr>
            <p:ph type="sldNum" sz="quarter" idx="12"/>
          </p:nvPr>
        </p:nvSpPr>
        <p:spPr>
          <a:prstGeom prst="rect">
            <a:avLst/>
          </a:prstGeom>
        </p:spPr>
        <p:txBody>
          <a:bodyPr/>
          <a:lstStyle/>
          <a:p>
            <a:fld id="{4BA44395-1FC4-4D95-9DFD-4A39139D9104}" type="slidenum">
              <a:rPr lang="en-US" smtClean="0"/>
              <a:pPr/>
              <a:t>77</a:t>
            </a:fld>
            <a:endParaRPr lang="en-US" dirty="0"/>
          </a:p>
        </p:txBody>
      </p:sp>
      <p:pic>
        <p:nvPicPr>
          <p:cNvPr id="13" name="Picture 12"/>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bwMode="auto">
          <a:xfrm>
            <a:off x="7018276" y="471830"/>
            <a:ext cx="1439924" cy="1439924"/>
          </a:xfrm>
          <a:prstGeom prst="rect">
            <a:avLst/>
          </a:prstGeom>
          <a:noFill/>
          <a:ln>
            <a:noFill/>
          </a:ln>
        </p:spPr>
      </p:pic>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bwMode="auto">
          <a:xfrm>
            <a:off x="5875481" y="1355774"/>
            <a:ext cx="1241138" cy="1241138"/>
          </a:xfrm>
          <a:prstGeom prst="rect">
            <a:avLst/>
          </a:prstGeom>
          <a:noFill/>
          <a:ln>
            <a:noFill/>
          </a:ln>
        </p:spPr>
      </p:pic>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bwMode="auto">
          <a:xfrm>
            <a:off x="6878492" y="1927212"/>
            <a:ext cx="1254416" cy="1254416"/>
          </a:xfrm>
          <a:prstGeom prst="rect">
            <a:avLst/>
          </a:prstGeom>
          <a:noFill/>
          <a:ln>
            <a:noFill/>
          </a:ln>
        </p:spPr>
      </p:pic>
      <p:pic>
        <p:nvPicPr>
          <p:cNvPr id="17" name="Picture 16"/>
          <p:cNvPicPr/>
          <p:nvPr/>
        </p:nvPicPr>
        <p:blipFill>
          <a:blip r:embed="rId7" cstate="print">
            <a:extLst>
              <a:ext uri="{28A0092B-C50C-407E-A947-70E740481C1C}">
                <a14:useLocalDpi xmlns:a14="http://schemas.microsoft.com/office/drawing/2010/main" val="0"/>
              </a:ext>
            </a:extLst>
          </a:blip>
          <a:stretch>
            <a:fillRect/>
          </a:stretch>
        </p:blipFill>
        <p:spPr bwMode="auto">
          <a:xfrm>
            <a:off x="5901106" y="2624506"/>
            <a:ext cx="1151788" cy="1151788"/>
          </a:xfrm>
          <a:prstGeom prst="rect">
            <a:avLst/>
          </a:prstGeom>
          <a:noFill/>
          <a:ln>
            <a:noFill/>
          </a:ln>
        </p:spPr>
      </p:pic>
      <p:pic>
        <p:nvPicPr>
          <p:cNvPr id="18" name="Picture 17"/>
          <p:cNvPicPr/>
          <p:nvPr/>
        </p:nvPicPr>
        <p:blipFill>
          <a:blip r:embed="rId8" cstate="print">
            <a:extLst>
              <a:ext uri="{28A0092B-C50C-407E-A947-70E740481C1C}">
                <a14:useLocalDpi xmlns:a14="http://schemas.microsoft.com/office/drawing/2010/main" val="0"/>
              </a:ext>
            </a:extLst>
          </a:blip>
          <a:stretch>
            <a:fillRect/>
          </a:stretch>
        </p:blipFill>
        <p:spPr bwMode="auto">
          <a:xfrm>
            <a:off x="7117508" y="3234904"/>
            <a:ext cx="1112092" cy="1112092"/>
          </a:xfrm>
          <a:prstGeom prst="rect">
            <a:avLst/>
          </a:prstGeom>
          <a:noFill/>
          <a:ln>
            <a:noFill/>
          </a:ln>
        </p:spPr>
      </p:pic>
      <p:pic>
        <p:nvPicPr>
          <p:cNvPr id="19" name="Picture 18"/>
          <p:cNvPicPr/>
          <p:nvPr/>
        </p:nvPicPr>
        <p:blipFill>
          <a:blip r:embed="rId9" cstate="print">
            <a:extLst>
              <a:ext uri="{28A0092B-C50C-407E-A947-70E740481C1C}">
                <a14:useLocalDpi xmlns:a14="http://schemas.microsoft.com/office/drawing/2010/main" val="0"/>
              </a:ext>
            </a:extLst>
          </a:blip>
          <a:stretch>
            <a:fillRect/>
          </a:stretch>
        </p:blipFill>
        <p:spPr bwMode="auto">
          <a:xfrm>
            <a:off x="5815945" y="3882370"/>
            <a:ext cx="1322110" cy="1322110"/>
          </a:xfrm>
          <a:prstGeom prst="rect">
            <a:avLst/>
          </a:prstGeom>
          <a:noFill/>
          <a:ln>
            <a:noFill/>
          </a:ln>
        </p:spPr>
      </p:pic>
    </p:spTree>
    <p:extLst>
      <p:ext uri="{BB962C8B-B14F-4D97-AF65-F5344CB8AC3E}">
        <p14:creationId xmlns:p14="http://schemas.microsoft.com/office/powerpoint/2010/main" val="15879194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33400" y="990600"/>
            <a:ext cx="6705600" cy="5410200"/>
          </a:xfrm>
          <a:prstGeom prst="rect">
            <a:avLst/>
          </a:prstGeom>
        </p:spPr>
        <p:txBody>
          <a:bodyPr vert="horz" lIns="91440" tIns="45720" rIns="91440" bIns="45720" rtlCol="0">
            <a:noAutofit/>
          </a:bodyPr>
          <a:lstStyle/>
          <a:p>
            <a:pPr marL="342900" lvl="0" indent="-342900">
              <a:spcBef>
                <a:spcPct val="20000"/>
              </a:spcBef>
              <a:buFont typeface="Arial" pitchFamily="34" charset="0"/>
              <a:buChar char="•"/>
              <a:defRPr/>
            </a:pPr>
            <a:endParaRPr lang="en-US" dirty="0">
              <a:cs typeface="Calibri"/>
            </a:endParaRPr>
          </a:p>
          <a:p>
            <a:pPr marL="109728" marR="0" lvl="0" indent="-109728"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Calibri"/>
              <a:ea typeface="+mn-ea"/>
              <a:cs typeface="Calibri"/>
            </a:endParaRPr>
          </a:p>
          <a:p>
            <a:pPr marL="109728" marR="0" lvl="0" indent="-109728"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Calibri"/>
              <a:ea typeface="+mn-ea"/>
              <a:cs typeface="Calibri"/>
            </a:endParaRPr>
          </a:p>
        </p:txBody>
      </p:sp>
      <p:sp>
        <p:nvSpPr>
          <p:cNvPr id="3" name="Title 2"/>
          <p:cNvSpPr>
            <a:spLocks noGrp="1"/>
          </p:cNvSpPr>
          <p:nvPr>
            <p:ph type="title"/>
          </p:nvPr>
        </p:nvSpPr>
        <p:spPr/>
        <p:txBody>
          <a:bodyPr/>
          <a:lstStyle/>
          <a:p>
            <a:r>
              <a:rPr lang="en-US" dirty="0" smtClean="0"/>
              <a:t>Automatic Thinking Exercise</a:t>
            </a:r>
            <a:endParaRPr lang="en-US" dirty="0"/>
          </a:p>
        </p:txBody>
      </p:sp>
      <p:sp>
        <p:nvSpPr>
          <p:cNvPr id="6" name="Content Placeholder 5"/>
          <p:cNvSpPr>
            <a:spLocks noGrp="1"/>
          </p:cNvSpPr>
          <p:nvPr>
            <p:ph idx="1"/>
          </p:nvPr>
        </p:nvSpPr>
        <p:spPr>
          <a:xfrm>
            <a:off x="457200" y="1600200"/>
            <a:ext cx="5396187" cy="4525963"/>
          </a:xfrm>
        </p:spPr>
        <p:txBody>
          <a:bodyPr>
            <a:normAutofit fontScale="70000" lnSpcReduction="20000"/>
          </a:bodyPr>
          <a:lstStyle/>
          <a:p>
            <a:pPr marL="283464" lvl="0" indent="-283464">
              <a:spcBef>
                <a:spcPts val="680"/>
              </a:spcBef>
              <a:defRPr/>
            </a:pPr>
            <a:r>
              <a:rPr lang="en-US" dirty="0">
                <a:cs typeface="Calibri"/>
              </a:rPr>
              <a:t>“It’s my supervisor’s fault that I performed </a:t>
            </a:r>
            <a:br>
              <a:rPr lang="en-US" dirty="0">
                <a:cs typeface="Calibri"/>
              </a:rPr>
            </a:br>
            <a:r>
              <a:rPr lang="en-US" dirty="0">
                <a:cs typeface="Calibri"/>
              </a:rPr>
              <a:t>  poorly this quarter.” </a:t>
            </a:r>
          </a:p>
          <a:p>
            <a:pPr marL="283464" lvl="0" indent="-283464">
              <a:spcBef>
                <a:spcPts val="680"/>
              </a:spcBef>
              <a:defRPr/>
            </a:pPr>
            <a:r>
              <a:rPr lang="en-US" dirty="0">
                <a:cs typeface="Calibri"/>
              </a:rPr>
              <a:t>“I know that if I deliver this presentation, I will </a:t>
            </a:r>
            <a:br>
              <a:rPr lang="en-US" dirty="0">
                <a:cs typeface="Calibri"/>
              </a:rPr>
            </a:br>
            <a:r>
              <a:rPr lang="en-US" dirty="0">
                <a:cs typeface="Calibri"/>
              </a:rPr>
              <a:t>  just make a fool of myself.”</a:t>
            </a:r>
          </a:p>
          <a:p>
            <a:pPr marL="283464" lvl="0" indent="-283464">
              <a:spcBef>
                <a:spcPts val="680"/>
              </a:spcBef>
              <a:defRPr/>
            </a:pPr>
            <a:r>
              <a:rPr lang="en-US" dirty="0">
                <a:cs typeface="Calibri"/>
              </a:rPr>
              <a:t>“My boss just told me I led the meeting well, </a:t>
            </a:r>
            <a:br>
              <a:rPr lang="en-US" dirty="0">
                <a:cs typeface="Calibri"/>
              </a:rPr>
            </a:br>
            <a:r>
              <a:rPr lang="en-US" dirty="0">
                <a:cs typeface="Calibri"/>
              </a:rPr>
              <a:t>  but he gives compliments to </a:t>
            </a:r>
            <a:r>
              <a:rPr lang="en-US" dirty="0" smtClean="0">
                <a:cs typeface="Calibri"/>
              </a:rPr>
              <a:t>everyone.” </a:t>
            </a:r>
            <a:endParaRPr lang="en-US" dirty="0">
              <a:cs typeface="Calibri"/>
            </a:endParaRPr>
          </a:p>
          <a:p>
            <a:pPr marL="283464" lvl="0" indent="-283464">
              <a:spcBef>
                <a:spcPts val="680"/>
              </a:spcBef>
              <a:defRPr/>
            </a:pPr>
            <a:r>
              <a:rPr lang="en-US" dirty="0">
                <a:cs typeface="Calibri"/>
              </a:rPr>
              <a:t>“It’s all my fault that my company’s earnings </a:t>
            </a:r>
            <a:br>
              <a:rPr lang="en-US" dirty="0">
                <a:cs typeface="Calibri"/>
              </a:rPr>
            </a:br>
            <a:r>
              <a:rPr lang="en-US" dirty="0">
                <a:cs typeface="Calibri"/>
              </a:rPr>
              <a:t>  went down this year.”</a:t>
            </a:r>
          </a:p>
          <a:p>
            <a:pPr marL="283464" lvl="0" indent="-283464">
              <a:spcBef>
                <a:spcPts val="680"/>
              </a:spcBef>
              <a:defRPr/>
            </a:pPr>
            <a:r>
              <a:rPr lang="en-US" dirty="0">
                <a:cs typeface="Calibri"/>
              </a:rPr>
              <a:t>“Our department budget has been cut in half, </a:t>
            </a:r>
            <a:br>
              <a:rPr lang="en-US" dirty="0">
                <a:cs typeface="Calibri"/>
              </a:rPr>
            </a:br>
            <a:r>
              <a:rPr lang="en-US" dirty="0">
                <a:cs typeface="Calibri"/>
              </a:rPr>
              <a:t>  but I don’t think we’ll have any problems </a:t>
            </a:r>
            <a:br>
              <a:rPr lang="en-US" dirty="0">
                <a:cs typeface="Calibri"/>
              </a:rPr>
            </a:br>
            <a:r>
              <a:rPr lang="en-US" dirty="0">
                <a:cs typeface="Calibri"/>
              </a:rPr>
              <a:t>  meeting our goals for Q2.”</a:t>
            </a:r>
          </a:p>
          <a:p>
            <a:pPr marL="283464" lvl="0" indent="-283464">
              <a:spcBef>
                <a:spcPts val="680"/>
              </a:spcBef>
              <a:defRPr/>
            </a:pPr>
            <a:r>
              <a:rPr lang="en-US" dirty="0">
                <a:cs typeface="Calibri"/>
              </a:rPr>
              <a:t>“I’m a loser.”</a:t>
            </a:r>
          </a:p>
          <a:p>
            <a:pPr marL="283464" indent="-283464">
              <a:spcBef>
                <a:spcPts val="680"/>
              </a:spcBef>
              <a:defRPr/>
            </a:pPr>
            <a:r>
              <a:rPr lang="en-US" dirty="0">
                <a:cs typeface="Calibri"/>
              </a:rPr>
              <a:t>“If I goof up on this, I will be the office fool.”</a:t>
            </a:r>
          </a:p>
          <a:p>
            <a:pPr marL="283464" indent="-283464">
              <a:spcBef>
                <a:spcPts val="680"/>
              </a:spcBef>
              <a:defRPr/>
            </a:pPr>
            <a:r>
              <a:rPr lang="en-US" dirty="0">
                <a:cs typeface="Calibri"/>
              </a:rPr>
              <a:t>“Everything is always so hard for me</a:t>
            </a:r>
            <a:r>
              <a:rPr lang="en-US" dirty="0" smtClean="0">
                <a:cs typeface="Calibri"/>
              </a:rPr>
              <a:t>.”</a:t>
            </a:r>
            <a:endParaRPr lang="en-US" dirty="0">
              <a:cs typeface="Calibri"/>
            </a:endParaRPr>
          </a:p>
        </p:txBody>
      </p:sp>
      <p:sp>
        <p:nvSpPr>
          <p:cNvPr id="8" name="Slide Number Placeholder 7"/>
          <p:cNvSpPr>
            <a:spLocks noGrp="1"/>
          </p:cNvSpPr>
          <p:nvPr>
            <p:ph type="sldNum" sz="quarter" idx="12"/>
          </p:nvPr>
        </p:nvSpPr>
        <p:spPr>
          <a:prstGeom prst="rect">
            <a:avLst/>
          </a:prstGeom>
        </p:spPr>
        <p:txBody>
          <a:bodyPr/>
          <a:lstStyle/>
          <a:p>
            <a:fld id="{4BA44395-1FC4-4D95-9DFD-4A39139D9104}" type="slidenum">
              <a:rPr lang="en-US" smtClean="0"/>
              <a:pPr/>
              <a:t>78</a:t>
            </a:fld>
            <a:endParaRPr lang="en-US" dirty="0"/>
          </a:p>
        </p:txBody>
      </p:sp>
      <p:pic>
        <p:nvPicPr>
          <p:cNvPr id="13" name="Picture 12"/>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bwMode="auto">
          <a:xfrm>
            <a:off x="7018276" y="471830"/>
            <a:ext cx="1439924" cy="1439924"/>
          </a:xfrm>
          <a:prstGeom prst="rect">
            <a:avLst/>
          </a:prstGeom>
          <a:noFill/>
          <a:ln>
            <a:noFill/>
          </a:ln>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bwMode="auto">
          <a:xfrm>
            <a:off x="5791200" y="1355774"/>
            <a:ext cx="1241138" cy="1241138"/>
          </a:xfrm>
          <a:prstGeom prst="rect">
            <a:avLst/>
          </a:prstGeom>
          <a:noFill/>
          <a:ln>
            <a:noFill/>
          </a:ln>
        </p:spPr>
      </p:pic>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bwMode="auto">
          <a:xfrm>
            <a:off x="6878492" y="1927212"/>
            <a:ext cx="1254416" cy="1254416"/>
          </a:xfrm>
          <a:prstGeom prst="rect">
            <a:avLst/>
          </a:prstGeom>
          <a:noFill/>
          <a:ln>
            <a:noFill/>
          </a:ln>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bwMode="auto">
          <a:xfrm>
            <a:off x="5901106" y="2624506"/>
            <a:ext cx="1151788" cy="1151788"/>
          </a:xfrm>
          <a:prstGeom prst="rect">
            <a:avLst/>
          </a:prstGeom>
          <a:noFill/>
          <a:ln>
            <a:noFill/>
          </a:ln>
        </p:spPr>
      </p:pic>
      <p:pic>
        <p:nvPicPr>
          <p:cNvPr id="18" name="Picture 17"/>
          <p:cNvPicPr/>
          <p:nvPr/>
        </p:nvPicPr>
        <p:blipFill>
          <a:blip r:embed="rId7" cstate="print">
            <a:extLst>
              <a:ext uri="{28A0092B-C50C-407E-A947-70E740481C1C}">
                <a14:useLocalDpi xmlns:a14="http://schemas.microsoft.com/office/drawing/2010/main" val="0"/>
              </a:ext>
            </a:extLst>
          </a:blip>
          <a:stretch>
            <a:fillRect/>
          </a:stretch>
        </p:blipFill>
        <p:spPr bwMode="auto">
          <a:xfrm>
            <a:off x="7162800" y="3234904"/>
            <a:ext cx="1112092" cy="1112092"/>
          </a:xfrm>
          <a:prstGeom prst="rect">
            <a:avLst/>
          </a:prstGeom>
          <a:noFill/>
          <a:ln>
            <a:noFill/>
          </a:ln>
        </p:spPr>
      </p:pic>
      <p:pic>
        <p:nvPicPr>
          <p:cNvPr id="19" name="Picture 18"/>
          <p:cNvPicPr/>
          <p:nvPr/>
        </p:nvPicPr>
        <p:blipFill>
          <a:blip r:embed="rId8" cstate="print">
            <a:extLst>
              <a:ext uri="{28A0092B-C50C-407E-A947-70E740481C1C}">
                <a14:useLocalDpi xmlns:a14="http://schemas.microsoft.com/office/drawing/2010/main" val="0"/>
              </a:ext>
            </a:extLst>
          </a:blip>
          <a:stretch>
            <a:fillRect/>
          </a:stretch>
        </p:blipFill>
        <p:spPr bwMode="auto">
          <a:xfrm>
            <a:off x="5815945" y="3882370"/>
            <a:ext cx="1322110" cy="1322110"/>
          </a:xfrm>
          <a:prstGeom prst="rect">
            <a:avLst/>
          </a:prstGeom>
          <a:noFill/>
          <a:ln>
            <a:noFill/>
          </a:ln>
        </p:spPr>
      </p:pic>
      <p:pic>
        <p:nvPicPr>
          <p:cNvPr id="21" name="Picture 20"/>
          <p:cNvPicPr/>
          <p:nvPr/>
        </p:nvPicPr>
        <p:blipFill>
          <a:blip r:embed="rId9" cstate="print">
            <a:extLst>
              <a:ext uri="{28A0092B-C50C-407E-A947-70E740481C1C}">
                <a14:useLocalDpi xmlns:a14="http://schemas.microsoft.com/office/drawing/2010/main" val="0"/>
              </a:ext>
            </a:extLst>
          </a:blip>
          <a:stretch>
            <a:fillRect/>
          </a:stretch>
        </p:blipFill>
        <p:spPr bwMode="auto">
          <a:xfrm>
            <a:off x="5853387" y="5029200"/>
            <a:ext cx="1291770" cy="1291770"/>
          </a:xfrm>
          <a:prstGeom prst="rect">
            <a:avLst/>
          </a:prstGeom>
          <a:noFill/>
          <a:ln>
            <a:noFill/>
          </a:ln>
        </p:spPr>
      </p:pic>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2782" y="4705528"/>
            <a:ext cx="926818" cy="8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469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gstock-Squeezing-small-businessman-in-4028639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15153" y="1066800"/>
            <a:ext cx="3647847" cy="5029200"/>
          </a:xfrm>
          <a:prstGeom prst="rect">
            <a:avLst/>
          </a:prstGeom>
        </p:spPr>
      </p:pic>
      <p:sp>
        <p:nvSpPr>
          <p:cNvPr id="14" name="Title 13"/>
          <p:cNvSpPr>
            <a:spLocks noGrp="1"/>
          </p:cNvSpPr>
          <p:nvPr>
            <p:ph type="title"/>
          </p:nvPr>
        </p:nvSpPr>
        <p:spPr/>
        <p:txBody>
          <a:bodyPr/>
          <a:lstStyle/>
          <a:p>
            <a:r>
              <a:rPr lang="en-US" smtClean="0"/>
              <a:t>Practice. Practice.</a:t>
            </a:r>
            <a:endParaRPr lang="en-US" dirty="0"/>
          </a:p>
        </p:txBody>
      </p:sp>
      <p:sp>
        <p:nvSpPr>
          <p:cNvPr id="4" name="Slide Number Placeholder 3"/>
          <p:cNvSpPr>
            <a:spLocks noGrp="1"/>
          </p:cNvSpPr>
          <p:nvPr>
            <p:ph type="sldNum" sz="quarter" idx="12"/>
          </p:nvPr>
        </p:nvSpPr>
        <p:spPr/>
        <p:txBody>
          <a:bodyPr/>
          <a:lstStyle/>
          <a:p>
            <a:fld id="{F098ED00-B4F9-41CC-ADC2-F706D294A9E2}" type="slidenum">
              <a:rPr lang="en-US" smtClean="0"/>
              <a:pPr/>
              <a:t>79</a:t>
            </a:fld>
            <a:endParaRPr lang="en-US" dirty="0"/>
          </a:p>
        </p:txBody>
      </p:sp>
      <p:sp>
        <p:nvSpPr>
          <p:cNvPr id="3" name="TextBox 2"/>
          <p:cNvSpPr txBox="1"/>
          <p:nvPr/>
        </p:nvSpPr>
        <p:spPr>
          <a:xfrm>
            <a:off x="457200" y="1583591"/>
            <a:ext cx="4419600" cy="3293209"/>
          </a:xfrm>
          <a:prstGeom prst="rect">
            <a:avLst/>
          </a:prstGeom>
          <a:noFill/>
        </p:spPr>
        <p:txBody>
          <a:bodyPr wrap="square" rtlCol="0">
            <a:spAutoFit/>
          </a:bodyPr>
          <a:lstStyle/>
          <a:p>
            <a:r>
              <a:rPr lang="en-US" sz="2800" dirty="0" smtClean="0">
                <a:solidFill>
                  <a:srgbClr val="000000"/>
                </a:solidFill>
                <a:latin typeface="Calibri"/>
                <a:cs typeface="Calibri"/>
              </a:rPr>
              <a:t>— Challenge — </a:t>
            </a:r>
          </a:p>
          <a:p>
            <a:pPr marL="285750" indent="-285750">
              <a:buFont typeface="Arial"/>
              <a:buChar char="•"/>
            </a:pPr>
            <a:r>
              <a:rPr lang="en-US" dirty="0" smtClean="0">
                <a:solidFill>
                  <a:srgbClr val="000000"/>
                </a:solidFill>
                <a:latin typeface="Calibri"/>
                <a:cs typeface="Calibri"/>
              </a:rPr>
              <a:t>Boss assigned a </a:t>
            </a:r>
            <a:r>
              <a:rPr lang="en-US" dirty="0">
                <a:solidFill>
                  <a:srgbClr val="000000"/>
                </a:solidFill>
                <a:latin typeface="Calibri"/>
                <a:cs typeface="Calibri"/>
              </a:rPr>
              <a:t>difficult and </a:t>
            </a:r>
            <a:r>
              <a:rPr lang="en-US" dirty="0" smtClean="0">
                <a:solidFill>
                  <a:srgbClr val="000000"/>
                </a:solidFill>
                <a:latin typeface="Calibri"/>
                <a:cs typeface="Calibri"/>
              </a:rPr>
              <a:t/>
            </a:r>
            <a:br>
              <a:rPr lang="en-US" dirty="0" smtClean="0">
                <a:solidFill>
                  <a:srgbClr val="000000"/>
                </a:solidFill>
                <a:latin typeface="Calibri"/>
                <a:cs typeface="Calibri"/>
              </a:rPr>
            </a:br>
            <a:r>
              <a:rPr lang="en-US" dirty="0" smtClean="0">
                <a:solidFill>
                  <a:srgbClr val="000000"/>
                </a:solidFill>
                <a:latin typeface="Calibri"/>
                <a:cs typeface="Calibri"/>
              </a:rPr>
              <a:t>stressful last minute task</a:t>
            </a:r>
          </a:p>
          <a:p>
            <a:pPr marL="285750" indent="-285750">
              <a:buFont typeface="Arial"/>
              <a:buChar char="•"/>
            </a:pPr>
            <a:r>
              <a:rPr lang="en-US" dirty="0" smtClean="0">
                <a:solidFill>
                  <a:srgbClr val="000000"/>
                </a:solidFill>
                <a:latin typeface="Calibri"/>
                <a:cs typeface="Calibri"/>
              </a:rPr>
              <a:t>Stayed </a:t>
            </a:r>
            <a:r>
              <a:rPr lang="en-US" dirty="0">
                <a:solidFill>
                  <a:srgbClr val="000000"/>
                </a:solidFill>
                <a:latin typeface="Calibri"/>
                <a:cs typeface="Calibri"/>
              </a:rPr>
              <a:t>up all night </a:t>
            </a:r>
            <a:r>
              <a:rPr lang="en-US" dirty="0" smtClean="0">
                <a:solidFill>
                  <a:srgbClr val="000000"/>
                </a:solidFill>
                <a:latin typeface="Calibri"/>
                <a:cs typeface="Calibri"/>
              </a:rPr>
              <a:t>to complete</a:t>
            </a:r>
            <a:endParaRPr lang="en-US" dirty="0">
              <a:solidFill>
                <a:srgbClr val="000000"/>
              </a:solidFill>
              <a:latin typeface="Calibri"/>
              <a:cs typeface="Calibri"/>
            </a:endParaRPr>
          </a:p>
          <a:p>
            <a:pPr marL="285750" indent="-285750">
              <a:buFont typeface="Arial"/>
              <a:buChar char="•"/>
            </a:pPr>
            <a:r>
              <a:rPr lang="en-US" dirty="0" smtClean="0">
                <a:solidFill>
                  <a:srgbClr val="000000"/>
                </a:solidFill>
                <a:latin typeface="Calibri"/>
                <a:cs typeface="Calibri"/>
              </a:rPr>
              <a:t>Expecting praise</a:t>
            </a:r>
          </a:p>
          <a:p>
            <a:pPr marL="285750" indent="-285750">
              <a:buFont typeface="Arial"/>
              <a:buChar char="•"/>
            </a:pPr>
            <a:r>
              <a:rPr lang="en-US" dirty="0" smtClean="0">
                <a:solidFill>
                  <a:srgbClr val="000000"/>
                </a:solidFill>
                <a:latin typeface="Calibri"/>
                <a:cs typeface="Calibri"/>
              </a:rPr>
              <a:t>Got none</a:t>
            </a:r>
          </a:p>
          <a:p>
            <a:pPr marL="285750" indent="-285750">
              <a:buFont typeface="Arial"/>
              <a:buChar char="•"/>
            </a:pPr>
            <a:r>
              <a:rPr lang="en-US" dirty="0" smtClean="0">
                <a:solidFill>
                  <a:srgbClr val="000000"/>
                </a:solidFill>
                <a:latin typeface="Calibri"/>
                <a:cs typeface="Calibri"/>
              </a:rPr>
              <a:t>Given revisions due at the </a:t>
            </a:r>
            <a:br>
              <a:rPr lang="en-US" dirty="0" smtClean="0">
                <a:solidFill>
                  <a:srgbClr val="000000"/>
                </a:solidFill>
                <a:latin typeface="Calibri"/>
                <a:cs typeface="Calibri"/>
              </a:rPr>
            </a:br>
            <a:r>
              <a:rPr lang="en-US" dirty="0" smtClean="0">
                <a:solidFill>
                  <a:srgbClr val="000000"/>
                </a:solidFill>
                <a:latin typeface="Calibri"/>
                <a:cs typeface="Calibri"/>
              </a:rPr>
              <a:t>end of the day </a:t>
            </a:r>
            <a:endParaRPr lang="en-US" dirty="0">
              <a:solidFill>
                <a:srgbClr val="000000"/>
              </a:solidFill>
              <a:latin typeface="Calibri"/>
              <a:cs typeface="Calibri"/>
            </a:endParaRPr>
          </a:p>
          <a:p>
            <a:endParaRPr lang="en-US" dirty="0" smtClean="0">
              <a:solidFill>
                <a:srgbClr val="000000"/>
              </a:solidFill>
              <a:latin typeface="Calibri"/>
              <a:cs typeface="Calibri"/>
            </a:endParaRPr>
          </a:p>
          <a:p>
            <a:pPr lvl="4"/>
            <a:endParaRPr lang="en-US" dirty="0">
              <a:solidFill>
                <a:srgbClr val="000000"/>
              </a:solidFill>
              <a:latin typeface="Calibri"/>
              <a:cs typeface="Calibri"/>
            </a:endParaRPr>
          </a:p>
          <a:p>
            <a:endParaRPr lang="en-US" dirty="0">
              <a:solidFill>
                <a:srgbClr val="000000"/>
              </a:solidFill>
              <a:latin typeface="Calibri"/>
              <a:cs typeface="Calibri"/>
            </a:endParaRPr>
          </a:p>
        </p:txBody>
      </p:sp>
      <p:sp>
        <p:nvSpPr>
          <p:cNvPr id="10" name="TextBox 9"/>
          <p:cNvSpPr txBox="1"/>
          <p:nvPr/>
        </p:nvSpPr>
        <p:spPr>
          <a:xfrm>
            <a:off x="451338" y="4193647"/>
            <a:ext cx="4425462" cy="1908215"/>
          </a:xfrm>
          <a:prstGeom prst="rect">
            <a:avLst/>
          </a:prstGeom>
          <a:noFill/>
        </p:spPr>
        <p:txBody>
          <a:bodyPr wrap="square" rtlCol="0">
            <a:spAutoFit/>
          </a:bodyPr>
          <a:lstStyle/>
          <a:p>
            <a:r>
              <a:rPr lang="en-US" sz="2800" dirty="0">
                <a:solidFill>
                  <a:srgbClr val="000000"/>
                </a:solidFill>
                <a:cs typeface="Calibri"/>
              </a:rPr>
              <a:t>— </a:t>
            </a:r>
            <a:r>
              <a:rPr lang="en-US" sz="2800" dirty="0" smtClean="0">
                <a:solidFill>
                  <a:srgbClr val="000000"/>
                </a:solidFill>
                <a:cs typeface="Calibri"/>
              </a:rPr>
              <a:t>EMOTION/BEHAVIOR</a:t>
            </a:r>
            <a:r>
              <a:rPr lang="en-US" sz="2800" dirty="0">
                <a:solidFill>
                  <a:srgbClr val="000000"/>
                </a:solidFill>
                <a:cs typeface="Calibri"/>
              </a:rPr>
              <a:t> — </a:t>
            </a:r>
            <a:endParaRPr lang="en-US" sz="2800" dirty="0">
              <a:solidFill>
                <a:srgbClr val="000000"/>
              </a:solidFill>
              <a:latin typeface="Calibri"/>
              <a:cs typeface="Calibri"/>
            </a:endParaRPr>
          </a:p>
          <a:p>
            <a:pPr>
              <a:tabLst>
                <a:tab pos="465138" algn="l"/>
              </a:tabLst>
            </a:pPr>
            <a:r>
              <a:rPr lang="en-US" dirty="0">
                <a:solidFill>
                  <a:srgbClr val="000000"/>
                </a:solidFill>
                <a:cs typeface="Calibri"/>
              </a:rPr>
              <a:t>	</a:t>
            </a:r>
            <a:r>
              <a:rPr lang="en-US" dirty="0" smtClean="0">
                <a:solidFill>
                  <a:srgbClr val="000000"/>
                </a:solidFill>
                <a:cs typeface="Calibri"/>
              </a:rPr>
              <a:t>Angry</a:t>
            </a:r>
            <a:r>
              <a:rPr lang="en-US" dirty="0">
                <a:solidFill>
                  <a:srgbClr val="000000"/>
                </a:solidFill>
                <a:cs typeface="Calibri"/>
              </a:rPr>
              <a:t>	</a:t>
            </a:r>
            <a:r>
              <a:rPr lang="en-US" dirty="0" smtClean="0">
                <a:solidFill>
                  <a:srgbClr val="000000"/>
                </a:solidFill>
                <a:cs typeface="Calibri"/>
              </a:rPr>
              <a:t>Sulk</a:t>
            </a:r>
            <a:r>
              <a:rPr lang="en-US" dirty="0">
                <a:solidFill>
                  <a:srgbClr val="000000"/>
                </a:solidFill>
                <a:cs typeface="Calibri"/>
              </a:rPr>
              <a:t>	</a:t>
            </a:r>
          </a:p>
          <a:p>
            <a:pPr>
              <a:tabLst>
                <a:tab pos="465138" algn="l"/>
              </a:tabLst>
            </a:pPr>
            <a:r>
              <a:rPr lang="en-US" dirty="0" smtClean="0">
                <a:solidFill>
                  <a:srgbClr val="000000"/>
                </a:solidFill>
                <a:cs typeface="Calibri"/>
              </a:rPr>
              <a:t>	Worthless</a:t>
            </a:r>
            <a:r>
              <a:rPr lang="en-US" dirty="0">
                <a:solidFill>
                  <a:srgbClr val="000000"/>
                </a:solidFill>
                <a:cs typeface="Calibri"/>
              </a:rPr>
              <a:t>	Complain</a:t>
            </a:r>
          </a:p>
          <a:p>
            <a:pPr>
              <a:tabLst>
                <a:tab pos="465138" algn="l"/>
              </a:tabLst>
            </a:pPr>
            <a:r>
              <a:rPr lang="en-US" dirty="0" smtClean="0">
                <a:solidFill>
                  <a:srgbClr val="000000"/>
                </a:solidFill>
                <a:cs typeface="Calibri"/>
              </a:rPr>
              <a:t>	Depressed</a:t>
            </a:r>
            <a:r>
              <a:rPr lang="en-US" dirty="0">
                <a:solidFill>
                  <a:srgbClr val="000000"/>
                </a:solidFill>
                <a:cs typeface="Calibri"/>
              </a:rPr>
              <a:t>	Isolate myself</a:t>
            </a:r>
          </a:p>
          <a:p>
            <a:pPr lvl="4"/>
            <a:endParaRPr lang="en-US" dirty="0">
              <a:solidFill>
                <a:srgbClr val="000000"/>
              </a:solidFill>
              <a:latin typeface="Calibri"/>
              <a:cs typeface="Calibri"/>
            </a:endParaRPr>
          </a:p>
          <a:p>
            <a:endParaRPr lang="en-US" dirty="0">
              <a:solidFill>
                <a:srgbClr val="000000"/>
              </a:solidFill>
              <a:latin typeface="Calibri"/>
              <a:cs typeface="Calibri"/>
            </a:endParaRPr>
          </a:p>
        </p:txBody>
      </p:sp>
    </p:spTree>
    <p:extLst>
      <p:ext uri="{BB962C8B-B14F-4D97-AF65-F5344CB8AC3E}">
        <p14:creationId xmlns:p14="http://schemas.microsoft.com/office/powerpoint/2010/main" val="393319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Frustrated-Caucasian-Businessw-436648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49978" y="1676399"/>
            <a:ext cx="5594021" cy="4559821"/>
          </a:xfrm>
          <a:prstGeom prst="rect">
            <a:avLst/>
          </a:prstGeom>
        </p:spPr>
      </p:pic>
      <p:sp>
        <p:nvSpPr>
          <p:cNvPr id="2" name="Title 1"/>
          <p:cNvSpPr>
            <a:spLocks noGrp="1"/>
          </p:cNvSpPr>
          <p:nvPr>
            <p:ph type="title"/>
          </p:nvPr>
        </p:nvSpPr>
        <p:spPr/>
        <p:txBody>
          <a:bodyPr>
            <a:noAutofit/>
          </a:bodyPr>
          <a:lstStyle/>
          <a:p>
            <a:pPr>
              <a:lnSpc>
                <a:spcPts val="6080"/>
              </a:lnSpc>
            </a:pPr>
            <a:r>
              <a:rPr lang="en-US" b="1" dirty="0" smtClean="0">
                <a:latin typeface="Calibri"/>
                <a:cs typeface="Calibri"/>
              </a:rPr>
              <a:t>Today’s Workplace</a:t>
            </a:r>
            <a:endParaRPr lang="en-US" b="1" dirty="0">
              <a:latin typeface="Calibri"/>
              <a:cs typeface="Calibri"/>
            </a:endParaRPr>
          </a:p>
        </p:txBody>
      </p:sp>
      <p:sp>
        <p:nvSpPr>
          <p:cNvPr id="12" name="Content Placeholder 2"/>
          <p:cNvSpPr>
            <a:spLocks noGrp="1"/>
          </p:cNvSpPr>
          <p:nvPr>
            <p:ph idx="1"/>
          </p:nvPr>
        </p:nvSpPr>
        <p:spPr/>
        <p:txBody>
          <a:bodyPr/>
          <a:lstStyle/>
          <a:p>
            <a:pPr marL="0" indent="0">
              <a:buNone/>
            </a:pPr>
            <a:r>
              <a:rPr lang="en-US" sz="2400" b="1" dirty="0">
                <a:solidFill>
                  <a:srgbClr val="9B2D1F"/>
                </a:solidFill>
                <a:latin typeface="Calibri"/>
                <a:cs typeface="Calibri"/>
              </a:rPr>
              <a:t>69% </a:t>
            </a:r>
            <a:r>
              <a:rPr lang="en-US" sz="2400" dirty="0">
                <a:latin typeface="Calibri"/>
                <a:cs typeface="Calibri"/>
              </a:rPr>
              <a:t>— work is significant source of stress</a:t>
            </a:r>
          </a:p>
          <a:p>
            <a:pPr marL="0" indent="0">
              <a:buNone/>
            </a:pPr>
            <a:r>
              <a:rPr lang="en-US" sz="2400" b="1" dirty="0">
                <a:solidFill>
                  <a:srgbClr val="9B2D1F"/>
                </a:solidFill>
                <a:latin typeface="Calibri"/>
                <a:cs typeface="Calibri"/>
              </a:rPr>
              <a:t>51% </a:t>
            </a:r>
            <a:r>
              <a:rPr lang="en-US" sz="2400" dirty="0">
                <a:latin typeface="Calibri"/>
                <a:cs typeface="Calibri"/>
              </a:rPr>
              <a:t>— say they are less productive due to stress</a:t>
            </a:r>
          </a:p>
          <a:p>
            <a:pPr marL="0" indent="0">
              <a:buNone/>
            </a:pPr>
            <a:r>
              <a:rPr lang="en-US" sz="2400" b="1" dirty="0">
                <a:solidFill>
                  <a:srgbClr val="9B2D1F"/>
                </a:solidFill>
                <a:latin typeface="Calibri"/>
                <a:cs typeface="Calibri"/>
              </a:rPr>
              <a:t>52% </a:t>
            </a:r>
            <a:r>
              <a:rPr lang="en-US" sz="2400" dirty="0">
                <a:latin typeface="Calibri"/>
                <a:cs typeface="Calibri"/>
              </a:rPr>
              <a:t>— say that stress impacts career </a:t>
            </a:r>
            <a:r>
              <a:rPr lang="en-US" sz="2400" dirty="0" smtClean="0">
                <a:latin typeface="Calibri"/>
                <a:cs typeface="Calibri"/>
              </a:rPr>
              <a:t>decisions</a:t>
            </a:r>
          </a:p>
          <a:p>
            <a:pPr marL="0" indent="0">
              <a:buNone/>
            </a:pPr>
            <a:r>
              <a:rPr lang="en-US" sz="2400" b="1" dirty="0" smtClean="0">
                <a:solidFill>
                  <a:srgbClr val="9B2D1F"/>
                </a:solidFill>
                <a:latin typeface="Calibri"/>
                <a:cs typeface="Calibri"/>
              </a:rPr>
              <a:t>#</a:t>
            </a:r>
            <a:r>
              <a:rPr lang="en-US" sz="2400" b="1" dirty="0">
                <a:solidFill>
                  <a:srgbClr val="9B2D1F"/>
                </a:solidFill>
                <a:latin typeface="Calibri"/>
                <a:cs typeface="Calibri"/>
              </a:rPr>
              <a:t>1 </a:t>
            </a:r>
            <a:r>
              <a:rPr lang="en-US" sz="2400" dirty="0">
                <a:latin typeface="Calibri"/>
                <a:cs typeface="Calibri"/>
              </a:rPr>
              <a:t>— 	Job pressure top cause of stress </a:t>
            </a:r>
            <a:br>
              <a:rPr lang="en-US" sz="2400" dirty="0">
                <a:latin typeface="Calibri"/>
                <a:cs typeface="Calibri"/>
              </a:rPr>
            </a:br>
            <a:r>
              <a:rPr lang="en-US" sz="2400" dirty="0">
                <a:latin typeface="Calibri"/>
                <a:cs typeface="Calibri"/>
              </a:rPr>
              <a:t>	in the United States </a:t>
            </a:r>
          </a:p>
          <a:p>
            <a:pPr marL="0" indent="0">
              <a:buNone/>
            </a:pPr>
            <a:r>
              <a:rPr lang="en-US" sz="2400" b="1" dirty="0">
                <a:solidFill>
                  <a:srgbClr val="9B2D1F"/>
                </a:solidFill>
                <a:latin typeface="Calibri"/>
                <a:cs typeface="Calibri"/>
              </a:rPr>
              <a:t>SIX </a:t>
            </a:r>
            <a:r>
              <a:rPr lang="en-US" sz="2400" dirty="0">
                <a:latin typeface="Calibri"/>
                <a:cs typeface="Calibri"/>
              </a:rPr>
              <a:t>— 	Stress is linked to the six leading </a:t>
            </a:r>
            <a:br>
              <a:rPr lang="en-US" sz="2400" dirty="0">
                <a:latin typeface="Calibri"/>
                <a:cs typeface="Calibri"/>
              </a:rPr>
            </a:br>
            <a:r>
              <a:rPr lang="en-US" sz="2400" dirty="0">
                <a:latin typeface="Calibri"/>
                <a:cs typeface="Calibri"/>
              </a:rPr>
              <a:t>	causes of death</a:t>
            </a:r>
          </a:p>
        </p:txBody>
      </p:sp>
      <p:sp>
        <p:nvSpPr>
          <p:cNvPr id="3" name="Slide Number Placeholder 2"/>
          <p:cNvSpPr>
            <a:spLocks noGrp="1"/>
          </p:cNvSpPr>
          <p:nvPr>
            <p:ph type="sldNum" sz="quarter" idx="12"/>
          </p:nvPr>
        </p:nvSpPr>
        <p:spPr/>
        <p:txBody>
          <a:bodyPr/>
          <a:lstStyle/>
          <a:p>
            <a:fld id="{F098ED00-B4F9-41CC-ADC2-F706D294A9E2}" type="slidenum">
              <a:rPr lang="en-US" smtClean="0"/>
              <a:pPr/>
              <a:t>8</a:t>
            </a:fld>
            <a:endParaRPr lang="en-US" dirty="0"/>
          </a:p>
        </p:txBody>
      </p:sp>
      <p:sp>
        <p:nvSpPr>
          <p:cNvPr id="6" name="TextBox 5"/>
          <p:cNvSpPr txBox="1"/>
          <p:nvPr/>
        </p:nvSpPr>
        <p:spPr>
          <a:xfrm>
            <a:off x="228600" y="4953000"/>
            <a:ext cx="4495800" cy="1446550"/>
          </a:xfrm>
          <a:prstGeom prst="rect">
            <a:avLst/>
          </a:prstGeom>
          <a:noFill/>
        </p:spPr>
        <p:txBody>
          <a:bodyPr wrap="square" rtlCol="0">
            <a:spAutoFit/>
          </a:bodyPr>
          <a:lstStyle/>
          <a:p>
            <a:endParaRPr lang="en-US" sz="1100" dirty="0" smtClean="0"/>
          </a:p>
          <a:p>
            <a:r>
              <a:rPr lang="en-US" sz="1100" i="1" dirty="0" smtClean="0"/>
              <a:t>Research Reference: </a:t>
            </a:r>
          </a:p>
          <a:p>
            <a:r>
              <a:rPr lang="en-US" sz="1100" dirty="0" smtClean="0"/>
              <a:t>(Stress </a:t>
            </a:r>
            <a:r>
              <a:rPr lang="en-US" sz="1100" dirty="0"/>
              <a:t>Statistics, 2014)</a:t>
            </a:r>
          </a:p>
          <a:p>
            <a:r>
              <a:rPr lang="en-US" sz="1100" dirty="0"/>
              <a:t>(American Psychological Association Practice Organization, 2010)</a:t>
            </a:r>
          </a:p>
          <a:p>
            <a:r>
              <a:rPr lang="en-US" sz="1100" dirty="0"/>
              <a:t>(American Psychological Association, 2009)</a:t>
            </a:r>
          </a:p>
          <a:p>
            <a:r>
              <a:rPr lang="en-US" sz="1100" dirty="0"/>
              <a:t>(American Psychological Association, 2007)</a:t>
            </a:r>
          </a:p>
          <a:p>
            <a:r>
              <a:rPr lang="en-US" sz="1100" dirty="0"/>
              <a:t>(Sapolsky, 1996)</a:t>
            </a:r>
          </a:p>
          <a:p>
            <a:r>
              <a:rPr lang="en-US" sz="1100" dirty="0"/>
              <a:t>(Schneiderman, Ironson, &amp; Siegel, 2005</a:t>
            </a:r>
            <a:r>
              <a:rPr lang="en-US" sz="1100" dirty="0" smtClean="0"/>
              <a:t>).</a:t>
            </a:r>
            <a:endParaRPr lang="en-US" sz="1100" dirty="0"/>
          </a:p>
        </p:txBody>
      </p:sp>
    </p:spTree>
    <p:extLst>
      <p:ext uri="{BB962C8B-B14F-4D97-AF65-F5344CB8AC3E}">
        <p14:creationId xmlns:p14="http://schemas.microsoft.com/office/powerpoint/2010/main" val="289730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stock-Businessman-tired-from-crisis--3377991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248400"/>
          </a:xfrm>
          <a:prstGeom prst="rect">
            <a:avLst/>
          </a:prstGeom>
        </p:spPr>
      </p:pic>
      <p:sp>
        <p:nvSpPr>
          <p:cNvPr id="5" name="Title 4"/>
          <p:cNvSpPr>
            <a:spLocks noGrp="1"/>
          </p:cNvSpPr>
          <p:nvPr>
            <p:ph type="title"/>
          </p:nvPr>
        </p:nvSpPr>
        <p:spPr/>
        <p:txBody>
          <a:bodyPr>
            <a:normAutofit fontScale="90000"/>
          </a:bodyPr>
          <a:lstStyle/>
          <a:p>
            <a:pPr>
              <a:tabLst>
                <a:tab pos="7889875" algn="r"/>
              </a:tabLst>
            </a:pPr>
            <a:r>
              <a:rPr lang="en-US" dirty="0" smtClean="0"/>
              <a:t>Automatic	Active</a:t>
            </a:r>
            <a:br>
              <a:rPr lang="en-US" dirty="0" smtClean="0"/>
            </a:br>
            <a:r>
              <a:rPr lang="en-US" dirty="0" smtClean="0"/>
              <a:t>Thinking	Thinking</a:t>
            </a:r>
            <a:endParaRPr lang="en-US" dirty="0"/>
          </a:p>
        </p:txBody>
      </p:sp>
      <p:sp>
        <p:nvSpPr>
          <p:cNvPr id="10" name="Slide Number Placeholder 9"/>
          <p:cNvSpPr>
            <a:spLocks noGrp="1"/>
          </p:cNvSpPr>
          <p:nvPr>
            <p:ph type="sldNum" sz="quarter" idx="12"/>
          </p:nvPr>
        </p:nvSpPr>
        <p:spPr>
          <a:prstGeom prst="rect">
            <a:avLst/>
          </a:prstGeom>
        </p:spPr>
        <p:txBody>
          <a:bodyPr/>
          <a:lstStyle/>
          <a:p>
            <a:fld id="{4BA44395-1FC4-4D95-9DFD-4A39139D9104}" type="slidenum">
              <a:rPr lang="en-US" smtClean="0"/>
              <a:pPr/>
              <a:t>80</a:t>
            </a:fld>
            <a:endParaRPr lang="en-US" dirty="0"/>
          </a:p>
        </p:txBody>
      </p:sp>
    </p:spTree>
    <p:extLst>
      <p:ext uri="{BB962C8B-B14F-4D97-AF65-F5344CB8AC3E}">
        <p14:creationId xmlns:p14="http://schemas.microsoft.com/office/powerpoint/2010/main" val="6223211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Businessman-With-Devil-And-Ang-3450383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fld id="{F098ED00-B4F9-41CC-ADC2-F706D294A9E2}" type="slidenum">
              <a:rPr lang="en-US" smtClean="0"/>
              <a:pPr/>
              <a:t>81</a:t>
            </a:fld>
            <a:endParaRPr lang="en-US" dirty="0"/>
          </a:p>
        </p:txBody>
      </p:sp>
      <p:sp>
        <p:nvSpPr>
          <p:cNvPr id="11" name="Title 4"/>
          <p:cNvSpPr>
            <a:spLocks noGrp="1"/>
          </p:cNvSpPr>
          <p:nvPr>
            <p:ph type="title"/>
          </p:nvPr>
        </p:nvSpPr>
        <p:spPr>
          <a:xfrm>
            <a:off x="457200" y="274638"/>
            <a:ext cx="8229600" cy="1143000"/>
          </a:xfrm>
        </p:spPr>
        <p:txBody>
          <a:bodyPr>
            <a:normAutofit fontScale="90000"/>
          </a:bodyPr>
          <a:lstStyle/>
          <a:p>
            <a:pPr>
              <a:tabLst>
                <a:tab pos="7889875" algn="r"/>
              </a:tabLst>
            </a:pPr>
            <a:r>
              <a:rPr lang="en-US" dirty="0" smtClean="0"/>
              <a:t>Automatic	Active</a:t>
            </a:r>
            <a:br>
              <a:rPr lang="en-US" dirty="0" smtClean="0"/>
            </a:br>
            <a:r>
              <a:rPr lang="en-US" dirty="0" smtClean="0"/>
              <a:t>Thinking	Thinking</a:t>
            </a:r>
            <a:endParaRPr lang="en-US" dirty="0"/>
          </a:p>
        </p:txBody>
      </p:sp>
      <p:sp>
        <p:nvSpPr>
          <p:cNvPr id="6"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5073050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Stressed-businesswoman-is-frus-3711156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43001"/>
            <a:ext cx="9144000" cy="5181599"/>
          </a:xfrm>
          <a:prstGeom prst="rect">
            <a:avLst/>
          </a:prstGeom>
        </p:spPr>
      </p:pic>
      <p:sp>
        <p:nvSpPr>
          <p:cNvPr id="10" name="TextBox 9"/>
          <p:cNvSpPr txBox="1"/>
          <p:nvPr/>
        </p:nvSpPr>
        <p:spPr>
          <a:xfrm>
            <a:off x="5943600" y="1600200"/>
            <a:ext cx="2514600" cy="937009"/>
          </a:xfrm>
          <a:prstGeom prst="rect">
            <a:avLst/>
          </a:prstGeom>
          <a:noFill/>
        </p:spPr>
        <p:txBody>
          <a:bodyPr wrap="square" rtlCol="0">
            <a:spAutoFit/>
          </a:bodyPr>
          <a:lstStyle/>
          <a:p>
            <a:pPr algn="r">
              <a:lnSpc>
                <a:spcPts val="3200"/>
              </a:lnSpc>
            </a:pPr>
            <a:r>
              <a:rPr lang="en-US" sz="3600" dirty="0" smtClean="0">
                <a:solidFill>
                  <a:srgbClr val="000000"/>
                </a:solidFill>
                <a:latin typeface="Calibri"/>
                <a:cs typeface="Calibri"/>
              </a:rPr>
              <a:t>Behavior &amp; Emotion?</a:t>
            </a:r>
            <a:endParaRPr lang="en-US" sz="6000" dirty="0">
              <a:solidFill>
                <a:srgbClr val="000000"/>
              </a:solidFill>
              <a:latin typeface="Calibri"/>
              <a:cs typeface="Calibri"/>
            </a:endParaRPr>
          </a:p>
        </p:txBody>
      </p:sp>
      <p:sp>
        <p:nvSpPr>
          <p:cNvPr id="6" name="Title 5"/>
          <p:cNvSpPr>
            <a:spLocks noGrp="1"/>
          </p:cNvSpPr>
          <p:nvPr>
            <p:ph type="title"/>
          </p:nvPr>
        </p:nvSpPr>
        <p:spPr/>
        <p:txBody>
          <a:bodyPr/>
          <a:lstStyle/>
          <a:p>
            <a:r>
              <a:rPr lang="en-US" dirty="0" smtClean="0"/>
              <a:t>Challenge</a:t>
            </a:r>
            <a:endParaRPr lang="en-US" dirty="0"/>
          </a:p>
        </p:txBody>
      </p:sp>
      <p:sp>
        <p:nvSpPr>
          <p:cNvPr id="2" name="Slide Number Placeholder 1"/>
          <p:cNvSpPr>
            <a:spLocks noGrp="1"/>
          </p:cNvSpPr>
          <p:nvPr>
            <p:ph type="sldNum" sz="quarter" idx="12"/>
          </p:nvPr>
        </p:nvSpPr>
        <p:spPr/>
        <p:txBody>
          <a:bodyPr/>
          <a:lstStyle/>
          <a:p>
            <a:fld id="{F098ED00-B4F9-41CC-ADC2-F706D294A9E2}" type="slidenum">
              <a:rPr lang="en-US" smtClean="0"/>
              <a:pPr/>
              <a:t>82</a:t>
            </a:fld>
            <a:endParaRPr lang="en-US" dirty="0"/>
          </a:p>
        </p:txBody>
      </p:sp>
    </p:spTree>
    <p:extLst>
      <p:ext uri="{BB962C8B-B14F-4D97-AF65-F5344CB8AC3E}">
        <p14:creationId xmlns:p14="http://schemas.microsoft.com/office/powerpoint/2010/main" val="9380407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Stressed-businesswoman-is-frus-3711156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3924" y="4076704"/>
            <a:ext cx="4450076" cy="2781296"/>
          </a:xfrm>
          <a:prstGeom prst="rect">
            <a:avLst/>
          </a:prstGeom>
        </p:spPr>
      </p:pic>
      <p:sp>
        <p:nvSpPr>
          <p:cNvPr id="8" name="TextBox 7"/>
          <p:cNvSpPr txBox="1"/>
          <p:nvPr/>
        </p:nvSpPr>
        <p:spPr>
          <a:xfrm>
            <a:off x="520657" y="1066800"/>
            <a:ext cx="8077200" cy="2308324"/>
          </a:xfrm>
          <a:prstGeom prst="rect">
            <a:avLst/>
          </a:prstGeom>
          <a:noFill/>
        </p:spPr>
        <p:txBody>
          <a:bodyPr wrap="square" rtlCol="0">
            <a:spAutoFit/>
          </a:bodyPr>
          <a:lstStyle/>
          <a:p>
            <a:pPr algn="ctr"/>
            <a:r>
              <a:rPr lang="en-US" sz="3600" dirty="0" smtClean="0">
                <a:solidFill>
                  <a:srgbClr val="000000"/>
                </a:solidFill>
                <a:latin typeface="Calibri"/>
                <a:cs typeface="Calibri"/>
              </a:rPr>
              <a:t>— Automatic Thinking— </a:t>
            </a:r>
          </a:p>
          <a:p>
            <a:pPr algn="ctr"/>
            <a:endParaRPr lang="en-US" dirty="0" smtClean="0">
              <a:solidFill>
                <a:srgbClr val="000000"/>
              </a:solidFill>
              <a:latin typeface="Calibri"/>
              <a:cs typeface="Calibri"/>
            </a:endParaRPr>
          </a:p>
          <a:p>
            <a:pPr algn="ctr"/>
            <a:endParaRPr lang="en-US" dirty="0">
              <a:solidFill>
                <a:srgbClr val="000000"/>
              </a:solidFill>
              <a:latin typeface="Calibri"/>
              <a:cs typeface="Calibri"/>
            </a:endParaRPr>
          </a:p>
          <a:p>
            <a:pPr algn="ctr"/>
            <a:endParaRPr lang="en-US" dirty="0" smtClean="0">
              <a:solidFill>
                <a:srgbClr val="000000"/>
              </a:solidFill>
              <a:latin typeface="Calibri"/>
              <a:cs typeface="Calibri"/>
            </a:endParaRPr>
          </a:p>
          <a:p>
            <a:pPr algn="ctr"/>
            <a:r>
              <a:rPr lang="en-US" sz="3600" dirty="0" smtClean="0">
                <a:solidFill>
                  <a:srgbClr val="000000"/>
                </a:solidFill>
                <a:latin typeface="Calibri"/>
                <a:cs typeface="Calibri"/>
              </a:rPr>
              <a:t>—Active Thinking— </a:t>
            </a:r>
            <a:endParaRPr lang="en-US" sz="3600" dirty="0">
              <a:solidFill>
                <a:srgbClr val="000000"/>
              </a:solidFill>
              <a:latin typeface="Calibri"/>
              <a:cs typeface="Calibri"/>
            </a:endParaRPr>
          </a:p>
          <a:p>
            <a:pPr algn="ctr"/>
            <a:endParaRPr lang="en-US" dirty="0">
              <a:solidFill>
                <a:srgbClr val="000000"/>
              </a:solidFill>
              <a:latin typeface="Calibri"/>
              <a:cs typeface="Calibri"/>
            </a:endParaRPr>
          </a:p>
        </p:txBody>
      </p:sp>
      <p:sp>
        <p:nvSpPr>
          <p:cNvPr id="2" name="Slide Number Placeholder 1"/>
          <p:cNvSpPr>
            <a:spLocks noGrp="1"/>
          </p:cNvSpPr>
          <p:nvPr>
            <p:ph type="sldNum" sz="quarter" idx="12"/>
          </p:nvPr>
        </p:nvSpPr>
        <p:spPr>
          <a:xfrm>
            <a:off x="0" y="6356350"/>
            <a:ext cx="9144000" cy="365125"/>
          </a:xfrm>
        </p:spPr>
        <p:txBody>
          <a:bodyPr/>
          <a:lstStyle/>
          <a:p>
            <a:fld id="{F098ED00-B4F9-41CC-ADC2-F706D294A9E2}" type="slidenum">
              <a:rPr lang="en-US" smtClean="0"/>
              <a:pPr/>
              <a:t>83</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9290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Group-Of-Four-People-In-The-Gy-12197636.jpg"/>
          <p:cNvPicPr>
            <a:picLocks noChangeAspect="1"/>
          </p:cNvPicPr>
          <p:nvPr/>
        </p:nvPicPr>
        <p:blipFill rotWithShape="1">
          <a:blip r:embed="rId3" cstate="print">
            <a:extLst>
              <a:ext uri="{28A0092B-C50C-407E-A947-70E740481C1C}">
                <a14:useLocalDpi xmlns:a14="http://schemas.microsoft.com/office/drawing/2010/main" val="0"/>
              </a:ext>
            </a:extLst>
          </a:blip>
          <a:srcRect r="10623"/>
          <a:stretch/>
        </p:blipFill>
        <p:spPr>
          <a:xfrm>
            <a:off x="0" y="-152400"/>
            <a:ext cx="9144000" cy="7010400"/>
          </a:xfrm>
          <a:prstGeom prst="rect">
            <a:avLst/>
          </a:prstGeom>
        </p:spPr>
      </p:pic>
      <p:sp>
        <p:nvSpPr>
          <p:cNvPr id="2" name="Title 1"/>
          <p:cNvSpPr>
            <a:spLocks noGrp="1"/>
          </p:cNvSpPr>
          <p:nvPr>
            <p:ph type="title"/>
          </p:nvPr>
        </p:nvSpPr>
        <p:spPr/>
        <p:txBody>
          <a:bodyPr>
            <a:noAutofit/>
          </a:bodyPr>
          <a:lstStyle/>
          <a:p>
            <a:pPr>
              <a:lnSpc>
                <a:spcPts val="3720"/>
              </a:lnSpc>
            </a:pPr>
            <a:r>
              <a:rPr lang="en-US" sz="2800" dirty="0" smtClean="0"/>
              <a:t>Recognizing Your Draining Pattern &amp; </a:t>
            </a:r>
            <a:br>
              <a:rPr lang="en-US" sz="2800" dirty="0" smtClean="0"/>
            </a:br>
            <a:r>
              <a:rPr lang="en-US" sz="2800" dirty="0" smtClean="0"/>
              <a:t>Challenging Your </a:t>
            </a:r>
            <a:br>
              <a:rPr lang="en-US" sz="2800" dirty="0" smtClean="0"/>
            </a:br>
            <a:r>
              <a:rPr lang="en-US" sz="2800" dirty="0" smtClean="0"/>
              <a:t>Automatic Thoughts</a:t>
            </a:r>
            <a:endParaRPr lang="en-US" sz="2800" dirty="0"/>
          </a:p>
        </p:txBody>
      </p:sp>
      <p:sp>
        <p:nvSpPr>
          <p:cNvPr id="3" name="Content Placeholder 2"/>
          <p:cNvSpPr>
            <a:spLocks noGrp="1"/>
          </p:cNvSpPr>
          <p:nvPr>
            <p:ph idx="1"/>
          </p:nvPr>
        </p:nvSpPr>
        <p:spPr/>
        <p:txBody>
          <a:bodyPr>
            <a:normAutofit/>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r>
              <a:rPr lang="en-US" b="1" dirty="0" smtClean="0">
                <a:solidFill>
                  <a:schemeClr val="bg1"/>
                </a:solidFill>
              </a:rPr>
              <a:t>(pg. 27 and 28 in workbook)</a:t>
            </a:r>
            <a:endParaRPr lang="en-US" b="1" dirty="0">
              <a:solidFill>
                <a:schemeClr val="bg1"/>
              </a:solidFill>
            </a:endParaRPr>
          </a:p>
        </p:txBody>
      </p:sp>
      <p:sp>
        <p:nvSpPr>
          <p:cNvPr id="6" name="Slide Number Placeholder 5"/>
          <p:cNvSpPr>
            <a:spLocks noGrp="1"/>
          </p:cNvSpPr>
          <p:nvPr>
            <p:ph type="sldNum" sz="quarter" idx="12"/>
          </p:nvPr>
        </p:nvSpPr>
        <p:spPr>
          <a:prstGeom prst="rect">
            <a:avLst/>
          </a:prstGeom>
        </p:spPr>
        <p:txBody>
          <a:bodyPr/>
          <a:lstStyle/>
          <a:p>
            <a:fld id="{4BA44395-1FC4-4D95-9DFD-4A39139D9104}" type="slidenum">
              <a:rPr lang="en-US" smtClean="0">
                <a:solidFill>
                  <a:schemeClr val="bg1"/>
                </a:solidFill>
              </a:rPr>
              <a:pPr/>
              <a:t>84</a:t>
            </a:fld>
            <a:endParaRPr lang="en-US" dirty="0">
              <a:solidFill>
                <a:schemeClr val="bg1"/>
              </a:solidFill>
            </a:endParaRPr>
          </a:p>
        </p:txBody>
      </p:sp>
      <p:sp>
        <p:nvSpPr>
          <p:cNvPr id="8" name="Text Box 9"/>
          <p:cNvSpPr txBox="1">
            <a:spLocks noChangeArrowheads="1"/>
          </p:cNvSpPr>
          <p:nvPr/>
        </p:nvSpPr>
        <p:spPr bwMode="auto">
          <a:xfrm>
            <a:off x="79375" y="6523038"/>
            <a:ext cx="3109913" cy="246062"/>
          </a:xfrm>
          <a:prstGeom prst="rect">
            <a:avLst/>
          </a:prstGeom>
          <a:noFill/>
          <a:ln>
            <a:noFill/>
          </a:ln>
          <a:effectLst/>
          <a:extLst/>
        </p:spPr>
        <p:txBody>
          <a:bodyPr>
            <a:spAutoFit/>
          </a:bodyPr>
          <a:lstStyle>
            <a:lvl1pPr>
              <a:defRPr sz="2400">
                <a:solidFill>
                  <a:schemeClr val="tx1"/>
                </a:solidFill>
                <a:latin typeface="Arial" charset="0"/>
                <a:ea typeface="ヒラギノ角ゴ Pro W3" pitchFamily="35" charset="-128"/>
              </a:defRPr>
            </a:lvl1pPr>
            <a:lvl2pPr marL="37931725" indent="-37474525">
              <a:defRPr sz="2400">
                <a:solidFill>
                  <a:schemeClr val="tx1"/>
                </a:solidFill>
                <a:latin typeface="Arial" charset="0"/>
                <a:ea typeface="ヒラギノ角ゴ Pro W3" pitchFamily="35" charset="-128"/>
              </a:defRPr>
            </a:lvl2pPr>
            <a:lvl3pPr>
              <a:defRPr sz="2400">
                <a:solidFill>
                  <a:schemeClr val="tx1"/>
                </a:solidFill>
                <a:latin typeface="Arial" charset="0"/>
                <a:ea typeface="ヒラギノ角ゴ Pro W3" pitchFamily="35" charset="-128"/>
              </a:defRPr>
            </a:lvl3pPr>
            <a:lvl4pPr>
              <a:defRPr sz="2400">
                <a:solidFill>
                  <a:schemeClr val="tx1"/>
                </a:solidFill>
                <a:latin typeface="Arial" charset="0"/>
                <a:ea typeface="ヒラギノ角ゴ Pro W3" pitchFamily="35" charset="-128"/>
              </a:defRPr>
            </a:lvl4pPr>
            <a:lvl5pPr>
              <a:defRPr sz="2400">
                <a:solidFill>
                  <a:schemeClr val="tx1"/>
                </a:solidFill>
                <a:latin typeface="Arial" charset="0"/>
                <a:ea typeface="ヒラギノ角ゴ Pro W3" pitchFamily="35" charset="-128"/>
              </a:defRPr>
            </a:lvl5pPr>
            <a:lvl6pPr marL="457200" eaLnBrk="0" fontAlgn="base" hangingPunct="0">
              <a:spcBef>
                <a:spcPct val="0"/>
              </a:spcBef>
              <a:spcAft>
                <a:spcPct val="0"/>
              </a:spcAft>
              <a:defRPr sz="2400">
                <a:solidFill>
                  <a:schemeClr val="tx1"/>
                </a:solidFill>
                <a:latin typeface="Arial" charset="0"/>
                <a:ea typeface="ヒラギノ角ゴ Pro W3" pitchFamily="35" charset="-128"/>
              </a:defRPr>
            </a:lvl6pPr>
            <a:lvl7pPr marL="914400" eaLnBrk="0" fontAlgn="base" hangingPunct="0">
              <a:spcBef>
                <a:spcPct val="0"/>
              </a:spcBef>
              <a:spcAft>
                <a:spcPct val="0"/>
              </a:spcAft>
              <a:defRPr sz="2400">
                <a:solidFill>
                  <a:schemeClr val="tx1"/>
                </a:solidFill>
                <a:latin typeface="Arial" charset="0"/>
                <a:ea typeface="ヒラギノ角ゴ Pro W3" pitchFamily="35" charset="-128"/>
              </a:defRPr>
            </a:lvl7pPr>
            <a:lvl8pPr marL="1371600" eaLnBrk="0" fontAlgn="base" hangingPunct="0">
              <a:spcBef>
                <a:spcPct val="0"/>
              </a:spcBef>
              <a:spcAft>
                <a:spcPct val="0"/>
              </a:spcAft>
              <a:defRPr sz="2400">
                <a:solidFill>
                  <a:schemeClr val="tx1"/>
                </a:solidFill>
                <a:latin typeface="Arial" charset="0"/>
                <a:ea typeface="ヒラギノ角ゴ Pro W3" pitchFamily="35" charset="-128"/>
              </a:defRPr>
            </a:lvl8pPr>
            <a:lvl9pPr marL="1828800" eaLnBrk="0" fontAlgn="base" hangingPunct="0">
              <a:spcBef>
                <a:spcPct val="0"/>
              </a:spcBef>
              <a:spcAft>
                <a:spcPct val="0"/>
              </a:spcAft>
              <a:defRPr sz="2400">
                <a:solidFill>
                  <a:schemeClr val="tx1"/>
                </a:solidFill>
                <a:latin typeface="Arial" charset="0"/>
                <a:ea typeface="ヒラギノ角ゴ Pro W3" pitchFamily="35" charset="-128"/>
              </a:defRPr>
            </a:lvl9pPr>
          </a:lstStyle>
          <a:p>
            <a:pPr>
              <a:spcBef>
                <a:spcPct val="50000"/>
              </a:spcBef>
              <a:defRPr/>
            </a:pPr>
            <a:r>
              <a:rPr lang="en-US" altLang="en-US" sz="1000" dirty="0" smtClean="0">
                <a:solidFill>
                  <a:schemeClr val="bg1"/>
                </a:solidFill>
              </a:rPr>
              <a:t>© TRACOM Corporation.  All Rights Reserved.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470469"/>
            <a:ext cx="1645920" cy="311331"/>
          </a:xfrm>
          <a:prstGeom prst="rect">
            <a:avLst/>
          </a:prstGeom>
        </p:spPr>
      </p:pic>
    </p:spTree>
    <p:extLst>
      <p:ext uri="{BB962C8B-B14F-4D97-AF65-F5344CB8AC3E}">
        <p14:creationId xmlns:p14="http://schemas.microsoft.com/office/powerpoint/2010/main" val="22153594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990600"/>
            <a:ext cx="6487524" cy="5229866"/>
          </a:xfrm>
          <a:prstGeom prst="rect">
            <a:avLst/>
          </a:prstGeom>
        </p:spPr>
      </p:pic>
      <p:sp>
        <p:nvSpPr>
          <p:cNvPr id="8" name="Title 1"/>
          <p:cNvSpPr txBox="1">
            <a:spLocks/>
          </p:cNvSpPr>
          <p:nvPr/>
        </p:nvSpPr>
        <p:spPr>
          <a:xfrm>
            <a:off x="457200" y="274638"/>
            <a:ext cx="8229600" cy="82009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992D23"/>
                </a:solidFill>
                <a:latin typeface="+mj-lt"/>
                <a:ea typeface="+mj-ea"/>
                <a:cs typeface="+mj-cs"/>
              </a:defRPr>
            </a:lvl1pPr>
          </a:lstStyle>
          <a:p>
            <a:r>
              <a:rPr lang="en-US" smtClean="0"/>
              <a:t>Resiliency Roadmap</a:t>
            </a:r>
            <a:endParaRPr lang="en-US" dirty="0"/>
          </a:p>
        </p:txBody>
      </p:sp>
      <p:sp>
        <p:nvSpPr>
          <p:cNvPr id="9" name="Slide Number Placeholder 3"/>
          <p:cNvSpPr>
            <a:spLocks noGrp="1"/>
          </p:cNvSpPr>
          <p:nvPr>
            <p:ph type="sldNum" sz="quarter" idx="12"/>
          </p:nvPr>
        </p:nvSpPr>
        <p:spPr>
          <a:xfrm>
            <a:off x="0" y="6356350"/>
            <a:ext cx="9144000" cy="365125"/>
          </a:xfrm>
        </p:spPr>
        <p:txBody>
          <a:bodyPr/>
          <a:lstStyle/>
          <a:p>
            <a:fld id="{F098ED00-B4F9-41CC-ADC2-F706D294A9E2}" type="slidenum">
              <a:rPr lang="en-US" smtClean="0"/>
              <a:pPr/>
              <a:t>85</a:t>
            </a:fld>
            <a:endParaRPr lang="en-US" dirty="0"/>
          </a:p>
        </p:txBody>
      </p:sp>
      <p:sp>
        <p:nvSpPr>
          <p:cNvPr id="10" name="TextBox 9"/>
          <p:cNvSpPr txBox="1"/>
          <p:nvPr/>
        </p:nvSpPr>
        <p:spPr>
          <a:xfrm>
            <a:off x="228600" y="5334000"/>
            <a:ext cx="1447800" cy="646331"/>
          </a:xfrm>
          <a:prstGeom prst="rect">
            <a:avLst/>
          </a:prstGeom>
          <a:noFill/>
        </p:spPr>
        <p:txBody>
          <a:bodyPr wrap="square" rtlCol="0">
            <a:spAutoFit/>
          </a:bodyPr>
          <a:lstStyle/>
          <a:p>
            <a:r>
              <a:rPr lang="en-US" b="1" dirty="0" smtClean="0"/>
              <a:t>(pg. 20-21 in workbook)</a:t>
            </a:r>
            <a:endParaRPr lang="en-US" b="1" dirty="0"/>
          </a:p>
        </p:txBody>
      </p:sp>
    </p:spTree>
    <p:extLst>
      <p:ext uri="{BB962C8B-B14F-4D97-AF65-F5344CB8AC3E}">
        <p14:creationId xmlns:p14="http://schemas.microsoft.com/office/powerpoint/2010/main" val="23380086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prstGeom prst="rect">
            <a:avLst/>
          </a:prstGeom>
        </p:spPr>
        <p:txBody>
          <a:bodyPr/>
          <a:lstStyle/>
          <a:p>
            <a:fld id="{4BA44395-1FC4-4D95-9DFD-4A39139D9104}" type="slidenum">
              <a:rPr lang="en-US" smtClean="0"/>
              <a:pPr/>
              <a:t>86</a:t>
            </a:fld>
            <a:endParaRPr lang="en-US" dirty="0"/>
          </a:p>
        </p:txBody>
      </p:sp>
      <p:sp>
        <p:nvSpPr>
          <p:cNvPr id="4" name="Title 1"/>
          <p:cNvSpPr>
            <a:spLocks noGrp="1"/>
          </p:cNvSpPr>
          <p:nvPr>
            <p:ph type="title"/>
          </p:nvPr>
        </p:nvSpPr>
        <p:spPr>
          <a:xfrm>
            <a:off x="457200" y="274638"/>
            <a:ext cx="8229600" cy="1143000"/>
          </a:xfrm>
        </p:spPr>
        <p:txBody>
          <a:bodyPr/>
          <a:lstStyle/>
          <a:p>
            <a:r>
              <a:rPr lang="en-US" dirty="0" smtClean="0"/>
              <a:t>Building Resilience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268730"/>
            <a:ext cx="5857385" cy="4937760"/>
          </a:xfrm>
          <a:prstGeom prst="rect">
            <a:avLst/>
          </a:prstGeom>
        </p:spPr>
      </p:pic>
      <p:sp>
        <p:nvSpPr>
          <p:cNvPr id="6" name="Rounded Rectangle 5"/>
          <p:cNvSpPr/>
          <p:nvPr/>
        </p:nvSpPr>
        <p:spPr>
          <a:xfrm>
            <a:off x="3325677" y="1143000"/>
            <a:ext cx="865323" cy="5257800"/>
          </a:xfrm>
          <a:prstGeom prst="roundRect">
            <a:avLst/>
          </a:prstGeom>
          <a:noFill/>
          <a:ln w="76200">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Jetty-5202801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248400"/>
          </a:xfrm>
          <a:prstGeom prst="rect">
            <a:avLst/>
          </a:prstGeom>
        </p:spPr>
      </p:pic>
      <p:sp>
        <p:nvSpPr>
          <p:cNvPr id="2" name="Title 1"/>
          <p:cNvSpPr>
            <a:spLocks noGrp="1"/>
          </p:cNvSpPr>
          <p:nvPr>
            <p:ph type="title"/>
          </p:nvPr>
        </p:nvSpPr>
        <p:spPr/>
        <p:txBody>
          <a:bodyPr/>
          <a:lstStyle/>
          <a:p>
            <a:r>
              <a:rPr lang="en-US" dirty="0" smtClean="0"/>
              <a:t>Mindfulness</a:t>
            </a:r>
            <a:endParaRPr lang="en-US" dirty="0"/>
          </a:p>
        </p:txBody>
      </p:sp>
      <p:sp>
        <p:nvSpPr>
          <p:cNvPr id="10" name="Slide Number Placeholder 9"/>
          <p:cNvSpPr>
            <a:spLocks noGrp="1"/>
          </p:cNvSpPr>
          <p:nvPr>
            <p:ph type="sldNum" sz="quarter" idx="10"/>
          </p:nvPr>
        </p:nvSpPr>
        <p:spPr>
          <a:prstGeom prst="rect">
            <a:avLst/>
          </a:prstGeom>
        </p:spPr>
        <p:txBody>
          <a:bodyPr/>
          <a:lstStyle/>
          <a:p>
            <a:fld id="{4BA44395-1FC4-4D95-9DFD-4A39139D9104}" type="slidenum">
              <a:rPr lang="en-US" smtClean="0"/>
              <a:pPr/>
              <a:t>87</a:t>
            </a:fld>
            <a:endParaRPr lang="en-US" dirty="0"/>
          </a:p>
        </p:txBody>
      </p:sp>
      <p:sp>
        <p:nvSpPr>
          <p:cNvPr id="5" name="Content Placeholder 2"/>
          <p:cNvSpPr>
            <a:spLocks noGrp="1"/>
          </p:cNvSpPr>
          <p:nvPr>
            <p:ph idx="4294967295"/>
          </p:nvPr>
        </p:nvSpPr>
        <p:spPr>
          <a:xfrm>
            <a:off x="1447800" y="1447800"/>
            <a:ext cx="7696200" cy="1447800"/>
          </a:xfrm>
        </p:spPr>
        <p:txBody>
          <a:bodyPr/>
          <a:lstStyle/>
          <a:p>
            <a:pPr marL="0" indent="0">
              <a:buNone/>
            </a:pPr>
            <a:r>
              <a:rPr lang="en-US" sz="1800" dirty="0" smtClean="0">
                <a:latin typeface="Calibri"/>
                <a:cs typeface="Calibri"/>
              </a:rPr>
              <a:t>“When you sit on that jetty and stop to pay attention to the warmth of the sun on your skin,</a:t>
            </a:r>
            <a:r>
              <a:rPr lang="en-US" sz="1800" dirty="0">
                <a:latin typeface="Calibri"/>
                <a:cs typeface="Calibri"/>
              </a:rPr>
              <a:t> </a:t>
            </a:r>
            <a:r>
              <a:rPr lang="en-US" sz="1800" dirty="0" smtClean="0">
                <a:latin typeface="Calibri"/>
                <a:cs typeface="Calibri"/>
              </a:rPr>
              <a:t>you soon notice the breeze, too… Noticing more information lets you see more options, which helps you make better choices, which makes you more effective at work.”— David Rock, </a:t>
            </a:r>
            <a:r>
              <a:rPr lang="en-US" sz="1800" i="1" dirty="0" smtClean="0">
                <a:latin typeface="Calibri"/>
                <a:cs typeface="Calibri"/>
              </a:rPr>
              <a:t>Your Brain at Work</a:t>
            </a:r>
          </a:p>
          <a:p>
            <a:pPr marL="0" indent="0">
              <a:buNone/>
            </a:pPr>
            <a:endParaRPr lang="en-US" sz="140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r="1639"/>
          <a:stretch>
            <a:fillRect/>
          </a:stretch>
        </p:blipFill>
        <p:spPr bwMode="auto">
          <a:xfrm>
            <a:off x="0" y="-76199"/>
            <a:ext cx="9144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1219200" y="3733800"/>
            <a:ext cx="7315200" cy="914400"/>
          </a:xfrm>
          <a:prstGeom prst="rect">
            <a:avLst/>
          </a:prstGeom>
        </p:spPr>
        <p:txBody>
          <a:bodyPr vert="horz"/>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Font typeface="Wingdings 2"/>
              <a:buNone/>
            </a:pPr>
            <a:endParaRPr lang="en-US" sz="1400" dirty="0">
              <a:latin typeface="Calibri"/>
              <a:cs typeface="Calibri"/>
            </a:endParaRPr>
          </a:p>
        </p:txBody>
      </p:sp>
      <p:sp>
        <p:nvSpPr>
          <p:cNvPr id="7" name="Slide Number Placeholder 6"/>
          <p:cNvSpPr>
            <a:spLocks noGrp="1"/>
          </p:cNvSpPr>
          <p:nvPr>
            <p:ph type="sldNum" sz="quarter" idx="10"/>
          </p:nvPr>
        </p:nvSpPr>
        <p:spPr>
          <a:prstGeom prst="rect">
            <a:avLst/>
          </a:prstGeom>
        </p:spPr>
        <p:txBody>
          <a:bodyPr/>
          <a:lstStyle/>
          <a:p>
            <a:fld id="{4BA44395-1FC4-4D95-9DFD-4A39139D9104}" type="slidenum">
              <a:rPr lang="en-US" smtClean="0"/>
              <a:pPr/>
              <a:t>88</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0" y="6356350"/>
            <a:ext cx="9144000" cy="365125"/>
          </a:xfrm>
        </p:spPr>
        <p:txBody>
          <a:bodyPr/>
          <a:lstStyle/>
          <a:p>
            <a:fld id="{F098ED00-B4F9-41CC-ADC2-F706D294A9E2}" type="slidenum">
              <a:rPr lang="en-US" smtClean="0"/>
              <a:pPr/>
              <a:t>89</a:t>
            </a:fld>
            <a:endParaRPr lang="en-US" dirty="0"/>
          </a:p>
        </p:txBody>
      </p:sp>
      <p:sp>
        <p:nvSpPr>
          <p:cNvPr id="2" name="TextBox 1"/>
          <p:cNvSpPr txBox="1"/>
          <p:nvPr/>
        </p:nvSpPr>
        <p:spPr>
          <a:xfrm>
            <a:off x="1219200" y="685800"/>
            <a:ext cx="6324600" cy="707886"/>
          </a:xfrm>
          <a:prstGeom prst="rect">
            <a:avLst/>
          </a:prstGeom>
          <a:noFill/>
        </p:spPr>
        <p:txBody>
          <a:bodyPr wrap="square" rtlCol="0">
            <a:spAutoFit/>
          </a:bodyPr>
          <a:lstStyle/>
          <a:p>
            <a:r>
              <a:rPr lang="en-US" sz="4000" b="1" dirty="0" smtClean="0">
                <a:solidFill>
                  <a:srgbClr val="992D23"/>
                </a:solidFill>
              </a:rPr>
              <a:t>Rita the Researcher</a:t>
            </a:r>
            <a:endParaRPr lang="en-US" sz="4000" b="1" dirty="0">
              <a:solidFill>
                <a:srgbClr val="992D23"/>
              </a:solidFill>
            </a:endParaRPr>
          </a:p>
        </p:txBody>
      </p:sp>
      <p:pic>
        <p:nvPicPr>
          <p:cNvPr id="4" name="Picture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3879" y="1219200"/>
            <a:ext cx="3456242" cy="5177890"/>
          </a:xfrm>
          <a:prstGeom prst="rect">
            <a:avLst/>
          </a:prstGeom>
        </p:spPr>
      </p:pic>
      <p:sp>
        <p:nvSpPr>
          <p:cNvPr id="9" name="Rectangle 8"/>
          <p:cNvSpPr/>
          <p:nvPr/>
        </p:nvSpPr>
        <p:spPr>
          <a:xfrm>
            <a:off x="371475" y="5715000"/>
            <a:ext cx="3330168" cy="830997"/>
          </a:xfrm>
          <a:prstGeom prst="rect">
            <a:avLst/>
          </a:prstGeom>
        </p:spPr>
        <p:txBody>
          <a:bodyPr wrap="square">
            <a:spAutoFit/>
          </a:bodyPr>
          <a:lstStyle/>
          <a:p>
            <a:r>
              <a:rPr lang="en-US" sz="1200" i="1" dirty="0" smtClean="0"/>
              <a:t>Research Reference:</a:t>
            </a:r>
          </a:p>
          <a:p>
            <a:r>
              <a:rPr lang="en-US" sz="1200" dirty="0" smtClean="0"/>
              <a:t>(Davidson, </a:t>
            </a:r>
            <a:r>
              <a:rPr lang="en-US" sz="1200" dirty="0" err="1" smtClean="0"/>
              <a:t>Kabat</a:t>
            </a:r>
            <a:r>
              <a:rPr lang="en-US" sz="1200" dirty="0" smtClean="0"/>
              <a:t>-Zinn, Schumacher, </a:t>
            </a:r>
            <a:r>
              <a:rPr lang="en-US" sz="1200" dirty="0" err="1" smtClean="0"/>
              <a:t>Rosenkranz</a:t>
            </a:r>
            <a:r>
              <a:rPr lang="en-US" sz="1200" dirty="0" smtClean="0"/>
              <a:t>, Muller, </a:t>
            </a:r>
            <a:r>
              <a:rPr lang="en-US" sz="1200" dirty="0" err="1" smtClean="0"/>
              <a:t>Santorelli</a:t>
            </a:r>
            <a:r>
              <a:rPr lang="en-US" sz="1200" dirty="0" smtClean="0"/>
              <a:t>, </a:t>
            </a:r>
            <a:r>
              <a:rPr lang="en-US" sz="1200" dirty="0" err="1" smtClean="0"/>
              <a:t>Urbanowski</a:t>
            </a:r>
            <a:r>
              <a:rPr lang="en-US" sz="1200" dirty="0" smtClean="0"/>
              <a:t>, Harrington, Bonus, Sheridan, 2003)</a:t>
            </a:r>
            <a:endParaRPr lang="en-US" sz="1200" dirty="0"/>
          </a:p>
        </p:txBody>
      </p:sp>
      <p:pic>
        <p:nvPicPr>
          <p:cNvPr id="5" name="media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3900" y="1800225"/>
            <a:ext cx="609600" cy="609600"/>
          </a:xfrm>
          <a:prstGeom prst="rect">
            <a:avLst/>
          </a:prstGeom>
        </p:spPr>
      </p:pic>
      <p:pic>
        <p:nvPicPr>
          <p:cNvPr id="6" name="media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23900" y="3095625"/>
            <a:ext cx="609600" cy="609600"/>
          </a:xfrm>
          <a:prstGeom prst="rect">
            <a:avLst/>
          </a:prstGeom>
        </p:spPr>
      </p:pic>
    </p:spTree>
    <p:extLst>
      <p:ext uri="{BB962C8B-B14F-4D97-AF65-F5344CB8AC3E}">
        <p14:creationId xmlns:p14="http://schemas.microsoft.com/office/powerpoint/2010/main" val="2477206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437"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Resilience?</a:t>
            </a:r>
            <a:endParaRPr lang="en-US" dirty="0"/>
          </a:p>
        </p:txBody>
      </p:sp>
      <p:sp>
        <p:nvSpPr>
          <p:cNvPr id="5" name="Content Placeholder 2"/>
          <p:cNvSpPr>
            <a:spLocks noGrp="1"/>
          </p:cNvSpPr>
          <p:nvPr>
            <p:ph idx="1"/>
          </p:nvPr>
        </p:nvSpPr>
        <p:spPr>
          <a:xfrm>
            <a:off x="457200" y="1600200"/>
            <a:ext cx="4495800" cy="4525963"/>
          </a:xfrm>
        </p:spPr>
        <p:txBody>
          <a:bodyPr/>
          <a:lstStyle/>
          <a:p>
            <a:pPr marL="0" indent="0">
              <a:buNone/>
            </a:pPr>
            <a:r>
              <a:rPr lang="en-US" sz="2400" dirty="0">
                <a:cs typeface="Calibri"/>
              </a:rPr>
              <a:t>“All the adversity I’ve had in my life, all my troubles and obstacles, have strengthened me .” </a:t>
            </a:r>
            <a:br>
              <a:rPr lang="en-US" sz="2400" dirty="0">
                <a:cs typeface="Calibri"/>
              </a:rPr>
            </a:br>
            <a:r>
              <a:rPr lang="en-US" sz="2400" dirty="0">
                <a:cs typeface="Calibri"/>
              </a:rPr>
              <a:t>– Walt Disney</a:t>
            </a:r>
          </a:p>
          <a:p>
            <a:pPr marL="0" indent="0">
              <a:buNone/>
            </a:pPr>
            <a:endParaRPr lang="en-US" sz="2400" dirty="0">
              <a:latin typeface="Calibri"/>
              <a:cs typeface="Calibri"/>
            </a:endParaRPr>
          </a:p>
        </p:txBody>
      </p:sp>
      <p:sp>
        <p:nvSpPr>
          <p:cNvPr id="7" name="Slide Number Placeholder 6"/>
          <p:cNvSpPr>
            <a:spLocks noGrp="1"/>
          </p:cNvSpPr>
          <p:nvPr>
            <p:ph type="sldNum" sz="quarter" idx="12"/>
          </p:nvPr>
        </p:nvSpPr>
        <p:spPr>
          <a:prstGeom prst="rect">
            <a:avLst/>
          </a:prstGeom>
        </p:spPr>
        <p:txBody>
          <a:bodyPr/>
          <a:lstStyle/>
          <a:p>
            <a:fld id="{4BA44395-1FC4-4D95-9DFD-4A39139D9104}" type="slidenum">
              <a:rPr lang="en-US" smtClean="0"/>
              <a:pPr/>
              <a:t>9</a:t>
            </a:fld>
            <a:endParaRPr lang="en-US" dirty="0"/>
          </a:p>
        </p:txBody>
      </p:sp>
      <p:pic>
        <p:nvPicPr>
          <p:cNvPr id="3" name="Picture 2" descr="image002.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600" y="3059668"/>
            <a:ext cx="3572934" cy="2679700"/>
          </a:xfrm>
          <a:prstGeom prst="rect">
            <a:avLst/>
          </a:prstGeom>
        </p:spPr>
      </p:pic>
      <p:pic>
        <p:nvPicPr>
          <p:cNvPr id="9" name="Picture 8" descr="image0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762000"/>
            <a:ext cx="2743200" cy="1836966"/>
          </a:xfrm>
          <a:prstGeom prst="rect">
            <a:avLst/>
          </a:prstGeom>
        </p:spPr>
      </p:pic>
      <p:pic>
        <p:nvPicPr>
          <p:cNvPr id="11" name="Picture 10" descr="image004.jpg"/>
          <p:cNvPicPr>
            <a:picLocks noChangeAspect="1"/>
          </p:cNvPicPr>
          <p:nvPr/>
        </p:nvPicPr>
        <p:blipFill rotWithShape="1">
          <a:blip r:embed="rId5">
            <a:extLst>
              <a:ext uri="{28A0092B-C50C-407E-A947-70E740481C1C}">
                <a14:useLocalDpi xmlns:a14="http://schemas.microsoft.com/office/drawing/2010/main" val="0"/>
              </a:ext>
            </a:extLst>
          </a:blip>
          <a:srcRect t="5799" b="7337"/>
          <a:stretch/>
        </p:blipFill>
        <p:spPr>
          <a:xfrm>
            <a:off x="5486400" y="3276600"/>
            <a:ext cx="2419350" cy="1960880"/>
          </a:xfrm>
          <a:prstGeom prst="rect">
            <a:avLst/>
          </a:prstGeom>
        </p:spPr>
      </p:pic>
      <p:sp>
        <p:nvSpPr>
          <p:cNvPr id="13" name="TextBox 12"/>
          <p:cNvSpPr txBox="1"/>
          <p:nvPr/>
        </p:nvSpPr>
        <p:spPr>
          <a:xfrm>
            <a:off x="1066800" y="5726668"/>
            <a:ext cx="3352800" cy="369332"/>
          </a:xfrm>
          <a:prstGeom prst="rect">
            <a:avLst/>
          </a:prstGeom>
          <a:noFill/>
        </p:spPr>
        <p:txBody>
          <a:bodyPr wrap="square" rtlCol="0">
            <a:spAutoFit/>
          </a:bodyPr>
          <a:lstStyle/>
          <a:p>
            <a:pPr algn="ctr"/>
            <a:r>
              <a:rPr lang="en-US" dirty="0" smtClean="0"/>
              <a:t>Flexible, adaptable to change</a:t>
            </a:r>
            <a:endParaRPr lang="en-US" dirty="0"/>
          </a:p>
        </p:txBody>
      </p:sp>
      <p:sp>
        <p:nvSpPr>
          <p:cNvPr id="14" name="TextBox 13"/>
          <p:cNvSpPr txBox="1"/>
          <p:nvPr/>
        </p:nvSpPr>
        <p:spPr>
          <a:xfrm>
            <a:off x="5334000" y="2554069"/>
            <a:ext cx="2743200" cy="646331"/>
          </a:xfrm>
          <a:prstGeom prst="rect">
            <a:avLst/>
          </a:prstGeom>
          <a:noFill/>
        </p:spPr>
        <p:txBody>
          <a:bodyPr wrap="square" rtlCol="0">
            <a:spAutoFit/>
          </a:bodyPr>
          <a:lstStyle/>
          <a:p>
            <a:pPr algn="ctr"/>
            <a:r>
              <a:rPr lang="en-US" dirty="0" smtClean="0"/>
              <a:t>Find opportunities for </a:t>
            </a:r>
            <a:br>
              <a:rPr lang="en-US" dirty="0" smtClean="0"/>
            </a:br>
            <a:r>
              <a:rPr lang="en-US" dirty="0" smtClean="0"/>
              <a:t>growth within challenges </a:t>
            </a:r>
            <a:endParaRPr lang="en-US" dirty="0"/>
          </a:p>
        </p:txBody>
      </p:sp>
      <p:sp>
        <p:nvSpPr>
          <p:cNvPr id="15" name="TextBox 14"/>
          <p:cNvSpPr txBox="1"/>
          <p:nvPr/>
        </p:nvSpPr>
        <p:spPr>
          <a:xfrm>
            <a:off x="5410200" y="5374640"/>
            <a:ext cx="2514600" cy="646331"/>
          </a:xfrm>
          <a:prstGeom prst="rect">
            <a:avLst/>
          </a:prstGeom>
          <a:noFill/>
        </p:spPr>
        <p:txBody>
          <a:bodyPr wrap="square" rtlCol="0">
            <a:spAutoFit/>
          </a:bodyPr>
          <a:lstStyle/>
          <a:p>
            <a:pPr algn="ctr"/>
            <a:r>
              <a:rPr lang="en-US" dirty="0" smtClean="0"/>
              <a:t>Beyond bouncing back to bouncing forward.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990600"/>
            <a:ext cx="6487524" cy="5229866"/>
          </a:xfrm>
          <a:prstGeom prst="rect">
            <a:avLst/>
          </a:prstGeom>
        </p:spPr>
      </p:pic>
      <p:sp>
        <p:nvSpPr>
          <p:cNvPr id="8" name="Title 1"/>
          <p:cNvSpPr txBox="1">
            <a:spLocks/>
          </p:cNvSpPr>
          <p:nvPr/>
        </p:nvSpPr>
        <p:spPr>
          <a:xfrm>
            <a:off x="457200" y="274638"/>
            <a:ext cx="8229600" cy="82009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992D23"/>
                </a:solidFill>
                <a:latin typeface="+mj-lt"/>
                <a:ea typeface="+mj-ea"/>
                <a:cs typeface="+mj-cs"/>
              </a:defRPr>
            </a:lvl1pPr>
          </a:lstStyle>
          <a:p>
            <a:r>
              <a:rPr lang="en-US" smtClean="0"/>
              <a:t>Resiliency Roadmap</a:t>
            </a:r>
            <a:endParaRPr lang="en-US" dirty="0"/>
          </a:p>
        </p:txBody>
      </p:sp>
      <p:sp>
        <p:nvSpPr>
          <p:cNvPr id="9" name="Slide Number Placeholder 3"/>
          <p:cNvSpPr>
            <a:spLocks noGrp="1"/>
          </p:cNvSpPr>
          <p:nvPr>
            <p:ph type="sldNum" sz="quarter" idx="12"/>
          </p:nvPr>
        </p:nvSpPr>
        <p:spPr>
          <a:xfrm>
            <a:off x="0" y="6356350"/>
            <a:ext cx="9144000" cy="365125"/>
          </a:xfrm>
        </p:spPr>
        <p:txBody>
          <a:bodyPr/>
          <a:lstStyle/>
          <a:p>
            <a:fld id="{F098ED00-B4F9-41CC-ADC2-F706D294A9E2}" type="slidenum">
              <a:rPr lang="en-US" smtClean="0"/>
              <a:pPr/>
              <a:t>90</a:t>
            </a:fld>
            <a:endParaRPr lang="en-US" dirty="0"/>
          </a:p>
        </p:txBody>
      </p:sp>
      <p:sp>
        <p:nvSpPr>
          <p:cNvPr id="10" name="TextBox 9"/>
          <p:cNvSpPr txBox="1"/>
          <p:nvPr/>
        </p:nvSpPr>
        <p:spPr>
          <a:xfrm>
            <a:off x="228600" y="5334000"/>
            <a:ext cx="1447800" cy="646331"/>
          </a:xfrm>
          <a:prstGeom prst="rect">
            <a:avLst/>
          </a:prstGeom>
          <a:noFill/>
        </p:spPr>
        <p:txBody>
          <a:bodyPr wrap="square" rtlCol="0">
            <a:spAutoFit/>
          </a:bodyPr>
          <a:lstStyle/>
          <a:p>
            <a:r>
              <a:rPr lang="en-US" b="1" dirty="0" smtClean="0"/>
              <a:t>(pg. 20-21 in workbook)</a:t>
            </a:r>
            <a:endParaRPr lang="en-US" b="1" dirty="0"/>
          </a:p>
        </p:txBody>
      </p:sp>
    </p:spTree>
    <p:extLst>
      <p:ext uri="{BB962C8B-B14F-4D97-AF65-F5344CB8AC3E}">
        <p14:creationId xmlns:p14="http://schemas.microsoft.com/office/powerpoint/2010/main" val="9466066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prstGeom prst="rect">
            <a:avLst/>
          </a:prstGeom>
        </p:spPr>
        <p:txBody>
          <a:bodyPr/>
          <a:lstStyle/>
          <a:p>
            <a:fld id="{4BA44395-1FC4-4D95-9DFD-4A39139D9104}" type="slidenum">
              <a:rPr lang="en-US" smtClean="0"/>
              <a:pPr/>
              <a:t>91</a:t>
            </a:fld>
            <a:endParaRPr lang="en-US" dirty="0"/>
          </a:p>
        </p:txBody>
      </p:sp>
      <p:sp>
        <p:nvSpPr>
          <p:cNvPr id="4" name="Title 1"/>
          <p:cNvSpPr>
            <a:spLocks noGrp="1"/>
          </p:cNvSpPr>
          <p:nvPr>
            <p:ph type="title"/>
          </p:nvPr>
        </p:nvSpPr>
        <p:spPr>
          <a:xfrm>
            <a:off x="457200" y="274638"/>
            <a:ext cx="8229600" cy="1143000"/>
          </a:xfrm>
        </p:spPr>
        <p:txBody>
          <a:bodyPr/>
          <a:lstStyle/>
          <a:p>
            <a:r>
              <a:rPr lang="en-US" dirty="0" smtClean="0"/>
              <a:t>Building Resilience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268730"/>
            <a:ext cx="5857385" cy="4937760"/>
          </a:xfrm>
          <a:prstGeom prst="rect">
            <a:avLst/>
          </a:prstGeom>
        </p:spPr>
      </p:pic>
      <p:sp>
        <p:nvSpPr>
          <p:cNvPr id="6" name="Rounded Rectangle 5"/>
          <p:cNvSpPr/>
          <p:nvPr/>
        </p:nvSpPr>
        <p:spPr>
          <a:xfrm>
            <a:off x="4163877" y="1143000"/>
            <a:ext cx="789123" cy="5257800"/>
          </a:xfrm>
          <a:prstGeom prst="roundRect">
            <a:avLst/>
          </a:prstGeom>
          <a:noFill/>
          <a:ln w="76200">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394103_m.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9144001" cy="6248400"/>
          </a:xfrm>
          <a:prstGeom prst="rect">
            <a:avLst/>
          </a:prstGeom>
        </p:spPr>
      </p:pic>
      <p:sp>
        <p:nvSpPr>
          <p:cNvPr id="2" name="Title 1"/>
          <p:cNvSpPr>
            <a:spLocks noGrp="1"/>
          </p:cNvSpPr>
          <p:nvPr>
            <p:ph type="title"/>
          </p:nvPr>
        </p:nvSpPr>
        <p:spPr/>
        <p:txBody>
          <a:bodyPr/>
          <a:lstStyle/>
          <a:p>
            <a:r>
              <a:rPr lang="en-US" dirty="0" smtClean="0"/>
              <a:t>Act “As If”</a:t>
            </a:r>
            <a:endParaRPr lang="en-US" dirty="0"/>
          </a:p>
        </p:txBody>
      </p:sp>
      <p:sp>
        <p:nvSpPr>
          <p:cNvPr id="9" name="Slide Number Placeholder 8"/>
          <p:cNvSpPr>
            <a:spLocks noGrp="1"/>
          </p:cNvSpPr>
          <p:nvPr>
            <p:ph type="sldNum" sz="quarter" idx="10"/>
          </p:nvPr>
        </p:nvSpPr>
        <p:spPr>
          <a:prstGeom prst="rect">
            <a:avLst/>
          </a:prstGeom>
        </p:spPr>
        <p:txBody>
          <a:bodyPr/>
          <a:lstStyle/>
          <a:p>
            <a:fld id="{4BA44395-1FC4-4D95-9DFD-4A39139D9104}" type="slidenum">
              <a:rPr lang="en-US" smtClean="0"/>
              <a:pPr/>
              <a:t>92</a:t>
            </a:fld>
            <a:endParaRPr lang="en-US" dirty="0"/>
          </a:p>
        </p:txBody>
      </p:sp>
      <p:sp>
        <p:nvSpPr>
          <p:cNvPr id="5" name="Rectangle 4"/>
          <p:cNvSpPr/>
          <p:nvPr/>
        </p:nvSpPr>
        <p:spPr>
          <a:xfrm>
            <a:off x="152400" y="5580012"/>
            <a:ext cx="2568168" cy="461665"/>
          </a:xfrm>
          <a:prstGeom prst="rect">
            <a:avLst/>
          </a:prstGeom>
        </p:spPr>
        <p:txBody>
          <a:bodyPr wrap="square">
            <a:spAutoFit/>
          </a:bodyPr>
          <a:lstStyle/>
          <a:p>
            <a:r>
              <a:rPr lang="en-US" sz="1200" i="1" dirty="0" smtClean="0">
                <a:solidFill>
                  <a:schemeClr val="bg1"/>
                </a:solidFill>
              </a:rPr>
              <a:t>Research Reference:</a:t>
            </a:r>
          </a:p>
          <a:p>
            <a:r>
              <a:rPr lang="en-US" sz="1200" dirty="0" smtClean="0">
                <a:solidFill>
                  <a:schemeClr val="bg1"/>
                </a:solidFill>
              </a:rPr>
              <a:t>(Carney, Cuddy, Yap, 2010)</a:t>
            </a:r>
            <a:endParaRPr lang="en-US" sz="1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Act “As If”</a:t>
            </a:r>
            <a:endParaRPr lang="en-US" dirty="0"/>
          </a:p>
        </p:txBody>
      </p:sp>
      <p:sp>
        <p:nvSpPr>
          <p:cNvPr id="9" name="Slide Number Placeholder 8"/>
          <p:cNvSpPr>
            <a:spLocks noGrp="1"/>
          </p:cNvSpPr>
          <p:nvPr>
            <p:ph type="sldNum" sz="quarter" idx="10"/>
          </p:nvPr>
        </p:nvSpPr>
        <p:spPr>
          <a:prstGeom prst="rect">
            <a:avLst/>
          </a:prstGeom>
        </p:spPr>
        <p:txBody>
          <a:bodyPr/>
          <a:lstStyle/>
          <a:p>
            <a:fld id="{4BA44395-1FC4-4D95-9DFD-4A39139D9104}" type="slidenum">
              <a:rPr lang="en-US" smtClean="0"/>
              <a:pPr/>
              <a:t>93</a:t>
            </a:fld>
            <a:endParaRPr lang="en-US" dirty="0"/>
          </a:p>
        </p:txBody>
      </p:sp>
      <p:sp>
        <p:nvSpPr>
          <p:cNvPr id="10" name="Title 1"/>
          <p:cNvSpPr txBox="1">
            <a:spLocks/>
          </p:cNvSpPr>
          <p:nvPr/>
        </p:nvSpPr>
        <p:spPr>
          <a:xfrm>
            <a:off x="1752600" y="5486400"/>
            <a:ext cx="2590800" cy="541468"/>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2400" dirty="0" smtClean="0">
                <a:solidFill>
                  <a:srgbClr val="992D23"/>
                </a:solidFill>
              </a:rPr>
              <a:t>High-Power Pose</a:t>
            </a:r>
          </a:p>
        </p:txBody>
      </p:sp>
      <p:sp>
        <p:nvSpPr>
          <p:cNvPr id="12" name="Title 1"/>
          <p:cNvSpPr txBox="1">
            <a:spLocks/>
          </p:cNvSpPr>
          <p:nvPr/>
        </p:nvSpPr>
        <p:spPr>
          <a:xfrm>
            <a:off x="5021569" y="5486400"/>
            <a:ext cx="2590800" cy="541468"/>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2400" dirty="0" smtClean="0">
                <a:solidFill>
                  <a:srgbClr val="992D23"/>
                </a:solidFill>
              </a:rPr>
              <a:t>Low-Power Pose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541" y="1883119"/>
            <a:ext cx="2577778" cy="3555556"/>
          </a:xfrm>
          <a:prstGeom prst="rect">
            <a:avLst/>
          </a:prstGeom>
        </p:spPr>
      </p:pic>
      <p:grpSp>
        <p:nvGrpSpPr>
          <p:cNvPr id="15" name="Group 14"/>
          <p:cNvGrpSpPr/>
          <p:nvPr/>
        </p:nvGrpSpPr>
        <p:grpSpPr>
          <a:xfrm>
            <a:off x="6326495" y="522777"/>
            <a:ext cx="1979306" cy="1360341"/>
            <a:chOff x="6326495" y="522778"/>
            <a:chExt cx="1979306" cy="1360341"/>
          </a:xfrm>
        </p:grpSpPr>
        <p:sp>
          <p:nvSpPr>
            <p:cNvPr id="6" name="Oval Callout 5"/>
            <p:cNvSpPr/>
            <p:nvPr/>
          </p:nvSpPr>
          <p:spPr>
            <a:xfrm>
              <a:off x="6326495" y="522778"/>
              <a:ext cx="1979306" cy="1360341"/>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56990" y="659249"/>
              <a:ext cx="1718316" cy="1169551"/>
            </a:xfrm>
            <a:prstGeom prst="rect">
              <a:avLst/>
            </a:prstGeom>
            <a:noFill/>
          </p:spPr>
          <p:txBody>
            <a:bodyPr wrap="square" rtlCol="0">
              <a:spAutoFit/>
            </a:bodyPr>
            <a:lstStyle/>
            <a:p>
              <a:pPr algn="ctr"/>
              <a:r>
                <a:rPr lang="en-US" sz="1400" i="1" dirty="0" smtClean="0">
                  <a:latin typeface="Arial" panose="020B0604020202020204" pitchFamily="34" charset="0"/>
                  <a:cs typeface="Arial" panose="020B0604020202020204" pitchFamily="34" charset="0"/>
                </a:rPr>
                <a:t>“I don’t want to bother anyone in the department with this dumb question.”</a:t>
              </a:r>
              <a:endParaRPr lang="en-US" sz="1400" i="1" dirty="0">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550" y="1883119"/>
            <a:ext cx="2560320" cy="3529853"/>
          </a:xfrm>
          <a:prstGeom prst="rect">
            <a:avLst/>
          </a:prstGeom>
        </p:spPr>
      </p:pic>
      <p:grpSp>
        <p:nvGrpSpPr>
          <p:cNvPr id="11" name="Group 10"/>
          <p:cNvGrpSpPr/>
          <p:nvPr/>
        </p:nvGrpSpPr>
        <p:grpSpPr>
          <a:xfrm>
            <a:off x="2819400" y="522777"/>
            <a:ext cx="1979306" cy="1360341"/>
            <a:chOff x="2819400" y="522777"/>
            <a:chExt cx="1979306" cy="1360341"/>
          </a:xfrm>
        </p:grpSpPr>
        <p:sp>
          <p:nvSpPr>
            <p:cNvPr id="13" name="Oval Callout 12"/>
            <p:cNvSpPr/>
            <p:nvPr/>
          </p:nvSpPr>
          <p:spPr>
            <a:xfrm>
              <a:off x="2819400" y="522777"/>
              <a:ext cx="1979306" cy="1360341"/>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49895" y="659248"/>
              <a:ext cx="1718316" cy="1169551"/>
            </a:xfrm>
            <a:prstGeom prst="rect">
              <a:avLst/>
            </a:prstGeom>
            <a:noFill/>
          </p:spPr>
          <p:txBody>
            <a:bodyPr wrap="square" rtlCol="0">
              <a:spAutoFit/>
            </a:bodyPr>
            <a:lstStyle/>
            <a:p>
              <a:pPr algn="ctr"/>
              <a:r>
                <a:rPr lang="en-US" sz="1400" i="1" dirty="0" smtClean="0">
                  <a:latin typeface="Arial" panose="020B0604020202020204" pitchFamily="34" charset="0"/>
                  <a:cs typeface="Arial" panose="020B0604020202020204" pitchFamily="34" charset="0"/>
                </a:rPr>
                <a:t>“I’ve got big dreams for this department and I plan to see them through.”</a:t>
              </a:r>
              <a:endParaRPr lang="en-US" sz="14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3798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28" y="2552703"/>
            <a:ext cx="3381375" cy="2981325"/>
          </a:xfrm>
          <a:prstGeom prst="rect">
            <a:avLst/>
          </a:prstGeom>
        </p:spPr>
      </p:pic>
      <p:sp>
        <p:nvSpPr>
          <p:cNvPr id="5" name="Slide Number Placeholder 4"/>
          <p:cNvSpPr>
            <a:spLocks noGrp="1"/>
          </p:cNvSpPr>
          <p:nvPr>
            <p:ph type="sldNum" sz="quarter" idx="10"/>
          </p:nvPr>
        </p:nvSpPr>
        <p:spPr>
          <a:prstGeom prst="rect">
            <a:avLst/>
          </a:prstGeom>
        </p:spPr>
        <p:txBody>
          <a:bodyPr/>
          <a:lstStyle/>
          <a:p>
            <a:fld id="{4BA44395-1FC4-4D95-9DFD-4A39139D9104}" type="slidenum">
              <a:rPr lang="en-US" smtClean="0"/>
              <a:pPr/>
              <a:t>94</a:t>
            </a:fld>
            <a:endParaRPr lang="en-US" dirty="0"/>
          </a:p>
        </p:txBody>
      </p:sp>
      <p:sp>
        <p:nvSpPr>
          <p:cNvPr id="6" name="Rectangle 5"/>
          <p:cNvSpPr/>
          <p:nvPr/>
        </p:nvSpPr>
        <p:spPr>
          <a:xfrm>
            <a:off x="1219200" y="5541636"/>
            <a:ext cx="2297232" cy="461665"/>
          </a:xfrm>
          <a:prstGeom prst="rect">
            <a:avLst/>
          </a:prstGeom>
        </p:spPr>
        <p:txBody>
          <a:bodyPr wrap="none">
            <a:spAutoFit/>
          </a:bodyPr>
          <a:lstStyle/>
          <a:p>
            <a:pPr lvl="0" algn="ctr"/>
            <a:r>
              <a:rPr lang="en-US" sz="2400" dirty="0">
                <a:solidFill>
                  <a:srgbClr val="992D23"/>
                </a:solidFill>
              </a:rPr>
              <a:t>High-Power Pose</a:t>
            </a:r>
          </a:p>
        </p:txBody>
      </p:sp>
      <p:sp>
        <p:nvSpPr>
          <p:cNvPr id="7" name="Rectangle 6"/>
          <p:cNvSpPr/>
          <p:nvPr/>
        </p:nvSpPr>
        <p:spPr>
          <a:xfrm>
            <a:off x="4876800" y="5541636"/>
            <a:ext cx="2238305" cy="461665"/>
          </a:xfrm>
          <a:prstGeom prst="rect">
            <a:avLst/>
          </a:prstGeom>
        </p:spPr>
        <p:txBody>
          <a:bodyPr wrap="none">
            <a:spAutoFit/>
          </a:bodyPr>
          <a:lstStyle/>
          <a:p>
            <a:pPr lvl="0" algn="ctr"/>
            <a:r>
              <a:rPr lang="en-US" sz="2400" dirty="0" smtClean="0">
                <a:solidFill>
                  <a:srgbClr val="992D23"/>
                </a:solidFill>
              </a:rPr>
              <a:t>Low-Power Pose</a:t>
            </a:r>
            <a:endParaRPr lang="en-US" sz="2400" dirty="0">
              <a:solidFill>
                <a:srgbClr val="992D23"/>
              </a:solidFill>
            </a:endParaRPr>
          </a:p>
        </p:txBody>
      </p:sp>
      <p:sp>
        <p:nvSpPr>
          <p:cNvPr id="8" name="Title 7"/>
          <p:cNvSpPr>
            <a:spLocks noGrp="1"/>
          </p:cNvSpPr>
          <p:nvPr>
            <p:ph type="title"/>
          </p:nvPr>
        </p:nvSpPr>
        <p:spPr/>
        <p:txBody>
          <a:bodyPr/>
          <a:lstStyle/>
          <a:p>
            <a:r>
              <a:rPr lang="en-US" dirty="0" smtClean="0"/>
              <a:t>Act “As If”</a:t>
            </a:r>
            <a:endParaRPr lang="en-US" dirty="0"/>
          </a:p>
        </p:txBody>
      </p:sp>
      <p:grpSp>
        <p:nvGrpSpPr>
          <p:cNvPr id="13" name="Group 12"/>
          <p:cNvGrpSpPr/>
          <p:nvPr/>
        </p:nvGrpSpPr>
        <p:grpSpPr>
          <a:xfrm>
            <a:off x="2526779" y="1066800"/>
            <a:ext cx="1979306" cy="1360341"/>
            <a:chOff x="2819400" y="522777"/>
            <a:chExt cx="1979306" cy="1360341"/>
          </a:xfrm>
        </p:grpSpPr>
        <p:sp>
          <p:nvSpPr>
            <p:cNvPr id="11" name="Oval Callout 10"/>
            <p:cNvSpPr/>
            <p:nvPr/>
          </p:nvSpPr>
          <p:spPr>
            <a:xfrm>
              <a:off x="2819400" y="522777"/>
              <a:ext cx="1979306" cy="1360341"/>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49895" y="833615"/>
              <a:ext cx="1718316" cy="738664"/>
            </a:xfrm>
            <a:prstGeom prst="rect">
              <a:avLst/>
            </a:prstGeom>
            <a:noFill/>
          </p:spPr>
          <p:txBody>
            <a:bodyPr wrap="square" rtlCol="0">
              <a:spAutoFit/>
            </a:bodyPr>
            <a:lstStyle/>
            <a:p>
              <a:pPr algn="ctr"/>
              <a:r>
                <a:rPr lang="en-US" sz="1400" i="1" dirty="0" smtClean="0">
                  <a:latin typeface="Arial" panose="020B0604020202020204" pitchFamily="34" charset="0"/>
                  <a:cs typeface="Arial" panose="020B0604020202020204" pitchFamily="34" charset="0"/>
                </a:rPr>
                <a:t>“My presentation is going to blow everyone’s mind.”</a:t>
              </a:r>
              <a:endParaRPr lang="en-US" sz="1400" i="1" dirty="0">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602" y="2552703"/>
            <a:ext cx="3314700" cy="2981325"/>
          </a:xfrm>
          <a:prstGeom prst="rect">
            <a:avLst/>
          </a:prstGeom>
        </p:spPr>
      </p:pic>
      <p:grpSp>
        <p:nvGrpSpPr>
          <p:cNvPr id="15" name="Group 14"/>
          <p:cNvGrpSpPr/>
          <p:nvPr/>
        </p:nvGrpSpPr>
        <p:grpSpPr>
          <a:xfrm>
            <a:off x="5995952" y="1076325"/>
            <a:ext cx="1979306" cy="1360341"/>
            <a:chOff x="2819400" y="522777"/>
            <a:chExt cx="1979306" cy="1360341"/>
          </a:xfrm>
        </p:grpSpPr>
        <p:sp>
          <p:nvSpPr>
            <p:cNvPr id="16" name="Oval Callout 15"/>
            <p:cNvSpPr/>
            <p:nvPr/>
          </p:nvSpPr>
          <p:spPr>
            <a:xfrm>
              <a:off x="2819400" y="522777"/>
              <a:ext cx="1979306" cy="1360341"/>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949895" y="833615"/>
              <a:ext cx="1718316" cy="954107"/>
            </a:xfrm>
            <a:prstGeom prst="rect">
              <a:avLst/>
            </a:prstGeom>
            <a:noFill/>
          </p:spPr>
          <p:txBody>
            <a:bodyPr wrap="square" rtlCol="0">
              <a:spAutoFit/>
            </a:bodyPr>
            <a:lstStyle/>
            <a:p>
              <a:pPr algn="ctr"/>
              <a:r>
                <a:rPr lang="en-US" sz="1400" i="1" dirty="0" smtClean="0">
                  <a:latin typeface="Arial" panose="020B0604020202020204" pitchFamily="34" charset="0"/>
                  <a:cs typeface="Arial" panose="020B0604020202020204" pitchFamily="34" charset="0"/>
                </a:rPr>
                <a:t>“It’s just little old me. How am I going to handle this project?"</a:t>
              </a:r>
              <a:endParaRPr lang="en-US" sz="1400" i="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smtClean="0"/>
              <a:t>Act </a:t>
            </a:r>
            <a:r>
              <a:rPr lang="en-US" dirty="0"/>
              <a:t>“As If</a:t>
            </a:r>
            <a:r>
              <a:rPr lang="en-US" dirty="0" smtClean="0"/>
              <a:t>”</a:t>
            </a:r>
            <a:endParaRPr lang="en-US" dirty="0"/>
          </a:p>
        </p:txBody>
      </p:sp>
      <p:sp>
        <p:nvSpPr>
          <p:cNvPr id="5" name="Slide Number Placeholder 4"/>
          <p:cNvSpPr>
            <a:spLocks noGrp="1"/>
          </p:cNvSpPr>
          <p:nvPr>
            <p:ph type="sldNum" sz="quarter" idx="10"/>
          </p:nvPr>
        </p:nvSpPr>
        <p:spPr>
          <a:xfrm>
            <a:off x="0" y="6492875"/>
            <a:ext cx="9144000" cy="365125"/>
          </a:xfrm>
          <a:prstGeom prst="rect">
            <a:avLst/>
          </a:prstGeom>
        </p:spPr>
        <p:txBody>
          <a:bodyPr/>
          <a:lstStyle/>
          <a:p>
            <a:fld id="{4BA44395-1FC4-4D95-9DFD-4A39139D9104}" type="slidenum">
              <a:rPr lang="en-US" smtClean="0"/>
              <a:pPr/>
              <a:t>95</a:t>
            </a:fld>
            <a:endParaRPr lang="en-US" dirty="0"/>
          </a:p>
        </p:txBody>
      </p:sp>
      <p:sp>
        <p:nvSpPr>
          <p:cNvPr id="6" name="Rectangle 5"/>
          <p:cNvSpPr/>
          <p:nvPr/>
        </p:nvSpPr>
        <p:spPr>
          <a:xfrm>
            <a:off x="5195853" y="5939135"/>
            <a:ext cx="2238305" cy="461665"/>
          </a:xfrm>
          <a:prstGeom prst="rect">
            <a:avLst/>
          </a:prstGeom>
        </p:spPr>
        <p:txBody>
          <a:bodyPr wrap="none">
            <a:spAutoFit/>
          </a:bodyPr>
          <a:lstStyle/>
          <a:p>
            <a:pPr lvl="0" algn="ctr"/>
            <a:r>
              <a:rPr lang="en-US" sz="2400" dirty="0">
                <a:solidFill>
                  <a:srgbClr val="992D23"/>
                </a:solidFill>
              </a:rPr>
              <a:t>Low-Power Pose</a:t>
            </a:r>
          </a:p>
        </p:txBody>
      </p:sp>
      <p:sp>
        <p:nvSpPr>
          <p:cNvPr id="7" name="Rectangle 6"/>
          <p:cNvSpPr/>
          <p:nvPr/>
        </p:nvSpPr>
        <p:spPr>
          <a:xfrm>
            <a:off x="1460500" y="5932213"/>
            <a:ext cx="2297232" cy="461665"/>
          </a:xfrm>
          <a:prstGeom prst="rect">
            <a:avLst/>
          </a:prstGeom>
        </p:spPr>
        <p:txBody>
          <a:bodyPr wrap="none">
            <a:spAutoFit/>
          </a:bodyPr>
          <a:lstStyle/>
          <a:p>
            <a:pPr lvl="0" algn="ctr"/>
            <a:r>
              <a:rPr lang="en-US" sz="2400" dirty="0" smtClean="0">
                <a:solidFill>
                  <a:srgbClr val="992D23"/>
                </a:solidFill>
              </a:rPr>
              <a:t>High-Power Pose</a:t>
            </a:r>
            <a:endParaRPr lang="en-US" dirty="0">
              <a:solidFill>
                <a:srgbClr val="992D23"/>
              </a:solidFill>
            </a:endParaRPr>
          </a:p>
        </p:txBody>
      </p:sp>
      <p:pic>
        <p:nvPicPr>
          <p:cNvPr id="85" name="Picture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716" y="2315888"/>
            <a:ext cx="2590800" cy="3543300"/>
          </a:xfrm>
          <a:prstGeom prst="rect">
            <a:avLst/>
          </a:prstGeom>
        </p:spPr>
      </p:pic>
      <p:pic>
        <p:nvPicPr>
          <p:cNvPr id="86" name="Pictur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655" y="2315888"/>
            <a:ext cx="2552700" cy="3571875"/>
          </a:xfrm>
          <a:prstGeom prst="rect">
            <a:avLst/>
          </a:prstGeom>
        </p:spPr>
      </p:pic>
      <p:sp>
        <p:nvSpPr>
          <p:cNvPr id="88" name="Oval Callout 87"/>
          <p:cNvSpPr/>
          <p:nvPr/>
        </p:nvSpPr>
        <p:spPr>
          <a:xfrm>
            <a:off x="2526779" y="838200"/>
            <a:ext cx="1979306" cy="1360341"/>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2657274" y="964049"/>
            <a:ext cx="1718316" cy="1169551"/>
          </a:xfrm>
          <a:prstGeom prst="rect">
            <a:avLst/>
          </a:prstGeom>
          <a:noFill/>
        </p:spPr>
        <p:txBody>
          <a:bodyPr wrap="square" rtlCol="0">
            <a:spAutoFit/>
          </a:bodyPr>
          <a:lstStyle/>
          <a:p>
            <a:pPr algn="ctr"/>
            <a:r>
              <a:rPr lang="en-US" sz="1400" i="1" dirty="0" smtClean="0">
                <a:latin typeface="Arial" panose="020B0604020202020204" pitchFamily="34" charset="0"/>
                <a:cs typeface="Arial" panose="020B0604020202020204" pitchFamily="34" charset="0"/>
              </a:rPr>
              <a:t>“I’ve just been given an opportunity to show them what I’ve got.”</a:t>
            </a:r>
            <a:endParaRPr lang="en-US" sz="1400" i="1" dirty="0">
              <a:latin typeface="Arial" panose="020B0604020202020204" pitchFamily="34" charset="0"/>
              <a:cs typeface="Arial" panose="020B0604020202020204" pitchFamily="34" charset="0"/>
            </a:endParaRPr>
          </a:p>
        </p:txBody>
      </p:sp>
      <p:sp>
        <p:nvSpPr>
          <p:cNvPr id="91" name="Oval Callout 90"/>
          <p:cNvSpPr/>
          <p:nvPr/>
        </p:nvSpPr>
        <p:spPr>
          <a:xfrm>
            <a:off x="5995952" y="847725"/>
            <a:ext cx="1979306" cy="1360341"/>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6126447" y="1027093"/>
            <a:ext cx="1718316" cy="954107"/>
          </a:xfrm>
          <a:prstGeom prst="rect">
            <a:avLst/>
          </a:prstGeom>
          <a:noFill/>
        </p:spPr>
        <p:txBody>
          <a:bodyPr wrap="square" rtlCol="0">
            <a:spAutoFit/>
          </a:bodyPr>
          <a:lstStyle/>
          <a:p>
            <a:pPr algn="ctr"/>
            <a:r>
              <a:rPr lang="en-US" sz="1400" i="1" dirty="0" smtClean="0">
                <a:latin typeface="Arial" panose="020B0604020202020204" pitchFamily="34" charset="0"/>
                <a:cs typeface="Arial" panose="020B0604020202020204" pitchFamily="34" charset="0"/>
              </a:rPr>
              <a:t>“I don’t know if I can run this meeting. It’s too much pressure.”</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78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990600"/>
            <a:ext cx="6487524" cy="5229866"/>
          </a:xfrm>
          <a:prstGeom prst="rect">
            <a:avLst/>
          </a:prstGeom>
        </p:spPr>
      </p:pic>
      <p:sp>
        <p:nvSpPr>
          <p:cNvPr id="8" name="Title 1"/>
          <p:cNvSpPr txBox="1">
            <a:spLocks/>
          </p:cNvSpPr>
          <p:nvPr/>
        </p:nvSpPr>
        <p:spPr>
          <a:xfrm>
            <a:off x="457200" y="274638"/>
            <a:ext cx="8229600" cy="82009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992D23"/>
                </a:solidFill>
                <a:latin typeface="+mj-lt"/>
                <a:ea typeface="+mj-ea"/>
                <a:cs typeface="+mj-cs"/>
              </a:defRPr>
            </a:lvl1pPr>
          </a:lstStyle>
          <a:p>
            <a:r>
              <a:rPr lang="en-US" smtClean="0"/>
              <a:t>Resiliency Roadmap</a:t>
            </a:r>
            <a:endParaRPr lang="en-US" dirty="0"/>
          </a:p>
        </p:txBody>
      </p:sp>
      <p:sp>
        <p:nvSpPr>
          <p:cNvPr id="9" name="Slide Number Placeholder 3"/>
          <p:cNvSpPr>
            <a:spLocks noGrp="1"/>
          </p:cNvSpPr>
          <p:nvPr>
            <p:ph type="sldNum" sz="quarter" idx="12"/>
          </p:nvPr>
        </p:nvSpPr>
        <p:spPr>
          <a:xfrm>
            <a:off x="0" y="6356350"/>
            <a:ext cx="9144000" cy="365125"/>
          </a:xfrm>
        </p:spPr>
        <p:txBody>
          <a:bodyPr/>
          <a:lstStyle/>
          <a:p>
            <a:fld id="{F098ED00-B4F9-41CC-ADC2-F706D294A9E2}" type="slidenum">
              <a:rPr lang="en-US" smtClean="0"/>
              <a:pPr/>
              <a:t>96</a:t>
            </a:fld>
            <a:endParaRPr lang="en-US" dirty="0"/>
          </a:p>
        </p:txBody>
      </p:sp>
      <p:sp>
        <p:nvSpPr>
          <p:cNvPr id="10" name="TextBox 9"/>
          <p:cNvSpPr txBox="1"/>
          <p:nvPr/>
        </p:nvSpPr>
        <p:spPr>
          <a:xfrm>
            <a:off x="0" y="5334000"/>
            <a:ext cx="2667000" cy="830997"/>
          </a:xfrm>
          <a:prstGeom prst="rect">
            <a:avLst/>
          </a:prstGeom>
          <a:noFill/>
        </p:spPr>
        <p:txBody>
          <a:bodyPr wrap="square" rtlCol="0">
            <a:spAutoFit/>
          </a:bodyPr>
          <a:lstStyle/>
          <a:p>
            <a:r>
              <a:rPr lang="en-US" sz="2400" b="1" dirty="0" smtClean="0"/>
              <a:t>(pg. 20-21 in workbook)</a:t>
            </a:r>
            <a:endParaRPr lang="en-US" sz="2400" b="1" dirty="0"/>
          </a:p>
        </p:txBody>
      </p:sp>
    </p:spTree>
    <p:extLst>
      <p:ext uri="{BB962C8B-B14F-4D97-AF65-F5344CB8AC3E}">
        <p14:creationId xmlns:p14="http://schemas.microsoft.com/office/powerpoint/2010/main" val="294579331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prstGeom prst="rect">
            <a:avLst/>
          </a:prstGeom>
        </p:spPr>
        <p:txBody>
          <a:bodyPr/>
          <a:lstStyle/>
          <a:p>
            <a:fld id="{4BA44395-1FC4-4D95-9DFD-4A39139D9104}" type="slidenum">
              <a:rPr lang="en-US" smtClean="0"/>
              <a:pPr/>
              <a:t>97</a:t>
            </a:fld>
            <a:endParaRPr lang="en-US" dirty="0"/>
          </a:p>
        </p:txBody>
      </p:sp>
      <p:sp>
        <p:nvSpPr>
          <p:cNvPr id="4" name="Title 1"/>
          <p:cNvSpPr>
            <a:spLocks noGrp="1"/>
          </p:cNvSpPr>
          <p:nvPr>
            <p:ph type="title"/>
          </p:nvPr>
        </p:nvSpPr>
        <p:spPr>
          <a:xfrm>
            <a:off x="457200" y="274638"/>
            <a:ext cx="8229600" cy="1143000"/>
          </a:xfrm>
        </p:spPr>
        <p:txBody>
          <a:bodyPr/>
          <a:lstStyle/>
          <a:p>
            <a:r>
              <a:rPr lang="en-US" dirty="0" smtClean="0"/>
              <a:t>Building Resilience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268730"/>
            <a:ext cx="5857385" cy="4937760"/>
          </a:xfrm>
          <a:prstGeom prst="rect">
            <a:avLst/>
          </a:prstGeom>
        </p:spPr>
      </p:pic>
      <p:sp>
        <p:nvSpPr>
          <p:cNvPr id="6" name="Rounded Rectangle 5"/>
          <p:cNvSpPr/>
          <p:nvPr/>
        </p:nvSpPr>
        <p:spPr>
          <a:xfrm>
            <a:off x="5002078" y="1143000"/>
            <a:ext cx="747794" cy="5257800"/>
          </a:xfrm>
          <a:prstGeom prst="roundRect">
            <a:avLst/>
          </a:prstGeom>
          <a:noFill/>
          <a:ln w="76200">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Gratitude-2272423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525"/>
            <a:ext cx="9144000" cy="6248400"/>
          </a:xfrm>
          <a:prstGeom prst="rect">
            <a:avLst/>
          </a:prstGeom>
        </p:spPr>
      </p:pic>
      <p:sp>
        <p:nvSpPr>
          <p:cNvPr id="7" name="Slide Number Placeholder 6"/>
          <p:cNvSpPr>
            <a:spLocks noGrp="1"/>
          </p:cNvSpPr>
          <p:nvPr>
            <p:ph type="sldNum" sz="quarter" idx="10"/>
          </p:nvPr>
        </p:nvSpPr>
        <p:spPr>
          <a:prstGeom prst="rect">
            <a:avLst/>
          </a:prstGeom>
        </p:spPr>
        <p:txBody>
          <a:bodyPr/>
          <a:lstStyle/>
          <a:p>
            <a:fld id="{4BA44395-1FC4-4D95-9DFD-4A39139D9104}" type="slidenum">
              <a:rPr lang="en-US" smtClean="0"/>
              <a:pPr/>
              <a:t>98</a:t>
            </a:fld>
            <a:endParaRPr lang="en-US" dirty="0"/>
          </a:p>
        </p:txBody>
      </p:sp>
      <p:sp>
        <p:nvSpPr>
          <p:cNvPr id="5" name="Rectangle 4"/>
          <p:cNvSpPr/>
          <p:nvPr/>
        </p:nvSpPr>
        <p:spPr>
          <a:xfrm>
            <a:off x="614091" y="5638800"/>
            <a:ext cx="2129109" cy="461665"/>
          </a:xfrm>
          <a:prstGeom prst="rect">
            <a:avLst/>
          </a:prstGeom>
        </p:spPr>
        <p:txBody>
          <a:bodyPr wrap="none">
            <a:spAutoFit/>
          </a:bodyPr>
          <a:lstStyle/>
          <a:p>
            <a:r>
              <a:rPr lang="en-US" sz="1200" i="1" dirty="0" smtClean="0">
                <a:solidFill>
                  <a:schemeClr val="bg1"/>
                </a:solidFill>
              </a:rPr>
              <a:t>Research Reference:</a:t>
            </a:r>
          </a:p>
          <a:p>
            <a:r>
              <a:rPr lang="en-US" sz="1200" dirty="0" smtClean="0">
                <a:solidFill>
                  <a:schemeClr val="bg1"/>
                </a:solidFill>
              </a:rPr>
              <a:t>(Emmons &amp; McCullough, 2003)</a:t>
            </a:r>
            <a:endParaRPr lang="en-US" sz="1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098ED00-B4F9-41CC-ADC2-F706D294A9E2}" type="slidenum">
              <a:rPr lang="en-US" smtClean="0"/>
              <a:pPr/>
              <a:t>99</a:t>
            </a:fld>
            <a:endParaRPr lang="en-US" dirty="0"/>
          </a:p>
        </p:txBody>
      </p:sp>
      <p:sp>
        <p:nvSpPr>
          <p:cNvPr id="9" name="TextBox 8"/>
          <p:cNvSpPr txBox="1"/>
          <p:nvPr/>
        </p:nvSpPr>
        <p:spPr>
          <a:xfrm>
            <a:off x="1219200" y="685800"/>
            <a:ext cx="6324600" cy="707886"/>
          </a:xfrm>
          <a:prstGeom prst="rect">
            <a:avLst/>
          </a:prstGeom>
          <a:noFill/>
        </p:spPr>
        <p:txBody>
          <a:bodyPr wrap="square" rtlCol="0">
            <a:spAutoFit/>
          </a:bodyPr>
          <a:lstStyle/>
          <a:p>
            <a:r>
              <a:rPr lang="en-US" sz="4000" b="1" dirty="0" smtClean="0">
                <a:solidFill>
                  <a:srgbClr val="992D23"/>
                </a:solidFill>
              </a:rPr>
              <a:t>Rita the Researcher</a:t>
            </a:r>
            <a:endParaRPr lang="en-US" sz="4000" b="1" dirty="0">
              <a:solidFill>
                <a:srgbClr val="992D23"/>
              </a:solidFill>
            </a:endParaRPr>
          </a:p>
        </p:txBody>
      </p:sp>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3879" y="1219200"/>
            <a:ext cx="3456242" cy="5177890"/>
          </a:xfrm>
          <a:prstGeom prst="rect">
            <a:avLst/>
          </a:prstGeom>
        </p:spPr>
      </p:pic>
      <p:pic>
        <p:nvPicPr>
          <p:cNvPr id="2" name="media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1981200"/>
            <a:ext cx="609600" cy="609600"/>
          </a:xfrm>
          <a:prstGeom prst="rect">
            <a:avLst/>
          </a:prstGeom>
        </p:spPr>
      </p:pic>
      <p:pic>
        <p:nvPicPr>
          <p:cNvPr id="4" name="media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09600" y="3208070"/>
            <a:ext cx="609600" cy="609600"/>
          </a:xfrm>
          <a:prstGeom prst="rect">
            <a:avLst/>
          </a:prstGeom>
        </p:spPr>
      </p:pic>
    </p:spTree>
    <p:extLst>
      <p:ext uri="{BB962C8B-B14F-4D97-AF65-F5344CB8AC3E}">
        <p14:creationId xmlns:p14="http://schemas.microsoft.com/office/powerpoint/2010/main" val="1049615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07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11676</TotalTime>
  <Words>4231</Words>
  <Application>Microsoft Office PowerPoint</Application>
  <PresentationFormat>On-screen Show (4:3)</PresentationFormat>
  <Paragraphs>879</Paragraphs>
  <Slides>118</Slides>
  <Notes>117</Notes>
  <HiddenSlides>0</HiddenSlides>
  <MMClips>6</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PowerPoint Presentation</vt:lpstr>
      <vt:lpstr>Logistics</vt:lpstr>
      <vt:lpstr>Agreements</vt:lpstr>
      <vt:lpstr>PowerPoint Presentation</vt:lpstr>
      <vt:lpstr>Objectives</vt:lpstr>
      <vt:lpstr>Introductions</vt:lpstr>
      <vt:lpstr>Obstacle Course!</vt:lpstr>
      <vt:lpstr>Today’s Workplace</vt:lpstr>
      <vt:lpstr>What is Resilience?</vt:lpstr>
      <vt:lpstr>Why does  resiliency matter?</vt:lpstr>
      <vt:lpstr>Why does resiliency  matter?</vt:lpstr>
      <vt:lpstr>PowerPoint Presentation</vt:lpstr>
      <vt:lpstr>Why does resiliency matter?</vt:lpstr>
      <vt:lpstr>Why does resiliency matter?</vt:lpstr>
      <vt:lpstr>PowerPoint Presentation</vt:lpstr>
      <vt:lpstr>Resilience Benefits  Exercise</vt:lpstr>
      <vt:lpstr>What Do You See?</vt:lpstr>
      <vt:lpstr>What Do You See?</vt:lpstr>
      <vt:lpstr>What Did You See?</vt:lpstr>
      <vt:lpstr>What Did You See?</vt:lpstr>
      <vt:lpstr>Negativity Bias</vt:lpstr>
      <vt:lpstr>Your Brain and the Negativity Bias</vt:lpstr>
      <vt:lpstr>PowerPoint Presentation</vt:lpstr>
      <vt:lpstr>Mood Hangover</vt:lpstr>
      <vt:lpstr>PowerPoint Presentation</vt:lpstr>
      <vt:lpstr>PowerPoint Presentation</vt:lpstr>
      <vt:lpstr>Our Emotional and Logical Brain</vt:lpstr>
      <vt:lpstr>PowerPoint Presentation</vt:lpstr>
      <vt:lpstr>Workplace Amygdala Triggers</vt:lpstr>
      <vt:lpstr>Resiliency Roadmap</vt:lpstr>
      <vt:lpstr>Given a choice, would you rather…</vt:lpstr>
      <vt:lpstr>Lottery vs. Disability</vt:lpstr>
      <vt:lpstr>What Does Resiliency Look Like? (pg. 10 in your workbook)</vt:lpstr>
      <vt:lpstr>Elements of Resiliency</vt:lpstr>
      <vt:lpstr>Elements of Resiliency  Exercise</vt:lpstr>
      <vt:lpstr>PowerPoint Presentation</vt:lpstr>
      <vt:lpstr>Resilience: Filter</vt:lpstr>
      <vt:lpstr>Resilience: Filter</vt:lpstr>
      <vt:lpstr>Resilience: Filter</vt:lpstr>
      <vt:lpstr>Resilience: Act</vt:lpstr>
      <vt:lpstr>Resilience: Act</vt:lpstr>
      <vt:lpstr>Resilience: Act</vt:lpstr>
      <vt:lpstr>Resilience: Act</vt:lpstr>
      <vt:lpstr>Resilience: Interact</vt:lpstr>
      <vt:lpstr>Resilience: Interact</vt:lpstr>
      <vt:lpstr>Discussion</vt:lpstr>
      <vt:lpstr>PowerPoint Presentation</vt:lpstr>
      <vt:lpstr>Statistical Norms</vt:lpstr>
      <vt:lpstr>Multi-Rater Profile Report</vt:lpstr>
      <vt:lpstr>Results Summary</vt:lpstr>
      <vt:lpstr>Filter</vt:lpstr>
      <vt:lpstr>Definitions and Interpretations of Scores</vt:lpstr>
      <vt:lpstr>Results Summary</vt:lpstr>
      <vt:lpstr>PowerPoint Presentation</vt:lpstr>
      <vt:lpstr>PowerPoint Presentation</vt:lpstr>
      <vt:lpstr>Building Resilience</vt:lpstr>
      <vt:lpstr>PowerPoint Presentation</vt:lpstr>
      <vt:lpstr>PowerPoint Presentation</vt:lpstr>
      <vt:lpstr>PowerPoint Presentation</vt:lpstr>
      <vt:lpstr>PowerPoint Presentation</vt:lpstr>
      <vt:lpstr>Patterns of Automatic Thinking are</vt:lpstr>
      <vt:lpstr>Patterns of Automatic Thinking are</vt:lpstr>
      <vt:lpstr>Patterns of Automatic Thinking are</vt:lpstr>
      <vt:lpstr>Patterns of Automatic Thinking are</vt:lpstr>
      <vt:lpstr>Patterns of Automatic Thinking are</vt:lpstr>
      <vt:lpstr>Patterns of Automatic Thinking are</vt:lpstr>
      <vt:lpstr>Patterns of Automatic Thinking are</vt:lpstr>
      <vt:lpstr>Patterns of Automatic Thinking are</vt:lpstr>
      <vt:lpstr>Patterns of Automatic Thinking are</vt:lpstr>
      <vt:lpstr>Automatic Thinking  Identification Exercise</vt:lpstr>
      <vt:lpstr>Automatic Thinking Exercise</vt:lpstr>
      <vt:lpstr>Automatic Thinking Exercise</vt:lpstr>
      <vt:lpstr>Automatic Thinking Exercise</vt:lpstr>
      <vt:lpstr>Automatic Thinking Exercise</vt:lpstr>
      <vt:lpstr>Automatic Thinking Exercise</vt:lpstr>
      <vt:lpstr>Automatic Thinking Exercise</vt:lpstr>
      <vt:lpstr>Automatic Thinking Exercise</vt:lpstr>
      <vt:lpstr>Automatic Thinking Exercise</vt:lpstr>
      <vt:lpstr>Practice. Practice.</vt:lpstr>
      <vt:lpstr>Automatic Active Thinking Thinking</vt:lpstr>
      <vt:lpstr>Automatic Active Thinking Thinking</vt:lpstr>
      <vt:lpstr>Challenge</vt:lpstr>
      <vt:lpstr>PowerPoint Presentation</vt:lpstr>
      <vt:lpstr>Recognizing Your Draining Pattern &amp;  Challenging Your  Automatic Thoughts</vt:lpstr>
      <vt:lpstr>PowerPoint Presentation</vt:lpstr>
      <vt:lpstr>Building Resilience</vt:lpstr>
      <vt:lpstr>Mindfulness</vt:lpstr>
      <vt:lpstr>PowerPoint Presentation</vt:lpstr>
      <vt:lpstr>PowerPoint Presentation</vt:lpstr>
      <vt:lpstr>PowerPoint Presentation</vt:lpstr>
      <vt:lpstr>Building Resilience</vt:lpstr>
      <vt:lpstr>Act “As If”</vt:lpstr>
      <vt:lpstr>Act “As If”</vt:lpstr>
      <vt:lpstr>Act “As If”</vt:lpstr>
      <vt:lpstr>Act “As If”</vt:lpstr>
      <vt:lpstr>PowerPoint Presentation</vt:lpstr>
      <vt:lpstr>Building Resilience</vt:lpstr>
      <vt:lpstr>PowerPoint Presentation</vt:lpstr>
      <vt:lpstr>PowerPoint Presentation</vt:lpstr>
      <vt:lpstr>The Science of Gratitude</vt:lpstr>
      <vt:lpstr>PowerPoint Presentation</vt:lpstr>
      <vt:lpstr>Building Resilience</vt:lpstr>
      <vt:lpstr>Giving</vt:lpstr>
      <vt:lpstr>PowerPoint Presentation</vt:lpstr>
      <vt:lpstr>Giving</vt:lpstr>
      <vt:lpstr>PowerPoint Presentation</vt:lpstr>
      <vt:lpstr>Building Resilience</vt:lpstr>
      <vt:lpstr>Goal Setting</vt:lpstr>
      <vt:lpstr>The GROW Model*</vt:lpstr>
      <vt:lpstr>PowerPoint Presentation</vt:lpstr>
      <vt:lpstr>PowerPoint Presentation</vt:lpstr>
      <vt:lpstr>Building Resilience in your Team</vt:lpstr>
      <vt:lpstr>PowerPoint Presentation</vt:lpstr>
      <vt:lpstr>Summary/Review</vt:lpstr>
      <vt:lpstr>Breaking News!</vt:lpstr>
      <vt:lpstr>Next Steps</vt:lpstr>
      <vt:lpstr>How’d We Do?</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Didactable</dc:creator>
  <cp:lastModifiedBy>Karna Flessner</cp:lastModifiedBy>
  <cp:revision>900</cp:revision>
  <cp:lastPrinted>2014-06-13T20:16:49Z</cp:lastPrinted>
  <dcterms:created xsi:type="dcterms:W3CDTF">2013-11-21T17:09:29Z</dcterms:created>
  <dcterms:modified xsi:type="dcterms:W3CDTF">2019-06-12T14:55:32Z</dcterms:modified>
</cp:coreProperties>
</file>