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1.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60"/>
  </p:notesMasterIdLst>
  <p:handoutMasterIdLst>
    <p:handoutMasterId r:id="rId61"/>
  </p:handoutMasterIdLst>
  <p:sldIdLst>
    <p:sldId id="1090" r:id="rId5"/>
    <p:sldId id="1091" r:id="rId6"/>
    <p:sldId id="1085" r:id="rId7"/>
    <p:sldId id="302" r:id="rId8"/>
    <p:sldId id="303" r:id="rId9"/>
    <p:sldId id="996" r:id="rId10"/>
    <p:sldId id="997" r:id="rId11"/>
    <p:sldId id="305" r:id="rId12"/>
    <p:sldId id="1028" r:id="rId13"/>
    <p:sldId id="306" r:id="rId14"/>
    <p:sldId id="1006" r:id="rId15"/>
    <p:sldId id="938" r:id="rId16"/>
    <p:sldId id="312" r:id="rId17"/>
    <p:sldId id="1037" r:id="rId18"/>
    <p:sldId id="1058" r:id="rId19"/>
    <p:sldId id="1073" r:id="rId20"/>
    <p:sldId id="1075" r:id="rId21"/>
    <p:sldId id="1074" r:id="rId22"/>
    <p:sldId id="1076" r:id="rId23"/>
    <p:sldId id="1036" r:id="rId24"/>
    <p:sldId id="952" r:id="rId25"/>
    <p:sldId id="1079" r:id="rId26"/>
    <p:sldId id="1093" r:id="rId27"/>
    <p:sldId id="330" r:id="rId28"/>
    <p:sldId id="1008" r:id="rId29"/>
    <p:sldId id="321" r:id="rId30"/>
    <p:sldId id="1068" r:id="rId31"/>
    <p:sldId id="927" r:id="rId32"/>
    <p:sldId id="1005" r:id="rId33"/>
    <p:sldId id="1063" r:id="rId34"/>
    <p:sldId id="1066" r:id="rId35"/>
    <p:sldId id="1070" r:id="rId36"/>
    <p:sldId id="1071" r:id="rId37"/>
    <p:sldId id="1072" r:id="rId38"/>
    <p:sldId id="1067" r:id="rId39"/>
    <p:sldId id="320" r:id="rId40"/>
    <p:sldId id="1094" r:id="rId41"/>
    <p:sldId id="1107" r:id="rId42"/>
    <p:sldId id="1095" r:id="rId43"/>
    <p:sldId id="326" r:id="rId44"/>
    <p:sldId id="1104" r:id="rId45"/>
    <p:sldId id="1105" r:id="rId46"/>
    <p:sldId id="1009" r:id="rId47"/>
    <p:sldId id="1035" r:id="rId48"/>
    <p:sldId id="1033" r:id="rId49"/>
    <p:sldId id="1012" r:id="rId50"/>
    <p:sldId id="1030" r:id="rId51"/>
    <p:sldId id="285" r:id="rId52"/>
    <p:sldId id="1096" r:id="rId53"/>
    <p:sldId id="325" r:id="rId54"/>
    <p:sldId id="1097" r:id="rId55"/>
    <p:sldId id="1098" r:id="rId56"/>
    <p:sldId id="1069" r:id="rId57"/>
    <p:sldId id="963" r:id="rId58"/>
    <p:sldId id="1106" r:id="rId59"/>
  </p:sldIdLst>
  <p:sldSz cx="12192000" cy="6858000"/>
  <p:notesSz cx="7315200" cy="9601200"/>
  <p:custDataLst>
    <p:tags r:id="rId62"/>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790ACB7-7BB1-4AD1-8C0F-D95270D5D1CD}">
          <p14:sldIdLst>
            <p14:sldId id="1090"/>
            <p14:sldId id="1091"/>
            <p14:sldId id="1085"/>
            <p14:sldId id="302"/>
            <p14:sldId id="303"/>
            <p14:sldId id="996"/>
            <p14:sldId id="997"/>
            <p14:sldId id="305"/>
            <p14:sldId id="1028"/>
            <p14:sldId id="306"/>
            <p14:sldId id="1006"/>
            <p14:sldId id="938"/>
            <p14:sldId id="312"/>
          </p14:sldIdLst>
        </p14:section>
        <p14:section name="Online Style Profile" id="{A5FED566-FC59-4A56-AF32-37E14899C333}">
          <p14:sldIdLst>
            <p14:sldId id="1037"/>
            <p14:sldId id="1058"/>
            <p14:sldId id="1073"/>
            <p14:sldId id="1075"/>
            <p14:sldId id="1074"/>
            <p14:sldId id="1076"/>
          </p14:sldIdLst>
        </p14:section>
        <p14:section name="Paper Style Profile" id="{D22014D4-772F-42C2-AC20-6283CB727208}">
          <p14:sldIdLst>
            <p14:sldId id="1036"/>
            <p14:sldId id="952"/>
            <p14:sldId id="1079"/>
          </p14:sldIdLst>
        </p14:section>
        <p14:section name="Program" id="{1247B3E5-B481-4AFE-A4EA-00778EAB6816}">
          <p14:sldIdLst>
            <p14:sldId id="1093"/>
            <p14:sldId id="330"/>
            <p14:sldId id="1008"/>
            <p14:sldId id="321"/>
          </p14:sldIdLst>
        </p14:section>
        <p14:section name="Online Versatility Profile" id="{3958403B-1C96-4D17-84E4-E4EF3CE4429D}">
          <p14:sldIdLst>
            <p14:sldId id="1068"/>
            <p14:sldId id="927"/>
            <p14:sldId id="1005"/>
            <p14:sldId id="1063"/>
            <p14:sldId id="1066"/>
            <p14:sldId id="1070"/>
            <p14:sldId id="1071"/>
            <p14:sldId id="1072"/>
          </p14:sldIdLst>
        </p14:section>
        <p14:section name="Paper Versatility Profile" id="{5DE9C590-5562-4A64-B23F-F6D6214AB06B}">
          <p14:sldIdLst>
            <p14:sldId id="1067"/>
            <p14:sldId id="320"/>
            <p14:sldId id="1094"/>
          </p14:sldIdLst>
        </p14:section>
        <p14:section name="Program" id="{5828A04E-7AAE-417F-8836-487DAC18C71B}">
          <p14:sldIdLst>
            <p14:sldId id="1107"/>
            <p14:sldId id="1095"/>
            <p14:sldId id="326"/>
            <p14:sldId id="1104"/>
            <p14:sldId id="1105"/>
            <p14:sldId id="1009"/>
            <p14:sldId id="1035"/>
            <p14:sldId id="1033"/>
            <p14:sldId id="1012"/>
            <p14:sldId id="1030"/>
            <p14:sldId id="285"/>
            <p14:sldId id="1096"/>
            <p14:sldId id="325"/>
            <p14:sldId id="1097"/>
            <p14:sldId id="1098"/>
            <p14:sldId id="1069"/>
            <p14:sldId id="963"/>
            <p14:sldId id="1106"/>
          </p14:sldIdLst>
        </p14:section>
      </p14:sectionLst>
    </p:ext>
    <p:ext uri="{EFAFB233-063F-42B5-8137-9DF3F51BA10A}">
      <p15:sldGuideLst xmlns:p15="http://schemas.microsoft.com/office/powerpoint/2012/main">
        <p15:guide id="1" orient="horz" pos="1032" userDrawn="1">
          <p15:clr>
            <a:srgbClr val="A4A3A4"/>
          </p15:clr>
        </p15:guide>
        <p15:guide id="2" pos="4776"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12" clrIdx="1"/>
  <p:cmAuthor id="2" name="Jason Kiesau" initials="JK" lastIdx="10" clrIdx="2"/>
  <p:cmAuthor id="3" name="ANNETTE MOSIER" initials="AM" lastIdx="1" clrIdx="3">
    <p:extLst>
      <p:ext uri="{19B8F6BF-5375-455C-9EA6-DF929625EA0E}">
        <p15:presenceInfo xmlns:p15="http://schemas.microsoft.com/office/powerpoint/2012/main" userId="b5c65e5a27290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C9F1"/>
    <a:srgbClr val="B3B3B3"/>
    <a:srgbClr val="AFABAB"/>
    <a:srgbClr val="E9ECEF"/>
    <a:srgbClr val="003651"/>
    <a:srgbClr val="898989"/>
    <a:srgbClr val="005B92"/>
    <a:srgbClr val="07548B"/>
    <a:srgbClr val="ECECEC"/>
    <a:srgbClr val="E1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056" autoAdjust="0"/>
    <p:restoredTop sz="41487" autoAdjust="0"/>
  </p:normalViewPr>
  <p:slideViewPr>
    <p:cSldViewPr snapToGrid="0" showGuides="1">
      <p:cViewPr varScale="1">
        <p:scale>
          <a:sx n="46" d="100"/>
          <a:sy n="46" d="100"/>
        </p:scale>
        <p:origin x="2322" y="48"/>
      </p:cViewPr>
      <p:guideLst>
        <p:guide orient="horz" pos="1032"/>
        <p:guide pos="4776"/>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snapToGrid="0" showGuides="1">
      <p:cViewPr varScale="1">
        <p:scale>
          <a:sx n="65" d="100"/>
          <a:sy n="65" d="100"/>
        </p:scale>
        <p:origin x="2784" y="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10/28/2022</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10/28/2022</a:t>
            </a:fld>
            <a:endParaRPr lang="en-US" dirty="0"/>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algn="l"/>
            <a:r>
              <a:rPr lang="en-US" sz="1100" b="1" i="0" u="none" strike="noStrike" baseline="0" dirty="0">
                <a:latin typeface="+mj-lt"/>
              </a:rPr>
              <a:t>3 MINUTES (Participant Workbook, pages 1 and 2)</a:t>
            </a:r>
          </a:p>
          <a:p>
            <a:pPr algn="l"/>
            <a:endParaRPr lang="en-US" sz="1100" b="0" i="0" u="none" strike="noStrike" baseline="0" dirty="0">
              <a:latin typeface="+mj-lt"/>
            </a:endParaRPr>
          </a:p>
          <a:p>
            <a:r>
              <a:rPr lang="en-US" sz="1100" b="1" dirty="0">
                <a:solidFill>
                  <a:srgbClr val="000000"/>
                </a:solidFill>
                <a:latin typeface="Arial" panose="020B0604020202020204" pitchFamily="34" charset="0"/>
              </a:rPr>
              <a:t>WELCOME </a:t>
            </a:r>
            <a:r>
              <a:rPr lang="en-US" sz="1100" dirty="0">
                <a:solidFill>
                  <a:srgbClr val="000000"/>
                </a:solidFill>
                <a:latin typeface="Arial" panose="020B0604020202020204" pitchFamily="34" charset="0"/>
              </a:rPr>
              <a:t>participants to the session and REVIEW key points about TRACOM’s SOCIAL STYLE Model：</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One of the most widely-used and highly-regarded behavioral models in use today.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Will help you develop insight about your behavioral strengths and weaknesses, and your co-workers’ behavioral preferences.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Originally developed in the 1960s by psychologists David Merrill and Roger Reid.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Used worldwide by millions of people. </a:t>
            </a:r>
          </a:p>
          <a:p>
            <a:endParaRPr lang="en-US" sz="1100" dirty="0">
              <a:solidFill>
                <a:srgbClr val="000000"/>
              </a:solidFill>
              <a:latin typeface="Arial" panose="020B0604020202020204" pitchFamily="34" charset="0"/>
            </a:endParaRPr>
          </a:p>
          <a:p>
            <a:pPr algn="l"/>
            <a:r>
              <a:rPr lang="en-US" sz="1100" b="1" dirty="0">
                <a:solidFill>
                  <a:srgbClr val="000000"/>
                </a:solidFill>
                <a:latin typeface="Arial" panose="020B0604020202020204" pitchFamily="34" charset="0"/>
              </a:rPr>
              <a:t>PROGRAM BENEFITS </a:t>
            </a:r>
          </a:p>
          <a:p>
            <a:pPr algn="l"/>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Working successfully with others depends on developing good relationships. You can do this by understanding your own Style and, more importantly, other people’s Styles. This allows you to practice Versatility, adjusting your behavior to meet other people’s Style preferences. Research shows that people who consistently show Versatility are more effective in their jobs than people who don’t show Versatility.</a:t>
            </a:r>
            <a:endParaRPr lang="en-US" sz="1050" dirty="0"/>
          </a:p>
          <a:p>
            <a:pPr algn="l"/>
            <a:endParaRPr lang="en-US" sz="1100" b="1"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Pages 1 and 2 in the workbook to follow along.</a:t>
            </a:r>
          </a:p>
          <a:p>
            <a:pPr marL="285750" indent="-285750" algn="l">
              <a:buFont typeface="Wingdings" panose="05000000000000000000" pitchFamily="2" charset="2"/>
              <a:buChar char="§"/>
            </a:pPr>
            <a:r>
              <a:rPr lang="en-US" sz="1100" kern="1200" dirty="0">
                <a:solidFill>
                  <a:srgbClr val="000000"/>
                </a:solidFill>
                <a:latin typeface="Arial" panose="020B0604020202020204" pitchFamily="34" charset="0"/>
                <a:ea typeface="+mn-ea"/>
                <a:cs typeface="+mn-cs"/>
              </a:rPr>
              <a:t>Cite</a:t>
            </a:r>
            <a:r>
              <a:rPr lang="en-US" sz="1100" b="0" i="0" u="none" strike="noStrike" baseline="0" dirty="0">
                <a:latin typeface="+mj-lt"/>
              </a:rPr>
              <a:t> the proven effectiveness of increased Versatility (e.g., Sales and Management studies on page 2 of the IPEV Participant Workbook).</a:t>
            </a:r>
          </a:p>
          <a:p>
            <a:pPr marL="285750" indent="-285750" algn="l">
              <a:buFont typeface="Arial" panose="020B0604020202020204" pitchFamily="34" charset="0"/>
              <a:buChar char="•"/>
            </a:pPr>
            <a:endParaRPr lang="en-US" sz="1100" b="0" i="0" u="none" strike="noStrike" baseline="0" dirty="0">
              <a:latin typeface="+mj-lt"/>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2430013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 </a:t>
            </a:r>
            <a:r>
              <a:rPr lang="en-US" sz="1100" b="1" i="0" u="none" strike="noStrike" baseline="0" dirty="0">
                <a:latin typeface="+mj-lt"/>
              </a:rPr>
              <a:t>(Participant Workbook page 5)</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their opinions on the verbal and non-verbal clues of Control- and Emote-oriented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a:p>
            <a:pPr algn="l"/>
            <a:r>
              <a:rPr lang="en-US" sz="1100" b="1" i="0" u="none" strike="noStrike" baseline="0" dirty="0">
                <a:solidFill>
                  <a:schemeClr val="tx2"/>
                </a:solidFill>
                <a:latin typeface="+mj-lt"/>
              </a:rPr>
              <a:t>Optional Exercise: </a:t>
            </a:r>
            <a:r>
              <a:rPr lang="en-US" sz="1100" b="1" i="0" u="none" strike="noStrike" baseline="0" dirty="0">
                <a:latin typeface="+mj-lt"/>
              </a:rPr>
              <a:t>Do You Control or Emote?</a:t>
            </a:r>
          </a:p>
          <a:p>
            <a:pPr algn="l"/>
            <a:r>
              <a:rPr lang="en-US" sz="1100" b="1" i="0" u="none" strike="noStrike" baseline="0" dirty="0">
                <a:latin typeface="+mj-lt"/>
              </a:rPr>
              <a:t>Virtual activity:</a:t>
            </a:r>
          </a:p>
          <a:p>
            <a:pPr marL="171450" indent="-171450" algn="l">
              <a:buFont typeface="Wingdings" panose="05000000000000000000" pitchFamily="2" charset="2"/>
              <a:buChar char="§"/>
            </a:pPr>
            <a:r>
              <a:rPr lang="en-US" sz="1100" b="0" i="0" u="none" strike="noStrike" baseline="0" dirty="0">
                <a:latin typeface="+mj-lt"/>
              </a:rPr>
              <a:t>ASK participants to chat whether they see themselves as more controlling or more emoting,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r>
              <a:rPr lang="en-US" sz="1100" b="0" i="0" u="none" strike="noStrike" baseline="0" dirty="0">
                <a:latin typeface="+mj-lt"/>
              </a:rPr>
              <a:t>1. ASK participants to go toward the front of the room if they feel they are “more controlling” of their emotions or to the rear of the room if they feel that they are “more emoting” (display their emotions).</a:t>
            </a:r>
          </a:p>
          <a:p>
            <a:pPr algn="l"/>
            <a:r>
              <a:rPr lang="en-US" sz="1100" b="0" i="0" u="none" strike="noStrike" baseline="0" dirty="0">
                <a:latin typeface="+mj-lt"/>
              </a:rPr>
              <a:t>2. ASK participants to validate their self-assessments. Typically, “more emoting” individuals will be talking with one another more than the “less emoting” ones.</a:t>
            </a:r>
          </a:p>
          <a:p>
            <a:pPr algn="l"/>
            <a:r>
              <a:rPr lang="en-US" sz="1100" b="0" i="0" u="none" strike="noStrike" baseline="0" dirty="0">
                <a:latin typeface="+mj-lt"/>
              </a:rPr>
              <a:t>3. ASK if anyone feels as though they went to the wrong place.</a:t>
            </a:r>
          </a:p>
          <a:p>
            <a:pPr algn="l"/>
            <a:endParaRPr lang="en-US" sz="1100" b="0" i="0" u="none" strike="noStrike" baseline="0" dirty="0">
              <a:solidFill>
                <a:schemeClr val="tx2"/>
              </a:solidFill>
              <a:latin typeface="+mj-lt"/>
            </a:endParaRPr>
          </a:p>
          <a:p>
            <a:endParaRPr lang="en-US" sz="1100" dirty="0">
              <a:solidFill>
                <a:schemeClr val="tx2"/>
              </a:solidFill>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(Participant Workbook page 6)</a:t>
            </a:r>
          </a:p>
          <a:p>
            <a:pPr algn="l"/>
            <a:endParaRPr lang="en-US" sz="1100" b="0" i="0" u="none" strike="noStrike" baseline="0" dirty="0">
              <a:latin typeface="+mj-lt"/>
            </a:endParaRPr>
          </a:p>
          <a:p>
            <a:pPr lvl="1"/>
            <a:r>
              <a:rPr lang="en-US" sz="1100" b="1" i="0" u="none" strike="noStrike" baseline="0" dirty="0">
                <a:latin typeface="+mj-lt"/>
              </a:rPr>
              <a:t>ASK</a:t>
            </a:r>
            <a:r>
              <a:rPr lang="en-US" sz="1100" b="0" i="0" u="none" strike="noStrike" baseline="0" dirty="0">
                <a:latin typeface="+mj-lt"/>
              </a:rPr>
              <a:t> participants to turn to page 6 of the workbook.</a:t>
            </a:r>
            <a:endParaRPr lang="en-US" sz="1100" dirty="0">
              <a:latin typeface="+mj-lt"/>
            </a:endParaRPr>
          </a:p>
          <a:p>
            <a:endParaRPr lang="en-US" sz="1100" dirty="0"/>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over time, you can determine a person’s Style. Once you know a person’s Style, you can adjust your behavior to develop a more effective relationship. </a:t>
            </a:r>
          </a:p>
          <a:p>
            <a:endParaRPr lang="en-US" sz="1100"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solidFill>
                  <a:srgbClr val="000000"/>
                </a:solidFill>
                <a:latin typeface="+mj-lt"/>
              </a:rPr>
              <a:t>Leader Tip: Note that there is no good or bad Style; each can be equally effective.</a:t>
            </a:r>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useo Sans 300"/>
              </a:rPr>
              <a:t>2 MINUTES</a:t>
            </a:r>
          </a:p>
          <a:p>
            <a:endParaRPr lang="en-US" sz="1100" dirty="0"/>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Remember that the Style descriptions are generalizations about each Style. While people with the same Style generally exhibit similar characteristics, each person is still unique. </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We’ve used some adjectives to describe the Styles. In addition, each Style has a Need, an Orientation, and a Growth Action. </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DEFINE:</a:t>
            </a:r>
          </a:p>
          <a:p>
            <a:pPr>
              <a:spcBef>
                <a:spcPct val="0"/>
              </a:spcBef>
            </a:pPr>
            <a:r>
              <a:rPr lang="en-US" altLang="en-US" sz="1100" b="1" dirty="0">
                <a:ea typeface="ヒラギノ角ゴ Pro W3" panose="020B0300000000000000" pitchFamily="6" charset="-128"/>
              </a:rPr>
              <a:t>Need</a:t>
            </a:r>
            <a:r>
              <a:rPr lang="en-US" altLang="en-US" sz="1100" dirty="0">
                <a:ea typeface="ヒラギノ角ゴ Pro W3" panose="020B0300000000000000" pitchFamily="6" charset="-128"/>
              </a:rPr>
              <a:t> – The goal of each Style. </a:t>
            </a:r>
          </a:p>
          <a:p>
            <a:pPr>
              <a:spcBef>
                <a:spcPct val="0"/>
              </a:spcBef>
            </a:pPr>
            <a:r>
              <a:rPr lang="en-US" altLang="en-US" sz="1100" b="1" dirty="0">
                <a:ea typeface="ヒラギノ角ゴ Pro W3" panose="020B0300000000000000" pitchFamily="6" charset="-128"/>
              </a:rPr>
              <a:t>Orientation</a:t>
            </a:r>
            <a:r>
              <a:rPr lang="en-US" altLang="en-US" sz="1100" dirty="0">
                <a:ea typeface="ヒラギノ角ゴ Pro W3" panose="020B0300000000000000" pitchFamily="6" charset="-128"/>
              </a:rPr>
              <a:t> – The common behavior used to achieve the need.</a:t>
            </a:r>
          </a:p>
          <a:p>
            <a:pPr>
              <a:spcBef>
                <a:spcPct val="0"/>
              </a:spcBef>
            </a:pPr>
            <a:r>
              <a:rPr lang="en-US" altLang="en-US" sz="1100" b="1" dirty="0">
                <a:ea typeface="ヒラギノ角ゴ Pro W3" panose="020B0300000000000000" pitchFamily="6" charset="-128"/>
              </a:rPr>
              <a:t>Growth Action</a:t>
            </a:r>
            <a:r>
              <a:rPr lang="en-US" altLang="en-US" sz="1100" dirty="0">
                <a:ea typeface="ヒラギノ角ゴ Pro W3" panose="020B0300000000000000" pitchFamily="6" charset="-128"/>
              </a:rPr>
              <a:t> – Behavior that is rarely used by each Style. Using this behavior more often would increase this Style’s effectiveness.</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Understanding the Need, Orientation, and Growth Action of each Style will help you better relate to others’ Styles and enhance your effectiveness with them. </a:t>
            </a:r>
            <a:endParaRPr lang="en-US" sz="105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6703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a:t>
            </a:r>
          </a:p>
          <a:p>
            <a:pPr defTabSz="966612">
              <a:spcBef>
                <a:spcPts val="211"/>
              </a:spcBef>
              <a:spcAft>
                <a:spcPts val="211"/>
              </a:spcAft>
              <a:defRPr/>
            </a:pPr>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each Style.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spTree>
    <p:extLst>
      <p:ext uri="{BB962C8B-B14F-4D97-AF65-F5344CB8AC3E}">
        <p14:creationId xmlns:p14="http://schemas.microsoft.com/office/powerpoint/2010/main" val="1366643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Status Report and Composite Report to understand which participants have completed their profiles, and the breakdown of Style within your program.</a:t>
            </a:r>
          </a:p>
          <a:p>
            <a:endParaRPr lang="en-US" b="0" dirty="0"/>
          </a:p>
          <a:p>
            <a:r>
              <a:rPr lang="en-US" b="1" dirty="0"/>
              <a:t>FACILITATOR NOTE:  </a:t>
            </a:r>
            <a:r>
              <a:rPr lang="en-US" b="0" dirty="0"/>
              <a:t>By completing an online profile, Learners will immediately have free, unlimited access to SOCIAL STYLE Navigator through </a:t>
            </a:r>
            <a:r>
              <a:rPr lang="en-US" b="0" dirty="0" err="1"/>
              <a:t>tracomlearning.com</a:t>
            </a:r>
            <a:r>
              <a:rPr lang="en-US" b="0" dirty="0"/>
              <a:t> to help extend their learning beyond the classroom.  See Slide #41 for details.</a:t>
            </a:r>
          </a:p>
          <a:p>
            <a:endParaRPr lang="en-US" b="0" dirty="0"/>
          </a:p>
          <a:p>
            <a:endParaRPr lang="en-US" b="0" dirty="0"/>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64808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(5 MINUTES if Virtual Program)</a:t>
            </a:r>
          </a:p>
          <a:p>
            <a:pPr algn="l"/>
            <a:endParaRPr lang="en-US" sz="1100" b="1"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SOCIAL STYLE profile</a:t>
            </a:r>
          </a:p>
          <a:p>
            <a:pPr algn="l"/>
            <a:endParaRPr lang="en-US" sz="1100" b="0" i="0" u="none" strike="noStrike" baseline="0" dirty="0">
              <a:latin typeface="+mj-lt"/>
            </a:endParaRPr>
          </a:p>
          <a:p>
            <a:r>
              <a:rPr lang="en-US" b="1" dirty="0"/>
              <a:t>Virtual Directions:</a:t>
            </a:r>
          </a:p>
          <a:p>
            <a:r>
              <a:rPr lang="en-US" b="1" dirty="0"/>
              <a:t>ASK</a:t>
            </a:r>
            <a:r>
              <a:rPr lang="en-US" dirty="0"/>
              <a:t> participants to chat their Style along with one adjustment to their behavior they can make to enhance their effectiveness with others.</a:t>
            </a:r>
          </a:p>
          <a:p>
            <a:endParaRPr lang="en-US" dirty="0"/>
          </a:p>
          <a:p>
            <a:pPr algn="l"/>
            <a:r>
              <a:rPr lang="en-US" sz="1100" b="1" i="0" u="none" strike="noStrike" baseline="0" dirty="0">
                <a:latin typeface="+mj-lt"/>
              </a:rPr>
              <a:t>In-Person Directions:</a:t>
            </a:r>
          </a:p>
          <a:p>
            <a:pPr marL="0" indent="0" algn="l">
              <a:buFontTx/>
              <a:buNone/>
            </a:pPr>
            <a:r>
              <a:rPr lang="en-US" sz="1100" b="1" i="0" u="none" strike="noStrike" baseline="0" dirty="0">
                <a:latin typeface="+mj-lt"/>
              </a:rPr>
              <a:t>ASK</a:t>
            </a:r>
            <a:r>
              <a:rPr lang="en-US" sz="1100" b="0" i="0" u="none" strike="noStrike" baseline="0" dirty="0">
                <a:latin typeface="+mj-lt"/>
              </a:rPr>
              <a:t> participants to read their Style profile and begin to determine ways they can adjust their behavior to meet others’ Style needs. (They will continue this exercise when they read their Versatility profiles).</a:t>
            </a:r>
          </a:p>
          <a:p>
            <a:pPr marL="0" indent="0" algn="l">
              <a:buFontTx/>
              <a:buNone/>
            </a:pPr>
            <a:r>
              <a:rPr lang="nn-NO" sz="1100" b="0" i="0" u="none" strike="noStrike" baseline="0" dirty="0">
                <a:latin typeface="+mj-lt"/>
              </a:rPr>
              <a:t> </a:t>
            </a:r>
          </a:p>
          <a:p>
            <a:pPr marL="0" indent="0" algn="l">
              <a:buFontTx/>
              <a:buNone/>
            </a:pPr>
            <a:r>
              <a:rPr lang="en-US" sz="1100" b="1" i="0" u="none" strike="noStrike" baseline="0" dirty="0">
                <a:latin typeface="+mj-lt"/>
              </a:rPr>
              <a:t>ASK</a:t>
            </a:r>
            <a:r>
              <a:rPr lang="en-US" sz="1100" b="0" i="0" u="none" strike="noStrike" baseline="0" dirty="0">
                <a:latin typeface="+mj-lt"/>
              </a:rPr>
              <a:t> participants to share what they learned about their Style and how they can adjust their behavior.</a:t>
            </a:r>
          </a:p>
          <a:p>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15</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19</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TOTAL (Participant Workbook pages 1 and 2)</a:t>
            </a:r>
          </a:p>
          <a:p>
            <a:pPr algn="l"/>
            <a:endParaRPr lang="en-US" sz="1100" b="0" i="0" u="none" strike="noStrike" baseline="0" dirty="0">
              <a:latin typeface="+mj-lt"/>
            </a:endParaRPr>
          </a:p>
          <a:p>
            <a:pPr algn="l"/>
            <a:r>
              <a:rPr lang="en-US" sz="1100" b="1" i="0" u="none" strike="noStrike" baseline="0" dirty="0">
                <a:latin typeface="+mj-lt"/>
              </a:rPr>
              <a:t>5 MINUTES </a:t>
            </a:r>
            <a:endParaRPr lang="en-US" sz="1100" b="0" i="0" u="none" strike="noStrike" baseline="0" dirty="0">
              <a:latin typeface="+mj-lt"/>
            </a:endParaRPr>
          </a:p>
          <a:p>
            <a:r>
              <a:rPr lang="en-US" sz="1100" dirty="0">
                <a:latin typeface="+mj-lt"/>
                <a:ea typeface="ヒラギノ角ゴ Pro W3" pitchFamily="4" charset="-128"/>
                <a:cs typeface="ヒラギノ角ゴ Pro W3" pitchFamily="4" charset="-128"/>
              </a:rPr>
              <a:t>Going through this session you will:</a:t>
            </a:r>
          </a:p>
          <a:p>
            <a:r>
              <a:rPr lang="en-US" sz="1100" dirty="0">
                <a:latin typeface="+mj-lt"/>
                <a:ea typeface="ヒラギノ角ゴ Pro W3" pitchFamily="4" charset="-128"/>
                <a:cs typeface="ヒラギノ角ゴ Pro W3" pitchFamily="4" charset="-128"/>
              </a:rPr>
              <a:t>• Gain an understanding of the SOCIAL STYLE Model.</a:t>
            </a:r>
          </a:p>
          <a:p>
            <a:r>
              <a:rPr lang="en-US" sz="1100" dirty="0">
                <a:latin typeface="+mj-lt"/>
                <a:ea typeface="ヒラギノ角ゴ Pro W3" pitchFamily="4" charset="-128"/>
                <a:cs typeface="ヒラギノ角ゴ Pro W3" pitchFamily="4" charset="-128"/>
              </a:rPr>
              <a:t>• Estimate your SOCIAL STYLE by completing a self-perception assessment.</a:t>
            </a:r>
          </a:p>
          <a:p>
            <a:r>
              <a:rPr lang="en-US" sz="1100" dirty="0">
                <a:latin typeface="+mj-lt"/>
                <a:ea typeface="ヒラギノ角ゴ Pro W3" pitchFamily="4" charset="-128"/>
                <a:cs typeface="ヒラギノ角ゴ Pro W3" pitchFamily="4" charset="-128"/>
              </a:rPr>
              <a:t>• Increase your understanding of your behavior and how others tend to view people with your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latin typeface="+mj-lt"/>
                <a:ea typeface="ヒラギノ角ゴ Pro W3" pitchFamily="4" charset="-128"/>
                <a:cs typeface="ヒラギノ角ゴ Pro W3" pitchFamily="4" charset="-128"/>
              </a:rPr>
              <a:t>• </a:t>
            </a:r>
            <a:r>
              <a:rPr lang="en-US" sz="1100" dirty="0">
                <a:ea typeface="ヒラギノ角ゴ Pro W3" pitchFamily="4" charset="-128"/>
                <a:cs typeface="ヒラギノ角ゴ Pro W3" pitchFamily="4" charset="-128"/>
              </a:rPr>
              <a:t>Increase your Versatility to become more effective with others.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dirty="0">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None/>
              <a:tabLst/>
              <a:defRPr/>
            </a:pPr>
            <a:r>
              <a:rPr lang="en-US" sz="1100" b="1" dirty="0">
                <a:ea typeface="ヒラギノ角ゴ Pro W3" pitchFamily="4" charset="-128"/>
                <a:cs typeface="ヒラギノ角ゴ Pro W3" pitchFamily="4" charset="-128"/>
              </a:rPr>
              <a:t>SAY</a:t>
            </a:r>
            <a:r>
              <a:rPr lang="en-US" sz="1100" dirty="0">
                <a:ea typeface="ヒラギノ角ゴ Pro W3" pitchFamily="4" charset="-128"/>
                <a:cs typeface="ヒラギノ角ゴ Pro W3" pitchFamily="4" charset="-128"/>
              </a:rPr>
              <a:t> I want to emphasize the last point, number 4. While you’ll learn a lot about yourself, the goal of this program is to learn about the people you work with and how you can adjust your behavior to work more effectively with them. Versatility is about adjusting your behavior to help others meet their Style needs. When you do this, you increase your effectiveness and also make it easier for others to show Versatility toward you.</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latin typeface="+mj-lt"/>
              </a:rPr>
              <a:t>If your participants completed the Online Self-Perception assessment</a:t>
            </a:r>
            <a:r>
              <a:rPr lang="en-US" sz="1100" b="0" i="0" u="none" strike="noStrike" baseline="0" dirty="0">
                <a:latin typeface="+mj-lt"/>
              </a:rPr>
              <a:t>:</a:t>
            </a:r>
          </a:p>
          <a:p>
            <a:pPr marL="171450" indent="-171450" algn="l">
              <a:buFont typeface="Wingdings" panose="05000000000000000000" pitchFamily="2" charset="2"/>
              <a:buChar char="§"/>
            </a:pPr>
            <a:r>
              <a:rPr lang="en-US" sz="1100" b="0" i="0" u="none" strike="noStrike" baseline="0" dirty="0">
                <a:latin typeface="+mj-lt"/>
              </a:rPr>
              <a:t>Make sure you have a profile for each participant who completed the assessment.</a:t>
            </a:r>
          </a:p>
          <a:p>
            <a:pPr marL="171450" indent="-171450" algn="l">
              <a:buFont typeface="Wingdings" panose="05000000000000000000" pitchFamily="2" charset="2"/>
              <a:buChar char="§"/>
            </a:pPr>
            <a:r>
              <a:rPr lang="en-US" sz="1100" b="0" i="0" u="none" strike="noStrike" baseline="0" dirty="0">
                <a:latin typeface="+mj-lt"/>
              </a:rPr>
              <a:t>DO NOT pass out the profiles at this time.</a:t>
            </a:r>
          </a:p>
          <a:p>
            <a:pPr marL="171450" indent="-171450" algn="l">
              <a:buFont typeface="Wingdings" panose="05000000000000000000" pitchFamily="2" charset="2"/>
              <a:buChar char="§"/>
            </a:pPr>
            <a:r>
              <a:rPr lang="en-US" sz="1100" b="0" i="0" u="none" strike="noStrike" baseline="0" dirty="0" err="1">
                <a:latin typeface="+mj-lt"/>
              </a:rPr>
              <a:t>VIRTUAL：Participants</a:t>
            </a:r>
            <a:r>
              <a:rPr lang="en-US" sz="1100" b="0" i="0" u="none" strike="noStrike" baseline="0" dirty="0">
                <a:latin typeface="+mj-lt"/>
              </a:rPr>
              <a:t> should already have their profiles available.</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latin typeface="+mj-lt"/>
              </a:rPr>
              <a:t>10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If you are using the Paper assessment</a:t>
            </a:r>
            <a:r>
              <a:rPr lang="en-US" sz="1100" b="0" i="0" u="none" strike="noStrike" baseline="0" dirty="0">
                <a:latin typeface="+mj-lt"/>
              </a:rPr>
              <a:t>:</a:t>
            </a: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It’s critical that individuals understand their own behavior and how it affects others. So we’re going to do an exercise that will give you insights about yourself. You’re each going to complete a self-assessment of your SOCIAL STYLE. With that knowledge as a foundation, we’ll then look at how you can work more effectively with others.</a:t>
            </a:r>
          </a:p>
          <a:p>
            <a:endParaRPr lang="en-US" sz="1100" dirty="0">
              <a:latin typeface="+mj-lt"/>
              <a:ea typeface="ヒラギノ角ゴ Pro W3" pitchFamily="4" charset="-128"/>
              <a:cs typeface="ヒラギノ角ゴ Pro W3" pitchFamily="4" charset="-128"/>
            </a:endParaRPr>
          </a:p>
          <a:p>
            <a:pPr algn="l"/>
            <a:r>
              <a:rPr lang="en-US" sz="1100" b="0" i="0" u="none" strike="noStrike" baseline="0" dirty="0">
                <a:latin typeface="+mj-lt"/>
              </a:rPr>
              <a:t>1. </a:t>
            </a:r>
            <a:r>
              <a:rPr lang="en-US" sz="1100" b="1" i="0" u="none" strike="noStrike" baseline="0" dirty="0">
                <a:latin typeface="+mj-lt"/>
              </a:rPr>
              <a:t>DISTRIBUTE</a:t>
            </a:r>
            <a:r>
              <a:rPr lang="en-US" sz="1100" b="0" i="0" u="none" strike="noStrike" baseline="0" dirty="0">
                <a:latin typeface="+mj-lt"/>
              </a:rPr>
              <a:t> questionnaires.</a:t>
            </a:r>
          </a:p>
          <a:p>
            <a:pPr algn="l"/>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complete the SOCIAL STYLE and Versatility Questionnaires.</a:t>
            </a:r>
          </a:p>
          <a:p>
            <a:pPr algn="l"/>
            <a:r>
              <a:rPr lang="en-US" sz="1100" b="0" i="0" u="none" strike="noStrike" baseline="0" dirty="0">
                <a:latin typeface="+mj-lt"/>
              </a:rPr>
              <a:t>3. </a:t>
            </a:r>
            <a:r>
              <a:rPr lang="en-US" sz="1100" b="1" i="0" u="none" strike="noStrike" baseline="0" dirty="0">
                <a:latin typeface="+mj-lt"/>
              </a:rPr>
              <a:t>DO NOT </a:t>
            </a:r>
            <a:r>
              <a:rPr lang="en-US" sz="1100" b="0" i="0" u="none" strike="noStrike" baseline="0" dirty="0">
                <a:latin typeface="+mj-lt"/>
              </a:rPr>
              <a:t>ask participants to score their questionnaires at this time.</a:t>
            </a:r>
          </a:p>
          <a:p>
            <a:pPr algn="l"/>
            <a:endParaRPr lang="en-US" sz="1100" b="0" i="0" u="none" strike="noStrike" baseline="0" dirty="0">
              <a:latin typeface="+mj-lt"/>
            </a:endParaRPr>
          </a:p>
          <a:p>
            <a:pPr algn="l"/>
            <a:r>
              <a:rPr lang="en-US" sz="1100" b="1" i="0" u="none" strike="noStrike" baseline="0" dirty="0">
                <a:latin typeface="+mj-lt"/>
              </a:rPr>
              <a:t>VIRTUAL PROGRAM</a:t>
            </a:r>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latin typeface="+mj-lt"/>
              </a:rPr>
              <a:t>If delivering virtually, you will not be able to use paper questionnaires and will need to prepare ahead of time to deliver online profiles.</a:t>
            </a:r>
            <a:r>
              <a:rPr lang="en-US" sz="1100" dirty="0">
                <a:solidFill>
                  <a:srgbClr val="000000"/>
                </a:solidFill>
                <a:latin typeface="Arial" panose="020B0604020202020204" pitchFamily="34" charset="0"/>
              </a:rPr>
              <a:t> Arrange to have a notification sent to learners so they can download their profiles prior to the session. </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719182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To extend their learning beyond the classroom, participants who complete the Paper Survey can register for free, unlimited access to SOCIAL STYLE Navigator.   See Slide #42 for details.</a:t>
            </a:r>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58346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10 MINUTES – PAPER PROFILE ONLY</a:t>
            </a:r>
          </a:p>
          <a:p>
            <a:pPr algn="l"/>
            <a:endParaRPr lang="en-US" sz="1100" b="0" i="0" u="none" strike="noStrike" baseline="0" dirty="0">
              <a:latin typeface="+mj-lt"/>
            </a:endParaRPr>
          </a:p>
          <a:p>
            <a:pPr algn="l"/>
            <a:r>
              <a:rPr lang="en-US" sz="1100" b="0" i="0" u="none" strike="noStrike" baseline="0" dirty="0">
                <a:latin typeface="+mj-lt"/>
              </a:rPr>
              <a:t>If your participants completed the </a:t>
            </a:r>
            <a:r>
              <a:rPr lang="en-US" sz="1100" b="1" i="0" u="none" strike="noStrike" baseline="0" dirty="0">
                <a:latin typeface="+mj-lt"/>
              </a:rPr>
              <a:t>Online Profile</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DO NOT DISPLAY </a:t>
            </a:r>
            <a:r>
              <a:rPr lang="en-US" sz="1100" b="0" i="0" u="none" strike="noStrike" baseline="0" dirty="0">
                <a:latin typeface="+mj-lt"/>
              </a:rPr>
              <a:t>this slide.</a:t>
            </a: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FOLLOW INSTRUCTIONS </a:t>
            </a:r>
            <a:r>
              <a:rPr lang="en-US" sz="1100" b="0" i="0" u="none" strike="noStrike" baseline="0" dirty="0">
                <a:latin typeface="+mj-lt"/>
              </a:rPr>
              <a:t>in “Online Profile” section.</a:t>
            </a:r>
          </a:p>
          <a:p>
            <a:pPr algn="l"/>
            <a:endParaRPr lang="en-US" sz="1100" b="0" i="0" u="none" strike="noStrike" baseline="0" dirty="0">
              <a:latin typeface="+mj-lt"/>
            </a:endParaRPr>
          </a:p>
          <a:p>
            <a:pPr algn="l"/>
            <a:r>
              <a:rPr lang="en-US" sz="1100" b="0" i="0" u="none" strike="noStrike" baseline="0" dirty="0">
                <a:latin typeface="+mj-lt"/>
              </a:rPr>
              <a:t>If your participants are using the </a:t>
            </a:r>
            <a:r>
              <a:rPr lang="en-US" sz="1100" b="1" i="0" u="none" strike="noStrike" baseline="0" dirty="0">
                <a:latin typeface="+mj-lt"/>
              </a:rPr>
              <a:t>Paper Assessment</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SAY</a:t>
            </a:r>
            <a:r>
              <a:rPr lang="en-US" sz="1100" b="0" i="0" u="none" strike="noStrike" baseline="0" dirty="0">
                <a:latin typeface="+mj-lt"/>
              </a:rPr>
              <a:t> Now, it’s time to score the SOCIAL STYLE questionnaire that you completed earlier. Score your questionnaire following the instructions on the slide.</a:t>
            </a:r>
          </a:p>
          <a:p>
            <a:pPr marL="285750" indent="-2857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plot their Assertiveness (A, T) score and Responsiveness (C, E) score as shown on the slide.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The SOCIAL STYLE Self-Perception Profile reflects how you see yourself. Keep in mind that others may see you differently. TRACOM’s research indicates that about 50% of those who complete the Self-Perception Questionnaire differ in their perceptions from their reference group who complete a Multi-Rater Profile about them.</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solidFill>
                  <a:srgbClr val="FFFFFF"/>
                </a:solidFill>
                <a:latin typeface="+mj-lt"/>
              </a:rPr>
              <a:t>Leader </a:t>
            </a:r>
            <a:r>
              <a:rPr lang="en-US" sz="1100" b="1" i="0" u="none" strike="noStrike" baseline="0" dirty="0" err="1">
                <a:solidFill>
                  <a:srgbClr val="FFFFFF"/>
                </a:solidFill>
                <a:latin typeface="+mj-lt"/>
              </a:rPr>
              <a:t>Tip：</a:t>
            </a:r>
            <a:r>
              <a:rPr lang="en-US" sz="1100" b="0" i="0" u="none" strike="noStrike" baseline="0" dirty="0" err="1">
                <a:solidFill>
                  <a:srgbClr val="FFFFFF"/>
                </a:solidFill>
                <a:latin typeface="+mj-lt"/>
              </a:rPr>
              <a:t>You</a:t>
            </a:r>
            <a:r>
              <a:rPr lang="en-US" sz="1100" b="0" i="0" u="none" strike="noStrike" baseline="0" dirty="0">
                <a:solidFill>
                  <a:srgbClr val="FFFFFF"/>
                </a:solidFill>
                <a:latin typeface="+mj-lt"/>
              </a:rPr>
              <a:t> may get asked the question, “If the research indicates 50% of people see themselves differently, then what value does it have?” </a:t>
            </a:r>
          </a:p>
          <a:p>
            <a:pPr algn="l"/>
            <a:endParaRPr lang="en-US" sz="1100" b="0" i="0" u="none" strike="noStrike" baseline="0" dirty="0">
              <a:solidFill>
                <a:srgbClr val="FFFFFF"/>
              </a:solidFill>
              <a:latin typeface="+mj-lt"/>
            </a:endParaRPr>
          </a:p>
          <a:p>
            <a:pPr algn="l"/>
            <a:r>
              <a:rPr lang="en-US" sz="1100" b="1" i="0" u="none" strike="noStrike" baseline="0" dirty="0" err="1">
                <a:solidFill>
                  <a:srgbClr val="FFFFFF"/>
                </a:solidFill>
                <a:latin typeface="+mj-lt"/>
              </a:rPr>
              <a:t>Answer：</a:t>
            </a:r>
            <a:r>
              <a:rPr lang="en-US" sz="1100" b="0" i="0" u="none" strike="noStrike" baseline="0" dirty="0" err="1">
                <a:solidFill>
                  <a:srgbClr val="FFFFFF"/>
                </a:solidFill>
                <a:latin typeface="+mj-lt"/>
              </a:rPr>
              <a:t>The</a:t>
            </a:r>
            <a:r>
              <a:rPr lang="en-US" sz="1100" b="0" i="0" u="none" strike="noStrike" baseline="0" dirty="0">
                <a:solidFill>
                  <a:srgbClr val="FFFFFF"/>
                </a:solidFill>
                <a:latin typeface="+mj-lt"/>
              </a:rPr>
              <a:t> format of this course did not allow us to use the multi-rater profile. The reason we gave you a profile is that you can start to realize that others might see you differently than you see yourself. Even though receiving a multi-rater profile would give you more insight into how others perceive your behavior, this session is still useful and practical. By following the suggestions in this session you will be able to observe other people’s behavior to determine their SOCIAL STYLE. Then you can adjust your behavior to work more effectively with them.</a:t>
            </a:r>
            <a:endParaRPr lang="en-US" sz="1100" dirty="0">
              <a:latin typeface="+mj-lt"/>
              <a:ea typeface="ヒラギノ角ゴ Pro W3" pitchFamily="4" charset="-128"/>
              <a:cs typeface="ヒラギノ角ゴ Pro W3" pitchFamily="4" charset="-128"/>
            </a:endParaRP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spTree>
    <p:extLst>
      <p:ext uri="{BB962C8B-B14F-4D97-AF65-F5344CB8AC3E}">
        <p14:creationId xmlns:p14="http://schemas.microsoft.com/office/powerpoint/2010/main" val="1110919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j-lt"/>
              </a:rPr>
              <a:t>15 MINUTES (Participant Workbook pages 8 to 15) – PAPER PROFILE ONLY</a:t>
            </a:r>
          </a:p>
          <a:p>
            <a:pPr algn="l"/>
            <a:endParaRPr lang="en-US" sz="1800" b="0" i="0" u="none" strike="noStrike" baseline="0" dirty="0">
              <a:latin typeface="+mj-lt"/>
            </a:endParaRPr>
          </a:p>
          <a:p>
            <a:pPr algn="l"/>
            <a:r>
              <a:rPr lang="en-US" sz="1800" b="0" i="0" u="none" strike="noStrike" baseline="0" dirty="0">
                <a:latin typeface="+mj-lt"/>
              </a:rPr>
              <a:t>Purpose</a:t>
            </a:r>
          </a:p>
          <a:p>
            <a:pPr marL="285750" indent="-285750" algn="l">
              <a:buFont typeface="Wingdings" panose="05000000000000000000" pitchFamily="2" charset="2"/>
              <a:buChar char="§"/>
            </a:pPr>
            <a:r>
              <a:rPr lang="en-US" sz="18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800" b="0" i="0" u="none" strike="noStrike" baseline="0" dirty="0">
              <a:latin typeface="+mj-lt"/>
            </a:endParaRPr>
          </a:p>
          <a:p>
            <a:pPr algn="l"/>
            <a:r>
              <a:rPr lang="en-US" sz="1800" b="0" i="0" u="none" strike="noStrike" baseline="0" dirty="0">
                <a:latin typeface="+mj-lt"/>
              </a:rPr>
              <a:t>Materials Needed</a:t>
            </a:r>
          </a:p>
          <a:p>
            <a:pPr marL="285750" indent="-285750" algn="l">
              <a:buFont typeface="Wingdings" panose="05000000000000000000" pitchFamily="2" charset="2"/>
              <a:buChar char="§"/>
            </a:pPr>
            <a:r>
              <a:rPr lang="en-US" sz="1800" b="0" i="0" u="none" strike="noStrike" baseline="0" dirty="0">
                <a:latin typeface="+mj-lt"/>
              </a:rPr>
              <a:t>Flip chart</a:t>
            </a:r>
          </a:p>
          <a:p>
            <a:pPr algn="l"/>
            <a:endParaRPr lang="en-US" sz="1800" b="0" i="0" u="none" strike="noStrike" baseline="0" dirty="0">
              <a:latin typeface="+mj-lt"/>
            </a:endParaRPr>
          </a:p>
          <a:p>
            <a:pPr algn="l"/>
            <a:r>
              <a:rPr lang="en-US" sz="1800" b="0" i="0" u="none" strike="noStrike" baseline="0" dirty="0">
                <a:latin typeface="+mj-lt"/>
              </a:rPr>
              <a:t>Directions</a:t>
            </a:r>
          </a:p>
          <a:p>
            <a:pPr marL="342900" indent="-342900" algn="l">
              <a:buFont typeface="+mj-lt"/>
              <a:buAutoNum type="arabicPeriod"/>
            </a:pPr>
            <a:r>
              <a:rPr lang="en-US" sz="1800" b="1" i="0" u="none" strike="noStrike" baseline="0" dirty="0">
                <a:latin typeface="+mj-lt"/>
              </a:rPr>
              <a:t>ASK</a:t>
            </a:r>
            <a:r>
              <a:rPr lang="en-US" sz="1800" b="0" i="0" u="none" strike="noStrike" baseline="0" dirty="0">
                <a:latin typeface="+mj-lt"/>
              </a:rPr>
              <a:t> participants to read more about their Style in the workbook and to complete the two questions contained in each section. (10 minutes)</a:t>
            </a:r>
          </a:p>
          <a:p>
            <a:pPr marL="0" indent="0" algn="l">
              <a:buFontTx/>
              <a:buNone/>
            </a:pPr>
            <a:r>
              <a:rPr lang="nn-NO" sz="1800" b="0" i="0" u="none" strike="noStrike" baseline="0" dirty="0">
                <a:latin typeface="+mj-lt"/>
              </a:rPr>
              <a:t> 	a. Driving Style, pages 8-9</a:t>
            </a:r>
          </a:p>
          <a:p>
            <a:pPr marL="0" indent="0" algn="l">
              <a:buFontTx/>
              <a:buNone/>
            </a:pPr>
            <a:r>
              <a:rPr lang="fr-FR" sz="1800" b="0" i="0" u="none" strike="noStrike" baseline="0" dirty="0">
                <a:latin typeface="+mj-lt"/>
              </a:rPr>
              <a:t>	b. Expressive Style, pages 10-11</a:t>
            </a:r>
          </a:p>
          <a:p>
            <a:pPr marL="0" indent="0" algn="l">
              <a:buFontTx/>
              <a:buNone/>
            </a:pPr>
            <a:r>
              <a:rPr lang="fr-FR" sz="1800" b="0" i="0" u="none" strike="noStrike" baseline="0" dirty="0">
                <a:latin typeface="+mj-lt"/>
              </a:rPr>
              <a:t>	c. Amiable Style, pages 12-13</a:t>
            </a:r>
          </a:p>
          <a:p>
            <a:pPr marL="0" indent="0" algn="l">
              <a:buFontTx/>
              <a:buNone/>
            </a:pPr>
            <a:r>
              <a:rPr lang="fr-FR" sz="1800" b="0" i="0" u="none" strike="noStrike" baseline="0" dirty="0">
                <a:latin typeface="+mj-lt"/>
              </a:rPr>
              <a:t>	d. Analytical Style, pages 14-15</a:t>
            </a:r>
          </a:p>
          <a:p>
            <a:pPr marL="342900" indent="-342900" algn="l">
              <a:buFont typeface="+mj-lt"/>
              <a:buAutoNum type="arabicPeriod" startAt="2"/>
            </a:pPr>
            <a:r>
              <a:rPr lang="en-US" sz="1800" b="1" i="0" u="none" strike="noStrike" baseline="0" dirty="0">
                <a:latin typeface="+mj-lt"/>
              </a:rPr>
              <a:t>ASK</a:t>
            </a:r>
            <a:r>
              <a:rPr lang="en-US" sz="1800" b="0" i="0" u="none" strike="noStrike" baseline="0" dirty="0">
                <a:latin typeface="+mj-lt"/>
              </a:rPr>
              <a:t> if anyone has any questions about their Style regarding (a) strengths of their Style and (b) things they need to work on.</a:t>
            </a:r>
          </a:p>
          <a:p>
            <a:pPr marL="342900" indent="-342900" algn="l">
              <a:buFont typeface="+mj-lt"/>
              <a:buAutoNum type="arabicPeriod" startAt="2"/>
            </a:pPr>
            <a:r>
              <a:rPr lang="en-US" sz="1800" b="1" i="0" u="none" strike="noStrike" baseline="0" dirty="0">
                <a:latin typeface="+mj-lt"/>
              </a:rPr>
              <a:t>ASK</a:t>
            </a:r>
            <a:r>
              <a:rPr lang="en-US" sz="1800" b="0" i="0" u="none" strike="noStrike" baseline="0" dirty="0">
                <a:latin typeface="+mj-lt"/>
              </a:rPr>
              <a:t> participants to share what they learned about their Style. Draw Style quadrants on the flip chart and record their answers for all to see and consider.</a:t>
            </a:r>
          </a:p>
          <a:p>
            <a:pPr marL="0" indent="0" algn="l">
              <a:buFont typeface="+mj-lt"/>
              <a:buNone/>
            </a:pPr>
            <a:endParaRPr lang="en-US" sz="1800" b="0" i="0" u="none" strike="noStrike" baseline="0" dirty="0">
              <a:solidFill>
                <a:srgbClr val="000000"/>
              </a:solidFill>
              <a:latin typeface="+mj-lt"/>
            </a:endParaRPr>
          </a:p>
          <a:p>
            <a:pPr marL="0" indent="0" algn="l">
              <a:buFont typeface="+mj-lt"/>
              <a:buNone/>
            </a:pPr>
            <a:endParaRPr lang="en-US" sz="18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45736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 Participant Workbook page 16)</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 16 in the workbook.</a:t>
            </a:r>
          </a:p>
          <a:p>
            <a:pPr algn="l"/>
            <a:endParaRPr lang="en-US" sz="1100" b="0" i="0" u="none" strike="noStrike" baseline="0" dirty="0">
              <a:latin typeface="+mj-lt"/>
            </a:endParaRPr>
          </a:p>
          <a:p>
            <a:pPr algn="l"/>
            <a:r>
              <a:rPr lang="en-US" sz="1100" b="1" i="0" u="none" strike="noStrike" baseline="0" dirty="0">
                <a:latin typeface="+mj-lt"/>
              </a:rPr>
              <a:t>REVIEW</a:t>
            </a:r>
            <a:r>
              <a:rPr lang="en-US" sz="1100" b="0" i="0" u="none" strike="noStrike" baseline="0" dirty="0">
                <a:latin typeface="+mj-lt"/>
              </a:rPr>
              <a:t> what has been covered so far, discussing Key Reminders.</a:t>
            </a:r>
            <a:endParaRPr lang="en-US" sz="1100" b="1" i="0" u="none" strike="noStrike" baseline="0" dirty="0">
              <a:solidFill>
                <a:srgbClr val="000000"/>
              </a:solidFill>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159681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buNone/>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spTree>
    <p:extLst>
      <p:ext uri="{BB962C8B-B14F-4D97-AF65-F5344CB8AC3E}">
        <p14:creationId xmlns:p14="http://schemas.microsoft.com/office/powerpoint/2010/main" val="1708745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Versatility is a strong predictor of successful job performance. Individuals who consistently show Versatility are rated more effective in their job performance than those who are inconsistent in their Versatility.</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pPr marL="0" indent="0">
              <a:buNone/>
            </a:pPr>
            <a:endParaRPr lang="en-US" sz="1100" b="0" i="0" u="none" strike="noStrike" baseline="0" dirty="0">
              <a:solidFill>
                <a:srgbClr val="000000"/>
              </a:solidFill>
              <a:latin typeface="Open Sans" panose="020B0606030504020204"/>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355283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(Participant Workbook page 19)</a:t>
            </a:r>
          </a:p>
          <a:p>
            <a:pPr algn="l"/>
            <a:endParaRPr lang="en-US" sz="1100" b="0" i="0" u="none" strike="noStrike" baseline="0" dirty="0">
              <a:latin typeface="+mj-lt"/>
            </a:endParaRPr>
          </a:p>
          <a:p>
            <a:pPr>
              <a:spcBef>
                <a:spcPts val="0"/>
              </a:spcBef>
              <a:buNone/>
              <a:defRPr/>
            </a:pPr>
            <a:r>
              <a:rPr lang="en-US" sz="1100" b="1" i="0" u="none" strike="noStrike" baseline="0" dirty="0">
                <a:latin typeface="+mj-lt"/>
              </a:rPr>
              <a:t>ASK</a:t>
            </a:r>
            <a:r>
              <a:rPr lang="en-US" sz="1100" b="0" i="0" u="none" strike="noStrike" baseline="0" dirty="0">
                <a:latin typeface="+mj-lt"/>
              </a:rPr>
              <a:t> participants to turn to page 19 in the workbook.</a:t>
            </a:r>
          </a:p>
          <a:p>
            <a:pPr>
              <a:spcBef>
                <a:spcPts val="0"/>
              </a:spcBef>
              <a:buNone/>
              <a:defRPr/>
            </a:pPr>
            <a:endParaRPr lang="en-US" sz="1100" b="0" i="0" u="none" strike="noStrike" baseline="0" dirty="0">
              <a:latin typeface="+mj-lt"/>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b="1" dirty="0">
                <a:latin typeface="Arial" panose="020B0604020202020204" pitchFamily="34" charset="0"/>
              </a:rPr>
              <a:t>ONLINE PROFILE</a:t>
            </a:r>
            <a:r>
              <a:rPr lang="en-US" sz="1100" dirty="0">
                <a:latin typeface="Arial" panose="020B0604020202020204" pitchFamily="34" charset="0"/>
              </a:rPr>
              <a:t>: 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are a wide variety of dress codes, even within companies and teams, it is less relevant to measure Image in this way.</a:t>
            </a:r>
          </a:p>
          <a:p>
            <a:pPr marL="181240" indent="-181240">
              <a:buFont typeface="Arial" panose="020B0604020202020204" pitchFamily="34" charset="0"/>
              <a:buChar char="•"/>
            </a:pPr>
            <a:r>
              <a:rPr lang="en-US" sz="1100" dirty="0"/>
              <a:t>People don’t always like answering questions about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spTree>
    <p:extLst>
      <p:ext uri="{BB962C8B-B14F-4D97-AF65-F5344CB8AC3E}">
        <p14:creationId xmlns:p14="http://schemas.microsoft.com/office/powerpoint/2010/main" val="2030466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Status Report and Composite Report to understand which participants have completed their profiles, and the breakdown of Versatility within your program.</a:t>
            </a:r>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427687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1"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THIS SLIDE IS USED ONLY WITH THE ONLINE PROFILE.</a:t>
            </a:r>
          </a:p>
          <a:p>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dirty="0"/>
              <a:t>We measure Versatility on a scale ranging from W to Z. These are normed quartiles, just like Assertiveness and Responsiveness.</a:t>
            </a: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t>When you are not consistent in your behavior, you’re usually focusing on your own Style needs. When you consistently show Versatility, you’re focusing on meeting others’ Style </a:t>
            </a:r>
            <a:r>
              <a:rPr lang="en-US" sz="1100" dirty="0">
                <a:latin typeface="+mj-lt"/>
              </a:rPr>
              <a:t>needs, which reduces their tension. </a:t>
            </a:r>
            <a:r>
              <a:rPr lang="en-US" sz="1100" b="0" i="0" u="none" strike="noStrike" baseline="0" dirty="0">
                <a:solidFill>
                  <a:srgbClr val="000000"/>
                </a:solidFill>
                <a:latin typeface="+mj-lt"/>
              </a:rPr>
              <a:t>When you are consistent, the more effective you will be.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Your profile will show your results on this scale, ranging from W (not consistent) to Z (very consistent).</a:t>
            </a:r>
          </a:p>
          <a:p>
            <a:endParaRPr lang="en-US" sz="1100" b="1" dirty="0"/>
          </a:p>
          <a:p>
            <a:r>
              <a:rPr lang="en-US" sz="1100" dirty="0"/>
              <a:t>Versatility is all about consistency of behavior. A lower Versatility score does NOT mean you lack ability or that you never demonstrate these abilities. What it DOES mean is that you aren’t showing consistency in your behavior. </a:t>
            </a:r>
          </a:p>
          <a:p>
            <a:endParaRPr lang="en-US" sz="1100" dirty="0"/>
          </a:p>
          <a:p>
            <a:r>
              <a:rPr lang="en-US" sz="1100" dirty="0"/>
              <a:t>By making small changes to your behavior and acting with more consistency, you can increase your Versatility.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800757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marR="0" lvl="0" indent="0" algn="l" defTabSz="914400" rtl="0" eaLnBrk="1" fontAlgn="ctr" latinLnBrk="0" hangingPunct="1">
              <a:lnSpc>
                <a:spcPct val="107000"/>
              </a:lnSpc>
              <a:spcBef>
                <a:spcPts val="200"/>
              </a:spcBef>
              <a:spcAft>
                <a:spcPts val="200"/>
              </a:spcAft>
              <a:buClrTx/>
              <a:buSzTx/>
              <a:buFont typeface="Symbol" panose="05050102010706020507" pitchFamily="18" charset="2"/>
              <a:buNone/>
              <a:tabLst/>
              <a:defRPr/>
            </a:pPr>
            <a:r>
              <a:rPr lang="en-US" sz="1100" b="1" dirty="0"/>
              <a:t>THIS SLIDE IS USED ONLY WITH THE ONLINE PROFILE.</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Versatility, this DOES NOT mean that you evaluated yourself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 evaluated yourself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 evaluated yourself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29</a:t>
            </a:fld>
            <a:endParaRPr lang="en-US" dirty="0"/>
          </a:p>
        </p:txBody>
      </p:sp>
    </p:spTree>
    <p:extLst>
      <p:ext uri="{BB962C8B-B14F-4D97-AF65-F5344CB8AC3E}">
        <p14:creationId xmlns:p14="http://schemas.microsoft.com/office/powerpoint/2010/main" val="352179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co-workers and how they prefer to get work done. </a:t>
            </a:r>
          </a:p>
          <a:p>
            <a:endParaRPr lang="en-US" sz="1200" b="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171450" indent="-171450">
              <a:buFont typeface="Wingdings" panose="05000000000000000000" pitchFamily="2" charset="2"/>
              <a:buChar char="§"/>
            </a:pPr>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co-workers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You can read the stats on this slide. Research has found that Versatility is a strong predictor of successful job performance. Individuals who consistently show Versatility are rated more effective in their job performance than those who are inconsistent in their Versatility.</a:t>
            </a:r>
          </a:p>
          <a:p>
            <a:pPr marL="0" indent="0">
              <a:buNone/>
            </a:pPr>
            <a:endParaRPr lang="en-US" sz="1200" b="0" i="0" u="none" strike="noStrike" baseline="0" dirty="0">
              <a:solidFill>
                <a:srgbClr val="000000"/>
              </a:solidFill>
              <a:latin typeface="Open Sans" panose="020B0606030504020204"/>
            </a:endParaRPr>
          </a:p>
          <a:p>
            <a:endParaRPr lang="en-US"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3</a:t>
            </a:fld>
            <a:endParaRPr lang="en-US" dirty="0"/>
          </a:p>
        </p:txBody>
      </p:sp>
    </p:spTree>
    <p:extLst>
      <p:ext uri="{BB962C8B-B14F-4D97-AF65-F5344CB8AC3E}">
        <p14:creationId xmlns:p14="http://schemas.microsoft.com/office/powerpoint/2010/main" val="2125597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15 MINUTES (5 MINUTES if Virtual Program)</a:t>
            </a:r>
          </a:p>
          <a:p>
            <a:pPr algn="l"/>
            <a:endParaRPr lang="en-US" sz="1100" b="0"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develop an action plan for showing Versatility more consistently.</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Versatility profile</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Virtual Directions:</a:t>
            </a:r>
          </a:p>
          <a:p>
            <a:pPr algn="l">
              <a:buFontTx/>
              <a:buNone/>
            </a:pPr>
            <a:r>
              <a:rPr lang="en-US" b="1" dirty="0"/>
              <a:t>ASK</a:t>
            </a:r>
            <a:r>
              <a:rPr lang="en-US" dirty="0"/>
              <a:t> participants to chat one </a:t>
            </a:r>
            <a:r>
              <a:rPr lang="en-US" sz="1100" b="0" i="0" u="none" strike="noStrike" baseline="0" dirty="0">
                <a:latin typeface="+mj-lt"/>
              </a:rPr>
              <a:t>way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algn="l"/>
            <a:endParaRPr lang="en-US" sz="1100" b="0" i="0" u="none" strike="noStrike" baseline="0" dirty="0">
              <a:latin typeface="+mj-lt"/>
            </a:endParaRPr>
          </a:p>
          <a:p>
            <a:pPr algn="l"/>
            <a:r>
              <a:rPr lang="en-US" sz="1100" b="1" i="0" u="none" strike="noStrike" baseline="0" dirty="0">
                <a:latin typeface="+mj-lt"/>
              </a:rPr>
              <a:t>In-Person Directions:</a:t>
            </a:r>
          </a:p>
          <a:p>
            <a:pPr algn="l">
              <a:buFontTx/>
              <a:buNone/>
            </a:pPr>
            <a:r>
              <a:rPr lang="en-US" sz="1100" b="1" i="0" u="none" strike="noStrike" baseline="0" dirty="0">
                <a:latin typeface="+mj-lt"/>
              </a:rPr>
              <a:t>DISTRIBUTE</a:t>
            </a:r>
            <a:r>
              <a:rPr lang="en-US" sz="1100" b="0" i="0" u="none" strike="noStrike" baseline="0" dirty="0">
                <a:latin typeface="+mj-lt"/>
              </a:rPr>
              <a:t> the Versatility profiles.</a:t>
            </a:r>
          </a:p>
          <a:p>
            <a:pPr algn="l">
              <a:buFontTx/>
              <a:buNone/>
            </a:pPr>
            <a:endParaRPr lang="en-US" sz="1100" b="1" i="0" u="none" strike="noStrike" baseline="0" dirty="0">
              <a:latin typeface="+mj-lt"/>
            </a:endParaRPr>
          </a:p>
          <a:p>
            <a:pPr algn="l">
              <a:buFontTx/>
              <a:buNone/>
            </a:pPr>
            <a:r>
              <a:rPr lang="en-US" sz="1100" b="1" i="0" u="none" strike="noStrike" baseline="0" dirty="0">
                <a:latin typeface="+mj-lt"/>
              </a:rPr>
              <a:t>ASK</a:t>
            </a:r>
            <a:r>
              <a:rPr lang="en-US" sz="1100" b="0" i="0" u="none" strike="noStrike" baseline="0" dirty="0">
                <a:latin typeface="+mj-lt"/>
              </a:rPr>
              <a:t> participants to read their profiles and consider ways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ea typeface="ヒラギノ角ゴ Pro W3" pitchFamily="4" charset="-128"/>
                <a:cs typeface="ヒラギノ角ゴ Pro W3" pitchFamily="4" charset="-128"/>
              </a:rPr>
              <a:t>VIRTUAL </a:t>
            </a:r>
            <a:r>
              <a:rPr lang="en-US" sz="1100" b="1" i="0" u="none" strike="noStrike" baseline="0" dirty="0" err="1">
                <a:latin typeface="+mj-lt"/>
                <a:ea typeface="ヒラギノ角ゴ Pro W3" pitchFamily="4" charset="-128"/>
                <a:cs typeface="ヒラギノ角ゴ Pro W3" pitchFamily="4" charset="-128"/>
              </a:rPr>
              <a:t>DELIVERY</a:t>
            </a:r>
            <a:r>
              <a:rPr lang="en-US" sz="1100" b="0" i="0" u="none" strike="noStrike" baseline="0" dirty="0" err="1">
                <a:latin typeface="+mj-lt"/>
                <a:ea typeface="ヒラギノ角ゴ Pro W3" pitchFamily="4" charset="-128"/>
                <a:cs typeface="ヒラギノ角ゴ Pro W3" pitchFamily="4" charset="-128"/>
              </a:rPr>
              <a:t>：If</a:t>
            </a:r>
            <a:r>
              <a:rPr lang="en-US" sz="1100" b="0" i="0" u="none" strike="noStrike" baseline="0" dirty="0">
                <a:latin typeface="+mj-lt"/>
                <a:ea typeface="ヒラギノ角ゴ Pro W3" pitchFamily="4" charset="-128"/>
                <a:cs typeface="ヒラギノ角ゴ Pro W3" pitchFamily="4" charset="-128"/>
              </a:rPr>
              <a:t> delivering virtually, learners will have downloaded their profiles earlier.</a:t>
            </a:r>
            <a:endParaRPr lang="en-US" sz="1100" dirty="0">
              <a:latin typeface="+mj-lt"/>
              <a:ea typeface="ヒラギノ角ゴ Pro W3" pitchFamily="4" charset="-128"/>
              <a:cs typeface="ヒラギノ角ゴ Pro W3" pitchFamily="4" charset="-128"/>
            </a:endParaRP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30</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32</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34</a:t>
            </a:fld>
            <a:endParaRPr lang="en-US" dirty="0"/>
          </a:p>
        </p:txBody>
      </p:sp>
    </p:spTree>
    <p:extLst>
      <p:ext uri="{BB962C8B-B14F-4D97-AF65-F5344CB8AC3E}">
        <p14:creationId xmlns:p14="http://schemas.microsoft.com/office/powerpoint/2010/main" val="3344509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35</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3624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IS USED ONLY WITH THE PAPER PROFILE.</a:t>
            </a:r>
          </a:p>
          <a:p>
            <a:pPr algn="l"/>
            <a:endParaRPr lang="en-US" sz="1100" b="1" i="0" u="none" strike="noStrike" baseline="0" dirty="0">
              <a:latin typeface="+mj-lt"/>
            </a:endParaRPr>
          </a:p>
          <a:p>
            <a:pPr algn="l"/>
            <a:r>
              <a:rPr lang="en-US" sz="1100" b="1" i="0" u="none" strike="noStrike" baseline="0" dirty="0">
                <a:latin typeface="+mj-lt"/>
              </a:rPr>
              <a:t>SAY</a:t>
            </a:r>
            <a:r>
              <a:rPr lang="en-US" sz="1100" b="0" i="0" u="none" strike="noStrike" baseline="0" dirty="0">
                <a:latin typeface="+mj-lt"/>
              </a:rPr>
              <a:t> while identifying your SOCIAL STYLE can help you understand your behavioral preferences, by itself, knowing your Style doesn’t necessarily help you be more effective. As I’ve said, there is no good or bad Style. What is important is how you adjust your behavior when working with others. That’s where Versatility comes in. </a:t>
            </a:r>
          </a:p>
          <a:p>
            <a:pPr algn="l"/>
            <a:endParaRPr lang="en-US" sz="1100" b="0" i="0" u="none" strike="noStrike" baseline="0" dirty="0">
              <a:latin typeface="+mj-lt"/>
            </a:endParaRPr>
          </a:p>
          <a:p>
            <a:pPr algn="l"/>
            <a:r>
              <a:rPr lang="en-US" sz="1100" b="0" i="0" u="none" strike="noStrike" baseline="0" dirty="0">
                <a:latin typeface="+mj-lt"/>
              </a:rPr>
              <a:t>Versatility is your ability to adjust your behavior to meet others’ Style preferences in the areas of Image, Presentation, Competence, and Feedback.</a:t>
            </a:r>
            <a:endParaRPr lang="en-US" sz="1100" b="1" i="0" u="none" strike="noStrike" baseline="0" dirty="0">
              <a:solidFill>
                <a:srgbClr val="000000"/>
              </a:solidFill>
              <a:latin typeface="+mj-lt"/>
            </a:endParaRP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SAY </a:t>
            </a:r>
            <a:r>
              <a:rPr lang="en-US" sz="1100" dirty="0">
                <a:latin typeface="+mj-lt"/>
              </a:rPr>
              <a:t>When you are not consistent in your behavior, you’re usually focusing on your own tension and Style needs. When you consistently show Versatility, you’re focusing on meeting others’ Style needs, which reduces their tension. </a:t>
            </a:r>
            <a:r>
              <a:rPr lang="en-US" sz="1100" b="0" i="0" u="none" strike="noStrike" baseline="0" dirty="0">
                <a:solidFill>
                  <a:srgbClr val="000000"/>
                </a:solidFill>
                <a:latin typeface="+mj-lt"/>
              </a:rPr>
              <a:t>When you are consistent, the more effective you will be. </a:t>
            </a:r>
          </a:p>
          <a:p>
            <a:endParaRPr lang="en-US" sz="1100" dirty="0">
              <a:latin typeface="+mj-lt"/>
            </a:endParaRPr>
          </a:p>
        </p:txBody>
      </p:sp>
      <p:sp>
        <p:nvSpPr>
          <p:cNvPr id="4" name="Header Placeholder 3"/>
          <p:cNvSpPr>
            <a:spLocks noGrp="1"/>
          </p:cNvSpPr>
          <p:nvPr>
            <p:ph type="hdr" sz="quarter"/>
          </p:nvPr>
        </p:nvSpPr>
        <p:spPr/>
        <p:txBody>
          <a:bodyPr/>
          <a:lstStyle/>
          <a:p>
            <a:r>
              <a:rPr lang="en-US" dirty="0"/>
              <a:t>Versatility</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36</a:t>
            </a:fld>
            <a:endParaRPr lang="en-US" dirty="0"/>
          </a:p>
        </p:txBody>
      </p:sp>
      <p:graphicFrame>
        <p:nvGraphicFramePr>
          <p:cNvPr id="7" name="Table 7">
            <a:extLst>
              <a:ext uri="{FF2B5EF4-FFF2-40B4-BE49-F238E27FC236}">
                <a16:creationId xmlns:a16="http://schemas.microsoft.com/office/drawing/2014/main" id="{1AF267E7-461B-4A20-9818-AF591AEDDF0F}"/>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1039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8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ONLY USED WITH PAPER PROFILE.</a:t>
            </a:r>
          </a:p>
          <a:p>
            <a:pPr algn="l"/>
            <a:endParaRPr lang="en-US" sz="1100" b="0" i="0" u="none" strike="noStrike" baseline="0" dirty="0">
              <a:latin typeface="+mj-lt"/>
            </a:endParaRP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score their Versatility Questionnaires following the instructions on the slide.</a:t>
            </a:r>
          </a:p>
          <a:p>
            <a:pPr algn="l"/>
            <a:r>
              <a:rPr lang="en-US" sz="1100" b="0" i="0" u="none" strike="noStrike" baseline="0" dirty="0">
                <a:latin typeface="+mj-lt"/>
              </a:rPr>
              <a:t>2. </a:t>
            </a:r>
            <a:r>
              <a:rPr lang="en-US" sz="1100" b="1" i="0" u="none" strike="noStrike" baseline="0" dirty="0">
                <a:latin typeface="+mj-lt"/>
              </a:rPr>
              <a:t>SAY</a:t>
            </a:r>
            <a:r>
              <a:rPr lang="en-US" sz="1100" b="0" i="0" u="none" strike="noStrike" baseline="0" dirty="0">
                <a:latin typeface="+mj-lt"/>
              </a:rPr>
              <a:t> before we discuss Versatility, I’d like you to score your Versatility Questionnaire.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dirty="0">
                <a:latin typeface="+mj-lt"/>
                <a:ea typeface="ヒラギノ角ゴ Pro W3" pitchFamily="4" charset="-128"/>
                <a:cs typeface="ヒラギノ角ゴ Pro W3" pitchFamily="4" charset="-128"/>
              </a:rPr>
              <a:t>After scoring is complete, </a:t>
            </a:r>
            <a:r>
              <a:rPr lang="en-US" sz="1100" b="1" dirty="0">
                <a:latin typeface="+mj-lt"/>
                <a:ea typeface="ヒラギノ角ゴ Pro W3" pitchFamily="4" charset="-128"/>
                <a:cs typeface="ヒラギノ角ゴ Pro W3" pitchFamily="4" charset="-128"/>
              </a:rPr>
              <a:t>ASK</a:t>
            </a:r>
            <a:r>
              <a:rPr lang="en-US" sz="1100" dirty="0">
                <a:latin typeface="+mj-lt"/>
                <a:ea typeface="ヒラギノ角ゴ Pro W3" pitchFamily="4" charset="-128"/>
                <a:cs typeface="ヒラギノ角ゴ Pro W3" pitchFamily="4" charset="-128"/>
              </a:rPr>
              <a:t> Is anyone </a:t>
            </a:r>
            <a:r>
              <a:rPr lang="en-US" sz="1100" dirty="0" err="1">
                <a:latin typeface="+mj-lt"/>
                <a:ea typeface="ヒラギノ角ゴ Pro W3" pitchFamily="4" charset="-128"/>
                <a:cs typeface="ヒラギノ角ゴ Pro W3" pitchFamily="4" charset="-128"/>
              </a:rPr>
              <a:t>surprised？Are</a:t>
            </a:r>
            <a:r>
              <a:rPr lang="en-US" sz="1100" dirty="0">
                <a:latin typeface="+mj-lt"/>
                <a:ea typeface="ヒラギノ角ゴ Pro W3" pitchFamily="4" charset="-128"/>
                <a:cs typeface="ヒラギノ角ゴ Pro W3" pitchFamily="4" charset="-128"/>
              </a:rPr>
              <a:t> there any questions or concerns？ </a:t>
            </a:r>
          </a:p>
          <a:p>
            <a:r>
              <a:rPr lang="en-US" sz="1100" dirty="0">
                <a:latin typeface="+mj-lt"/>
                <a:ea typeface="ヒラギノ角ゴ Pro W3" pitchFamily="4" charset="-128"/>
                <a:cs typeface="ヒラギノ角ゴ Pro W3" pitchFamily="4" charset="-128"/>
              </a:rPr>
              <a:t> </a:t>
            </a:r>
          </a:p>
          <a:p>
            <a:r>
              <a:rPr lang="en-US" sz="1100" dirty="0">
                <a:latin typeface="+mj-lt"/>
                <a:ea typeface="ヒラギノ角ゴ Pro W3" pitchFamily="4" charset="-128"/>
                <a:cs typeface="ヒラギノ角ゴ Pro W3" pitchFamily="4" charset="-128"/>
              </a:rPr>
              <a:t>The Versatility profile reflects how you see yourself. Keep in mind that others may see you differently. </a:t>
            </a: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37</a:t>
            </a:fld>
            <a:endParaRPr lang="en-US" dirty="0"/>
          </a:p>
        </p:txBody>
      </p:sp>
    </p:spTree>
    <p:extLst>
      <p:ext uri="{BB962C8B-B14F-4D97-AF65-F5344CB8AC3E}">
        <p14:creationId xmlns:p14="http://schemas.microsoft.com/office/powerpoint/2010/main" val="2824955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algn="l"/>
            <a:r>
              <a:rPr lang="en-US" sz="1100" b="1" i="0" u="none" strike="noStrike" baseline="0" dirty="0">
                <a:latin typeface="+mj-lt"/>
              </a:rPr>
              <a:t>REVIEW</a:t>
            </a:r>
            <a:r>
              <a:rPr lang="en-US" sz="1100" b="0" i="0" u="none" strike="noStrike" baseline="0" dirty="0">
                <a:latin typeface="+mj-lt"/>
              </a:rPr>
              <a:t> the Session objectives. </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Did we meet them?</a:t>
            </a:r>
          </a:p>
          <a:p>
            <a:pPr algn="l"/>
            <a:endParaRPr lang="en-US" sz="1100" b="0" i="0" u="none" strike="noStrike" baseline="0" dirty="0">
              <a:latin typeface="+mj-lt"/>
            </a:endParaRPr>
          </a:p>
          <a:p>
            <a:pPr algn="l"/>
            <a:r>
              <a:rPr lang="en-US" sz="1100" b="1" i="0" u="none" strike="noStrike" baseline="0" dirty="0">
                <a:latin typeface="+mj-lt"/>
              </a:rPr>
              <a:t>HIGHLIGHT</a:t>
            </a:r>
            <a:r>
              <a:rPr lang="en-US" sz="1100" b="0" i="0" u="none" strike="noStrike" baseline="0" dirty="0">
                <a:latin typeface="+mj-lt"/>
              </a:rPr>
              <a:t> key points learned.</a:t>
            </a:r>
          </a:p>
          <a:p>
            <a:pPr algn="l"/>
            <a:endParaRPr lang="en-US" sz="1100" b="0" i="0" u="none" strike="noStrike" baseline="0" dirty="0">
              <a:latin typeface="+mj-lt"/>
            </a:endParaRPr>
          </a:p>
          <a:p>
            <a:pPr algn="l"/>
            <a:r>
              <a:rPr lang="en-US" sz="1100" b="1" i="0" u="none" strike="noStrike" baseline="0" dirty="0">
                <a:latin typeface="+mj-lt"/>
              </a:rPr>
              <a:t>EMPHASIZE</a:t>
            </a:r>
            <a:r>
              <a:rPr lang="en-US" sz="1100" b="0" i="0" u="none" strike="noStrike" baseline="0" dirty="0">
                <a:latin typeface="+mj-lt"/>
              </a:rPr>
              <a:t> importance of verifying self-perception data and, if possible, comparing it to multi-rater feedback.</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38</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539939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3 MINUTES</a:t>
            </a:r>
          </a:p>
          <a:p>
            <a:pPr algn="l"/>
            <a:endParaRPr lang="en-US" sz="1100" b="0" i="0" u="none" strike="noStrike" baseline="0" dirty="0">
              <a:latin typeface="+mj-lt"/>
            </a:endParaRPr>
          </a:p>
          <a:p>
            <a:pPr algn="l"/>
            <a:r>
              <a:rPr lang="en-US" sz="1100" b="0" i="0" u="none" strike="noStrike" baseline="0" dirty="0">
                <a:latin typeface="+mj-lt"/>
              </a:rPr>
              <a:t>As participants take their knowledge of Style back into the workplace, suggest that they do the following:</a:t>
            </a:r>
          </a:p>
          <a:p>
            <a:pPr algn="l"/>
            <a:endParaRPr lang="en-US" sz="1100" b="0"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SHARE</a:t>
            </a:r>
            <a:r>
              <a:rPr lang="en-US" sz="1100" b="0" i="0" u="none" strike="noStrike" baseline="0" dirty="0">
                <a:latin typeface="+mj-lt"/>
              </a:rPr>
              <a:t> their Style with their colleagues and ask them for additional insights into how they can interact more effectively.</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REMIND</a:t>
            </a:r>
            <a:r>
              <a:rPr lang="en-US" sz="1100" b="0" i="0" u="none" strike="noStrike" baseline="0" dirty="0">
                <a:latin typeface="+mj-lt"/>
              </a:rPr>
              <a:t> them that the most objective way to identify a colleague’s Style is by looking for behavior along Assertiveness and Responsiveness.</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POINT OUT</a:t>
            </a:r>
            <a:r>
              <a:rPr lang="en-US" sz="1100" b="0" i="0" u="none" strike="noStrike" baseline="0" dirty="0">
                <a:latin typeface="+mj-lt"/>
              </a:rPr>
              <a:t> to participants that they can use the information in the workbook to help make their interactions with others more productive by following the guidelines for “Knowing Yourself, Controlling Yourself, Knowing Others, and Doing Something for Others.”</a:t>
            </a:r>
          </a:p>
          <a:p>
            <a:pPr marL="285750" indent="-285750" algn="l">
              <a:buFont typeface="Wingdings" panose="05000000000000000000" pitchFamily="2" charset="2"/>
              <a:buChar char="§"/>
            </a:pPr>
            <a:endParaRPr lang="en-US" sz="1100" b="0" i="0" u="none" strike="noStrike" baseline="0" dirty="0">
              <a:latin typeface="+mj-lt"/>
            </a:endParaRPr>
          </a:p>
          <a:p>
            <a:pPr marL="285750" indent="-285750" algn="l">
              <a:buFont typeface="Wingdings" panose="05000000000000000000" pitchFamily="2" charset="2"/>
              <a:buChar char="§"/>
            </a:pPr>
            <a:r>
              <a:rPr lang="en-US" sz="1100" b="0" i="0" u="none" strike="noStrike" baseline="0" dirty="0">
                <a:latin typeface="+mj-lt"/>
              </a:rPr>
              <a:t>Finally, </a:t>
            </a:r>
            <a:r>
              <a:rPr lang="en-US" sz="1100" b="1" i="0" u="none" strike="noStrike" baseline="0" dirty="0">
                <a:latin typeface="+mj-lt"/>
              </a:rPr>
              <a:t>UNDERSCORE</a:t>
            </a:r>
            <a:r>
              <a:rPr lang="en-US" sz="1100" b="0" i="0" u="none" strike="noStrike" baseline="0" dirty="0">
                <a:latin typeface="+mj-lt"/>
              </a:rPr>
              <a:t> that being able to predict the probable future Style behavior of their colleagues is a powerful tool for interpersonal success. Participants now have valuable information to use in developing themselves into more effective individuals.</a:t>
            </a:r>
          </a:p>
          <a:p>
            <a:pPr marL="285750" indent="-285750" algn="l">
              <a:buFont typeface="Wingdings" panose="05000000000000000000" pitchFamily="2" charset="2"/>
              <a:buChar char="§"/>
            </a:pPr>
            <a:endParaRPr lang="en-US" sz="110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39</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8326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3)</a:t>
            </a:r>
          </a:p>
          <a:p>
            <a:pPr algn="l"/>
            <a:endParaRPr lang="en-US" sz="1100" b="0" i="0" u="none" strike="noStrike" baseline="0" dirty="0">
              <a:latin typeface="+mj-lt"/>
            </a:endParaRPr>
          </a:p>
          <a:p>
            <a:r>
              <a:rPr lang="en-US" sz="1100" b="1" i="0" u="none" strike="noStrike" baseline="0" dirty="0">
                <a:latin typeface="+mj-lt"/>
              </a:rPr>
              <a:t>ASK</a:t>
            </a:r>
            <a:r>
              <a:rPr lang="en-US" sz="1100" b="0" i="0" u="none" strike="noStrike" baseline="0" dirty="0">
                <a:latin typeface="+mj-lt"/>
              </a:rPr>
              <a:t> participants to turn to page 3 of the workbook to follow along.</a:t>
            </a:r>
          </a:p>
          <a:p>
            <a:endParaRPr lang="en-US" sz="1100" b="0" i="0" u="none" strike="noStrike" baseline="0" dirty="0">
              <a:solidFill>
                <a:srgbClr val="000000"/>
              </a:solidFill>
              <a:latin typeface="+mj-lt"/>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Coaching, Managing Conflict and Achieving Higher Versatility.</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40</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6345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marL="0" marR="0" lvl="0" indent="0" algn="l" defTabSz="966612" rtl="0" eaLnBrk="1" fontAlgn="auto" latinLnBrk="0" hangingPunct="1">
              <a:lnSpc>
                <a:spcPct val="100000"/>
              </a:lnSpc>
              <a:spcBef>
                <a:spcPts val="211"/>
              </a:spcBef>
              <a:spcAft>
                <a:spcPts val="211"/>
              </a:spcAft>
              <a:buClrTx/>
              <a:buSzTx/>
              <a:buFont typeface="Georgia Pro" panose="02040502050405020303" pitchFamily="18" charset="0"/>
              <a:buChar char="​"/>
              <a:tabLst/>
              <a:defRPr/>
            </a:pPr>
            <a:r>
              <a:rPr lang="en-US" sz="1100" b="1" i="1" dirty="0">
                <a:solidFill>
                  <a:srgbClr val="FF0000"/>
                </a:solidFill>
                <a:latin typeface="Arial" panose="020B0604020202020204" pitchFamily="34" charset="0"/>
              </a:rPr>
              <a:t>THIS SLIDE FOR ONLINE PROFILES ONLY</a:t>
            </a:r>
            <a:endParaRPr lang="en-US" sz="1100" b="1" dirty="0">
              <a:solidFill>
                <a:srgbClr val="000000"/>
              </a:solidFill>
              <a:latin typeface="Arial" panose="020B0604020202020204" pitchFamily="34" charset="0"/>
            </a:endParaRP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41</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6620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defTabSz="966612">
              <a:spcBef>
                <a:spcPts val="211"/>
              </a:spcBef>
              <a:spcAft>
                <a:spcPts val="211"/>
              </a:spcAft>
              <a:defRPr/>
            </a:pPr>
            <a:r>
              <a:rPr lang="en-US" sz="1100" b="1" i="1" dirty="0">
                <a:solidFill>
                  <a:srgbClr val="FF0000"/>
                </a:solidFill>
                <a:latin typeface="Arial" panose="020B0604020202020204" pitchFamily="34" charset="0"/>
              </a:rPr>
              <a:t>THIS SLIDE FOR PAPER SURVEYS ONLY</a:t>
            </a:r>
          </a:p>
          <a:p>
            <a:endParaRPr lang="en-US" sz="1100" dirty="0"/>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Go to tracomlearning.com/registration-paper and register with your email address and subscription code __</a:t>
            </a:r>
            <a:r>
              <a:rPr lang="en-US" sz="1100" b="1" dirty="0">
                <a:solidFill>
                  <a:srgbClr val="000000"/>
                </a:solidFill>
                <a:latin typeface="Arial" panose="020B0604020202020204" pitchFamily="34" charset="0"/>
              </a:rPr>
              <a:t>____-______ </a:t>
            </a:r>
            <a:r>
              <a:rPr lang="en-US" sz="1100" dirty="0"/>
              <a:t>for free, unlimited access to SOCIAL STYLE Navigator®</a:t>
            </a:r>
          </a:p>
          <a:p>
            <a:pPr>
              <a:buNone/>
            </a:pPr>
            <a:endParaRPr lang="en-US" sz="1100" dirty="0"/>
          </a:p>
          <a:p>
            <a:pPr>
              <a:buNone/>
            </a:pPr>
            <a:endParaRPr lang="en-US" sz="1100" dirty="0"/>
          </a:p>
          <a:p>
            <a:pPr algn="l"/>
            <a:r>
              <a:rPr lang="fr-FR" sz="1800" b="1" i="1" u="none" strike="noStrike" baseline="0" dirty="0">
                <a:latin typeface="Museo Sans 700" pitchFamily="50" charset="0"/>
              </a:rPr>
              <a:t>IMPORTANT FACILITATOR NOTE REGARDING SUBSCRIPTION CODES:</a:t>
            </a:r>
          </a:p>
          <a:p>
            <a:pPr algn="l"/>
            <a:r>
              <a:rPr lang="en-US" sz="1800" b="0" i="1" u="none" strike="noStrike" baseline="0" dirty="0">
                <a:latin typeface="Museo Sans 300" pitchFamily="50" charset="0"/>
              </a:rPr>
              <a:t>Your subscription code can be found on the “ATTENTION” colored flyer included in your participant materials shipment. The code is formatted in two sets of 4 numbers separated by a hyphen (</a:t>
            </a:r>
            <a:r>
              <a:rPr lang="en-US" sz="1800" b="0" i="1" u="none" strike="noStrike" baseline="0" dirty="0" err="1">
                <a:latin typeface="Museo Sans 300" pitchFamily="50" charset="0"/>
              </a:rPr>
              <a:t>EXAMPLE：xxxx-xxxx</a:t>
            </a:r>
            <a:r>
              <a:rPr lang="en-US" sz="1800" b="0" i="1" u="none" strike="noStrike" baseline="0" dirty="0">
                <a:latin typeface="Museo Sans 300" pitchFamily="50" charset="0"/>
              </a:rPr>
              <a:t>).  If you do not have the “ATTENTION” flyer included with your materials shipment, please contact TRACOM to receive your subscription code.</a:t>
            </a:r>
            <a:endParaRPr lang="en-US" sz="1100" i="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42</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446621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43</a:t>
            </a:fld>
            <a:endParaRPr lang="en-US" dirty="0"/>
          </a:p>
        </p:txBody>
      </p:sp>
    </p:spTree>
    <p:extLst>
      <p:ext uri="{BB962C8B-B14F-4D97-AF65-F5344CB8AC3E}">
        <p14:creationId xmlns:p14="http://schemas.microsoft.com/office/powerpoint/2010/main" val="3303272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spTree>
    <p:extLst>
      <p:ext uri="{BB962C8B-B14F-4D97-AF65-F5344CB8AC3E}">
        <p14:creationId xmlns:p14="http://schemas.microsoft.com/office/powerpoint/2010/main" val="33583861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spTree>
    <p:extLst>
      <p:ext uri="{BB962C8B-B14F-4D97-AF65-F5344CB8AC3E}">
        <p14:creationId xmlns:p14="http://schemas.microsoft.com/office/powerpoint/2010/main" val="972471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spTree>
    <p:extLst>
      <p:ext uri="{BB962C8B-B14F-4D97-AF65-F5344CB8AC3E}">
        <p14:creationId xmlns:p14="http://schemas.microsoft.com/office/powerpoint/2010/main" val="1774827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4516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lvl="1">
              <a:buNone/>
            </a:pPr>
            <a:r>
              <a:rPr lang="en-US" sz="1050" b="1" dirty="0"/>
              <a:t>SAY</a:t>
            </a:r>
            <a:r>
              <a:rPr lang="en-US" sz="1050" b="0" dirty="0"/>
              <a:t> Thank you. Do you have final questions?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a16="http://schemas.microsoft.com/office/drawing/2014/main" xmlns="">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2948207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0" i="0" u="none" strike="noStrike" baseline="0" dirty="0">
                <a:solidFill>
                  <a:srgbClr val="000000"/>
                </a:solidFill>
                <a:latin typeface="+mj-lt"/>
              </a:rPr>
              <a:t>You can use the following exercises to enhance the session to best meet the needs of your participants.</a:t>
            </a: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2999151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4)</a:t>
            </a:r>
          </a:p>
          <a:p>
            <a:pPr algn="l"/>
            <a:endParaRPr lang="en-US" sz="1100" b="0" i="0" u="none" strike="noStrike" baseline="0" dirty="0">
              <a:latin typeface="+mj-lt"/>
            </a:endParaRPr>
          </a:p>
          <a:p>
            <a:r>
              <a:rPr lang="en-US" sz="1100" b="1" i="0" u="none" strike="noStrike" baseline="0" dirty="0">
                <a:latin typeface="+mj-lt"/>
              </a:rPr>
              <a:t>ASK</a:t>
            </a:r>
            <a:r>
              <a:rPr lang="en-US" sz="1100" b="0" i="0" u="none" strike="noStrike" baseline="0" dirty="0">
                <a:latin typeface="+mj-lt"/>
              </a:rPr>
              <a:t> participants to turn to page 4 of the workbook to follow along.</a:t>
            </a:r>
          </a:p>
          <a:p>
            <a:endParaRPr lang="en-US" sz="1100" b="0" i="0" u="none" strike="noStrike" baseline="0" dirty="0">
              <a:solidFill>
                <a:srgbClr val="000000"/>
              </a:solidFill>
              <a:latin typeface="+mj-lt"/>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sub-conscious (below our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1" dirty="0">
                <a:latin typeface="+mj-lt"/>
                <a:ea typeface="ヒラギノ角ゴ Pro W3" pitchFamily="4" charset="-128"/>
                <a:cs typeface="ヒラギノ角ゴ Pro W3" pitchFamily="4" charset="-128"/>
              </a:rPr>
              <a:t>Guidelines for Observing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a:lnSpc>
                <a:spcPct val="80000"/>
              </a:lnSpc>
            </a:pPr>
            <a:r>
              <a:rPr lang="en-US" sz="1100" b="1" dirty="0">
                <a:latin typeface="+mj-lt"/>
                <a:ea typeface="ヒラギノ角ゴ Pro W3" pitchFamily="4" charset="-128"/>
                <a:cs typeface="ヒラギノ角ゴ Pro W3" pitchFamily="4" charset="-128"/>
              </a:rPr>
              <a:t>Purpose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The purpose of this exercise is to familiarize participants with the rules for identifying another person's SOCIAL STYLE.</a:t>
            </a:r>
          </a:p>
          <a:p>
            <a:pPr marL="171450" indent="-171450">
              <a:lnSpc>
                <a:spcPct val="80000"/>
              </a:lnSpc>
              <a:buFont typeface="Wingdings" panose="05000000000000000000" pitchFamily="2" charset="2"/>
              <a:buChar char="§"/>
            </a:pPr>
            <a:endParaRPr lang="en-US" sz="1100"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Recommended Time: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10  minutes</a:t>
            </a:r>
          </a:p>
          <a:p>
            <a:pPr>
              <a:lnSpc>
                <a:spcPct val="80000"/>
              </a:lnSpc>
            </a:pPr>
            <a:endParaRPr lang="en-US" sz="1100" b="1"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Materials Needed</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None</a:t>
            </a:r>
          </a:p>
          <a:p>
            <a:pPr>
              <a:lnSpc>
                <a:spcPct val="80000"/>
              </a:lnSpc>
            </a:pPr>
            <a:endParaRPr lang="en-US" sz="1100" b="1"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Directions</a:t>
            </a:r>
            <a:endParaRPr lang="en-US" sz="1100" dirty="0">
              <a:latin typeface="+mj-lt"/>
              <a:ea typeface="ヒラギノ角ゴ Pro W3" pitchFamily="4" charset="-128"/>
              <a:cs typeface="ヒラギノ角ゴ Pro W3" pitchFamily="4" charset="-128"/>
            </a:endParaRPr>
          </a:p>
          <a:p>
            <a:r>
              <a:rPr lang="en-US" sz="1100" b="1" i="0" u="none" strike="noStrike" baseline="0" dirty="0">
                <a:solidFill>
                  <a:srgbClr val="000000"/>
                </a:solidFill>
                <a:latin typeface="+mj-lt"/>
              </a:rPr>
              <a:t>SAY </a:t>
            </a:r>
            <a:r>
              <a:rPr lang="en-US" sz="1100" b="0" i="0" u="none" strike="noStrike" baseline="0" dirty="0">
                <a:solidFill>
                  <a:srgbClr val="000000"/>
                </a:solidFill>
                <a:latin typeface="+mj-lt"/>
              </a:rPr>
              <a:t>The more accurately we are able to observe our colleagues’ Styles, the better we will be able to adapt our own behavior to display greater Versatility.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participants to take notes on ways of implementing the best practices.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DESCRIBE </a:t>
            </a:r>
            <a:r>
              <a:rPr lang="en-US" sz="1100" b="0" i="0" u="none" strike="noStrike" baseline="0" dirty="0">
                <a:solidFill>
                  <a:srgbClr val="000000"/>
                </a:solidFill>
                <a:latin typeface="+mj-lt"/>
              </a:rPr>
              <a:t>the best practices:</a:t>
            </a:r>
            <a:endParaRPr lang="en-US" sz="1100" dirty="0">
              <a:latin typeface="+mj-lt"/>
            </a:endParaRPr>
          </a:p>
          <a:p>
            <a:pPr marL="228600" indent="-228600">
              <a:spcBef>
                <a:spcPts val="1500"/>
              </a:spcBef>
              <a:spcAft>
                <a:spcPts val="1000"/>
              </a:spcAft>
              <a:buFont typeface="+mj-lt"/>
              <a:buAutoNum type="arabicPeriod"/>
            </a:pPr>
            <a:r>
              <a:rPr lang="en-US" altLang="en-US" sz="1100" dirty="0">
                <a:latin typeface="+mj-lt"/>
              </a:rPr>
              <a:t>Don’t jump to conclusions</a:t>
            </a:r>
          </a:p>
          <a:p>
            <a:pPr marL="228600" indent="-228600">
              <a:spcBef>
                <a:spcPts val="1500"/>
              </a:spcBef>
              <a:spcAft>
                <a:spcPts val="1000"/>
              </a:spcAft>
              <a:buFont typeface="+mj-lt"/>
              <a:buAutoNum type="arabicPeriod"/>
            </a:pPr>
            <a:r>
              <a:rPr lang="en-US" altLang="en-US" sz="1100" dirty="0">
                <a:latin typeface="+mj-lt"/>
              </a:rPr>
              <a:t>Remain objective</a:t>
            </a:r>
          </a:p>
          <a:p>
            <a:pPr marL="228600" indent="-228600">
              <a:spcBef>
                <a:spcPts val="1500"/>
              </a:spcBef>
              <a:spcAft>
                <a:spcPts val="1000"/>
              </a:spcAft>
              <a:buFont typeface="+mj-lt"/>
              <a:buAutoNum type="arabicPeriod"/>
            </a:pPr>
            <a:r>
              <a:rPr lang="en-US" altLang="en-US" sz="1100" dirty="0">
                <a:latin typeface="+mj-lt"/>
              </a:rPr>
              <a:t>Separate Style behavior from someone’s role or position</a:t>
            </a:r>
          </a:p>
          <a:p>
            <a:pPr marL="228600" indent="-228600">
              <a:spcBef>
                <a:spcPts val="1500"/>
              </a:spcBef>
              <a:spcAft>
                <a:spcPts val="1000"/>
              </a:spcAft>
              <a:buFont typeface="+mj-lt"/>
              <a:buAutoNum type="arabicPeriod"/>
            </a:pPr>
            <a:r>
              <a:rPr lang="en-US" altLang="en-US" sz="1100" dirty="0">
                <a:latin typeface="+mj-lt"/>
              </a:rPr>
              <a:t>A moderate amount of stress can clarify someone’s Style</a:t>
            </a:r>
          </a:p>
          <a:p>
            <a:pPr marL="228600" indent="-228600">
              <a:spcBef>
                <a:spcPts val="1500"/>
              </a:spcBef>
              <a:spcAft>
                <a:spcPts val="1000"/>
              </a:spcAft>
              <a:buFont typeface="+mj-lt"/>
              <a:buAutoNum type="arabicPeriod"/>
            </a:pPr>
            <a:r>
              <a:rPr lang="en-US" altLang="en-US" sz="1100" dirty="0">
                <a:latin typeface="+mj-lt"/>
              </a:rPr>
              <a:t>Get out of the way (be an observer)</a:t>
            </a:r>
          </a:p>
          <a:p>
            <a:pPr marL="228600" indent="-228600">
              <a:buFont typeface="+mj-lt"/>
              <a:buAutoNum type="arabicPeriod"/>
            </a:pPr>
            <a:endParaRPr lang="en-US" sz="1100" dirty="0">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if there are any questions. </a:t>
            </a:r>
          </a:p>
          <a:p>
            <a:endParaRPr lang="en-US" sz="1100" b="0" i="0" u="none" strike="noStrike" baseline="0" dirty="0">
              <a:solidFill>
                <a:srgbClr val="000000"/>
              </a:solidFill>
              <a:latin typeface="+mj-lt"/>
            </a:endParaRPr>
          </a:p>
          <a:p>
            <a:endParaRPr lang="en-US" sz="1100" b="0" i="0" u="none" strike="noStrike" baseline="0" dirty="0">
              <a:solidFill>
                <a:srgbClr val="000000"/>
              </a:solidFill>
              <a:latin typeface="+mj-lt"/>
            </a:endParaRPr>
          </a:p>
          <a:p>
            <a:endParaRPr lang="en-US" sz="1100" b="0" i="0" u="none" strike="noStrike" baseline="0" dirty="0">
              <a:solidFill>
                <a:srgbClr val="000000"/>
              </a:solidFill>
              <a:latin typeface="+mj-lt"/>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spTree>
    <p:extLst>
      <p:ext uri="{BB962C8B-B14F-4D97-AF65-F5344CB8AC3E}">
        <p14:creationId xmlns:p14="http://schemas.microsoft.com/office/powerpoint/2010/main" val="38063366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Style Forum</a:t>
            </a:r>
          </a:p>
          <a:p>
            <a:pPr>
              <a:lnSpc>
                <a:spcPct val="80000"/>
              </a:lnSpc>
            </a:pPr>
            <a:endParaRPr lang="en-US" sz="1100" b="1" i="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The purpose of this exercise is to give participants an opportunity to describe what it is about the opposite SOCIAL STYLE position that creates tension for them when working with people of that Style and to develop insights into how to be more productive with a person who has that Style. </a:t>
            </a:r>
          </a:p>
          <a:p>
            <a:pPr marL="171450" indent="-171450">
              <a:lnSpc>
                <a:spcPct val="80000"/>
              </a:lnSpc>
              <a:buFont typeface="Wingdings" panose="05000000000000000000" pitchFamily="2" charset="2"/>
              <a:buChar char="§"/>
            </a:pPr>
            <a:endParaRPr lang="en-US" sz="1100"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None</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Directions</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Break participants into groups by SOCIAL STYLE position with a maximum of six per group.</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Give each group 10 minutes to discuss and develop a list of behaviors that the opposite SOCIAL STYLE position manifests to create tension that leads to unproductive relationships.</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developed its list, ask the Amiable and Driving Styles to get together to share their lists. Ask the Expressive and Analytical Styles to do the same thing. Each Style should spend five to ten minutes sharing its list and answering clarifying questions. Caution the groups that this is not a time to get defensive.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heard the other’s list, the original groups should get together by themselves to discuss what they can do to interact better with the opposite Style (e.g., those with Expressive Styles would develop a list of what they could do to make the relationship more productive with Analytical Styles). As each group shares its list of what it could do better, the opposite Style group should provide feedback and suggestions as to how appropriate the lists are.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all groups have shared their information with the opposite Style, the whole class discusses what has been learned.</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At the conclusion of the exercise, each group should have valuable information as to how to behave more appropriately with the </a:t>
            </a:r>
            <a:r>
              <a:rPr lang="en-US" sz="1100" b="0" strike="noStrike" baseline="0" dirty="0">
                <a:latin typeface="Times New Roman" pitchFamily="4" charset="0"/>
                <a:ea typeface="ヒラギノ角ゴ Pro W3" pitchFamily="4" charset="-128"/>
                <a:cs typeface="ヒラギノ角ゴ Pro W3" pitchFamily="4" charset="-128"/>
              </a:rPr>
              <a:t>diagonally opposite </a:t>
            </a:r>
            <a:r>
              <a:rPr lang="en-US" sz="1100" dirty="0">
                <a:latin typeface="Times New Roman" pitchFamily="4" charset="0"/>
                <a:ea typeface="ヒラギノ角ゴ Pro W3" pitchFamily="4" charset="-128"/>
                <a:cs typeface="ヒラギノ角ゴ Pro W3" pitchFamily="4" charset="-128"/>
              </a:rPr>
              <a:t>Style. In addition, after the general class discussions, each Style should have valuable information for working with each of the other SOCIAL STYLE positions.</a:t>
            </a:r>
          </a:p>
          <a:p>
            <a:endParaRPr lang="en-US" sz="1100"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spTree>
    <p:extLst>
      <p:ext uri="{BB962C8B-B14F-4D97-AF65-F5344CB8AC3E}">
        <p14:creationId xmlns:p14="http://schemas.microsoft.com/office/powerpoint/2010/main" val="17768293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Versatility Forum</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This exercise helps learners prepare to apply Versatility with a challenging relationship. Each Style group helps one another identify specific actions they can take to show more Versatility.</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Style and Versatility profiles, to help discover specific strategies for showing Versatility.</a:t>
            </a:r>
          </a:p>
          <a:p>
            <a:endParaRPr lang="en-US" sz="1100" b="1" dirty="0">
              <a:latin typeface="Times New Roman" pitchFamily="4" charset="0"/>
              <a:ea typeface="ヒラギノ角ゴ Pro W3" pitchFamily="4" charset="-128"/>
              <a:cs typeface="ヒラギノ角ゴ Pro W3" pitchFamily="4" charset="-128"/>
            </a:endParaRPr>
          </a:p>
          <a:p>
            <a:r>
              <a:rPr lang="en-US" sz="1100" b="1" dirty="0">
                <a:latin typeface="Times New Roman" pitchFamily="4" charset="0"/>
                <a:ea typeface="ヒラギノ角ゴ Pro W3" pitchFamily="4" charset="-128"/>
                <a:cs typeface="ヒラギノ角ゴ Pro W3" pitchFamily="4" charset="-128"/>
              </a:rPr>
              <a:t>Directions</a:t>
            </a:r>
            <a:endParaRPr lang="en-US" sz="1100" b="1"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DIVIDE </a:t>
            </a:r>
            <a:r>
              <a:rPr lang="en-US" sz="1100" dirty="0">
                <a:solidFill>
                  <a:srgbClr val="000000"/>
                </a:solidFill>
                <a:latin typeface="Arial" panose="020B0604020202020204" pitchFamily="34" charset="0"/>
              </a:rPr>
              <a:t>participants into Style groups and assign them to virtual breakout rooms (or separate areas of a physical space).</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PROVIDE </a:t>
            </a:r>
            <a:r>
              <a:rPr lang="en-US" sz="1100" dirty="0">
                <a:solidFill>
                  <a:srgbClr val="000000"/>
                </a:solidFill>
                <a:latin typeface="Arial" panose="020B0604020202020204" pitchFamily="34" charset="0"/>
              </a:rPr>
              <a:t>instructions on the slide.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Nominate a spokesperson to represent your Style group. Take note of anything unique or insightful that you want to share with the whole group. We don’t want you to repeat everything that was said, only key takeaways.</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the activity, carefully monitoring time and adding value as appropriate.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CLOSE </a:t>
            </a:r>
            <a:r>
              <a:rPr lang="en-US" sz="1100" dirty="0">
                <a:solidFill>
                  <a:srgbClr val="000000"/>
                </a:solidFill>
                <a:latin typeface="Arial" panose="020B0604020202020204" pitchFamily="34" charset="0"/>
              </a:rPr>
              <a:t>the Versatility Forum by </a:t>
            </a:r>
            <a:r>
              <a:rPr lang="en-US" sz="1100" b="1" dirty="0">
                <a:solidFill>
                  <a:srgbClr val="000000"/>
                </a:solidFill>
                <a:latin typeface="Arial" panose="020B0604020202020204" pitchFamily="34" charset="0"/>
              </a:rPr>
              <a:t>ASKING </a:t>
            </a:r>
            <a:r>
              <a:rPr lang="en-US" sz="1100" dirty="0">
                <a:solidFill>
                  <a:srgbClr val="000000"/>
                </a:solidFill>
                <a:latin typeface="Arial" panose="020B0604020202020204" pitchFamily="34" charset="0"/>
              </a:rPr>
              <a:t>for questions and </a:t>
            </a:r>
            <a:r>
              <a:rPr lang="en-US" sz="1100" b="1" dirty="0">
                <a:solidFill>
                  <a:srgbClr val="000000"/>
                </a:solidFill>
                <a:latin typeface="Arial" panose="020B0604020202020204" pitchFamily="34" charset="0"/>
              </a:rPr>
              <a:t>EMPHASIZING </a:t>
            </a:r>
            <a:r>
              <a:rPr lang="en-US" sz="1100" dirty="0">
                <a:solidFill>
                  <a:srgbClr val="000000"/>
                </a:solidFill>
                <a:latin typeface="Arial" panose="020B0604020202020204" pitchFamily="34" charset="0"/>
              </a:rPr>
              <a:t>any key insights participants made. </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spTree>
    <p:extLst>
      <p:ext uri="{BB962C8B-B14F-4D97-AF65-F5344CB8AC3E}">
        <p14:creationId xmlns:p14="http://schemas.microsoft.com/office/powerpoint/2010/main" val="22146905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SOCIAL STYLE Navigator</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eaLnBrk="1" hangingPunct="1">
              <a:buFont typeface="Wingdings" panose="05000000000000000000" pitchFamily="2" charset="2"/>
              <a:buChar char="§"/>
            </a:pPr>
            <a:r>
              <a:rPr lang="en-US" sz="1100" dirty="0">
                <a:ea typeface="ヒラギノ角ゴ Pro W3" pitchFamily="4" charset="-128"/>
                <a:cs typeface="ヒラギノ角ゴ Pro W3" pitchFamily="4" charset="-128"/>
              </a:rPr>
              <a:t>To use SOCIAL STYLE Navigator to improve your effectiveness.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Login to tracomlearning.com and navigate to the Tools tab</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lvl="1" indent="-171450" eaLnBrk="1" hangingPunct="1">
              <a:buFont typeface="Wingdings" panose="05000000000000000000" pitchFamily="2" charset="2"/>
              <a:buChar char="§"/>
            </a:pPr>
            <a:r>
              <a:rPr lang="en-US" sz="1100" b="0" dirty="0"/>
              <a:t>Determine a person or situation (such as team meetings) where you want to improve your effectiveness.</a:t>
            </a:r>
          </a:p>
          <a:p>
            <a:pPr marL="171450" lvl="1" indent="-171450" eaLnBrk="1" hangingPunct="1">
              <a:buFont typeface="Wingdings" panose="05000000000000000000" pitchFamily="2" charset="2"/>
              <a:buChar char="§"/>
            </a:pPr>
            <a:r>
              <a:rPr lang="en-US" sz="1100" b="0" dirty="0"/>
              <a:t>Login to tracomlearning.com and select SOCIAL STYLE Navigator from the Tools tab.</a:t>
            </a:r>
          </a:p>
          <a:p>
            <a:pPr marL="171450" lvl="1" indent="-171450" eaLnBrk="1" hangingPunct="1">
              <a:buFont typeface="Wingdings" panose="05000000000000000000" pitchFamily="2" charset="2"/>
              <a:buChar char="§"/>
            </a:pPr>
            <a:r>
              <a:rPr lang="en-US" sz="1100" b="0" dirty="0"/>
              <a:t>Use the “Estimator” to estimate the Style of the person you identified. If multiple people are involved, do this for each person or skip this step for now.</a:t>
            </a:r>
          </a:p>
          <a:p>
            <a:pPr marL="171450" lvl="1" indent="-171450" eaLnBrk="1" hangingPunct="1">
              <a:buFont typeface="Wingdings" panose="05000000000000000000" pitchFamily="2" charset="2"/>
              <a:buChar char="§"/>
            </a:pPr>
            <a:r>
              <a:rPr lang="en-US" sz="1100" b="0" dirty="0"/>
              <a:t>Examine the list of topics under the “Advisor” tab to find the relevant advice area and click on it.</a:t>
            </a:r>
          </a:p>
          <a:p>
            <a:pPr marL="171450" lvl="1" indent="-171450" eaLnBrk="1" hangingPunct="1">
              <a:buFont typeface="Wingdings" panose="05000000000000000000" pitchFamily="2" charset="2"/>
              <a:buChar char="§"/>
            </a:pPr>
            <a:r>
              <a:rPr lang="en-US" sz="1100" b="0" dirty="0"/>
              <a:t>Read the advice and print the page if needed to keep with you.</a:t>
            </a:r>
          </a:p>
          <a:p>
            <a:pPr marL="171450" marR="0" lvl="0" indent="-171450" algn="l" defTabSz="914400" rtl="0" eaLnBrk="1" fontAlgn="auto" latinLnBrk="0" hangingPunct="1">
              <a:lnSpc>
                <a:spcPct val="90000"/>
              </a:lnSpc>
              <a:spcBef>
                <a:spcPts val="200"/>
              </a:spcBef>
              <a:spcAft>
                <a:spcPts val="200"/>
              </a:spcAft>
              <a:buClrTx/>
              <a:buSzTx/>
              <a:buFont typeface="Wingdings" panose="05000000000000000000" pitchFamily="2" charset="2"/>
              <a:buChar char="§"/>
              <a:tabLst/>
              <a:defRPr/>
            </a:pPr>
            <a:r>
              <a:rPr lang="en-US" sz="1100" dirty="0"/>
              <a:t>As a group, discuss any insights that were learned.</a:t>
            </a:r>
          </a:p>
          <a:p>
            <a:pPr marL="171450" indent="-171450">
              <a:lnSpc>
                <a:spcPct val="90000"/>
              </a:lnSpc>
              <a:buFont typeface="Wingdings" panose="05000000000000000000" pitchFamily="2" charset="2"/>
              <a:buChar char="§"/>
            </a:pPr>
            <a:endParaRPr lang="en-US" b="0" dirty="0">
              <a:latin typeface="Times New Roman" pitchFamily="4" charset="0"/>
              <a:ea typeface="ヒラギノ角ゴ Pro W3" pitchFamily="4" charset="-128"/>
              <a:cs typeface="ヒラギノ角ゴ Pro W3" pitchFamily="4" charset="-128"/>
            </a:endParaRP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spTree>
    <p:extLst>
      <p:ext uri="{BB962C8B-B14F-4D97-AF65-F5344CB8AC3E}">
        <p14:creationId xmlns:p14="http://schemas.microsoft.com/office/powerpoint/2010/main" val="25757298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Versatility Action Plan</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a:lnSpc>
                <a:spcPct val="90000"/>
              </a:lnSpc>
              <a:buFont typeface="Wingdings" panose="05000000000000000000" pitchFamily="2" charset="2"/>
              <a:buChar char="§"/>
            </a:pPr>
            <a:r>
              <a:rPr lang="en-US" sz="1100" dirty="0">
                <a:ea typeface="ヒラギノ角ゴ Pro W3" pitchFamily="4" charset="-128"/>
                <a:cs typeface="ヒラギノ角ゴ Pro W3" pitchFamily="4" charset="-128"/>
              </a:rPr>
              <a:t>To develop a specific action plan for increasing your Versatility</a:t>
            </a:r>
            <a:r>
              <a:rPr lang="en-US" dirty="0">
                <a:latin typeface="Times New Roman" pitchFamily="4" charset="0"/>
                <a:ea typeface="ヒラギノ角ゴ Pro W3" pitchFamily="4" charset="-128"/>
                <a:cs typeface="ヒラギノ角ゴ Pro W3" pitchFamily="4" charset="-128"/>
              </a:rPr>
              <a:t>.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Versatility Profile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Read your Versatility profile to understand your behavior.</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Review the strategies provided in the three </a:t>
            </a:r>
            <a:r>
              <a:rPr lang="en-US" sz="1100" kern="1200" dirty="0" err="1">
                <a:solidFill>
                  <a:schemeClr val="tx1"/>
                </a:solidFill>
                <a:latin typeface="Times New Roman" pitchFamily="4" charset="0"/>
                <a:ea typeface="ヒラギノ角ゴ Pro W3" pitchFamily="4" charset="-128"/>
              </a:rPr>
              <a:t>sections：Ways</a:t>
            </a:r>
            <a:r>
              <a:rPr lang="en-US" sz="1100" kern="1200" dirty="0">
                <a:solidFill>
                  <a:schemeClr val="tx1"/>
                </a:solidFill>
                <a:latin typeface="Times New Roman" pitchFamily="4" charset="0"/>
                <a:ea typeface="ヒラギノ角ゴ Pro W3" pitchFamily="4" charset="-128"/>
              </a:rPr>
              <a:t> to Improve Presentation, Ways to Improve Competence, and Ways to Improve Feedback.</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Within each area, decide on one or two specific actions that you will take, and write these down.</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Pair up with another person (or small group) and discuss your plan</a:t>
            </a:r>
            <a:r>
              <a:rPr lang="en-US" sz="1100" kern="1200" dirty="0">
                <a:solidFill>
                  <a:schemeClr val="tx1"/>
                </a:solidFill>
                <a:latin typeface="Times New Roman" pitchFamily="4" charset="0"/>
                <a:ea typeface="ヒラギノ角ゴ Pro W3" pitchFamily="4" charset="-128"/>
                <a:cs typeface="ヒラギノ角ゴ Pro W3" pitchFamily="4" charset="-128"/>
              </a:rPr>
              <a:t>.</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spTree>
    <p:extLst>
      <p:ext uri="{BB962C8B-B14F-4D97-AF65-F5344CB8AC3E}">
        <p14:creationId xmlns:p14="http://schemas.microsoft.com/office/powerpoint/2010/main" val="2462124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marL="0" indent="0" algn="l">
              <a:buFont typeface="Arial" panose="020B0604020202020204" pitchFamily="34" charset="0"/>
              <a:buNone/>
            </a:pPr>
            <a:endParaRPr lang="en-US" sz="1100" b="0" i="0" u="none" strike="noStrike" baseline="0" dirty="0">
              <a:latin typeface="+mj-lt"/>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415658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a:t>
            </a:r>
            <a:r>
              <a:rPr lang="en-US" dirty="0" err="1"/>
              <a:t>dimensions：Assertiveness</a:t>
            </a:r>
            <a:r>
              <a:rPr lang="en-US" dirty="0"/>
              <a:t>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5)</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 5 of the workbook.</a:t>
            </a:r>
          </a:p>
          <a:p>
            <a:pPr algn="l"/>
            <a:endParaRPr lang="en-US" sz="1100" b="0" i="0" u="none" strike="noStrike" baseline="0" dirty="0">
              <a:latin typeface="+mj-lt"/>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 </a:t>
            </a:r>
            <a:r>
              <a:rPr lang="en-US" sz="1100" b="1" i="0" u="none" strike="noStrike" baseline="0" dirty="0">
                <a:latin typeface="+mj-lt"/>
              </a:rPr>
              <a:t>(Participant Workbook page 5)</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examples of verbal and non-verbal clues for Ask-Assertive and Tell-Assertive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a:p>
            <a:endParaRPr lang="en-US" sz="1100" dirty="0">
              <a:solidFill>
                <a:srgbClr val="000000"/>
              </a:solidFill>
              <a:latin typeface="Arial" panose="020B0604020202020204" pitchFamily="34" charset="0"/>
            </a:endParaRPr>
          </a:p>
          <a:p>
            <a:pPr algn="l"/>
            <a:r>
              <a:rPr lang="en-US" sz="1100" b="1" i="0" u="none" strike="noStrike" baseline="0" dirty="0">
                <a:latin typeface="+mj-lt"/>
              </a:rPr>
              <a:t>Optional Exercise: Do You Ask or Tell?</a:t>
            </a:r>
          </a:p>
          <a:p>
            <a:pPr algn="l"/>
            <a:r>
              <a:rPr lang="en-US" sz="1100" b="1" i="0" u="none" strike="noStrike" baseline="0" dirty="0">
                <a:latin typeface="+mj-lt"/>
              </a:rPr>
              <a:t>Virtual activity:</a:t>
            </a:r>
          </a:p>
          <a:p>
            <a:pPr marL="171450" indent="-171450" algn="l">
              <a:buFont typeface="Wingdings" panose="05000000000000000000" pitchFamily="2" charset="2"/>
              <a:buChar char="§"/>
            </a:pPr>
            <a:r>
              <a:rPr lang="en-US" sz="1100" b="0" i="0" u="none" strike="noStrike" baseline="0" dirty="0">
                <a:latin typeface="+mj-lt"/>
              </a:rPr>
              <a:t>ASK participants to chat whether they see themselves as more asking or more telling,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buFontTx/>
              <a:buNone/>
            </a:pPr>
            <a:r>
              <a:rPr lang="en-US" sz="1100" b="0" i="0" u="none" strike="noStrike" baseline="0" dirty="0">
                <a:latin typeface="+mj-lt"/>
              </a:rPr>
              <a:t>1. ASK participants to go toward either the left side or right side of the room to indicate whether they see themselves as “more asking” (left) or “more telling” (right).</a:t>
            </a:r>
          </a:p>
          <a:p>
            <a:pPr algn="l">
              <a:buFontTx/>
              <a:buNone/>
            </a:pPr>
            <a:r>
              <a:rPr lang="en-US" sz="1100" b="0" i="0" u="none" strike="noStrike" baseline="0" dirty="0">
                <a:latin typeface="+mj-lt"/>
              </a:rPr>
              <a:t>2. ASK participants to introduce themselves to people around them and to share examples of what they feel makes them more asking or more telling.</a:t>
            </a:r>
          </a:p>
          <a:p>
            <a:pPr algn="l">
              <a:buFontTx/>
              <a:buNone/>
            </a:pPr>
            <a:r>
              <a:rPr lang="en-US" sz="1100" b="0" i="0" u="none" strike="noStrike" baseline="0" dirty="0">
                <a:latin typeface="+mj-lt"/>
              </a:rPr>
              <a:t>3. ASK participants to validate their self-assessment based on whether they asked questions or made statements during their discussions. (Ask Assertive individuals will tend to ask more questions; Tell Assertive individuals will tend to make more statements).</a:t>
            </a:r>
          </a:p>
          <a:p>
            <a:pPr algn="l">
              <a:buFontTx/>
              <a:buNone/>
            </a:pPr>
            <a:r>
              <a:rPr lang="en-US" sz="1100" b="0" i="0" u="none" strike="noStrike" baseline="0" dirty="0">
                <a:latin typeface="+mj-lt"/>
              </a:rPr>
              <a:t>4. ASK if anyone feels as though they might have gone to the wrong place.</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5)</a:t>
            </a:r>
          </a:p>
          <a:p>
            <a:pPr algn="l"/>
            <a:endParaRPr lang="en-US" sz="1100" b="0" i="0" u="none" strike="noStrike" baseline="0" dirty="0">
              <a:latin typeface="+mj-lt"/>
            </a:endParaRPr>
          </a:p>
          <a:p>
            <a:pPr algn="l"/>
            <a:r>
              <a:rPr lang="en-US" sz="1100" b="0" i="0" u="none" strike="noStrike" baseline="0" dirty="0">
                <a:latin typeface="+mj-lt"/>
              </a:rPr>
              <a:t>Participants stay on page 5 of the workbook.</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anchors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2022</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  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  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  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10/28/2022</a:t>
            </a:fld>
            <a:endParaRPr lang="en-US"/>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t>‹#›</a:t>
            </a:fld>
            <a:endParaRPr lang="en-US"/>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10/28/2022</a:t>
            </a:fld>
            <a:endParaRPr lang="en-US"/>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10/28/2022</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10/28/2022</a:t>
            </a:fld>
            <a:endParaRPr lang="en-US"/>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10/28/2022</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10/28/2022</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10/28/2022</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10/28/2022</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10/28/2022</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10/28/2022</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10/28/2022</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Type agenda item tab to place page #	</a:t>
            </a:r>
          </a:p>
          <a:p>
            <a:pPr lvl="0"/>
            <a:r>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10/28/2022</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10/28/2022</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itle 1"/>
          <p:cNvSpPr>
            <a:spLocks noGrp="1"/>
          </p:cNvSpPr>
          <p:nvPr>
            <p:ph type="title"/>
          </p:nvPr>
        </p:nvSpPr>
        <p:spPr>
          <a:xfrm>
            <a:off x="440267" y="368301"/>
            <a:ext cx="6688667" cy="1663700"/>
          </a:xfrm>
        </p:spPr>
        <p:txBody>
          <a:bodyPr anchor="t"/>
          <a:lstStyle>
            <a:lvl1pPr algn="l"/>
          </a:lstStyle>
          <a:p>
            <a:r>
              <a:t>Click to edit Master title style</a:t>
            </a:r>
          </a:p>
        </p:txBody>
      </p:sp>
    </p:spTree>
    <p:extLst>
      <p:ext uri="{BB962C8B-B14F-4D97-AF65-F5344CB8AC3E}">
        <p14:creationId xmlns:p14="http://schemas.microsoft.com/office/powerpoint/2010/main" val="163761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10/28/2022</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10/28/2022</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10/28/2022</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  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  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  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10/28/2022</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10/28/2022</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lstStyle>
          <a:p>
            <a:r>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10/28/2022</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10/28/2022</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a:noAutofit/>
          </a:bodyPr>
          <a:lstStyle/>
          <a:p>
            <a:pPr lvl="0"/>
            <a:r>
              <a:t>Click to edit Master text styles</a:t>
            </a:r>
          </a:p>
          <a:p>
            <a:pPr lvl="1"/>
            <a:r>
              <a:t>Second level</a:t>
            </a:r>
          </a:p>
          <a:p>
            <a:pPr lvl="2"/>
            <a:r>
              <a:t>Third level</a:t>
            </a:r>
          </a:p>
          <a:p>
            <a:pPr lvl="3"/>
            <a:r>
              <a:t>Fourth level</a:t>
            </a:r>
          </a:p>
          <a:p>
            <a:pPr lvl="4"/>
            <a:r>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anchor="ctr">
            <a:noAutofit/>
          </a:bodyPr>
          <a:lstStyle/>
          <a:p>
            <a:endParaRPr b="0" i="0" u="none"/>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anchor="ctr">
            <a:noAutofit/>
          </a:bodyPr>
          <a:lstStyle/>
          <a:p>
            <a:endParaRPr/>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anchor="ctr">
            <a:noAutofit/>
          </a:bodyPr>
          <a:lstStyle/>
          <a:p>
            <a:endParaRPr/>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anchor="ctr"/>
              <a:lstStyle/>
              <a:p>
                <a:endParaRPr/>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anchor="ctr"/>
              <a:lstStyle/>
              <a:p>
                <a:endParaRPr/>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anchor="ctr"/>
              <a:lstStyle/>
              <a:p>
                <a:endParaRPr/>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anchor="ctr"/>
              <a:lstStyle/>
              <a:p>
                <a:endParaRPr/>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anchor="ctr"/>
              <a:lstStyle/>
              <a:p>
                <a:endParaRPr/>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anchor="ctr"/>
              <a:lstStyle/>
              <a:p>
                <a:endParaRPr/>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anchor="ctr"/>
              <a:lstStyle/>
              <a:p>
                <a:pPr lvl="0"/>
                <a:endParaRPr/>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anchor="ctr"/>
              <a:lstStyle/>
              <a:p>
                <a:pPr lvl="0"/>
                <a:endParaRPr/>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anchor="ctr"/>
              <a:lstStyle/>
              <a:p>
                <a:pPr lvl="0"/>
                <a:endParaRPr/>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anchor="ctr"/>
              <a:lstStyle/>
              <a:p>
                <a:endParaRPr/>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anchor="ctr"/>
              <a:lstStyle/>
              <a:p>
                <a:pPr lvl="0"/>
                <a:endParaRPr/>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anchor="ctr">
              <a:noAutofit/>
            </a:bodyPr>
            <a:lstStyle/>
            <a:p>
              <a:pPr lvl="0"/>
              <a:endParaRPr/>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anchor="ctr">
            <a:noAutofit/>
          </a:bodyPr>
          <a:lstStyle/>
          <a:p>
            <a:endParaRPr/>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anchor="ctr">
            <a:noAutofit/>
          </a:bodyPr>
          <a:lstStyle/>
          <a:p>
            <a:pPr lvl="0"/>
            <a:endParaRPr/>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anchor="b">
            <a:noAutofit/>
          </a:bodyPr>
          <a:lstStyle/>
          <a:p>
            <a:r>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anchor="ctr"/>
          <a:lstStyle>
            <a:lvl1pPr algn="l">
              <a:defRPr sz="1200">
                <a:solidFill>
                  <a:schemeClr val="tx1">
                    <a:tint val="75000"/>
                  </a:schemeClr>
                </a:solidFill>
              </a:defRPr>
            </a:lvl1pPr>
          </a:lstStyle>
          <a:p>
            <a:fld id="{8E1A3FCC-2E9A-41AB-ABD9-EE82197F5AC1}" type="datetime1">
              <a:rPr lang="en-US" smtClean="0"/>
              <a:t>10/28/2022</a:t>
            </a:fld>
            <a:endParaRPr lang="en-US"/>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anchor="t" anchorCtr="0"/>
          <a:lstStyle>
            <a:lvl1pPr algn="ctr">
              <a:defRPr sz="1000">
                <a:solidFill>
                  <a:schemeClr val="tx1">
                    <a:tint val="75000"/>
                  </a:schemeClr>
                </a:solidFill>
              </a:defRPr>
            </a:lvl1pPr>
          </a:lstStyle>
          <a:p>
            <a:pPr algn="l"/>
            <a:r>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anchor="t" anchorCtr="0"/>
          <a:lstStyle>
            <a:lvl1pPr algn="r">
              <a:defRPr sz="1000">
                <a:solidFill>
                  <a:schemeClr val="tx1">
                    <a:tint val="75000"/>
                  </a:schemeClr>
                </a:solidFill>
              </a:defRPr>
            </a:lvl1pPr>
          </a:lstStyle>
          <a:p>
            <a:fld id="{1B1CF60C-C85D-47C0-8597-E3BF95F18FA3}" type="slidenum">
              <a:rPr lang="en-US" smtClean="0"/>
              <a:t>‹#›</a:t>
            </a:fld>
            <a:endParaRPr lang="en-US"/>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hf hdr="0" dt="0"/>
  <p:txStyles>
    <p:title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2.png"/><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microsoft.com/office/2007/relationships/hdphoto" Target="../media/hdphoto4.wdp"/></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microsoft.com/office/2007/relationships/hdphoto" Target="../media/hdphoto4.wdp"/></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microsoft.com/office/2007/relationships/hdphoto" Target="../media/hdphoto4.wdp"/></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7222672" cy="1557337"/>
          </a:xfrm>
        </p:spPr>
        <p:txBody>
          <a:bodyPr wrap="square">
            <a:noAutofit/>
          </a:bodyPr>
          <a:lstStyle/>
          <a:p>
            <a:pPr>
              <a:defRPr sz="4000"/>
            </a:pPr>
            <a:r>
              <a:rPr lang="zh-CN" altLang="en-US" dirty="0">
                <a:ea typeface="Noto Sans CJK SC Bold" panose="020B0800000000000000" pitchFamily="34" charset="-128"/>
              </a:rPr>
              <a:t>通过变通能力改善个人效能</a:t>
            </a:r>
            <a:r>
              <a:rPr lang="en-US" altLang="zh-CN" baseline="30000" dirty="0">
                <a:ea typeface="Noto Sans CJK SC Bold" panose="020B0800000000000000" pitchFamily="34" charset="-128"/>
              </a:rPr>
              <a:t>TM</a:t>
            </a:r>
            <a:endParaRPr lang="zh-CN" altLang="en-US" sz="2800" b="0" dirty="0">
              <a:ea typeface="Noto Sans CJK SC Bold" panose="020B0800000000000000" pitchFamily="34" charset="-128"/>
            </a:endParaRPr>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2" name="TextBox 1">
            <a:extLst>
              <a:ext uri="{FF2B5EF4-FFF2-40B4-BE49-F238E27FC236}">
                <a16:creationId xmlns:a16="http://schemas.microsoft.com/office/drawing/2014/main" id="{65C51447-6397-4F21-BF3F-E9B4B7E65743}"/>
              </a:ext>
            </a:extLst>
          </p:cNvPr>
          <p:cNvSpPr txBox="1"/>
          <p:nvPr/>
        </p:nvSpPr>
        <p:spPr>
          <a:xfrm>
            <a:off x="250374" y="6509658"/>
            <a:ext cx="1632857" cy="153888"/>
          </a:xfrm>
          <a:prstGeom prst="rect">
            <a:avLst/>
          </a:prstGeom>
          <a:noFill/>
        </p:spPr>
        <p:txBody>
          <a:bodyPr wrap="square" lIns="0" tIns="0" rIns="0" bIns="0">
            <a:spAutoFit/>
          </a:bodyPr>
          <a:lstStyle/>
          <a:p>
            <a:pPr algn="l">
              <a:defRPr sz="1000"/>
            </a:pPr>
            <a:r>
              <a:rPr lang="en-US" altLang="zh-CN">
                <a:ea typeface="Noto Sans CJK SC Regular" panose="020B0500000000000000" pitchFamily="34" charset="-128"/>
              </a:rPr>
              <a:t>4.0 </a:t>
            </a:r>
            <a:r>
              <a:rPr lang="zh-CN" altLang="en-US">
                <a:ea typeface="Noto Sans CJK SC Regular" panose="020B0500000000000000" pitchFamily="34" charset="-128"/>
              </a:rPr>
              <a:t>版</a:t>
            </a:r>
            <a:endParaRPr lang="zh-CN" altLang="en-US" dirty="0">
              <a:ea typeface="Noto Sans CJK SC Regular" panose="020B0500000000000000" pitchFamily="34" charset="-128"/>
            </a:endParaRPr>
          </a:p>
        </p:txBody>
      </p:sp>
    </p:spTree>
    <p:extLst>
      <p:ext uri="{BB962C8B-B14F-4D97-AF65-F5344CB8AC3E}">
        <p14:creationId xmlns:p14="http://schemas.microsoft.com/office/powerpoint/2010/main" val="605479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zh-CN" altLang="en-US">
                <a:ea typeface="Noto Sans CJK SC Bold" panose="020B0800000000000000" pitchFamily="34" charset="-128"/>
              </a:rPr>
              <a:t>响应性行为</a:t>
            </a:r>
            <a:endParaRPr lang="zh-CN" altLang="en-US" dirty="0">
              <a:ea typeface="Noto Sans CJK SC Bold" panose="020B0800000000000000" pitchFamily="34" charset="-128"/>
            </a:endParaRP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10</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2557360611"/>
              </p:ext>
            </p:extLst>
          </p:nvPr>
        </p:nvGraphicFramePr>
        <p:xfrm>
          <a:off x="8675159" y="2300288"/>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zh-CN" altLang="en-US" noProof="0">
                          <a:latin typeface="Noto Sans CJK SC Regular" panose="020B0500000000000000" pitchFamily="34" charset="-128"/>
                          <a:ea typeface="Noto Sans CJK SC Regular" panose="020B0500000000000000" pitchFamily="34" charset="-128"/>
                        </a:rPr>
                        <a:t>做的</a:t>
                      </a:r>
                    </a:p>
                  </a:txBody>
                  <a:tcPr marL="0" marR="0" marT="0" marB="0" anchor="ctr">
                    <a:solidFill>
                      <a:schemeClr val="accent2"/>
                    </a:solidFill>
                  </a:tcPr>
                </a:tc>
                <a:tc>
                  <a:txBody>
                    <a:bodyPr/>
                    <a:lstStyle/>
                    <a:p>
                      <a:pPr>
                        <a:defRPr>
                          <a:solidFill>
                            <a:schemeClr val="accent6"/>
                          </a:solidFill>
                        </a:defRPr>
                      </a:pPr>
                      <a:r>
                        <a:rPr lang="zh-CN" altLang="en-US" noProof="0" dirty="0">
                          <a:latin typeface="Noto Sans CJK SC Regular" panose="020B0500000000000000" pitchFamily="34" charset="-128"/>
                          <a:ea typeface="Noto Sans CJK SC Regular" panose="020B0500000000000000" pitchFamily="34" charset="-128"/>
                        </a:rPr>
                        <a:t>非言语行为</a:t>
                      </a:r>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39805639"/>
              </p:ext>
            </p:extLst>
          </p:nvPr>
        </p:nvGraphicFramePr>
        <p:xfrm>
          <a:off x="390525" y="2316163"/>
          <a:ext cx="3186641" cy="429684"/>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zh-CN" altLang="en-US" baseline="0" noProof="0" dirty="0">
                          <a:ea typeface="Noto Sans CJK SC Regular" panose="020B0500000000000000" pitchFamily="34" charset="-128"/>
                        </a:rPr>
                        <a:t>说的</a:t>
                      </a:r>
                    </a:p>
                  </a:txBody>
                  <a:tcPr marL="0" marR="0" marT="0" marB="0" anchor="ctr">
                    <a:solidFill>
                      <a:schemeClr val="accent2"/>
                    </a:solidFill>
                  </a:tcPr>
                </a:tc>
                <a:tc>
                  <a:txBody>
                    <a:bodyPr/>
                    <a:lstStyle/>
                    <a:p>
                      <a:pPr>
                        <a:defRPr>
                          <a:solidFill>
                            <a:schemeClr val="accent6"/>
                          </a:solidFill>
                        </a:defRPr>
                      </a:pPr>
                      <a:r>
                        <a:rPr lang="zh-CN" altLang="en-US" baseline="0" noProof="0" dirty="0">
                          <a:ea typeface="Noto Sans CJK SC Regular" panose="020B0500000000000000" pitchFamily="34" charset="-128"/>
                        </a:rPr>
                        <a:t>言语行为</a:t>
                      </a:r>
                    </a:p>
                  </a:txBody>
                  <a:tcPr anchor="ct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dirty="0">
              <a:solidFill>
                <a:schemeClr val="bg1"/>
              </a:solidFill>
              <a:ea typeface="Noto Sans CJK SC Regular" panose="020B0500000000000000" pitchFamily="34" charset="-128"/>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控制情绪</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zh-CN" altLang="en-US">
                <a:latin typeface="Noto Sans CJK SC Black" panose="020B0A00000000000000" pitchFamily="34" charset="-128"/>
                <a:ea typeface="Noto Sans CJK SC Black" panose="020B0A00000000000000" pitchFamily="34" charset="-128"/>
              </a:rPr>
              <a:t>流露情绪</a:t>
            </a:r>
            <a:endParaRPr lang="zh-CN" altLang="en-US" dirty="0">
              <a:latin typeface="Noto Sans CJK SC Black" panose="020B0A00000000000000" pitchFamily="34" charset="-128"/>
              <a:ea typeface="Noto Sans CJK SC Black" panose="020B0A00000000000000" pitchFamily="34" charset="-128"/>
            </a:endParaRPr>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defRPr sz="1800">
                  <a:solidFill>
                    <a:schemeClr val="accent6"/>
                  </a:solidFill>
                </a:defRPr>
              </a:pPr>
              <a:r>
                <a:rPr lang="zh-CN" altLang="en-US" dirty="0">
                  <a:ea typeface="Noto Sans CJK SC Regular" panose="020B0500000000000000" pitchFamily="34" charset="-128"/>
                </a:rPr>
                <a:t>描述性统</a:t>
              </a:r>
              <a:br>
                <a:rPr lang="en-US" altLang="zh-CN" dirty="0">
                  <a:ea typeface="Noto Sans CJK SC Regular" panose="020B0500000000000000" pitchFamily="34" charset="-128"/>
                </a:rPr>
              </a:br>
              <a:r>
                <a:rPr lang="zh-CN" altLang="en-US" dirty="0">
                  <a:ea typeface="Noto Sans CJK SC Regular" panose="020B0500000000000000" pitchFamily="34" charset="-128"/>
                </a:rPr>
                <a:t>计的形式</a:t>
              </a:r>
              <a:endParaRPr lang="zh-CN" altLang="en-US" sz="1800" dirty="0">
                <a:solidFill>
                  <a:schemeClr val="accent6"/>
                </a:solidFill>
                <a:ea typeface="Noto Sans CJK SC Regular" panose="020B0500000000000000" pitchFamily="34" charset="-128"/>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事实</a:t>
              </a:r>
              <a:r>
                <a:rPr lang="en-US" altLang="zh-CN">
                  <a:ea typeface="Noto Sans CJK SC Regular" panose="020B0500000000000000" pitchFamily="34" charset="-128"/>
                </a:rPr>
                <a:t>/</a:t>
              </a:r>
              <a:r>
                <a:rPr lang="zh-CN" altLang="en-US">
                  <a:ea typeface="Noto Sans CJK SC Regular" panose="020B0500000000000000" pitchFamily="34" charset="-128"/>
                </a:rPr>
                <a:t>数据</a:t>
              </a:r>
              <a:endParaRPr lang="zh-CN" altLang="en-US" dirty="0">
                <a:ea typeface="Noto Sans CJK SC Regular" panose="020B0500000000000000" pitchFamily="34" charset="-128"/>
              </a:endParaRPr>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观点</a:t>
              </a:r>
              <a:r>
                <a:rPr lang="en-US" altLang="zh-CN">
                  <a:ea typeface="Noto Sans CJK SC Regular" panose="020B0500000000000000" pitchFamily="34" charset="-128"/>
                </a:rPr>
                <a:t>/</a:t>
              </a:r>
              <a:r>
                <a:rPr lang="zh-CN" altLang="en-US">
                  <a:ea typeface="Noto Sans CJK SC Regular" panose="020B0500000000000000" pitchFamily="34" charset="-128"/>
                </a:rPr>
                <a:t>故事</a:t>
              </a:r>
              <a:endParaRPr lang="zh-CN" altLang="en-US" dirty="0">
                <a:ea typeface="Noto Sans CJK SC Regular" panose="020B0500000000000000" pitchFamily="34" charset="-128"/>
              </a:endParaRPr>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zh-CN" altLang="en-US" dirty="0">
                  <a:ea typeface="Noto Sans CJK SC Regular" panose="020B0500000000000000" pitchFamily="34" charset="-128"/>
                </a:rPr>
                <a:t>说话的主题</a:t>
              </a:r>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任务</a:t>
              </a:r>
              <a:endParaRPr lang="zh-CN" altLang="en-US" dirty="0">
                <a:ea typeface="Noto Sans CJK SC Regular" panose="020B0500000000000000" pitchFamily="34" charset="-128"/>
              </a:endParaRPr>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人</a:t>
              </a:r>
              <a:endParaRPr lang="zh-CN" altLang="en-US" dirty="0">
                <a:ea typeface="Noto Sans CJK SC Regular" panose="020B0500000000000000" pitchFamily="34" charset="-128"/>
              </a:endParaRPr>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zh-CN" altLang="en-US" dirty="0">
                  <a:ea typeface="Noto Sans CJK SC Regular" panose="020B0500000000000000" pitchFamily="34" charset="-128"/>
                </a:rPr>
                <a:t>声音中</a:t>
              </a:r>
              <a:br>
                <a:rPr lang="en-US" altLang="zh-CN" dirty="0">
                  <a:ea typeface="Noto Sans CJK SC Regular" panose="020B0500000000000000" pitchFamily="34" charset="-128"/>
                </a:rPr>
              </a:br>
              <a:r>
                <a:rPr lang="zh-CN" altLang="en-US" dirty="0">
                  <a:ea typeface="Noto Sans CJK SC Regular" panose="020B0500000000000000" pitchFamily="34" charset="-128"/>
                </a:rPr>
                <a:t>的情绪</a:t>
              </a:r>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音调变化较小</a:t>
              </a:r>
              <a:endParaRPr lang="zh-CN" altLang="en-US" dirty="0">
                <a:ea typeface="Noto Sans CJK SC Regular" panose="020B0500000000000000" pitchFamily="34" charset="-128"/>
              </a:endParaRPr>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音调变化较大</a:t>
              </a:r>
              <a:endParaRPr lang="zh-CN" altLang="en-US" dirty="0">
                <a:ea typeface="Noto Sans CJK SC Regular" panose="020B0500000000000000" pitchFamily="34" charset="-128"/>
              </a:endParaRPr>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defRPr sz="1800">
                  <a:solidFill>
                    <a:schemeClr val="accent6"/>
                  </a:solidFill>
                </a:defRPr>
              </a:pPr>
              <a:r>
                <a:rPr lang="zh-CN" altLang="en-US">
                  <a:ea typeface="Noto Sans CJK SC Regular" panose="020B0500000000000000" pitchFamily="34" charset="-128"/>
                </a:rPr>
                <a:t>面部表情</a:t>
              </a:r>
              <a:endParaRPr lang="zh-CN" altLang="en-US" dirty="0">
                <a:ea typeface="Noto Sans CJK SC Regular" panose="020B0500000000000000" pitchFamily="34" charset="-128"/>
              </a:endParaRPr>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控制</a:t>
              </a:r>
              <a:endParaRPr lang="zh-CN" altLang="en-US" dirty="0">
                <a:ea typeface="Noto Sans CJK SC Regular" panose="020B0500000000000000" pitchFamily="34" charset="-128"/>
              </a:endParaRPr>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活跃</a:t>
              </a:r>
              <a:endParaRPr lang="zh-CN" altLang="en-US" dirty="0">
                <a:ea typeface="Noto Sans CJK SC Regular" panose="020B0500000000000000" pitchFamily="34" charset="-128"/>
              </a:endParaRPr>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zh-CN" altLang="en-US">
                  <a:ea typeface="Noto Sans CJK SC Regular" panose="020B0500000000000000" pitchFamily="34" charset="-128"/>
                </a:rPr>
                <a:t>身体姿势</a:t>
              </a:r>
              <a:endParaRPr lang="zh-CN" altLang="en-US" dirty="0">
                <a:ea typeface="Noto Sans CJK SC Regular" panose="020B0500000000000000" pitchFamily="34" charset="-128"/>
              </a:endParaRPr>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僵硬</a:t>
              </a:r>
              <a:endParaRPr lang="zh-CN" altLang="en-US" dirty="0">
                <a:ea typeface="Noto Sans CJK SC Regular" panose="020B0500000000000000" pitchFamily="34" charset="-128"/>
              </a:endParaRPr>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随意</a:t>
              </a:r>
              <a:endParaRPr lang="zh-CN" altLang="en-US" dirty="0">
                <a:ea typeface="Noto Sans CJK SC Regular" panose="020B0500000000000000" pitchFamily="34" charset="-128"/>
              </a:endParaRPr>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defRPr sz="1800">
                  <a:solidFill>
                    <a:schemeClr val="accent6"/>
                  </a:solidFill>
                </a:defRPr>
              </a:pPr>
              <a:r>
                <a:rPr lang="zh-CN" altLang="en-US">
                  <a:ea typeface="Noto Sans CJK SC Regular" panose="020B0500000000000000" pitchFamily="34" charset="-128"/>
                </a:rPr>
                <a:t>手部动作</a:t>
              </a:r>
              <a:endParaRPr lang="zh-CN" altLang="en-US" dirty="0">
                <a:ea typeface="Noto Sans CJK SC Regular" panose="020B0500000000000000" pitchFamily="34" charset="-128"/>
              </a:endParaRPr>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endParaRPr lang="zh-CN" altLang="en-US" sz="1800" dirty="0">
                <a:solidFill>
                  <a:schemeClr val="bg1"/>
                </a:solidFill>
                <a:ea typeface="Noto Sans CJK SC Regular" panose="020B0500000000000000" pitchFamily="34" charset="-128"/>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较少</a:t>
              </a:r>
              <a:endParaRPr lang="zh-CN" altLang="en-US" dirty="0">
                <a:ea typeface="Noto Sans CJK SC Regular" panose="020B0500000000000000" pitchFamily="34" charset="-128"/>
              </a:endParaRPr>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defRPr>
                  <a:solidFill>
                    <a:schemeClr val="accent6"/>
                  </a:solidFill>
                </a:defRPr>
              </a:pPr>
              <a:r>
                <a:rPr lang="zh-CN" altLang="en-US">
                  <a:ea typeface="Noto Sans CJK SC Regular" panose="020B0500000000000000" pitchFamily="34" charset="-128"/>
                </a:rPr>
                <a:t>较多</a:t>
              </a:r>
              <a:endParaRPr lang="zh-CN" altLang="en-US" dirty="0">
                <a:ea typeface="Noto Sans CJK SC Regular" panose="020B0500000000000000" pitchFamily="34" charset="-128"/>
              </a:endParaRPr>
            </a:p>
          </p:txBody>
        </p:sp>
      </p:grpSp>
    </p:spTree>
    <p:extLst>
      <p:ext uri="{BB962C8B-B14F-4D97-AF65-F5344CB8AC3E}">
        <p14:creationId xmlns:p14="http://schemas.microsoft.com/office/powerpoint/2010/main" val="1656135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2676525" cy="871744"/>
          </a:xfrm>
        </p:spPr>
        <p:txBody>
          <a:bodyPr wrap="square">
            <a:noAutofit/>
          </a:bodyPr>
          <a:lstStyle/>
          <a:p>
            <a:r>
              <a:rPr lang="zh-CN" altLang="en-US" dirty="0">
                <a:ea typeface="Noto Sans CJK SC Bold" panose="020B0800000000000000" pitchFamily="34" charset="-128"/>
              </a:rPr>
              <a:t>待人处事风格模型</a:t>
            </a:r>
            <a:r>
              <a:rPr lang="en-US" altLang="zh-CN" baseline="30000" dirty="0">
                <a:ea typeface="Noto Sans CJK SC Bold" panose="020B0800000000000000" pitchFamily="34" charset="-128"/>
              </a:rPr>
              <a:t>TM</a:t>
            </a:r>
            <a:endParaRPr lang="zh-CN" altLang="en-US" baseline="30000" dirty="0">
              <a:ea typeface="Noto Sans CJK SC Bold" panose="020B0800000000000000"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11</a:t>
            </a:fld>
            <a:endParaRPr lang="zh-CN" altLang="en-US" dirty="0">
              <a:ea typeface="Noto Sans CJK SC Regular" panose="020B0500000000000000"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控制情绪</a:t>
            </a:r>
            <a:endParaRPr lang="zh-CN" altLang="en-US" dirty="0">
              <a:ea typeface="Noto Sans CJK SC Bold" panose="020B0800000000000000"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流露情绪</a:t>
            </a:r>
            <a:endParaRPr lang="zh-CN" altLang="en-US" dirty="0">
              <a:ea typeface="Noto Sans CJK SC Bold" panose="020B0800000000000000" pitchFamily="34" charset="-128"/>
            </a:endParaRP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410075" y="2927667"/>
            <a:ext cx="1159669"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922641"/>
            <a:ext cx="1285083"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dirty="0">
                <a:ea typeface="Noto Sans CJK SC Bold" panose="020B0800000000000000" pitchFamily="34" charset="-128"/>
              </a:rPr>
              <a:t>表达意见</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22195"/>
            <a:ext cx="2078918" cy="1355241"/>
            <a:chOff x="6133585" y="1451577"/>
            <a:chExt cx="1718413" cy="1355241"/>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451577"/>
              <a:ext cx="1474189" cy="1355241"/>
            </a:xfrm>
            <a:prstGeom prst="callout1">
              <a:avLst>
                <a:gd name="adj1" fmla="val 56325"/>
                <a:gd name="adj2" fmla="val -1602"/>
                <a:gd name="adj3" fmla="val 55623"/>
                <a:gd name="adj4" fmla="val 99466"/>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zh-CN" altLang="en-US" dirty="0">
                  <a:ea typeface="Noto Sans CJK SC Regular" panose="020B0500000000000000" pitchFamily="34" charset="-128"/>
                </a:rPr>
                <a:t>征询意见自主性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较为控制情绪</a:t>
              </a:r>
            </a:p>
            <a:p>
              <a:pPr>
                <a:lnSpc>
                  <a:spcPct val="85000"/>
                </a:lnSpc>
              </a:pPr>
              <a:endParaRPr lang="zh-CN" altLang="en-US" dirty="0">
                <a:solidFill>
                  <a:schemeClr val="accent6"/>
                </a:solidFill>
                <a:latin typeface="Arial Black" panose="020B0A04020102020204" pitchFamily="34" charset="0"/>
                <a:ea typeface="Noto Sans CJK SC Regular" panose="020B0500000000000000" pitchFamily="34" charset="-128"/>
              </a:endParaRPr>
            </a:p>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分析型风格</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22195"/>
            <a:ext cx="2100019" cy="1355241"/>
            <a:chOff x="6133771" y="1451577"/>
            <a:chExt cx="1718227" cy="1355241"/>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451577"/>
              <a:ext cx="1474189" cy="1355241"/>
            </a:xfrm>
            <a:prstGeom prst="callout1">
              <a:avLst>
                <a:gd name="adj1" fmla="val 56326"/>
                <a:gd name="adj2" fmla="val 0"/>
                <a:gd name="adj3" fmla="val 56326"/>
                <a:gd name="adj4" fmla="val 9894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zh-CN" altLang="en-US" dirty="0">
                  <a:ea typeface="Noto Sans CJK SC Regular" panose="020B0500000000000000" pitchFamily="34" charset="-128"/>
                </a:rPr>
                <a:t>表达意见自主性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较为控制情绪</a:t>
              </a:r>
            </a:p>
            <a:p>
              <a:pP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进取型风格</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533776"/>
            <a:ext cx="2078917" cy="1355242"/>
            <a:chOff x="6133585" y="1451577"/>
            <a:chExt cx="1718413" cy="1355242"/>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451577"/>
              <a:ext cx="1474189" cy="1355242"/>
            </a:xfrm>
            <a:prstGeom prst="callout1">
              <a:avLst>
                <a:gd name="adj1" fmla="val 56325"/>
                <a:gd name="adj2" fmla="val 0"/>
                <a:gd name="adj3" fmla="val 56325"/>
                <a:gd name="adj4" fmla="val 9733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zh-CN" altLang="en-US" dirty="0">
                  <a:ea typeface="Noto Sans CJK SC Regular" panose="020B0500000000000000" pitchFamily="34" charset="-128"/>
                </a:rPr>
                <a:t>征询意见自主性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较为流露情绪</a:t>
              </a:r>
            </a:p>
            <a:p>
              <a:pP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亲切型风格</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533776"/>
            <a:ext cx="2100019" cy="1355242"/>
            <a:chOff x="6133771" y="1451577"/>
            <a:chExt cx="1718227" cy="1355242"/>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451577"/>
              <a:ext cx="1474189" cy="1355242"/>
            </a:xfrm>
            <a:prstGeom prst="callout1">
              <a:avLst>
                <a:gd name="adj1" fmla="val 55623"/>
                <a:gd name="adj2" fmla="val 0"/>
                <a:gd name="adj3" fmla="val 56325"/>
                <a:gd name="adj4" fmla="val 97885"/>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zh-CN" altLang="en-US" dirty="0">
                  <a:ea typeface="Noto Sans CJK SC Regular" panose="020B0500000000000000" pitchFamily="34" charset="-128"/>
                </a:rPr>
                <a:t>表达意见自主性</a:t>
              </a:r>
              <a:br>
                <a:rPr lang="zh-CN" altLang="en-US" dirty="0">
                  <a:solidFill>
                    <a:schemeClr val="tx2"/>
                  </a:solidFill>
                  <a:ea typeface="Noto Sans CJK SC Regular" panose="020B0500000000000000" pitchFamily="34" charset="-128"/>
                </a:rPr>
              </a:br>
              <a:r>
                <a:rPr lang="zh-CN" altLang="en-US" dirty="0">
                  <a:ea typeface="Noto Sans CJK SC Regular" panose="020B0500000000000000" pitchFamily="34" charset="-128"/>
                </a:rPr>
                <a:t>较为流露情绪</a:t>
              </a:r>
            </a:p>
            <a:p>
              <a:pPr>
                <a:lnSpc>
                  <a:spcPct val="85000"/>
                </a:lnSpc>
              </a:pPr>
              <a:endParaRPr lang="zh-CN" altLang="en-US" dirty="0">
                <a:solidFill>
                  <a:schemeClr val="tx2"/>
                </a:solidFill>
                <a:latin typeface="Arial Black" panose="020B0A04020102020204" pitchFamily="34" charset="0"/>
                <a:ea typeface="Noto Sans CJK SC Regular" panose="020B0500000000000000" pitchFamily="34" charset="-128"/>
              </a:endParaRPr>
            </a:p>
            <a:p>
              <a:pPr>
                <a:lnSpc>
                  <a:spcPct val="85000"/>
                </a:lnSpc>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表达型风格</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600" dirty="0">
                <a:solidFill>
                  <a:schemeClr val="bg1"/>
                </a:solidFill>
                <a:ea typeface="Noto Sans CJK SC Regular" panose="020B0500000000000000" pitchFamily="34" charset="-128"/>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00038" y="228600"/>
            <a:ext cx="11663362" cy="1009650"/>
          </a:xfrm>
        </p:spPr>
        <p:txBody>
          <a:bodyPr wrap="square">
            <a:noAutofit/>
          </a:bodyPr>
          <a:lstStyle/>
          <a:p>
            <a:r>
              <a:rPr lang="zh-CN" altLang="en-US">
                <a:ea typeface="Noto Sans CJK SC Bold" panose="020B0800000000000000" pitchFamily="34" charset="-128"/>
              </a:rPr>
              <a:t>需求、倾向和发展措施</a:t>
            </a:r>
            <a:endParaRPr lang="zh-CN" altLang="en-US" dirty="0">
              <a:ea typeface="Noto Sans CJK SC Bold" panose="020B0800000000000000" pitchFamily="34" charset="-128"/>
            </a:endParaRPr>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12</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defRPr sz="2000">
                  <a:solidFill>
                    <a:schemeClr val="tx2"/>
                  </a:solidFill>
                </a:defRPr>
              </a:pPr>
              <a:r>
                <a:rPr lang="zh-CN" altLang="en-US" dirty="0">
                  <a:ea typeface="Noto Sans CJK SC Regular" panose="020B0500000000000000" pitchFamily="34" charset="-128"/>
                </a:rPr>
                <a:t>发展措施</a:t>
              </a:r>
            </a:p>
            <a:p>
              <a:pPr>
                <a:defRPr sz="1600">
                  <a:solidFill>
                    <a:schemeClr val="tx2"/>
                  </a:solidFill>
                </a:defRPr>
              </a:pPr>
              <a:r>
                <a:rPr lang="zh-CN" altLang="en-US" dirty="0">
                  <a:ea typeface="Noto Sans CJK SC Regular" panose="020B0500000000000000" pitchFamily="34" charset="-128"/>
                </a:rPr>
                <a:t>每种风格很少采取的行为。采取这种行为的频率提高会增加这一风格的效能</a:t>
              </a:r>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defRPr sz="2000">
                  <a:solidFill>
                    <a:schemeClr val="tx2"/>
                  </a:solidFill>
                </a:defRPr>
              </a:pPr>
              <a:r>
                <a:rPr lang="zh-CN" altLang="en-US">
                  <a:ea typeface="Noto Sans CJK SC Regular" panose="020B0500000000000000" pitchFamily="34" charset="-128"/>
                </a:rPr>
                <a:t>需求</a:t>
              </a:r>
            </a:p>
            <a:p>
              <a:pPr>
                <a:defRPr sz="1600">
                  <a:solidFill>
                    <a:schemeClr val="tx2"/>
                  </a:solidFill>
                </a:defRPr>
              </a:pPr>
              <a:r>
                <a:rPr lang="zh-CN" altLang="en-US">
                  <a:ea typeface="Noto Sans CJK SC Regular" panose="020B0500000000000000" pitchFamily="34" charset="-128"/>
                </a:rPr>
                <a:t>每种风格的目标</a:t>
              </a:r>
              <a:endParaRPr lang="zh-CN" altLang="en-US" dirty="0">
                <a:ea typeface="Noto Sans CJK SC Regular" panose="020B0500000000000000" pitchFamily="34" charset="-128"/>
              </a:endParaRPr>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defRPr>
                  <a:solidFill>
                    <a:schemeClr val="tx2"/>
                  </a:solidFill>
                </a:defRPr>
              </a:pPr>
              <a:r>
                <a:rPr lang="zh-CN" altLang="en-US" sz="2000">
                  <a:ea typeface="Noto Sans CJK SC Regular" panose="020B0500000000000000" pitchFamily="34" charset="-128"/>
                </a:rPr>
                <a:t>倾向</a:t>
              </a:r>
              <a:br>
                <a:rPr lang="zh-CN" altLang="en-US" sz="2000">
                  <a:solidFill>
                    <a:schemeClr val="tx2"/>
                  </a:solidFill>
                  <a:ea typeface="Noto Sans CJK SC Regular" panose="020B0500000000000000" pitchFamily="34" charset="-128"/>
                </a:rPr>
              </a:br>
              <a:r>
                <a:rPr lang="zh-CN" altLang="en-US" sz="1600">
                  <a:ea typeface="Noto Sans CJK SC Regular" panose="020B0500000000000000" pitchFamily="34" charset="-128"/>
                </a:rPr>
                <a:t>为实现需求所采取的常见行为</a:t>
              </a:r>
              <a:endParaRPr lang="zh-CN" altLang="en-US" sz="1600" dirty="0">
                <a:ea typeface="Noto Sans CJK SC Regular" panose="020B0500000000000000" pitchFamily="34" charset="-128"/>
              </a:endParaRPr>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pic>
        <p:nvPicPr>
          <p:cNvPr id="6" name="Picture 5" descr="Icon  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  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  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553305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687763" cy="1995488"/>
          </a:xfrm>
        </p:spPr>
        <p:txBody>
          <a:bodyPr wrap="square">
            <a:noAutofit/>
          </a:bodyPr>
          <a:lstStyle/>
          <a:p>
            <a:r>
              <a:rPr lang="zh-CN" altLang="en-US">
                <a:ea typeface="Noto Sans CJK SC Bold" panose="020B0800000000000000" pitchFamily="34" charset="-128"/>
              </a:rPr>
              <a:t>待人处事风格</a:t>
            </a:r>
            <a:br>
              <a:rPr lang="zh-CN" altLang="en-US">
                <a:ea typeface="Noto Sans CJK SC Bold" panose="020B0800000000000000" pitchFamily="34" charset="-128"/>
              </a:rPr>
            </a:br>
            <a:r>
              <a:rPr lang="zh-CN" altLang="en-US">
                <a:ea typeface="Noto Sans CJK SC Bold" panose="020B0800000000000000" pitchFamily="34" charset="-128"/>
              </a:rPr>
              <a:t>关键特征</a:t>
            </a:r>
            <a:endParaRPr lang="zh-CN" altLang="en-US" baseline="30000"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zh-CN" altLang="en-US" dirty="0">
                <a:ea typeface="Noto Sans CJK SC Regular" panose="020B0500000000000000" pitchFamily="34" charset="-128"/>
              </a:rPr>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13</a:t>
            </a:fld>
            <a:endParaRPr lang="zh-CN" altLang="en-US" dirty="0">
              <a:ea typeface="Noto Sans CJK SC Regular" panose="020B0500000000000000"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控制情绪</a:t>
            </a:r>
            <a:endParaRPr lang="zh-CN" altLang="en-US" dirty="0">
              <a:ea typeface="Noto Sans CJK SC Bold" panose="020B0800000000000000"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4149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dirty="0">
                <a:ea typeface="Noto Sans CJK SC Bold" panose="020B0800000000000000" pitchFamily="34" charset="-128"/>
              </a:rPr>
              <a:t>流露情绪</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dirty="0">
                <a:ea typeface="Noto Sans CJK SC Bold" panose="020B0800000000000000" pitchFamily="34" charset="-128"/>
              </a:rPr>
              <a:t>表达意见</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5321300" y="1168400"/>
            <a:ext cx="2286000" cy="1589412"/>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分析型</a:t>
            </a:r>
            <a:br>
              <a:rPr lang="zh-CN" altLang="en-US" dirty="0">
                <a:solidFill>
                  <a:schemeClr val="tx2"/>
                </a:solidFill>
                <a:latin typeface="Arial Black" panose="020B0A04020102020204" pitchFamily="34" charset="0"/>
                <a:ea typeface="Noto Sans CJK SC Regular" panose="020B0500000000000000" pitchFamily="34" charset="-128"/>
              </a:rPr>
            </a:br>
            <a:endParaRPr lang="zh-CN" altLang="en-US" dirty="0">
              <a:solidFill>
                <a:schemeClr val="tx2"/>
              </a:solidFill>
              <a:latin typeface="Arial Black" panose="020B0A04020102020204" pitchFamily="34" charset="0"/>
              <a:ea typeface="Noto Sans CJK SC Regular" panose="020B0500000000000000" pitchFamily="34" charset="-128"/>
            </a:endParaRP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需求：</a:t>
            </a:r>
            <a:r>
              <a:rPr lang="zh-CN" altLang="en-US" dirty="0">
                <a:solidFill>
                  <a:schemeClr val="tx2"/>
                </a:solidFill>
                <a:ea typeface="Noto Sans CJK SC Regular" panose="020B0500000000000000" pitchFamily="34" charset="-128"/>
              </a:rPr>
              <a:t>正确</a:t>
            </a:r>
            <a:endParaRPr lang="zh-CN" altLang="en-US" b="1" dirty="0">
              <a:solidFill>
                <a:schemeClr val="tx2"/>
              </a:solidFill>
              <a:ea typeface="Noto Sans CJK SC Regular" panose="020B0500000000000000" pitchFamily="34" charset="-128"/>
            </a:endParaRP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倾向：</a:t>
            </a:r>
            <a:r>
              <a:rPr lang="zh-CN" altLang="en-US" dirty="0">
                <a:solidFill>
                  <a:schemeClr val="tx2"/>
                </a:solidFill>
                <a:ea typeface="Noto Sans CJK SC Regular" panose="020B0500000000000000" pitchFamily="34" charset="-128"/>
              </a:rPr>
              <a:t>思考</a:t>
            </a: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发展措施：</a:t>
            </a:r>
            <a:r>
              <a:rPr lang="zh-CN" altLang="en-US" dirty="0">
                <a:solidFill>
                  <a:schemeClr val="tx2"/>
                </a:solidFill>
                <a:ea typeface="Noto Sans CJK SC Regular" panose="020B0500000000000000" pitchFamily="34" charset="-128"/>
              </a:rPr>
              <a:t>发表意见</a:t>
            </a:r>
          </a:p>
          <a:p>
            <a:pPr algn="r">
              <a:defRPr sz="1600">
                <a:solidFill>
                  <a:schemeClr val="tx2"/>
                </a:solidFill>
              </a:defRPr>
            </a:pPr>
            <a:r>
              <a:rPr lang="zh-CN" altLang="en-US" dirty="0">
                <a:ea typeface="Noto Sans CJK SC Regular" panose="020B0500000000000000" pitchFamily="34" charset="-128"/>
              </a:rPr>
              <a:t>  </a:t>
            </a:r>
          </a:p>
          <a:p>
            <a:endParaRPr lang="zh-CN" altLang="en-US" sz="1400" dirty="0">
              <a:solidFill>
                <a:schemeClr val="tx2"/>
              </a:solidFill>
              <a:latin typeface="Arial Black" panose="020B0A04020102020204" pitchFamily="34" charset="0"/>
              <a:ea typeface="Noto Sans CJK SC Regular" panose="020B0500000000000000" pitchFamily="34" charset="-128"/>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5321300" y="3618078"/>
            <a:ext cx="2286000" cy="1589411"/>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亲切型</a:t>
            </a:r>
          </a:p>
          <a:p>
            <a:pPr algn="r"/>
            <a:endParaRPr lang="zh-CN" altLang="en-US" dirty="0">
              <a:solidFill>
                <a:schemeClr val="tx2"/>
              </a:solidFill>
              <a:latin typeface="Arial Black" panose="020B0A04020102020204" pitchFamily="34" charset="0"/>
              <a:ea typeface="Noto Sans CJK SC Regular" panose="020B0500000000000000" pitchFamily="34" charset="-128"/>
            </a:endParaRP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需求：</a:t>
            </a:r>
            <a:r>
              <a:rPr lang="zh-CN" altLang="en-US" dirty="0">
                <a:solidFill>
                  <a:schemeClr val="tx2"/>
                </a:solidFill>
                <a:ea typeface="Noto Sans CJK SC Regular" panose="020B0500000000000000" pitchFamily="34" charset="-128"/>
              </a:rPr>
              <a:t>个人安全</a:t>
            </a: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倾向：</a:t>
            </a:r>
            <a:r>
              <a:rPr lang="zh-CN" altLang="en-US" dirty="0">
                <a:solidFill>
                  <a:schemeClr val="tx2"/>
                </a:solidFill>
                <a:ea typeface="Noto Sans CJK SC Regular" panose="020B0500000000000000" pitchFamily="34" charset="-128"/>
              </a:rPr>
              <a:t>关系</a:t>
            </a:r>
          </a:p>
          <a:p>
            <a:pPr algn="r"/>
            <a:r>
              <a:rPr lang="zh-CN" altLang="en-US" b="1" dirty="0">
                <a:solidFill>
                  <a:schemeClr val="accent6"/>
                </a:solidFill>
                <a:latin typeface="Noto Sans CJK SC Bold" panose="020B0800000000000000" pitchFamily="34" charset="-128"/>
                <a:ea typeface="Noto Sans CJK SC Bold" panose="020B0800000000000000" pitchFamily="34" charset="-128"/>
              </a:rPr>
              <a:t>发展措施：</a:t>
            </a:r>
            <a:r>
              <a:rPr lang="zh-CN" altLang="en-US" dirty="0">
                <a:solidFill>
                  <a:schemeClr val="tx2"/>
                </a:solidFill>
                <a:ea typeface="Noto Sans CJK SC Regular" panose="020B0500000000000000" pitchFamily="34" charset="-128"/>
              </a:rPr>
              <a:t>发起</a:t>
            </a:r>
          </a:p>
          <a:p>
            <a:endParaRPr lang="zh-CN" altLang="en-US" dirty="0">
              <a:solidFill>
                <a:schemeClr val="tx2"/>
              </a:solidFill>
              <a:latin typeface="Arial Black" panose="020B0A04020102020204" pitchFamily="34" charset="0"/>
              <a:ea typeface="Noto Sans CJK SC Regular" panose="020B0500000000000000"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168400"/>
            <a:ext cx="2286000" cy="1589412"/>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进取型</a:t>
            </a:r>
          </a:p>
          <a:p>
            <a:endParaRPr lang="zh-CN" altLang="en-US" dirty="0">
              <a:solidFill>
                <a:schemeClr val="tx2"/>
              </a:solidFill>
              <a:latin typeface="Arial Black" panose="020B0A04020102020204" pitchFamily="34" charset="0"/>
              <a:ea typeface="Noto Sans CJK SC Regular" panose="020B0500000000000000" pitchFamily="34" charset="-128"/>
            </a:endParaRPr>
          </a:p>
          <a:p>
            <a:r>
              <a:rPr lang="zh-CN" altLang="en-US" b="1" dirty="0">
                <a:solidFill>
                  <a:schemeClr val="accent6"/>
                </a:solidFill>
                <a:latin typeface="Noto Sans CJK SC Bold" panose="020B0800000000000000" pitchFamily="34" charset="-128"/>
                <a:ea typeface="Noto Sans CJK SC Bold" panose="020B0800000000000000" pitchFamily="34" charset="-128"/>
              </a:rPr>
              <a:t>需求：</a:t>
            </a:r>
            <a:r>
              <a:rPr lang="zh-CN" altLang="en-US" dirty="0">
                <a:solidFill>
                  <a:schemeClr val="tx2"/>
                </a:solidFill>
                <a:ea typeface="Noto Sans CJK SC Regular" panose="020B0500000000000000" pitchFamily="34" charset="-128"/>
              </a:rPr>
              <a:t>成绩</a:t>
            </a:r>
          </a:p>
          <a:p>
            <a:r>
              <a:rPr lang="zh-CN" altLang="en-US" b="1" dirty="0">
                <a:solidFill>
                  <a:schemeClr val="accent6"/>
                </a:solidFill>
                <a:latin typeface="Noto Sans CJK SC Bold" panose="020B0800000000000000" pitchFamily="34" charset="-128"/>
                <a:ea typeface="Noto Sans CJK SC Bold" panose="020B0800000000000000" pitchFamily="34" charset="-128"/>
              </a:rPr>
              <a:t>倾向：</a:t>
            </a:r>
            <a:r>
              <a:rPr lang="zh-CN" altLang="en-US" dirty="0">
                <a:solidFill>
                  <a:schemeClr val="tx2"/>
                </a:solidFill>
                <a:ea typeface="Noto Sans CJK SC Regular" panose="020B0500000000000000" pitchFamily="34" charset="-128"/>
              </a:rPr>
              <a:t>措施</a:t>
            </a:r>
            <a:endParaRPr lang="zh-CN" altLang="en-US" b="1" dirty="0">
              <a:solidFill>
                <a:schemeClr val="tx2"/>
              </a:solidFill>
              <a:ea typeface="Noto Sans CJK SC Regular" panose="020B0500000000000000" pitchFamily="34" charset="-128"/>
            </a:endParaRPr>
          </a:p>
          <a:p>
            <a:r>
              <a:rPr lang="zh-CN" altLang="en-US" b="1" dirty="0">
                <a:solidFill>
                  <a:schemeClr val="accent6"/>
                </a:solidFill>
                <a:latin typeface="Noto Sans CJK SC Bold" panose="020B0800000000000000" pitchFamily="34" charset="-128"/>
                <a:ea typeface="Noto Sans CJK SC Bold" panose="020B0800000000000000" pitchFamily="34" charset="-128"/>
              </a:rPr>
              <a:t>发展措施：</a:t>
            </a:r>
            <a:r>
              <a:rPr lang="zh-CN" altLang="en-US" dirty="0">
                <a:solidFill>
                  <a:schemeClr val="tx2"/>
                </a:solidFill>
                <a:ea typeface="Noto Sans CJK SC Regular" panose="020B0500000000000000" pitchFamily="34" charset="-128"/>
              </a:rPr>
              <a:t>倾听</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3" y="3618078"/>
            <a:ext cx="2286000" cy="1589411"/>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defRPr>
                <a:solidFill>
                  <a:schemeClr val="tx2"/>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表达型</a:t>
            </a:r>
          </a:p>
          <a:p>
            <a:endParaRPr lang="zh-CN" altLang="en-US" dirty="0">
              <a:solidFill>
                <a:schemeClr val="tx2"/>
              </a:solidFill>
              <a:latin typeface="Arial Black" panose="020B0A04020102020204" pitchFamily="34" charset="0"/>
              <a:ea typeface="Noto Sans CJK SC Regular" panose="020B0500000000000000" pitchFamily="34" charset="-128"/>
            </a:endParaRPr>
          </a:p>
          <a:p>
            <a:r>
              <a:rPr lang="zh-CN" altLang="en-US" b="1" dirty="0">
                <a:solidFill>
                  <a:schemeClr val="accent6"/>
                </a:solidFill>
                <a:latin typeface="Noto Sans CJK SC Bold" panose="020B0800000000000000" pitchFamily="34" charset="-128"/>
                <a:ea typeface="Noto Sans CJK SC Bold" panose="020B0800000000000000" pitchFamily="34" charset="-128"/>
              </a:rPr>
              <a:t>需求：</a:t>
            </a:r>
            <a:r>
              <a:rPr lang="zh-CN" altLang="en-US" dirty="0">
                <a:solidFill>
                  <a:schemeClr val="tx2"/>
                </a:solidFill>
                <a:ea typeface="Noto Sans CJK SC Regular" panose="020B0500000000000000" pitchFamily="34" charset="-128"/>
              </a:rPr>
              <a:t>个人认可</a:t>
            </a:r>
          </a:p>
          <a:p>
            <a:r>
              <a:rPr lang="zh-CN" altLang="en-US" b="1" dirty="0">
                <a:solidFill>
                  <a:schemeClr val="accent6"/>
                </a:solidFill>
                <a:latin typeface="Noto Sans CJK SC Bold" panose="020B0800000000000000" pitchFamily="34" charset="-128"/>
                <a:ea typeface="Noto Sans CJK SC Bold" panose="020B0800000000000000" pitchFamily="34" charset="-128"/>
              </a:rPr>
              <a:t>倾向：</a:t>
            </a:r>
            <a:r>
              <a:rPr lang="zh-CN" altLang="en-US" dirty="0">
                <a:solidFill>
                  <a:schemeClr val="tx2"/>
                </a:solidFill>
                <a:ea typeface="Noto Sans CJK SC Regular" panose="020B0500000000000000" pitchFamily="34" charset="-128"/>
              </a:rPr>
              <a:t>自发性</a:t>
            </a:r>
          </a:p>
          <a:p>
            <a:r>
              <a:rPr lang="zh-CN" altLang="en-US" b="1" dirty="0">
                <a:solidFill>
                  <a:schemeClr val="accent6"/>
                </a:solidFill>
                <a:latin typeface="Noto Sans CJK SC Bold" panose="020B0800000000000000" pitchFamily="34" charset="-128"/>
                <a:ea typeface="Noto Sans CJK SC Bold" panose="020B0800000000000000" pitchFamily="34" charset="-128"/>
              </a:rPr>
              <a:t>发展措施：</a:t>
            </a:r>
            <a:r>
              <a:rPr lang="zh-CN" altLang="en-US" dirty="0">
                <a:solidFill>
                  <a:schemeClr val="tx2"/>
                </a:solidFill>
                <a:ea typeface="Noto Sans CJK SC Regular" panose="020B0500000000000000" pitchFamily="34" charset="-128"/>
              </a:rPr>
              <a:t>检查</a:t>
            </a:r>
          </a:p>
        </p:txBody>
      </p:sp>
    </p:spTree>
    <p:extLst>
      <p:ext uri="{BB962C8B-B14F-4D97-AF65-F5344CB8AC3E}">
        <p14:creationId xmlns:p14="http://schemas.microsoft.com/office/powerpoint/2010/main" val="308308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zh-CN" altLang="en-US" dirty="0">
                <a:ea typeface="Noto Sans CJK SC Bold" panose="020B0800000000000000" pitchFamily="34" charset="-128"/>
              </a:rPr>
              <a:t>在线待人处事风格自我认知档案</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altLang="zh-CN" smtClean="0">
                <a:solidFill>
                  <a:srgbClr val="898989"/>
                </a:solidFill>
                <a:ea typeface="Noto Sans CJK SC Regular" panose="020B0500000000000000" pitchFamily="34" charset="-128"/>
              </a:rPr>
              <a:t>14</a:t>
            </a:fld>
            <a:endParaRPr lang="zh-CN" altLang="en-US" dirty="0">
              <a:solidFill>
                <a:srgbClr val="898989"/>
              </a:solidFill>
              <a:ea typeface="Noto Sans CJK SC Regular" panose="020B0500000000000000"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a:xfrm>
            <a:off x="228600" y="6438900"/>
            <a:ext cx="7924800" cy="282575"/>
          </a:xfrm>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3965281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Slide Number Placeholder 3">
            <a:extLst>
              <a:ext uri="{FF2B5EF4-FFF2-40B4-BE49-F238E27FC236}">
                <a16:creationId xmlns:a16="http://schemas.microsoft.com/office/drawing/2014/main" id="{7EA11225-A451-4C0E-9C4A-BE3344EE69A1}"/>
              </a:ext>
            </a:extLst>
          </p:cNvPr>
          <p:cNvSpPr txBox="1">
            <a:spLocks/>
          </p:cNvSpPr>
          <p:nvPr/>
        </p:nvSpPr>
        <p:spPr>
          <a:xfrm>
            <a:off x="9220200" y="6449786"/>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15</a:t>
            </a:fld>
            <a:endParaRPr lang="zh-CN" altLang="en-US" sz="1000" dirty="0">
              <a:solidFill>
                <a:srgbClr val="898989"/>
              </a:solidFill>
              <a:ea typeface="Noto Sans CJK SC Regular" panose="020B0500000000000000" pitchFamily="34" charset="-128"/>
            </a:endParaRPr>
          </a:p>
        </p:txBody>
      </p:sp>
      <p:pic>
        <p:nvPicPr>
          <p:cNvPr id="3" name="Picture 2" descr="Graphical user interface, website&#10;&#10;Description automatically generated">
            <a:extLst>
              <a:ext uri="{FF2B5EF4-FFF2-40B4-BE49-F238E27FC236}">
                <a16:creationId xmlns:a16="http://schemas.microsoft.com/office/drawing/2014/main" id="{F40BB89E-109E-4EC6-F28E-55E0FC743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720" y="437608"/>
            <a:ext cx="4451466" cy="5760720"/>
          </a:xfrm>
          <a:prstGeom prst="rect">
            <a:avLst/>
          </a:prstGeom>
          <a:ln>
            <a:solidFill>
              <a:schemeClr val="tx1"/>
            </a:solidFill>
          </a:ln>
        </p:spPr>
      </p:pic>
      <p:pic>
        <p:nvPicPr>
          <p:cNvPr id="5" name="Picture 4" descr="Graphical user interface&#10;&#10;Description automatically generated">
            <a:extLst>
              <a:ext uri="{FF2B5EF4-FFF2-40B4-BE49-F238E27FC236}">
                <a16:creationId xmlns:a16="http://schemas.microsoft.com/office/drawing/2014/main" id="{26A9D514-6067-D411-1FD9-A0C760B409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0347" y="437608"/>
            <a:ext cx="4451468" cy="5760720"/>
          </a:xfrm>
          <a:prstGeom prst="rect">
            <a:avLst/>
          </a:prstGeom>
          <a:ln>
            <a:solidFill>
              <a:schemeClr val="tx1"/>
            </a:solidFill>
          </a:ln>
        </p:spPr>
      </p:pic>
    </p:spTree>
    <p:extLst>
      <p:ext uri="{BB962C8B-B14F-4D97-AF65-F5344CB8AC3E}">
        <p14:creationId xmlns:p14="http://schemas.microsoft.com/office/powerpoint/2010/main" val="421097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1C49B6-14A8-41A9-B128-46ED5AB25AD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16</a:t>
            </a:fld>
            <a:endParaRPr lang="zh-CN" altLang="en-US" sz="1000" dirty="0">
              <a:solidFill>
                <a:srgbClr val="898989"/>
              </a:solidFill>
              <a:ea typeface="Noto Sans CJK SC Regular" panose="020B0500000000000000" pitchFamily="34" charset="-128"/>
            </a:endParaRPr>
          </a:p>
        </p:txBody>
      </p:sp>
      <p:sp>
        <p:nvSpPr>
          <p:cNvPr id="8" name="Footer Placeholder 1">
            <a:extLst>
              <a:ext uri="{FF2B5EF4-FFF2-40B4-BE49-F238E27FC236}">
                <a16:creationId xmlns:a16="http://schemas.microsoft.com/office/drawing/2014/main" id="{BA40424D-1613-45E4-96CE-96093614EF7C}"/>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Graphical user interface, diagram&#10;&#10;Description automatically generated">
            <a:extLst>
              <a:ext uri="{FF2B5EF4-FFF2-40B4-BE49-F238E27FC236}">
                <a16:creationId xmlns:a16="http://schemas.microsoft.com/office/drawing/2014/main" id="{E2BBAE91-3AA0-DB3E-5BF2-F8284E6DB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968" y="407353"/>
            <a:ext cx="4452073" cy="5760720"/>
          </a:xfrm>
          <a:prstGeom prst="rect">
            <a:avLst/>
          </a:prstGeom>
          <a:ln>
            <a:solidFill>
              <a:schemeClr val="tx1"/>
            </a:solidFill>
          </a:ln>
        </p:spPr>
      </p:pic>
      <p:pic>
        <p:nvPicPr>
          <p:cNvPr id="9" name="Picture 8" descr="Graphical user interface, diagram, application&#10;&#10;Description automatically generated">
            <a:extLst>
              <a:ext uri="{FF2B5EF4-FFF2-40B4-BE49-F238E27FC236}">
                <a16:creationId xmlns:a16="http://schemas.microsoft.com/office/drawing/2014/main" id="{5101BA82-65AE-9C7A-260E-A6E491D5DD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4061" y="407353"/>
            <a:ext cx="4451971" cy="5760720"/>
          </a:xfrm>
          <a:prstGeom prst="rect">
            <a:avLst/>
          </a:prstGeom>
          <a:ln>
            <a:solidFill>
              <a:schemeClr val="tx1"/>
            </a:solidFill>
          </a:ln>
        </p:spPr>
      </p:pic>
    </p:spTree>
    <p:extLst>
      <p:ext uri="{BB962C8B-B14F-4D97-AF65-F5344CB8AC3E}">
        <p14:creationId xmlns:p14="http://schemas.microsoft.com/office/powerpoint/2010/main" val="3605685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7E2DF8-4354-4F49-9631-BCD299ABC0FB}"/>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17</a:t>
            </a:fld>
            <a:endParaRPr lang="zh-CN" altLang="en-US" sz="1000" dirty="0">
              <a:solidFill>
                <a:srgbClr val="898989"/>
              </a:solidFill>
              <a:ea typeface="Noto Sans CJK SC Regular" panose="020B0500000000000000" pitchFamily="34" charset="-128"/>
            </a:endParaRPr>
          </a:p>
        </p:txBody>
      </p:sp>
      <p:sp>
        <p:nvSpPr>
          <p:cNvPr id="6" name="Footer Placeholder 1">
            <a:extLst>
              <a:ext uri="{FF2B5EF4-FFF2-40B4-BE49-F238E27FC236}">
                <a16:creationId xmlns:a16="http://schemas.microsoft.com/office/drawing/2014/main" id="{D6698023-A4A2-4A5E-9978-7C7AB3CE21D9}"/>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Timeline&#10;&#10;Description automatically generated">
            <a:extLst>
              <a:ext uri="{FF2B5EF4-FFF2-40B4-BE49-F238E27FC236}">
                <a16:creationId xmlns:a16="http://schemas.microsoft.com/office/drawing/2014/main" id="{F9FCE706-0680-4126-D38C-583B25E02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3775" y="341533"/>
            <a:ext cx="4452305" cy="5760720"/>
          </a:xfrm>
          <a:prstGeom prst="rect">
            <a:avLst/>
          </a:prstGeom>
          <a:ln>
            <a:solidFill>
              <a:schemeClr val="tx1"/>
            </a:solidFill>
          </a:ln>
        </p:spPr>
      </p:pic>
      <p:pic>
        <p:nvPicPr>
          <p:cNvPr id="11" name="Picture 10" descr="Timeline&#10;&#10;Description automatically generated">
            <a:extLst>
              <a:ext uri="{FF2B5EF4-FFF2-40B4-BE49-F238E27FC236}">
                <a16:creationId xmlns:a16="http://schemas.microsoft.com/office/drawing/2014/main" id="{AD771C4E-073F-B80F-DD39-EAA4E08A1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7190" y="341533"/>
            <a:ext cx="4451035" cy="5760720"/>
          </a:xfrm>
          <a:prstGeom prst="rect">
            <a:avLst/>
          </a:prstGeom>
          <a:ln>
            <a:solidFill>
              <a:schemeClr val="tx1"/>
            </a:solidFill>
          </a:ln>
        </p:spPr>
      </p:pic>
    </p:spTree>
    <p:extLst>
      <p:ext uri="{BB962C8B-B14F-4D97-AF65-F5344CB8AC3E}">
        <p14:creationId xmlns:p14="http://schemas.microsoft.com/office/powerpoint/2010/main" val="808831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531B80-FE54-4EAD-AC61-5391A1CC2A8D}"/>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18</a:t>
            </a:fld>
            <a:endParaRPr lang="zh-CN" altLang="en-US" sz="1000" dirty="0">
              <a:solidFill>
                <a:srgbClr val="898989"/>
              </a:solidFill>
              <a:ea typeface="Noto Sans CJK SC Regular" panose="020B0500000000000000" pitchFamily="34" charset="-128"/>
            </a:endParaRPr>
          </a:p>
        </p:txBody>
      </p:sp>
      <p:sp>
        <p:nvSpPr>
          <p:cNvPr id="6" name="Footer Placeholder 1">
            <a:extLst>
              <a:ext uri="{FF2B5EF4-FFF2-40B4-BE49-F238E27FC236}">
                <a16:creationId xmlns:a16="http://schemas.microsoft.com/office/drawing/2014/main" id="{E539196E-6456-491E-A22F-01F31C773C2F}"/>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Graphical user interface, text, application&#10;&#10;Description automatically generated">
            <a:extLst>
              <a:ext uri="{FF2B5EF4-FFF2-40B4-BE49-F238E27FC236}">
                <a16:creationId xmlns:a16="http://schemas.microsoft.com/office/drawing/2014/main" id="{C91A050F-C7C1-291E-8446-8FCE3E551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235" y="458833"/>
            <a:ext cx="4451468" cy="5760720"/>
          </a:xfrm>
          <a:prstGeom prst="rect">
            <a:avLst/>
          </a:prstGeom>
          <a:ln>
            <a:solidFill>
              <a:schemeClr val="tx1"/>
            </a:solidFill>
          </a:ln>
        </p:spPr>
      </p:pic>
      <p:pic>
        <p:nvPicPr>
          <p:cNvPr id="9" name="Picture 8" descr="Text&#10;&#10;Description automatically generated with low confidence">
            <a:extLst>
              <a:ext uri="{FF2B5EF4-FFF2-40B4-BE49-F238E27FC236}">
                <a16:creationId xmlns:a16="http://schemas.microsoft.com/office/drawing/2014/main" id="{2D15CBF5-DFE2-66F0-1326-74E18B7DA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4297" y="458833"/>
            <a:ext cx="4451468" cy="5760720"/>
          </a:xfrm>
          <a:prstGeom prst="rect">
            <a:avLst/>
          </a:prstGeom>
          <a:ln>
            <a:solidFill>
              <a:schemeClr val="tx1"/>
            </a:solidFill>
          </a:ln>
        </p:spPr>
      </p:pic>
    </p:spTree>
    <p:extLst>
      <p:ext uri="{BB962C8B-B14F-4D97-AF65-F5344CB8AC3E}">
        <p14:creationId xmlns:p14="http://schemas.microsoft.com/office/powerpoint/2010/main" val="2346272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CF5076DF-159F-4973-B1B6-650D66B3DD2B}"/>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3">
            <a:extLst>
              <a:ext uri="{FF2B5EF4-FFF2-40B4-BE49-F238E27FC236}">
                <a16:creationId xmlns:a16="http://schemas.microsoft.com/office/drawing/2014/main" id="{81A71082-35C7-42ED-8D0B-77A2073B4E8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19</a:t>
            </a:fld>
            <a:endParaRPr lang="zh-CN" altLang="en-US" sz="1000" dirty="0">
              <a:solidFill>
                <a:srgbClr val="898989"/>
              </a:solidFill>
              <a:ea typeface="Noto Sans CJK SC Regular" panose="020B0500000000000000" pitchFamily="34" charset="-128"/>
            </a:endParaRPr>
          </a:p>
        </p:txBody>
      </p:sp>
      <p:pic>
        <p:nvPicPr>
          <p:cNvPr id="3" name="Picture 2" descr="Text&#10;&#10;Description automatically generated">
            <a:extLst>
              <a:ext uri="{FF2B5EF4-FFF2-40B4-BE49-F238E27FC236}">
                <a16:creationId xmlns:a16="http://schemas.microsoft.com/office/drawing/2014/main" id="{7C844248-E1A7-6B61-031C-EABCBF5FC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961" y="299127"/>
            <a:ext cx="4451465" cy="5760720"/>
          </a:xfrm>
          <a:prstGeom prst="rect">
            <a:avLst/>
          </a:prstGeom>
          <a:ln>
            <a:solidFill>
              <a:schemeClr val="tx1"/>
            </a:solidFill>
          </a:ln>
        </p:spPr>
      </p:pic>
      <p:pic>
        <p:nvPicPr>
          <p:cNvPr id="9" name="Picture 8" descr="Graphical user interface, text, application, email&#10;&#10;Description automatically generated">
            <a:extLst>
              <a:ext uri="{FF2B5EF4-FFF2-40B4-BE49-F238E27FC236}">
                <a16:creationId xmlns:a16="http://schemas.microsoft.com/office/drawing/2014/main" id="{B7A71CF5-CE2F-D59E-F908-DDC23ADA3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4575" y="299127"/>
            <a:ext cx="4451468" cy="5760720"/>
          </a:xfrm>
          <a:prstGeom prst="rect">
            <a:avLst/>
          </a:prstGeom>
          <a:ln>
            <a:solidFill>
              <a:schemeClr val="tx1"/>
            </a:solidFill>
          </a:ln>
        </p:spPr>
      </p:pic>
    </p:spTree>
    <p:extLst>
      <p:ext uri="{BB962C8B-B14F-4D97-AF65-F5344CB8AC3E}">
        <p14:creationId xmlns:p14="http://schemas.microsoft.com/office/powerpoint/2010/main" val="3207390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zh-CN" altLang="en-US" dirty="0">
                <a:solidFill>
                  <a:schemeClr val="accent2"/>
                </a:solidFill>
                <a:ea typeface="Noto Sans CJK SC Bold" panose="020B0800000000000000" pitchFamily="34" charset="-128"/>
              </a:rPr>
              <a:t>学习目标</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zh-CN" altLang="en-US">
                <a:ea typeface="Noto Sans CJK SC Regular" panose="020B0500000000000000" pitchFamily="34" charset="-128"/>
              </a:rPr>
              <a:t>了解待人处事风格模型™。</a:t>
            </a:r>
          </a:p>
          <a:p>
            <a:pPr eaLnBrk="1" hangingPunct="1">
              <a:spcAft>
                <a:spcPts val="600"/>
              </a:spcAft>
              <a:defRPr sz="2400">
                <a:ea typeface="ヒラギノ角ゴ Pro W3" pitchFamily="4" charset="-128"/>
                <a:cs typeface="ヒラギノ角ゴ Pro W3" pitchFamily="4" charset="-128"/>
              </a:defRPr>
            </a:pPr>
            <a:r>
              <a:rPr lang="zh-CN" altLang="en-US">
                <a:ea typeface="Noto Sans CJK SC Regular" panose="020B0500000000000000" pitchFamily="34" charset="-128"/>
              </a:rPr>
              <a:t>通过完成自我认知评估来评估你的待人处事风格。</a:t>
            </a:r>
          </a:p>
          <a:p>
            <a:pPr eaLnBrk="1" hangingPunct="1">
              <a:spcAft>
                <a:spcPts val="600"/>
              </a:spcAft>
              <a:defRPr sz="2400">
                <a:ea typeface="ヒラギノ角ゴ Pro W3" pitchFamily="4" charset="-128"/>
                <a:cs typeface="ヒラギノ角ゴ Pro W3" pitchFamily="4" charset="-128"/>
              </a:defRPr>
            </a:pPr>
            <a:r>
              <a:rPr lang="zh-CN" altLang="en-US">
                <a:ea typeface="Noto Sans CJK SC Regular" panose="020B0500000000000000" pitchFamily="34" charset="-128"/>
              </a:rPr>
              <a:t>增进对你的行为的理解，以及别人如何看待风格和你一样的人。</a:t>
            </a:r>
          </a:p>
          <a:p>
            <a:pPr eaLnBrk="1" hangingPunct="1">
              <a:spcAft>
                <a:spcPts val="600"/>
              </a:spcAft>
              <a:defRPr sz="2400">
                <a:ea typeface="ヒラギノ角ゴ Pro W3" pitchFamily="4" charset="-128"/>
                <a:cs typeface="ヒラギノ角ゴ Pro W3" pitchFamily="4" charset="-128"/>
              </a:defRPr>
            </a:pPr>
            <a:r>
              <a:rPr lang="zh-CN" altLang="en-US">
                <a:ea typeface="Noto Sans CJK SC Regular" panose="020B0500000000000000" pitchFamily="34" charset="-128"/>
              </a:rPr>
              <a:t>提高变通能力，与他人相处能变得更有效率。</a:t>
            </a:r>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zh-CN" smtClean="0">
                <a:ea typeface="Noto Sans CJK SC Regular" panose="020B0500000000000000" pitchFamily="34" charset="-128"/>
              </a:rPr>
              <a:t>2</a:t>
            </a:fld>
            <a:endParaRPr lang="zh-CN" altLang="en-US" dirty="0">
              <a:ea typeface="Noto Sans CJK SC Regular" panose="020B0500000000000000" pitchFamily="34" charset="-128"/>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1912241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zh-CN" altLang="en-US" dirty="0">
                <a:ea typeface="Noto Sans CJK SC Bold" panose="020B0800000000000000" pitchFamily="34" charset="-128"/>
              </a:rPr>
              <a:t>纸质待人处事风格自我认知档案</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20</a:t>
            </a:fld>
            <a:endParaRPr lang="zh-CN" altLang="en-US" dirty="0">
              <a:ea typeface="Noto Sans CJK SC Regular" panose="020B0500000000000000"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3938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586854" y="228600"/>
            <a:ext cx="11376546" cy="1009650"/>
          </a:xfrm>
        </p:spPr>
        <p:txBody>
          <a:bodyPr wrap="square">
            <a:noAutofit/>
          </a:bodyPr>
          <a:lstStyle/>
          <a:p>
            <a:pPr>
              <a:defRPr>
                <a:ea typeface="ヒラギノ角ゴ Pro W3" pitchFamily="4" charset="-128"/>
                <a:cs typeface="ヒラギノ角ゴ Pro W3" pitchFamily="4" charset="-128"/>
              </a:defRPr>
            </a:pPr>
            <a:r>
              <a:rPr lang="zh-CN" altLang="en-US">
                <a:ea typeface="Noto Sans CJK SC Bold" panose="020B0800000000000000" pitchFamily="34" charset="-128"/>
              </a:rPr>
              <a:t>你的待人处事风格自我认知</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09684" y="2316163"/>
            <a:ext cx="5654914"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zh-CN" altLang="en-US">
                <a:ea typeface="Noto Sans CJK SC Regular" panose="020B0500000000000000" pitchFamily="34" charset="-128"/>
              </a:rPr>
              <a:t>撕开穿孔</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zh-CN" altLang="en-US">
                <a:ea typeface="Noto Sans CJK SC Regular" panose="020B0500000000000000" pitchFamily="34" charset="-128"/>
              </a:rPr>
              <a:t>转移每个问题的回答</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zh-CN" altLang="en-US">
                <a:ea typeface="Noto Sans CJK SC Regular" panose="020B0500000000000000" pitchFamily="34" charset="-128"/>
              </a:rPr>
              <a:t>将列总数相加 </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zh-CN" altLang="en-US">
                <a:ea typeface="Noto Sans CJK SC Regular" panose="020B0500000000000000" pitchFamily="34" charset="-128"/>
              </a:rPr>
              <a:t>绘制你的待人处事风格</a:t>
            </a:r>
          </a:p>
          <a:p>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21</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DC672316-9553-48E7-A801-EF3E14EC3773}"/>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Rectangle 21">
            <a:extLst>
              <a:ext uri="{FF2B5EF4-FFF2-40B4-BE49-F238E27FC236}">
                <a16:creationId xmlns:a16="http://schemas.microsoft.com/office/drawing/2014/main" id="{BFF94834-1B31-45E2-9DE0-3CC32AEAB43C}"/>
              </a:ext>
            </a:extLst>
          </p:cNvPr>
          <p:cNvSpPr>
            <a:spLocks noChangeArrowheads="1"/>
          </p:cNvSpPr>
          <p:nvPr/>
        </p:nvSpPr>
        <p:spPr bwMode="auto">
          <a:xfrm>
            <a:off x="7812398" y="2543990"/>
            <a:ext cx="2284413" cy="2282825"/>
          </a:xfrm>
          <a:prstGeom prst="rect">
            <a:avLst/>
          </a:prstGeom>
          <a:solidFill>
            <a:schemeClr val="bg1"/>
          </a:solidFill>
          <a:ln w="38100">
            <a:solidFill>
              <a:schemeClr val="tx1"/>
            </a:solidFill>
            <a:round/>
            <a:headEnd/>
            <a:tailEnd/>
          </a:ln>
        </p:spPr>
        <p:txBody>
          <a:bodyPr wrap="square">
            <a:prstTxWarp prst="textNoShape">
              <a:avLst/>
            </a:prstTxWarp>
            <a:noAutofit/>
          </a:bodyPr>
          <a:lstStyle/>
          <a:p>
            <a:pPr>
              <a:spcBef>
                <a:spcPct val="0"/>
              </a:spcBef>
              <a:buFontTx/>
              <a:buNone/>
            </a:pPr>
            <a:endParaRPr lang="zh-CN" altLang="en-US" sz="2400" dirty="0">
              <a:solidFill>
                <a:schemeClr val="tx1"/>
              </a:solidFill>
              <a:latin typeface="Arial" pitchFamily="4" charset="0"/>
              <a:ea typeface="Noto Sans CJK SC Regular" panose="020B0500000000000000" pitchFamily="34" charset="-128"/>
            </a:endParaRPr>
          </a:p>
        </p:txBody>
      </p:sp>
      <p:sp>
        <p:nvSpPr>
          <p:cNvPr id="10" name="Text Box 8">
            <a:extLst>
              <a:ext uri="{FF2B5EF4-FFF2-40B4-BE49-F238E27FC236}">
                <a16:creationId xmlns:a16="http://schemas.microsoft.com/office/drawing/2014/main" id="{979D0A15-48A9-4353-A134-FEB723A5AFDA}"/>
              </a:ext>
            </a:extLst>
          </p:cNvPr>
          <p:cNvSpPr txBox="1">
            <a:spLocks noChangeArrowheads="1"/>
          </p:cNvSpPr>
          <p:nvPr/>
        </p:nvSpPr>
        <p:spPr bwMode="auto">
          <a:xfrm>
            <a:off x="7790173" y="2986903"/>
            <a:ext cx="1163638" cy="276225"/>
          </a:xfrm>
          <a:prstGeom prst="rect">
            <a:avLst/>
          </a:prstGeom>
          <a:noFill/>
          <a:ln w="9525">
            <a:noFill/>
            <a:miter lim="800000"/>
            <a:headEnd/>
            <a:tailEnd/>
          </a:ln>
        </p:spPr>
        <p:txBody>
          <a:bodyPr wrap="square">
            <a:prstTxWarp prst="textNoShape">
              <a:avLst/>
            </a:prstTxWarp>
            <a:noAutofit/>
          </a:bodyPr>
          <a:lstStyle/>
          <a:p>
            <a:pPr algn="ctr">
              <a:buFontTx/>
              <a:buNone/>
              <a:defRPr sz="1200" b="1" cap="all">
                <a:solidFill>
                  <a:srgbClr val="0C4176"/>
                </a:solidFill>
                <a:latin typeface="Arial"/>
                <a:cs typeface="Arial"/>
              </a:defRPr>
            </a:pPr>
            <a:r>
              <a:rPr lang="zh-CN" altLang="en-US" dirty="0">
                <a:ea typeface="Noto Sans CJK SC Bold" panose="020B0800000000000000" pitchFamily="34" charset="-128"/>
              </a:rPr>
              <a:t>分析型</a:t>
            </a:r>
          </a:p>
        </p:txBody>
      </p:sp>
      <p:sp>
        <p:nvSpPr>
          <p:cNvPr id="11" name="Text Box 9">
            <a:extLst>
              <a:ext uri="{FF2B5EF4-FFF2-40B4-BE49-F238E27FC236}">
                <a16:creationId xmlns:a16="http://schemas.microsoft.com/office/drawing/2014/main" id="{D70A25F9-0C18-4BB6-A0F7-EFCD9AB34DFF}"/>
              </a:ext>
            </a:extLst>
          </p:cNvPr>
          <p:cNvSpPr txBox="1">
            <a:spLocks noChangeArrowheads="1"/>
          </p:cNvSpPr>
          <p:nvPr/>
        </p:nvSpPr>
        <p:spPr bwMode="auto">
          <a:xfrm>
            <a:off x="9100654" y="2986903"/>
            <a:ext cx="825500" cy="276225"/>
          </a:xfrm>
          <a:prstGeom prst="rect">
            <a:avLst/>
          </a:prstGeom>
          <a:noFill/>
          <a:ln w="9525">
            <a:noFill/>
            <a:miter lim="800000"/>
            <a:headEnd/>
            <a:tailEnd/>
          </a:ln>
        </p:spPr>
        <p:txBody>
          <a:bodyPr wrap="square">
            <a:prstTxWarp prst="textNoShape">
              <a:avLst/>
            </a:prstTxWarp>
            <a:noAutofit/>
          </a:bodyPr>
          <a:lstStyle/>
          <a:p>
            <a:pPr algn="ctr">
              <a:buFontTx/>
              <a:buNone/>
              <a:defRPr sz="1200" b="1" cap="all">
                <a:solidFill>
                  <a:srgbClr val="0C4176"/>
                </a:solidFill>
                <a:latin typeface="Arial"/>
                <a:cs typeface="Arial"/>
              </a:defRPr>
            </a:pPr>
            <a:r>
              <a:rPr lang="zh-CN" altLang="en-US" dirty="0">
                <a:ea typeface="Noto Sans CJK SC Bold" panose="020B0800000000000000" pitchFamily="34" charset="-128"/>
              </a:rPr>
              <a:t>进取型</a:t>
            </a:r>
          </a:p>
        </p:txBody>
      </p:sp>
      <p:sp>
        <p:nvSpPr>
          <p:cNvPr id="12" name="Text Box 10">
            <a:extLst>
              <a:ext uri="{FF2B5EF4-FFF2-40B4-BE49-F238E27FC236}">
                <a16:creationId xmlns:a16="http://schemas.microsoft.com/office/drawing/2014/main" id="{AB090C10-0B28-412F-A49C-A865ED3845FC}"/>
              </a:ext>
            </a:extLst>
          </p:cNvPr>
          <p:cNvSpPr txBox="1">
            <a:spLocks noChangeArrowheads="1"/>
          </p:cNvSpPr>
          <p:nvPr/>
        </p:nvSpPr>
        <p:spPr bwMode="auto">
          <a:xfrm>
            <a:off x="8933173" y="4131490"/>
            <a:ext cx="1160463" cy="276225"/>
          </a:xfrm>
          <a:prstGeom prst="rect">
            <a:avLst/>
          </a:prstGeom>
          <a:noFill/>
          <a:ln w="9525">
            <a:noFill/>
            <a:miter lim="800000"/>
            <a:headEnd/>
            <a:tailEnd/>
          </a:ln>
        </p:spPr>
        <p:txBody>
          <a:bodyPr wrap="square">
            <a:prstTxWarp prst="textNoShape">
              <a:avLst/>
            </a:prstTxWarp>
            <a:noAutofit/>
          </a:bodyPr>
          <a:lstStyle/>
          <a:p>
            <a:pPr algn="ctr">
              <a:buFontTx/>
              <a:buNone/>
              <a:defRPr sz="1200" b="1" cap="all">
                <a:solidFill>
                  <a:srgbClr val="0C4176"/>
                </a:solidFill>
                <a:latin typeface="Arial"/>
                <a:cs typeface="Arial"/>
              </a:defRPr>
            </a:pPr>
            <a:r>
              <a:rPr lang="zh-CN" altLang="en-US">
                <a:ea typeface="Noto Sans CJK SC Bold" panose="020B0800000000000000" pitchFamily="34" charset="-128"/>
              </a:rPr>
              <a:t>表达型</a:t>
            </a:r>
            <a:endParaRPr lang="zh-CN" altLang="en-US" dirty="0">
              <a:ea typeface="Noto Sans CJK SC Bold" panose="020B0800000000000000" pitchFamily="34" charset="-128"/>
            </a:endParaRPr>
          </a:p>
        </p:txBody>
      </p:sp>
      <p:sp>
        <p:nvSpPr>
          <p:cNvPr id="13" name="Text Box 11">
            <a:extLst>
              <a:ext uri="{FF2B5EF4-FFF2-40B4-BE49-F238E27FC236}">
                <a16:creationId xmlns:a16="http://schemas.microsoft.com/office/drawing/2014/main" id="{A6648209-0CC6-493F-BE18-99A50FB78F3C}"/>
              </a:ext>
            </a:extLst>
          </p:cNvPr>
          <p:cNvSpPr txBox="1">
            <a:spLocks noChangeArrowheads="1"/>
          </p:cNvSpPr>
          <p:nvPr/>
        </p:nvSpPr>
        <p:spPr bwMode="auto">
          <a:xfrm>
            <a:off x="7922730" y="4131490"/>
            <a:ext cx="898525" cy="276225"/>
          </a:xfrm>
          <a:prstGeom prst="rect">
            <a:avLst/>
          </a:prstGeom>
          <a:noFill/>
          <a:ln w="9525">
            <a:noFill/>
            <a:miter lim="800000"/>
            <a:headEnd/>
            <a:tailEnd/>
          </a:ln>
        </p:spPr>
        <p:txBody>
          <a:bodyPr wrap="square">
            <a:prstTxWarp prst="textNoShape">
              <a:avLst/>
            </a:prstTxWarp>
            <a:noAutofit/>
          </a:bodyPr>
          <a:lstStyle/>
          <a:p>
            <a:pPr algn="ctr">
              <a:buFontTx/>
              <a:buNone/>
              <a:defRPr sz="1200" b="1" cap="all">
                <a:solidFill>
                  <a:srgbClr val="0C4176"/>
                </a:solidFill>
                <a:latin typeface="Arial"/>
                <a:cs typeface="Arial"/>
              </a:defRPr>
            </a:pPr>
            <a:r>
              <a:rPr lang="zh-CN" altLang="en-US" dirty="0">
                <a:ea typeface="Noto Sans CJK SC Bold" panose="020B0800000000000000" pitchFamily="34" charset="-128"/>
              </a:rPr>
              <a:t>亲切型</a:t>
            </a:r>
          </a:p>
        </p:txBody>
      </p:sp>
      <p:sp>
        <p:nvSpPr>
          <p:cNvPr id="14" name="Text Box 13">
            <a:extLst>
              <a:ext uri="{FF2B5EF4-FFF2-40B4-BE49-F238E27FC236}">
                <a16:creationId xmlns:a16="http://schemas.microsoft.com/office/drawing/2014/main" id="{C01244DC-5488-4B0B-9DB2-EFF2A3684A24}"/>
              </a:ext>
            </a:extLst>
          </p:cNvPr>
          <p:cNvSpPr txBox="1">
            <a:spLocks noChangeArrowheads="1"/>
          </p:cNvSpPr>
          <p:nvPr/>
        </p:nvSpPr>
        <p:spPr bwMode="auto">
          <a:xfrm>
            <a:off x="10219048" y="3510778"/>
            <a:ext cx="454025"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zh-CN" altLang="en-US">
                <a:ea typeface="Noto Sans CJK SC Bold" panose="020B0800000000000000" pitchFamily="34" charset="-128"/>
              </a:rPr>
              <a:t>  </a:t>
            </a:r>
            <a:r>
              <a:rPr lang="en-US" altLang="zh-CN">
                <a:ea typeface="Noto Sans CJK SC Bold" panose="020B0800000000000000" pitchFamily="34" charset="-128"/>
              </a:rPr>
              <a:t>T</a:t>
            </a:r>
            <a:endParaRPr lang="en-US" altLang="zh-CN" dirty="0">
              <a:ea typeface="Noto Sans CJK SC Bold" panose="020B0800000000000000" pitchFamily="34" charset="-128"/>
            </a:endParaRPr>
          </a:p>
        </p:txBody>
      </p:sp>
      <p:sp>
        <p:nvSpPr>
          <p:cNvPr id="15" name="Text Box 14">
            <a:extLst>
              <a:ext uri="{FF2B5EF4-FFF2-40B4-BE49-F238E27FC236}">
                <a16:creationId xmlns:a16="http://schemas.microsoft.com/office/drawing/2014/main" id="{74AACB88-1DAA-49D6-A738-4A81977A846A}"/>
              </a:ext>
            </a:extLst>
          </p:cNvPr>
          <p:cNvSpPr txBox="1">
            <a:spLocks noChangeArrowheads="1"/>
          </p:cNvSpPr>
          <p:nvPr/>
        </p:nvSpPr>
        <p:spPr bwMode="auto">
          <a:xfrm>
            <a:off x="8802998" y="4806178"/>
            <a:ext cx="336550" cy="366712"/>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n-US" altLang="zh-CN">
                <a:ea typeface="Noto Sans CJK SC Bold" panose="020B0800000000000000" pitchFamily="34" charset="-128"/>
              </a:rPr>
              <a:t>E</a:t>
            </a:r>
            <a:endParaRPr lang="en-US" altLang="zh-CN" dirty="0">
              <a:ea typeface="Noto Sans CJK SC Bold" panose="020B0800000000000000" pitchFamily="34" charset="-128"/>
            </a:endParaRPr>
          </a:p>
        </p:txBody>
      </p:sp>
      <p:sp>
        <p:nvSpPr>
          <p:cNvPr id="16" name="Text Box 15">
            <a:extLst>
              <a:ext uri="{FF2B5EF4-FFF2-40B4-BE49-F238E27FC236}">
                <a16:creationId xmlns:a16="http://schemas.microsoft.com/office/drawing/2014/main" id="{9B0A48C8-0336-45CE-B18B-FE1DACDADF03}"/>
              </a:ext>
            </a:extLst>
          </p:cNvPr>
          <p:cNvSpPr txBox="1">
            <a:spLocks noChangeArrowheads="1"/>
          </p:cNvSpPr>
          <p:nvPr/>
        </p:nvSpPr>
        <p:spPr bwMode="auto">
          <a:xfrm>
            <a:off x="7321861" y="3512365"/>
            <a:ext cx="350837" cy="368300"/>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n-US" altLang="zh-CN">
                <a:ea typeface="Noto Sans CJK SC Bold" panose="020B0800000000000000" pitchFamily="34" charset="-128"/>
              </a:rPr>
              <a:t>A</a:t>
            </a:r>
            <a:endParaRPr lang="en-US" altLang="zh-CN" dirty="0">
              <a:ea typeface="Noto Sans CJK SC Bold" panose="020B0800000000000000" pitchFamily="34" charset="-128"/>
            </a:endParaRPr>
          </a:p>
        </p:txBody>
      </p:sp>
      <p:sp>
        <p:nvSpPr>
          <p:cNvPr id="17" name="Line 18">
            <a:extLst>
              <a:ext uri="{FF2B5EF4-FFF2-40B4-BE49-F238E27FC236}">
                <a16:creationId xmlns:a16="http://schemas.microsoft.com/office/drawing/2014/main" id="{48A49F35-CEE9-4FE2-B256-2011D51E5B1E}"/>
              </a:ext>
            </a:extLst>
          </p:cNvPr>
          <p:cNvSpPr>
            <a:spLocks noChangeShapeType="1"/>
          </p:cNvSpPr>
          <p:nvPr/>
        </p:nvSpPr>
        <p:spPr bwMode="auto">
          <a:xfrm>
            <a:off x="9114148" y="2412228"/>
            <a:ext cx="1301750" cy="1185862"/>
          </a:xfrm>
          <a:prstGeom prst="line">
            <a:avLst/>
          </a:prstGeom>
          <a:noFill/>
          <a:ln w="9525">
            <a:solidFill>
              <a:schemeClr val="tx2"/>
            </a:solidFill>
            <a:round/>
            <a:headEnd/>
            <a:tailEnd/>
          </a:ln>
        </p:spPr>
        <p:txBody>
          <a:bodyPr wrap="square">
            <a:prstTxWarp prst="textNoShape">
              <a:avLst/>
            </a:prstTxWarp>
            <a:noAutofit/>
          </a:bodyPr>
          <a:lstStyle/>
          <a:p>
            <a:endParaRPr lang="zh-CN" altLang="en-US" dirty="0">
              <a:ea typeface="Noto Sans CJK SC Regular" panose="020B0500000000000000" pitchFamily="34" charset="-128"/>
            </a:endParaRPr>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1762305"/>
            <a:ext cx="1666875" cy="6223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buFontTx/>
              <a:buNone/>
              <a:defRPr sz="1800">
                <a:solidFill>
                  <a:schemeClr val="tx1"/>
                </a:solidFill>
                <a:latin typeface="Arial" pitchFamily="4" charset="0"/>
              </a:defRPr>
            </a:pPr>
            <a:r>
              <a:rPr lang="zh-CN" altLang="en-US" b="1">
                <a:ea typeface="Noto Sans CJK SC Regular" panose="020B0500000000000000" pitchFamily="34" charset="-128"/>
              </a:rPr>
              <a:t>示例</a:t>
            </a:r>
            <a:r>
              <a:rPr lang="zh-CN" altLang="en-US">
                <a:ea typeface="Noto Sans CJK SC Regular" panose="020B0500000000000000" pitchFamily="34" charset="-128"/>
              </a:rPr>
              <a:t>：</a:t>
            </a:r>
          </a:p>
          <a:p>
            <a:pPr marL="342900" indent="-342900">
              <a:lnSpc>
                <a:spcPct val="80000"/>
              </a:lnSpc>
            </a:pPr>
            <a:endParaRPr lang="zh-CN" altLang="en-US" sz="2800" dirty="0">
              <a:solidFill>
                <a:schemeClr val="tx1"/>
              </a:solidFill>
              <a:latin typeface="Arial" pitchFamily="4" charset="0"/>
              <a:ea typeface="Noto Sans CJK SC Regular" panose="020B0500000000000000" pitchFamily="34" charset="-128"/>
            </a:endParaRPr>
          </a:p>
        </p:txBody>
      </p:sp>
      <p:sp>
        <p:nvSpPr>
          <p:cNvPr id="19" name="Oval 16">
            <a:extLst>
              <a:ext uri="{FF2B5EF4-FFF2-40B4-BE49-F238E27FC236}">
                <a16:creationId xmlns:a16="http://schemas.microsoft.com/office/drawing/2014/main" id="{CD454758-D77A-4AD0-9184-CDAC5CFB77BD}"/>
              </a:ext>
            </a:extLst>
          </p:cNvPr>
          <p:cNvSpPr>
            <a:spLocks noChangeArrowheads="1"/>
          </p:cNvSpPr>
          <p:nvPr/>
        </p:nvSpPr>
        <p:spPr bwMode="auto">
          <a:xfrm>
            <a:off x="8802998" y="2162460"/>
            <a:ext cx="301625" cy="301625"/>
          </a:xfrm>
          <a:prstGeom prst="ellipse">
            <a:avLst/>
          </a:prstGeom>
          <a:noFill/>
          <a:ln w="9525">
            <a:solidFill>
              <a:schemeClr val="tx2"/>
            </a:solidFill>
            <a:round/>
            <a:headEnd/>
            <a:tailEnd/>
          </a:ln>
        </p:spPr>
        <p:txBody>
          <a:bodyPr wrap="square" anchor="ctr">
            <a:prstTxWarp prst="textNoShape">
              <a:avLst/>
            </a:prstTxWarp>
            <a:noAutofit/>
          </a:bodyPr>
          <a:lstStyle/>
          <a:p>
            <a:endParaRPr lang="zh-CN" altLang="en-US" b="1" dirty="0">
              <a:solidFill>
                <a:schemeClr val="tx1"/>
              </a:solidFill>
              <a:ea typeface="Noto Sans CJK SC Bold" panose="020B0800000000000000" pitchFamily="34" charset="-128"/>
            </a:endParaRPr>
          </a:p>
        </p:txBody>
      </p:sp>
      <p:sp>
        <p:nvSpPr>
          <p:cNvPr id="21" name="Text Box 13">
            <a:extLst>
              <a:ext uri="{FF2B5EF4-FFF2-40B4-BE49-F238E27FC236}">
                <a16:creationId xmlns:a16="http://schemas.microsoft.com/office/drawing/2014/main" id="{2707E0CC-2290-4D0F-A72C-F435A25A3AA2}"/>
              </a:ext>
            </a:extLst>
          </p:cNvPr>
          <p:cNvSpPr txBox="1">
            <a:spLocks noChangeArrowheads="1"/>
          </p:cNvSpPr>
          <p:nvPr/>
        </p:nvSpPr>
        <p:spPr bwMode="auto">
          <a:xfrm>
            <a:off x="8662991" y="2124340"/>
            <a:ext cx="683239"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zh-CN" altLang="en-US">
                <a:ea typeface="Noto Sans CJK SC Bold" panose="020B0800000000000000" pitchFamily="34" charset="-128"/>
              </a:rPr>
              <a:t>  </a:t>
            </a:r>
            <a:r>
              <a:rPr lang="en-US" altLang="zh-CN">
                <a:ea typeface="Noto Sans CJK SC Bold" panose="020B0800000000000000" pitchFamily="34" charset="-128"/>
              </a:rPr>
              <a:t>C</a:t>
            </a:r>
            <a:endParaRPr lang="en-US" altLang="zh-CN" dirty="0">
              <a:ea typeface="Noto Sans CJK SC Bold" panose="020B0800000000000000" pitchFamily="34" charset="-128"/>
            </a:endParaRPr>
          </a:p>
        </p:txBody>
      </p:sp>
      <p:sp>
        <p:nvSpPr>
          <p:cNvPr id="22" name="Line 6">
            <a:extLst>
              <a:ext uri="{FF2B5EF4-FFF2-40B4-BE49-F238E27FC236}">
                <a16:creationId xmlns:a16="http://schemas.microsoft.com/office/drawing/2014/main" id="{6304429F-8A2A-4415-B58F-ECCD9D4C4017}"/>
              </a:ext>
            </a:extLst>
          </p:cNvPr>
          <p:cNvSpPr>
            <a:spLocks noChangeShapeType="1"/>
          </p:cNvSpPr>
          <p:nvPr/>
        </p:nvSpPr>
        <p:spPr bwMode="auto">
          <a:xfrm rot="16200000">
            <a:off x="8939855" y="2531295"/>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zh-CN" altLang="en-US" dirty="0">
              <a:ea typeface="Noto Sans CJK SC Regular" panose="020B0500000000000000" pitchFamily="34" charset="-128"/>
            </a:endParaRPr>
          </a:p>
        </p:txBody>
      </p:sp>
      <p:sp>
        <p:nvSpPr>
          <p:cNvPr id="23" name="Line 7">
            <a:extLst>
              <a:ext uri="{FF2B5EF4-FFF2-40B4-BE49-F238E27FC236}">
                <a16:creationId xmlns:a16="http://schemas.microsoft.com/office/drawing/2014/main" id="{AA3C7343-A9E2-4556-8DD8-8F5699C3F7C4}"/>
              </a:ext>
            </a:extLst>
          </p:cNvPr>
          <p:cNvSpPr>
            <a:spLocks noChangeShapeType="1"/>
          </p:cNvSpPr>
          <p:nvPr/>
        </p:nvSpPr>
        <p:spPr bwMode="auto">
          <a:xfrm rot="10800000">
            <a:off x="8926207" y="2532563"/>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zh-CN" altLang="en-US" dirty="0">
              <a:ea typeface="Noto Sans CJK SC Regular" panose="020B0500000000000000" pitchFamily="34" charset="-128"/>
            </a:endParaRPr>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155091" y="5289550"/>
            <a:ext cx="5432909" cy="7874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spcAft>
                <a:spcPts val="2400"/>
              </a:spcAft>
              <a:buFontTx/>
              <a:buNone/>
              <a:defRPr sz="2000" b="1">
                <a:solidFill>
                  <a:srgbClr val="010000"/>
                </a:solidFill>
                <a:latin typeface="Arial" pitchFamily="4" charset="0"/>
              </a:defRPr>
            </a:pPr>
            <a:r>
              <a:rPr lang="zh-CN" altLang="en-US" dirty="0">
                <a:ea typeface="Noto Sans CJK SC Bold" panose="020B0800000000000000" pitchFamily="34" charset="-128"/>
              </a:rPr>
              <a:t>你的自我认知可能与他人的看法不同！</a:t>
            </a:r>
          </a:p>
        </p:txBody>
      </p:sp>
      <p:sp>
        <p:nvSpPr>
          <p:cNvPr id="26" name="Oval 17">
            <a:extLst>
              <a:ext uri="{FF2B5EF4-FFF2-40B4-BE49-F238E27FC236}">
                <a16:creationId xmlns:a16="http://schemas.microsoft.com/office/drawing/2014/main" id="{71993E35-31B7-4B5F-B7C5-946EDA9AC443}"/>
              </a:ext>
            </a:extLst>
          </p:cNvPr>
          <p:cNvSpPr>
            <a:spLocks noChangeArrowheads="1"/>
          </p:cNvSpPr>
          <p:nvPr/>
        </p:nvSpPr>
        <p:spPr bwMode="auto">
          <a:xfrm>
            <a:off x="10362875" y="3540107"/>
            <a:ext cx="301625" cy="300038"/>
          </a:xfrm>
          <a:prstGeom prst="ellipse">
            <a:avLst/>
          </a:prstGeom>
          <a:noFill/>
          <a:ln w="9525">
            <a:solidFill>
              <a:schemeClr val="tx2"/>
            </a:solidFill>
            <a:round/>
            <a:headEnd/>
            <a:tailEnd/>
          </a:ln>
        </p:spPr>
        <p:txBody>
          <a:bodyPr wrap="square" anchor="ctr">
            <a:prstTxWarp prst="textNoShape">
              <a:avLst/>
            </a:prstTxWarp>
            <a:noAutofit/>
          </a:bodyPr>
          <a:lstStyle/>
          <a:p>
            <a:endParaRPr lang="zh-CN" altLang="en-US" b="1" dirty="0">
              <a:solidFill>
                <a:schemeClr val="tx1"/>
              </a:solidFill>
              <a:ea typeface="Noto Sans CJK SC Bold" panose="020B0800000000000000" pitchFamily="34" charset="-128"/>
            </a:endParaRPr>
          </a:p>
        </p:txBody>
      </p:sp>
    </p:spTree>
    <p:extLst>
      <p:ext uri="{BB962C8B-B14F-4D97-AF65-F5344CB8AC3E}">
        <p14:creationId xmlns:p14="http://schemas.microsoft.com/office/powerpoint/2010/main" val="82657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40267" y="228600"/>
            <a:ext cx="3638022" cy="1995488"/>
          </a:xfrm>
        </p:spPr>
        <p:txBody>
          <a:bodyPr wrap="square">
            <a:noAutofit/>
          </a:bodyPr>
          <a:lstStyle/>
          <a:p>
            <a:r>
              <a:rPr lang="zh-CN" altLang="en-US">
                <a:ea typeface="Noto Sans CJK SC Bold" panose="020B0800000000000000" pitchFamily="34" charset="-128"/>
              </a:rPr>
              <a:t>阅读关于您的风格的内容</a:t>
            </a:r>
            <a:endParaRPr lang="zh-CN" altLang="en-US" baseline="30000"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22</a:t>
            </a:fld>
            <a:endParaRPr lang="zh-CN" altLang="en-US" dirty="0">
              <a:ea typeface="Noto Sans CJK SC Regular" panose="020B0500000000000000"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a:ea typeface="Noto Sans CJK SC Bold" panose="020B0800000000000000" pitchFamily="34" charset="-128"/>
              </a:rPr>
              <a:t>控制情绪</a:t>
            </a:r>
            <a:endParaRPr lang="zh-CN" altLang="en-US" dirty="0">
              <a:ea typeface="Noto Sans CJK SC Bold" panose="020B0800000000000000"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895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zh-CN" altLang="en-US" dirty="0">
                <a:ea typeface="Noto Sans CJK SC Bold" panose="020B0800000000000000" pitchFamily="34" charset="-128"/>
              </a:rPr>
              <a:t>流露情绪</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征询意见</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a:ea typeface="Noto Sans CJK SC Bold" panose="020B0800000000000000" pitchFamily="34" charset="-128"/>
              </a:rPr>
              <a:t>表达意见</a:t>
            </a:r>
            <a:endParaRPr lang="zh-CN" altLang="en-US" dirty="0">
              <a:ea typeface="Noto Sans CJK SC Bold" panose="020B0800000000000000" pitchFamily="34" charset="-128"/>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sp>
        <p:nvSpPr>
          <p:cNvPr id="2" name="TextBox 1">
            <a:extLst>
              <a:ext uri="{FF2B5EF4-FFF2-40B4-BE49-F238E27FC236}">
                <a16:creationId xmlns:a16="http://schemas.microsoft.com/office/drawing/2014/main" id="{74F98B0E-2590-4847-AB71-E41C8A5FD5CE}"/>
              </a:ext>
            </a:extLst>
          </p:cNvPr>
          <p:cNvSpPr txBox="1"/>
          <p:nvPr/>
        </p:nvSpPr>
        <p:spPr>
          <a:xfrm>
            <a:off x="5661818" y="1352344"/>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zh-CN" altLang="en-US" dirty="0">
                <a:ea typeface="Noto Sans CJK SC Black" panose="020B0A00000000000000" pitchFamily="34" charset="-128"/>
              </a:rPr>
              <a:t>分析型风格</a:t>
            </a:r>
          </a:p>
          <a:p>
            <a:pPr>
              <a:lnSpc>
                <a:spcPct val="85000"/>
              </a:lnSpc>
            </a:pPr>
            <a:endParaRPr lang="zh-CN" altLang="en-US" dirty="0">
              <a:solidFill>
                <a:schemeClr val="accent6"/>
              </a:solidFill>
              <a:latin typeface="Arial Black" panose="020B0A04020102020204" pitchFamily="34" charset="0"/>
              <a:ea typeface="Noto Sans CJK SC Black" panose="020B0A00000000000000" pitchFamily="34" charset="-128"/>
            </a:endParaRPr>
          </a:p>
          <a:p>
            <a:pPr>
              <a:lnSpc>
                <a:spcPct val="85000"/>
              </a:lnSpc>
              <a:defRPr>
                <a:latin typeface="Arial Black" panose="020B0A04020102020204" pitchFamily="34" charset="0"/>
              </a:defRPr>
            </a:pPr>
            <a:r>
              <a:rPr lang="zh-CN" altLang="en-US" dirty="0">
                <a:ea typeface="Noto Sans CJK SC Black" panose="020B0A00000000000000" pitchFamily="34" charset="-128"/>
              </a:rPr>
              <a:t>第 </a:t>
            </a:r>
            <a:r>
              <a:rPr lang="en-US" altLang="zh-CN" dirty="0">
                <a:ea typeface="Noto Sans CJK SC Black" panose="020B0A00000000000000" pitchFamily="34" charset="-128"/>
              </a:rPr>
              <a:t>14-15 </a:t>
            </a:r>
            <a:r>
              <a:rPr lang="zh-CN" altLang="en-US" dirty="0">
                <a:ea typeface="Noto Sans CJK SC Black" panose="020B0A00000000000000" pitchFamily="34" charset="-128"/>
              </a:rPr>
              <a:t>页</a:t>
            </a:r>
          </a:p>
        </p:txBody>
      </p:sp>
      <p:sp>
        <p:nvSpPr>
          <p:cNvPr id="31" name="TextBox 30">
            <a:extLst>
              <a:ext uri="{FF2B5EF4-FFF2-40B4-BE49-F238E27FC236}">
                <a16:creationId xmlns:a16="http://schemas.microsoft.com/office/drawing/2014/main" id="{7EE60C37-235F-46F9-8DDE-B53940AA9B8E}"/>
              </a:ext>
            </a:extLst>
          </p:cNvPr>
          <p:cNvSpPr txBox="1"/>
          <p:nvPr/>
        </p:nvSpPr>
        <p:spPr>
          <a:xfrm>
            <a:off x="8707543" y="1352344"/>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zh-CN" altLang="en-US">
                <a:ea typeface="Noto Sans CJK SC Black" panose="020B0A00000000000000" pitchFamily="34" charset="-128"/>
              </a:rPr>
              <a:t>进取型风格</a:t>
            </a:r>
          </a:p>
          <a:p>
            <a:pPr>
              <a:lnSpc>
                <a:spcPct val="85000"/>
              </a:lnSpc>
            </a:pPr>
            <a:endParaRPr lang="zh-CN" altLang="en-US">
              <a:solidFill>
                <a:schemeClr val="accent6"/>
              </a:solidFill>
              <a:latin typeface="Arial Black" panose="020B0A04020102020204" pitchFamily="34" charset="0"/>
              <a:ea typeface="Noto Sans CJK SC Black" panose="020B0A00000000000000" pitchFamily="34" charset="-128"/>
            </a:endParaRPr>
          </a:p>
          <a:p>
            <a:pPr>
              <a:lnSpc>
                <a:spcPct val="85000"/>
              </a:lnSpc>
              <a:defRPr>
                <a:latin typeface="Arial Black" panose="020B0A04020102020204" pitchFamily="34" charset="0"/>
              </a:defRPr>
            </a:pPr>
            <a:r>
              <a:rPr lang="zh-CN" altLang="en-US">
                <a:ea typeface="Noto Sans CJK SC Black" panose="020B0A00000000000000" pitchFamily="34" charset="-128"/>
              </a:rPr>
              <a:t>第 </a:t>
            </a:r>
            <a:r>
              <a:rPr lang="en-US" altLang="zh-CN">
                <a:ea typeface="Noto Sans CJK SC Black" panose="020B0A00000000000000" pitchFamily="34" charset="-128"/>
              </a:rPr>
              <a:t>8-9 </a:t>
            </a:r>
            <a:r>
              <a:rPr lang="zh-CN" altLang="en-US">
                <a:ea typeface="Noto Sans CJK SC Black" panose="020B0A00000000000000" pitchFamily="34" charset="-128"/>
              </a:rPr>
              <a:t>页</a:t>
            </a:r>
            <a:endParaRPr lang="zh-CN" altLang="en-US" dirty="0">
              <a:ea typeface="Noto Sans CJK SC Black" panose="020B0A00000000000000" pitchFamily="34" charset="-128"/>
            </a:endParaRPr>
          </a:p>
        </p:txBody>
      </p:sp>
      <p:sp>
        <p:nvSpPr>
          <p:cNvPr id="32" name="TextBox 31">
            <a:extLst>
              <a:ext uri="{FF2B5EF4-FFF2-40B4-BE49-F238E27FC236}">
                <a16:creationId xmlns:a16="http://schemas.microsoft.com/office/drawing/2014/main" id="{DFE99EF1-4A98-4CBA-9669-063998F70DB3}"/>
              </a:ext>
            </a:extLst>
          </p:cNvPr>
          <p:cNvSpPr txBox="1"/>
          <p:nvPr/>
        </p:nvSpPr>
        <p:spPr>
          <a:xfrm>
            <a:off x="5807547" y="3897340"/>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zh-CN" altLang="en-US" dirty="0">
                <a:ea typeface="Noto Sans CJK SC Black" panose="020B0A00000000000000" pitchFamily="34" charset="-128"/>
              </a:rPr>
              <a:t>亲切型风格</a:t>
            </a:r>
          </a:p>
          <a:p>
            <a:pPr>
              <a:lnSpc>
                <a:spcPct val="85000"/>
              </a:lnSpc>
            </a:pPr>
            <a:endParaRPr lang="zh-CN" altLang="en-US" dirty="0">
              <a:solidFill>
                <a:schemeClr val="accent6"/>
              </a:solidFill>
              <a:latin typeface="Arial Black" panose="020B0A04020102020204" pitchFamily="34" charset="0"/>
              <a:ea typeface="Noto Sans CJK SC Black" panose="020B0A00000000000000" pitchFamily="34" charset="-128"/>
            </a:endParaRPr>
          </a:p>
          <a:p>
            <a:pPr>
              <a:lnSpc>
                <a:spcPct val="85000"/>
              </a:lnSpc>
              <a:defRPr>
                <a:latin typeface="Arial Black" panose="020B0A04020102020204" pitchFamily="34" charset="0"/>
              </a:defRPr>
            </a:pPr>
            <a:r>
              <a:rPr lang="zh-CN" altLang="en-US" dirty="0">
                <a:ea typeface="Noto Sans CJK SC Black" panose="020B0A00000000000000" pitchFamily="34" charset="-128"/>
              </a:rPr>
              <a:t>第 </a:t>
            </a:r>
            <a:r>
              <a:rPr lang="en-US" altLang="zh-CN" dirty="0">
                <a:ea typeface="Noto Sans CJK SC Black" panose="020B0A00000000000000" pitchFamily="34" charset="-128"/>
              </a:rPr>
              <a:t>12-13 </a:t>
            </a:r>
            <a:r>
              <a:rPr lang="zh-CN" altLang="en-US" dirty="0">
                <a:ea typeface="Noto Sans CJK SC Black" panose="020B0A00000000000000" pitchFamily="34" charset="-128"/>
              </a:rPr>
              <a:t>页</a:t>
            </a:r>
          </a:p>
        </p:txBody>
      </p:sp>
      <p:sp>
        <p:nvSpPr>
          <p:cNvPr id="33" name="TextBox 32">
            <a:extLst>
              <a:ext uri="{FF2B5EF4-FFF2-40B4-BE49-F238E27FC236}">
                <a16:creationId xmlns:a16="http://schemas.microsoft.com/office/drawing/2014/main" id="{2DC4EFBA-BF35-4387-90F8-5AEAAE420FE6}"/>
              </a:ext>
            </a:extLst>
          </p:cNvPr>
          <p:cNvSpPr txBox="1"/>
          <p:nvPr/>
        </p:nvSpPr>
        <p:spPr>
          <a:xfrm>
            <a:off x="8596549" y="3905933"/>
            <a:ext cx="2434732"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zh-CN" altLang="en-US">
                <a:ea typeface="Noto Sans CJK SC Black" panose="020B0A00000000000000" pitchFamily="34" charset="-128"/>
              </a:rPr>
              <a:t>表达型风格</a:t>
            </a:r>
          </a:p>
          <a:p>
            <a:pPr>
              <a:lnSpc>
                <a:spcPct val="85000"/>
              </a:lnSpc>
            </a:pPr>
            <a:endParaRPr lang="zh-CN" altLang="en-US">
              <a:solidFill>
                <a:schemeClr val="accent6"/>
              </a:solidFill>
              <a:latin typeface="Arial Black" panose="020B0A04020102020204" pitchFamily="34" charset="0"/>
              <a:ea typeface="Noto Sans CJK SC Black" panose="020B0A00000000000000" pitchFamily="34" charset="-128"/>
            </a:endParaRPr>
          </a:p>
          <a:p>
            <a:pPr>
              <a:lnSpc>
                <a:spcPct val="85000"/>
              </a:lnSpc>
              <a:defRPr>
                <a:latin typeface="Arial Black" panose="020B0A04020102020204" pitchFamily="34" charset="0"/>
              </a:defRPr>
            </a:pPr>
            <a:r>
              <a:rPr lang="zh-CN" altLang="en-US">
                <a:ea typeface="Noto Sans CJK SC Black" panose="020B0A00000000000000" pitchFamily="34" charset="-128"/>
              </a:rPr>
              <a:t>第 </a:t>
            </a:r>
            <a:r>
              <a:rPr lang="en-US" altLang="zh-CN">
                <a:ea typeface="Noto Sans CJK SC Black" panose="020B0A00000000000000" pitchFamily="34" charset="-128"/>
              </a:rPr>
              <a:t>10-11 </a:t>
            </a:r>
            <a:r>
              <a:rPr lang="zh-CN" altLang="en-US">
                <a:ea typeface="Noto Sans CJK SC Black" panose="020B0A00000000000000" pitchFamily="34" charset="-128"/>
              </a:rPr>
              <a:t>页</a:t>
            </a:r>
            <a:endParaRPr lang="zh-CN" altLang="en-US" dirty="0">
              <a:ea typeface="Noto Sans CJK SC Black" panose="020B0A00000000000000" pitchFamily="34" charset="-128"/>
            </a:endParaRPr>
          </a:p>
        </p:txBody>
      </p:sp>
    </p:spTree>
    <p:extLst>
      <p:ext uri="{BB962C8B-B14F-4D97-AF65-F5344CB8AC3E}">
        <p14:creationId xmlns:p14="http://schemas.microsoft.com/office/powerpoint/2010/main" val="2767502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wrap="square">
            <a:noAutofit/>
          </a:bodyPr>
          <a:lstStyle/>
          <a:p>
            <a:r>
              <a:rPr lang="zh-CN" altLang="en-US" dirty="0">
                <a:solidFill>
                  <a:schemeClr val="accent2"/>
                </a:solidFill>
                <a:ea typeface="Noto Sans CJK SC Bold" panose="020B0800000000000000" pitchFamily="34" charset="-128"/>
              </a:rPr>
              <a:t>重要提醒</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p:txBody>
          <a:bodyPr wrap="square">
            <a:noAutofit/>
          </a:bodyPr>
          <a:lstStyle/>
          <a:p>
            <a:pPr>
              <a:spcBef>
                <a:spcPct val="0"/>
              </a:spcBef>
              <a:spcAft>
                <a:spcPts val="1200"/>
              </a:spcAft>
            </a:pPr>
            <a:endParaRPr lang="zh-CN" altLang="en-US" sz="2400" dirty="0">
              <a:ea typeface="Noto Sans CJK SC Regular" panose="020B0500000000000000" pitchFamily="34" charset="-128"/>
            </a:endParaRP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zh-CN" altLang="en-US" dirty="0">
                <a:ea typeface="Noto Sans CJK SC Regular" panose="020B0500000000000000" pitchFamily="34" charset="-128"/>
              </a:rPr>
              <a:t>并没有“最好的”风格。</a:t>
            </a:r>
          </a:p>
          <a:p>
            <a:pPr>
              <a:spcBef>
                <a:spcPct val="0"/>
              </a:spcBef>
              <a:spcAft>
                <a:spcPts val="1200"/>
              </a:spcAft>
              <a:defRPr sz="2400">
                <a:ea typeface="ヒラギノ角ゴ Pro W3" panose="020B0300000000000000" pitchFamily="6" charset="-128"/>
              </a:defRPr>
            </a:pPr>
            <a:r>
              <a:rPr lang="zh-CN" altLang="en-US" dirty="0">
                <a:ea typeface="Noto Sans CJK SC Regular" panose="020B0500000000000000" pitchFamily="34" charset="-128"/>
              </a:rPr>
              <a:t>风格</a:t>
            </a:r>
            <a:r>
              <a:rPr lang="zh-CN" altLang="en-US" dirty="0">
                <a:ea typeface="Noto Sans CJK SC Regular" panose="020B0500000000000000" pitchFamily="34" charset="-128"/>
                <a:cs typeface="Times New Roman" panose="02020603050405020304" pitchFamily="18" charset="0"/>
              </a:rPr>
              <a:t>并非个性。</a:t>
            </a:r>
          </a:p>
          <a:p>
            <a:pPr>
              <a:spcBef>
                <a:spcPct val="0"/>
              </a:spcBef>
              <a:spcAft>
                <a:spcPts val="1200"/>
              </a:spcAft>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你的风格是你行为的主题。</a:t>
            </a: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zh-CN" altLang="en-US" dirty="0">
                <a:ea typeface="Noto Sans CJK SC Regular" panose="020B0500000000000000" pitchFamily="34" charset="-128"/>
              </a:rPr>
              <a:t>你的风格有发展措施。</a:t>
            </a:r>
          </a:p>
          <a:p>
            <a:pPr>
              <a:spcBef>
                <a:spcPct val="0"/>
              </a:spcBef>
              <a:spcAft>
                <a:spcPts val="1200"/>
              </a:spcAft>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你的挑战：主动与他人建立并打造有效的关系。</a:t>
            </a:r>
          </a:p>
          <a:p>
            <a:pPr>
              <a:spcBef>
                <a:spcPct val="0"/>
              </a:spcBef>
              <a:spcAft>
                <a:spcPts val="1200"/>
              </a:spcAft>
            </a:pPr>
            <a:endParaRPr lang="zh-CN" altLang="en-US" sz="2400" dirty="0">
              <a:ea typeface="Noto Sans CJK SC Regular" panose="020B0500000000000000" pitchFamily="34"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23</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591864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zh-CN" altLang="en-US" dirty="0">
                <a:solidFill>
                  <a:schemeClr val="accent2"/>
                </a:solidFill>
                <a:ea typeface="Noto Sans CJK SC Bold" panose="020B0800000000000000" pitchFamily="34" charset="-128"/>
              </a:rPr>
              <a:t>变通能力</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en-US" altLang="zh-CN" smtClean="0">
                <a:ea typeface="Noto Sans CJK SC Regular" panose="020B0500000000000000" pitchFamily="34" charset="-128"/>
              </a:rPr>
              <a:t>24</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01025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9" y="2316480"/>
            <a:ext cx="6877050" cy="1588707"/>
          </a:xfrm>
        </p:spPr>
        <p:txBody>
          <a:bodyPr wrap="square"/>
          <a:lstStyle/>
          <a:p>
            <a:r>
              <a:rPr lang="zh-CN" altLang="en-US" dirty="0">
                <a:solidFill>
                  <a:schemeClr val="accent2"/>
                </a:solidFill>
                <a:ea typeface="Noto Sans CJK SC Bold" panose="020B0800000000000000" pitchFamily="34" charset="-128"/>
              </a:rPr>
              <a:t>变通能力是指你如何很好地适应他人的风格需求</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25</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922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390525" y="228600"/>
            <a:ext cx="3687763" cy="1995488"/>
          </a:xfrm>
        </p:spPr>
        <p:txBody>
          <a:bodyPr wrap="square"/>
          <a:lstStyle/>
          <a:p>
            <a:r>
              <a:rPr lang="zh-CN" altLang="en-US" dirty="0">
                <a:ea typeface="Noto Sans CJK SC Bold" panose="020B0800000000000000" pitchFamily="34" charset="-128"/>
              </a:rPr>
              <a:t>变通能力的四个来源</a:t>
            </a:r>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26</a:t>
            </a:fld>
            <a:endParaRPr lang="zh-CN" altLang="en-US" dirty="0">
              <a:ea typeface="Noto Sans CJK SC Regular" panose="020B0500000000000000" pitchFamily="34" charset="-128"/>
            </a:endParaRPr>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zh-CN" altLang="en-US">
                  <a:ea typeface="Noto Sans CJK SC Regular" panose="020B0500000000000000" pitchFamily="34" charset="-128"/>
                </a:rPr>
                <a:t>形象</a:t>
              </a:r>
              <a:endParaRPr lang="zh-CN" altLang="en-US" dirty="0">
                <a:ea typeface="Noto Sans CJK SC Regular" panose="020B0500000000000000" pitchFamily="34" charset="-128"/>
              </a:endParaRPr>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zh-CN" altLang="en-US" dirty="0">
                  <a:ea typeface="Noto Sans CJK SC Regular" panose="020B0500000000000000" pitchFamily="34" charset="-128"/>
                </a:rPr>
                <a:t>表达</a:t>
              </a:r>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zh-CN" altLang="en-US">
                  <a:ea typeface="Noto Sans CJK SC Regular" panose="020B0500000000000000" pitchFamily="34" charset="-128"/>
                </a:rPr>
                <a:t>才能</a:t>
              </a:r>
              <a:endParaRPr lang="zh-CN" altLang="en-US" dirty="0">
                <a:ea typeface="Noto Sans CJK SC Regular" panose="020B0500000000000000" pitchFamily="34" charset="-128"/>
              </a:endParaRPr>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zh-CN" altLang="en-US">
                  <a:ea typeface="Noto Sans CJK SC Regular" panose="020B0500000000000000" pitchFamily="34" charset="-128"/>
                </a:rPr>
                <a:t>反馈</a:t>
              </a:r>
              <a:endParaRPr lang="zh-CN" altLang="en-US" dirty="0">
                <a:ea typeface="Noto Sans CJK SC Regular" panose="020B0500000000000000" pitchFamily="34" charset="-128"/>
              </a:endParaRPr>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820296" y="549276"/>
              <a:ext cx="2518569"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zh-CN" altLang="en-US" dirty="0">
                  <a:ea typeface="Noto Sans CJK SC Regular" panose="020B0500000000000000" pitchFamily="34" charset="-128"/>
                </a:rPr>
                <a:t>合理运用</a:t>
              </a: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zh-CN" altLang="en-US" dirty="0">
                  <a:ea typeface="Noto Sans CJK SC Regular" panose="020B0500000000000000" pitchFamily="34" charset="-128"/>
                </a:rPr>
                <a:t>实现</a:t>
              </a:r>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zh-CN" altLang="en-US" dirty="0">
                  <a:ea typeface="Noto Sans CJK SC Regular" panose="020B0500000000000000" pitchFamily="34" charset="-128"/>
                </a:rPr>
                <a:t>变通能力更强</a:t>
              </a:r>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3530138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zh-CN" altLang="en-US" dirty="0">
                <a:ea typeface="Noto Sans CJK SC Bold" panose="020B0800000000000000" pitchFamily="34" charset="-128"/>
              </a:rPr>
              <a:t>在线变通能力自我认知档案</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27</a:t>
            </a:fld>
            <a:endParaRPr lang="zh-CN" altLang="en-US" dirty="0">
              <a:ea typeface="Noto Sans CJK SC Regular" panose="020B0500000000000000"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1238169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4" y="228600"/>
            <a:ext cx="11572875" cy="1009650"/>
          </a:xfrm>
        </p:spPr>
        <p:txBody>
          <a:bodyPr/>
          <a:lstStyle/>
          <a:p>
            <a:r>
              <a:rPr lang="zh-CN" altLang="en-US">
                <a:ea typeface="Noto Sans CJK SC Bold" panose="020B0800000000000000" pitchFamily="34" charset="-128"/>
              </a:rPr>
              <a:t>总体变通能力</a:t>
            </a:r>
            <a:endParaRPr lang="zh-CN" altLang="en-US" dirty="0">
              <a:ea typeface="Noto Sans CJK SC Bold" panose="020B0800000000000000" pitchFamily="34" charset="-128"/>
            </a:endParaRP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4182637445"/>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defRPr sz="2800">
                          <a:solidFill>
                            <a:schemeClr val="accent6"/>
                          </a:solidFill>
                        </a:defRPr>
                      </a:pPr>
                      <a:r>
                        <a:rPr lang="en-US" altLang="zh-CN" baseline="0" noProof="0">
                          <a:ea typeface="Noto Sans CJK SC Regular" panose="020B0500000000000000" pitchFamily="34" charset="-128"/>
                        </a:rP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zh-CN" altLang="en-US" baseline="0" noProof="0">
                          <a:ea typeface="Noto Sans CJK SC Regular" panose="020B0500000000000000" pitchFamily="34" charset="-128"/>
                        </a:rPr>
                        <a:t>不稳定</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lang="en-US" altLang="zh-CN" baseline="0" noProof="0">
                          <a:ea typeface="Noto Sans CJK SC Regular" panose="020B0500000000000000" pitchFamily="34" charset="-128"/>
                        </a:rP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zh-CN" altLang="en-US" baseline="0" noProof="0">
                          <a:ea typeface="Noto Sans CJK SC Regular" panose="020B0500000000000000" pitchFamily="34" charset="-128"/>
                        </a:rPr>
                        <a:t>比较稳定</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lang="en-US" altLang="zh-CN" baseline="0" noProof="0">
                          <a:ea typeface="Noto Sans CJK SC Regular" panose="020B0500000000000000" pitchFamily="34" charset="-128"/>
                        </a:rP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zh-CN" altLang="en-US" baseline="0" noProof="0">
                          <a:ea typeface="Noto Sans CJK SC Regular" panose="020B0500000000000000" pitchFamily="34" charset="-128"/>
                        </a:rPr>
                        <a:t>通常稳定</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lang="en-US" altLang="zh-CN" baseline="0" noProof="0">
                          <a:ea typeface="Noto Sans CJK SC Regular" panose="020B0500000000000000" pitchFamily="34" charset="-128"/>
                        </a:rP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zh-CN" altLang="en-US" baseline="0" noProof="0">
                          <a:ea typeface="Noto Sans CJK SC Regular" panose="020B0500000000000000" pitchFamily="34" charset="-128"/>
                        </a:rPr>
                        <a:t>非常稳定</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lang="zh-CN" altLang="en-US" sz="1800" b="1" kern="1200" cap="all" baseline="0" noProof="0">
                        <a:solidFill>
                          <a:schemeClr val="accent6"/>
                        </a:solidFill>
                        <a:latin typeface="+mn-lt"/>
                        <a:ea typeface="Noto Sans CJK SC Regular" panose="020B0500000000000000" pitchFamily="34" charset="-128"/>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b="1" cap="all">
                          <a:solidFill>
                            <a:schemeClr val="accent6"/>
                          </a:solidFill>
                        </a:defRPr>
                      </a:pPr>
                      <a:r>
                        <a:rPr lang="zh-CN" altLang="en-US" baseline="0" noProof="0">
                          <a:ea typeface="Noto Sans CJK SC Bold" panose="020B0800000000000000" pitchFamily="34" charset="-128"/>
                        </a:rPr>
                        <a:t>他人</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b="1" cap="all">
                          <a:solidFill>
                            <a:schemeClr val="accent6"/>
                          </a:solidFill>
                        </a:defRPr>
                      </a:pPr>
                      <a:r>
                        <a:rPr lang="zh-CN" altLang="en-US" baseline="0" noProof="0" dirty="0">
                          <a:ea typeface="Noto Sans CJK SC Bold" panose="020B0800000000000000" pitchFamily="34" charset="-128"/>
                        </a:rPr>
                        <a:t>自己</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lang="zh-CN" altLang="en-US" sz="1800" b="1" kern="1200" cap="all" baseline="0" noProof="0" dirty="0">
                        <a:solidFill>
                          <a:schemeClr val="accent6"/>
                        </a:solidFill>
                        <a:latin typeface="+mn-lt"/>
                        <a:ea typeface="Noto Sans CJK SC Regular" panose="020B0500000000000000" pitchFamily="34" charset="-128"/>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28</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6" y="1320800"/>
            <a:ext cx="11572874" cy="903288"/>
          </a:xfrm>
        </p:spPr>
        <p:txBody>
          <a:bodyPr/>
          <a:lstStyle/>
          <a:p>
            <a:r>
              <a:rPr lang="zh-CN" altLang="en-US">
                <a:ea typeface="Noto Sans CJK SC Regular" panose="020B0500000000000000" pitchFamily="34" charset="-128"/>
              </a:rPr>
              <a:t>你展现变通能力的稳定性</a:t>
            </a:r>
            <a:endParaRPr lang="zh-CN" altLang="en-US" dirty="0">
              <a:ea typeface="Noto Sans CJK SC Regular" panose="020B0500000000000000" pitchFamily="34" charset="-128"/>
            </a:endParaRPr>
          </a:p>
        </p:txBody>
      </p:sp>
      <p:sp>
        <p:nvSpPr>
          <p:cNvPr id="3" name="TextBox 2">
            <a:extLst>
              <a:ext uri="{FF2B5EF4-FFF2-40B4-BE49-F238E27FC236}">
                <a16:creationId xmlns:a16="http://schemas.microsoft.com/office/drawing/2014/main" id="{A044E723-E949-43D1-A202-B7CADD1E9E02}"/>
              </a:ext>
            </a:extLst>
          </p:cNvPr>
          <p:cNvSpPr txBox="1"/>
          <p:nvPr/>
        </p:nvSpPr>
        <p:spPr>
          <a:xfrm>
            <a:off x="3889612" y="3664802"/>
            <a:ext cx="1446663" cy="276999"/>
          </a:xfrm>
          <a:prstGeom prst="rect">
            <a:avLst/>
          </a:prstGeom>
          <a:solidFill>
            <a:schemeClr val="bg1"/>
          </a:solidFill>
        </p:spPr>
        <p:txBody>
          <a:bodyPr wrap="square" lIns="0" tIns="0" rIns="0" bIns="0">
            <a:spAutoFit/>
          </a:bodyPr>
          <a:lstStyle/>
          <a:p>
            <a:pPr algn="l"/>
            <a:endParaRPr lang="zh-CN" altLang="en-US" dirty="0">
              <a:ea typeface="Noto Sans CJK SC Regular" panose="020B0500000000000000" pitchFamily="34" charset="-128"/>
            </a:endParaRPr>
          </a:p>
        </p:txBody>
      </p:sp>
    </p:spTree>
    <p:extLst>
      <p:ext uri="{BB962C8B-B14F-4D97-AF65-F5344CB8AC3E}">
        <p14:creationId xmlns:p14="http://schemas.microsoft.com/office/powerpoint/2010/main" val="1275556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zh-CN" altLang="en-US">
                <a:ea typeface="Noto Sans CJK SC Bold" panose="020B0800000000000000" pitchFamily="34" charset="-128"/>
              </a:rPr>
              <a:t>变通能力定位的意义</a:t>
            </a:r>
            <a:endParaRPr lang="zh-CN" altLang="en-US" dirty="0">
              <a:ea typeface="Noto Sans CJK SC Bold" panose="020B0800000000000000" pitchFamily="34" charset="-128"/>
            </a:endParaRPr>
          </a:p>
        </p:txBody>
      </p:sp>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29</a:t>
            </a:fld>
            <a:endParaRPr lang="zh-CN" altLang="en-US" dirty="0">
              <a:ea typeface="Noto Sans CJK SC Regular" panose="020B0500000000000000" pitchFamily="34" charset="-128"/>
            </a:endParaRPr>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3"/>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2138381080"/>
              </p:ext>
            </p:extLst>
          </p:nvPr>
        </p:nvGraphicFramePr>
        <p:xfrm>
          <a:off x="390524" y="2316163"/>
          <a:ext cx="11572877" cy="2173041"/>
        </p:xfrm>
        <a:graphic>
          <a:graphicData uri="http://schemas.openxmlformats.org/drawingml/2006/table">
            <a:tbl>
              <a:tblPr firstRow="1" bandRow="1">
                <a:tableStyleId>{5940675A-B579-460E-94D1-54222C63F5DA}</a:tableStyleId>
              </a:tblPr>
              <a:tblGrid>
                <a:gridCol w="4574667">
                  <a:extLst>
                    <a:ext uri="{9D8B030D-6E8A-4147-A177-3AD203B41FA5}">
                      <a16:colId xmlns:a16="http://schemas.microsoft.com/office/drawing/2014/main" val="1415867602"/>
                    </a:ext>
                  </a:extLst>
                </a:gridCol>
                <a:gridCol w="1399642">
                  <a:extLst>
                    <a:ext uri="{9D8B030D-6E8A-4147-A177-3AD203B41FA5}">
                      <a16:colId xmlns:a16="http://schemas.microsoft.com/office/drawing/2014/main" val="2660913467"/>
                    </a:ext>
                  </a:extLst>
                </a:gridCol>
                <a:gridCol w="1399642">
                  <a:extLst>
                    <a:ext uri="{9D8B030D-6E8A-4147-A177-3AD203B41FA5}">
                      <a16:colId xmlns:a16="http://schemas.microsoft.com/office/drawing/2014/main" val="2938964314"/>
                    </a:ext>
                  </a:extLst>
                </a:gridCol>
                <a:gridCol w="1399642">
                  <a:extLst>
                    <a:ext uri="{9D8B030D-6E8A-4147-A177-3AD203B41FA5}">
                      <a16:colId xmlns:a16="http://schemas.microsoft.com/office/drawing/2014/main" val="3464690936"/>
                    </a:ext>
                  </a:extLst>
                </a:gridCol>
                <a:gridCol w="1399642">
                  <a:extLst>
                    <a:ext uri="{9D8B030D-6E8A-4147-A177-3AD203B41FA5}">
                      <a16:colId xmlns:a16="http://schemas.microsoft.com/office/drawing/2014/main" val="2686975815"/>
                    </a:ext>
                  </a:extLst>
                </a:gridCol>
                <a:gridCol w="1399642">
                  <a:extLst>
                    <a:ext uri="{9D8B030D-6E8A-4147-A177-3AD203B41FA5}">
                      <a16:colId xmlns:a16="http://schemas.microsoft.com/office/drawing/2014/main" val="4076717982"/>
                    </a:ext>
                  </a:extLst>
                </a:gridCol>
              </a:tblGrid>
              <a:tr h="359455">
                <a:tc>
                  <a:txBody>
                    <a:bodyPr/>
                    <a:lstStyle/>
                    <a:p>
                      <a:endParaRPr sz="1400" baseline="0">
                        <a:ea typeface="Noto Sans CJK SC Regular" panose="020B0500000000000000" pitchFamily="34" charset="-128"/>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a:ea typeface="Noto Sans CJK SC Regular" panose="020B0500000000000000" pitchFamily="34" charset="-128"/>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a:ea typeface="Noto Sans CJK SC Regular" panose="020B0500000000000000" pitchFamily="34" charset="-128"/>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a:ea typeface="Noto Sans CJK SC Regular" panose="020B0500000000000000" pitchFamily="34" charset="-128"/>
                        </a:rPr>
                        <a:t>3</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a:ea typeface="Noto Sans CJK SC Regular" panose="020B0500000000000000" pitchFamily="34" charset="-128"/>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a:ea typeface="Noto Sans CJK SC Regular" panose="020B0500000000000000" pitchFamily="34" charset="-128"/>
                        </a:rPr>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sz="1400" baseline="0">
                        <a:ea typeface="Noto Sans CJK SC Regular" panose="020B0500000000000000" pitchFamily="34" charset="-128"/>
                      </a:endParaRPr>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a:ea typeface="Noto Sans CJK SC Regular" panose="020B0500000000000000" pitchFamily="34" charset="-128"/>
                        </a:rPr>
                        <a:t>非常不同意</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a:ea typeface="Noto Sans CJK SC Regular" panose="020B0500000000000000" pitchFamily="34" charset="-128"/>
                        </a:rPr>
                        <a:t>不同意</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a:ea typeface="Noto Sans CJK SC Regular" panose="020B0500000000000000" pitchFamily="34" charset="-128"/>
                        </a:rPr>
                        <a:t>部分同意</a:t>
                      </a:r>
                      <a:br>
                        <a:rPr lang="en-US" sz="1400" baseline="0" dirty="0">
                          <a:ea typeface="Noto Sans CJK SC Regular" panose="020B0500000000000000" pitchFamily="34" charset="-128"/>
                        </a:rPr>
                      </a:br>
                      <a:r>
                        <a:rPr>
                          <a:ea typeface="Noto Sans CJK SC Regular" panose="020B0500000000000000" pitchFamily="34" charset="-128"/>
                        </a:rPr>
                        <a:t>部分不同意</a:t>
                      </a:r>
                    </a:p>
                  </a:txBody>
                  <a:tcPr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a:ea typeface="Noto Sans CJK SC Regular" panose="020B0500000000000000" pitchFamily="34" charset="-128"/>
                        </a:rPr>
                        <a:t>同意</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a:ea typeface="Noto Sans CJK SC Regular" panose="020B0500000000000000" pitchFamily="34" charset="-128"/>
                        </a:rPr>
                        <a:t>非常同意</a:t>
                      </a:r>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pPr>
                        <a:defRPr sz="1400"/>
                      </a:pPr>
                      <a:r>
                        <a:rPr dirty="0">
                          <a:ea typeface="Noto Sans CJK SC Regular" panose="020B0500000000000000" pitchFamily="34" charset="-128"/>
                        </a:rPr>
                        <a:t>1. </a:t>
                      </a:r>
                      <a:r>
                        <a:rPr dirty="0" err="1">
                          <a:ea typeface="Noto Sans CJK SC Regular" panose="020B0500000000000000" pitchFamily="34" charset="-128"/>
                        </a:rPr>
                        <a:t>以积极的态度面对新情况</a:t>
                      </a:r>
                      <a:r>
                        <a:rPr dirty="0">
                          <a:ea typeface="Noto Sans CJK SC Regular" panose="020B0500000000000000" pitchFamily="34" charset="-128"/>
                        </a:rPr>
                        <a:t>。</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1400" b="1">
                          <a:solidFill>
                            <a:schemeClr val="bg2">
                              <a:lumMod val="75000"/>
                            </a:schemeClr>
                          </a:solidFill>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pPr>
                        <a:defRPr sz="1400"/>
                      </a:pPr>
                      <a:r>
                        <a:rPr>
                          <a:ea typeface="Noto Sans CJK SC Regular" panose="020B0500000000000000" pitchFamily="34" charset="-128"/>
                        </a:rPr>
                        <a:t>2. 与同事建立良好的关系。</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pPr>
                        <a:defRPr sz="1400"/>
                      </a:pPr>
                      <a:r>
                        <a:rPr>
                          <a:ea typeface="Noto Sans CJK SC Regular" panose="020B0500000000000000" pitchFamily="34" charset="-128"/>
                        </a:rPr>
                        <a:t>3. 有效地向团体表达意见。</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ea typeface="Noto Sans CJK SC Regular" panose="020B0500000000000000" pitchFamily="34" charset="-128"/>
                        </a:rP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grpSp>
        <p:nvGrpSpPr>
          <p:cNvPr id="24" name="Group 23">
            <a:extLst>
              <a:ext uri="{FF2B5EF4-FFF2-40B4-BE49-F238E27FC236}">
                <a16:creationId xmlns:a16="http://schemas.microsoft.com/office/drawing/2014/main" id="{EBDB9A1D-FA40-4E00-9CF0-99700D77D960}"/>
              </a:ext>
            </a:extLst>
          </p:cNvPr>
          <p:cNvGrpSpPr/>
          <p:nvPr/>
        </p:nvGrpSpPr>
        <p:grpSpPr>
          <a:xfrm>
            <a:off x="7659008" y="4496128"/>
            <a:ext cx="4304392" cy="940395"/>
            <a:chOff x="7753349" y="4764645"/>
            <a:chExt cx="4304392"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dirty="0">
                <a:solidFill>
                  <a:schemeClr val="bg1"/>
                </a:solidFill>
                <a:ea typeface="Noto Sans CJK SC Regular" panose="020B0500000000000000" pitchFamily="34" charset="-128"/>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defRPr>
                  <a:solidFill>
                    <a:schemeClr val="tx2"/>
                  </a:solidFill>
                </a:defRPr>
              </a:pPr>
              <a:r>
                <a:rPr lang="zh-CN" altLang="en-US">
                  <a:ea typeface="Noto Sans CJK SC Regular" panose="020B0500000000000000" pitchFamily="34" charset="-128"/>
                </a:rPr>
                <a:t>稳定性</a:t>
              </a:r>
              <a:endParaRPr lang="zh-CN" altLang="en-US" dirty="0">
                <a:ea typeface="Noto Sans CJK SC Regular" panose="020B0500000000000000" pitchFamily="34" charset="-128"/>
              </a:endParaRPr>
            </a:p>
          </p:txBody>
        </p:sp>
        <p:graphicFrame>
          <p:nvGraphicFramePr>
            <p:cNvPr id="21" name="Table 20">
              <a:extLst>
                <a:ext uri="{FF2B5EF4-FFF2-40B4-BE49-F238E27FC236}">
                  <a16:creationId xmlns:a16="http://schemas.microsoft.com/office/drawing/2014/main" id="{2CAABD90-586A-431C-A47D-3B8285A705A5}"/>
                </a:ext>
              </a:extLst>
            </p:cNvPr>
            <p:cNvGraphicFramePr/>
            <p:nvPr/>
          </p:nvGraphicFramePr>
          <p:xfrm>
            <a:off x="7803240" y="4764645"/>
            <a:ext cx="4254501" cy="429260"/>
          </p:xfrm>
          <a:graphic>
            <a:graphicData uri="http://schemas.openxmlformats.org/drawingml/2006/table">
              <a:tbl>
                <a:tblPr firstRow="1" bandRow="1">
                  <a:tableStyleId>{5FD0F851-EC5A-4D38-B0AD-8093EC10F338}</a:tableStyleId>
                </a:tblPr>
                <a:tblGrid>
                  <a:gridCol w="1418167">
                    <a:extLst>
                      <a:ext uri="{9D8B030D-6E8A-4147-A177-3AD203B41FA5}">
                        <a16:colId xmlns:a16="http://schemas.microsoft.com/office/drawing/2014/main" val="1939598725"/>
                      </a:ext>
                    </a:extLst>
                  </a:gridCol>
                  <a:gridCol w="1418167">
                    <a:extLst>
                      <a:ext uri="{9D8B030D-6E8A-4147-A177-3AD203B41FA5}">
                        <a16:colId xmlns:a16="http://schemas.microsoft.com/office/drawing/2014/main" val="629770571"/>
                      </a:ext>
                    </a:extLst>
                  </a:gridCol>
                  <a:gridCol w="1418167">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W</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X             Y</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Z</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245600" y="2316163"/>
            <a:ext cx="1270000" cy="2173041"/>
            <a:chOff x="9245600" y="2316163"/>
            <a:chExt cx="1270000" cy="2367497"/>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24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51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17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22BC9B-6A82-4E4F-8076-7D6D414473F2}"/>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3</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94E6A5E7-B1FF-8E48-928A-6595B75E8B07}"/>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Rectangle 5">
            <a:extLst>
              <a:ext uri="{FF2B5EF4-FFF2-40B4-BE49-F238E27FC236}">
                <a16:creationId xmlns:a16="http://schemas.microsoft.com/office/drawing/2014/main" id="{D8FC4009-CE4F-5140-A996-D8129642FE8E}"/>
              </a:ext>
            </a:extLst>
          </p:cNvPr>
          <p:cNvSpPr/>
          <p:nvPr/>
        </p:nvSpPr>
        <p:spPr bwMode="gray">
          <a:xfrm>
            <a:off x="634608" y="3204429"/>
            <a:ext cx="6849925"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7" name="TextBox 6">
            <a:extLst>
              <a:ext uri="{FF2B5EF4-FFF2-40B4-BE49-F238E27FC236}">
                <a16:creationId xmlns:a16="http://schemas.microsoft.com/office/drawing/2014/main" id="{9C9461D2-232D-8142-A3F7-84E6B3D8ADA0}"/>
              </a:ext>
            </a:extLst>
          </p:cNvPr>
          <p:cNvSpPr txBox="1"/>
          <p:nvPr/>
        </p:nvSpPr>
        <p:spPr>
          <a:xfrm>
            <a:off x="1368579" y="1991382"/>
            <a:ext cx="5361581" cy="430887"/>
          </a:xfrm>
          <a:prstGeom prst="rect">
            <a:avLst/>
          </a:prstGeom>
          <a:noFill/>
        </p:spPr>
        <p:txBody>
          <a:bodyPr wrap="square" lIns="0" tIns="0" rIns="0" bIns="0">
            <a:noAutofit/>
          </a:bodyPr>
          <a:lstStyle/>
          <a:p>
            <a:pPr algn="ctr">
              <a:defRPr sz="2800" b="1">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zh-CN" altLang="en-US" dirty="0">
                <a:latin typeface="Noto Sans CJK SC Black" panose="020B0A00000000000000" pitchFamily="34" charset="-128"/>
                <a:ea typeface="Noto Sans CJK SC Black" panose="020B0A00000000000000" pitchFamily="34" charset="-128"/>
              </a:rPr>
              <a:t>待人处事风格和变通能力</a:t>
            </a:r>
          </a:p>
        </p:txBody>
      </p:sp>
      <p:sp>
        <p:nvSpPr>
          <p:cNvPr id="8" name="TextBox 7">
            <a:extLst>
              <a:ext uri="{FF2B5EF4-FFF2-40B4-BE49-F238E27FC236}">
                <a16:creationId xmlns:a16="http://schemas.microsoft.com/office/drawing/2014/main" id="{AC9DC170-4BCE-DD40-8FBC-A39A3F32A9DC}"/>
              </a:ext>
            </a:extLst>
          </p:cNvPr>
          <p:cNvSpPr txBox="1"/>
          <p:nvPr/>
        </p:nvSpPr>
        <p:spPr>
          <a:xfrm>
            <a:off x="1368579" y="2472452"/>
            <a:ext cx="5361581" cy="307777"/>
          </a:xfrm>
          <a:prstGeom prst="rect">
            <a:avLst/>
          </a:prstGeom>
          <a:noFill/>
        </p:spPr>
        <p:txBody>
          <a:bodyPr wrap="square" lIns="0" tIns="0" rIns="0" bIns="0">
            <a:noAutofit/>
          </a:bodyPr>
          <a:lstStyle/>
          <a:p>
            <a:pPr algn="ctr">
              <a:defRPr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zh-CN" altLang="en-US">
                <a:latin typeface="Noto Sans CJK SC Black" panose="020B0A00000000000000" pitchFamily="34" charset="-128"/>
                <a:ea typeface="Noto Sans CJK SC Black" panose="020B0A00000000000000" pitchFamily="34" charset="-128"/>
              </a:rPr>
              <a:t>成功的关键要素</a:t>
            </a:r>
            <a:endParaRPr lang="zh-CN" altLang="en-US" dirty="0">
              <a:latin typeface="Noto Sans CJK SC Black" panose="020B0A00000000000000" pitchFamily="34" charset="-128"/>
              <a:ea typeface="Noto Sans CJK SC Black" panose="020B0A00000000000000" pitchFamily="34" charset="-128"/>
            </a:endParaRPr>
          </a:p>
        </p:txBody>
      </p:sp>
      <p:sp>
        <p:nvSpPr>
          <p:cNvPr id="9" name="TextBox 8">
            <a:extLst>
              <a:ext uri="{FF2B5EF4-FFF2-40B4-BE49-F238E27FC236}">
                <a16:creationId xmlns:a16="http://schemas.microsoft.com/office/drawing/2014/main" id="{4EC9C782-973C-B740-9407-F8C4115FC6DB}"/>
              </a:ext>
            </a:extLst>
          </p:cNvPr>
          <p:cNvSpPr txBox="1"/>
          <p:nvPr/>
        </p:nvSpPr>
        <p:spPr>
          <a:xfrm>
            <a:off x="1021457" y="2868687"/>
            <a:ext cx="6055825"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a:ea typeface="Noto Sans CJK SC Regular" panose="020B0500000000000000" pitchFamily="34" charset="-128"/>
              </a:rPr>
              <a:t>待人处事风格和变通能力培训后，学员们报告：</a:t>
            </a:r>
            <a:endParaRPr lang="zh-CN" altLang="en-US" sz="1400" dirty="0">
              <a:solidFill>
                <a:schemeClr val="tx1">
                  <a:lumMod val="50000"/>
                  <a:lumOff val="50000"/>
                </a:schemeClr>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10" name="TextBox 9">
            <a:extLst>
              <a:ext uri="{FF2B5EF4-FFF2-40B4-BE49-F238E27FC236}">
                <a16:creationId xmlns:a16="http://schemas.microsoft.com/office/drawing/2014/main" id="{B590B0D1-AD8A-A449-967B-975B0DBC315B}"/>
              </a:ext>
            </a:extLst>
          </p:cNvPr>
          <p:cNvSpPr txBox="1"/>
          <p:nvPr/>
        </p:nvSpPr>
        <p:spPr>
          <a:xfrm>
            <a:off x="1233321" y="3697043"/>
            <a:ext cx="1188351"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n-US" altLang="zh-CN" dirty="0">
                <a:ea typeface="Noto Sans CJK SC Bold" panose="020B0800000000000000" pitchFamily="34" charset="-128"/>
              </a:rPr>
              <a:t>88%</a:t>
            </a:r>
            <a:endParaRPr lang="zh-CN" altLang="en-US" sz="4400" b="1" dirty="0">
              <a:solidFill>
                <a:schemeClr val="accent2">
                  <a:lumMod val="60000"/>
                  <a:lumOff val="40000"/>
                </a:schemeClr>
              </a:solidFill>
              <a:latin typeface="Noto Sans CJK SC Bold" panose="020B0800000000000000" pitchFamily="34" charset="-128"/>
              <a:ea typeface="Noto Sans CJK SC Bold" panose="020B0800000000000000" pitchFamily="34" charset="-128"/>
              <a:cs typeface="Open Sans" panose="020B0606030504020204" pitchFamily="34" charset="0"/>
            </a:endParaRPr>
          </a:p>
        </p:txBody>
      </p:sp>
      <p:sp>
        <p:nvSpPr>
          <p:cNvPr id="11" name="TextBox 10">
            <a:extLst>
              <a:ext uri="{FF2B5EF4-FFF2-40B4-BE49-F238E27FC236}">
                <a16:creationId xmlns:a16="http://schemas.microsoft.com/office/drawing/2014/main" id="{5B5C3C9E-227D-9B4F-A20C-4E4795D4580B}"/>
              </a:ext>
            </a:extLst>
          </p:cNvPr>
          <p:cNvSpPr txBox="1"/>
          <p:nvPr/>
        </p:nvSpPr>
        <p:spPr>
          <a:xfrm>
            <a:off x="3368610" y="3702420"/>
            <a:ext cx="1188351"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n-US" altLang="zh-CN" dirty="0">
                <a:ea typeface="Noto Sans CJK SC Bold" panose="020B0800000000000000" pitchFamily="34" charset="-128"/>
              </a:rPr>
              <a:t>74%</a:t>
            </a:r>
            <a:endParaRPr lang="zh-CN" altLang="en-US" sz="4400" b="1" dirty="0">
              <a:solidFill>
                <a:schemeClr val="accent2">
                  <a:lumMod val="60000"/>
                  <a:lumOff val="40000"/>
                </a:schemeClr>
              </a:solidFill>
              <a:latin typeface="Noto Sans CJK SC Bold" panose="020B0800000000000000" pitchFamily="34" charset="-128"/>
              <a:ea typeface="Noto Sans CJK SC Bold" panose="020B0800000000000000" pitchFamily="34" charset="-128"/>
              <a:cs typeface="Open Sans" panose="020B0606030504020204" pitchFamily="34" charset="0"/>
            </a:endParaRPr>
          </a:p>
        </p:txBody>
      </p:sp>
      <p:sp>
        <p:nvSpPr>
          <p:cNvPr id="12" name="TextBox 11">
            <a:extLst>
              <a:ext uri="{FF2B5EF4-FFF2-40B4-BE49-F238E27FC236}">
                <a16:creationId xmlns:a16="http://schemas.microsoft.com/office/drawing/2014/main" id="{EA3583B2-1C7C-8246-B5D1-1B04360C30B2}"/>
              </a:ext>
            </a:extLst>
          </p:cNvPr>
          <p:cNvSpPr txBox="1"/>
          <p:nvPr/>
        </p:nvSpPr>
        <p:spPr>
          <a:xfrm>
            <a:off x="5578406" y="3691203"/>
            <a:ext cx="1188351" cy="615553"/>
          </a:xfrm>
          <a:prstGeom prst="rect">
            <a:avLst/>
          </a:prstGeom>
          <a:noFill/>
        </p:spPr>
        <p:txBody>
          <a:bodyPr wrap="square" lIns="0" tIns="0" rIns="0" bIns="0">
            <a:noAutofit/>
          </a:bodyPr>
          <a:lstStyle/>
          <a:p>
            <a:pPr algn="ct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n-US" altLang="zh-CN" dirty="0">
                <a:ea typeface="Noto Sans CJK SC Bold" panose="020B0800000000000000" pitchFamily="34" charset="-128"/>
              </a:rPr>
              <a:t>71%</a:t>
            </a:r>
            <a:endParaRPr lang="zh-CN" altLang="en-US" sz="4400" b="1" dirty="0">
              <a:solidFill>
                <a:schemeClr val="accent2">
                  <a:lumMod val="60000"/>
                  <a:lumOff val="40000"/>
                </a:schemeClr>
              </a:solidFill>
              <a:latin typeface="Noto Sans CJK SC Bold" panose="020B0800000000000000" pitchFamily="34" charset="-128"/>
              <a:ea typeface="Noto Sans CJK SC Bold" panose="020B0800000000000000" pitchFamily="34" charset="-128"/>
              <a:cs typeface="Open Sans" panose="020B0606030504020204" pitchFamily="34" charset="0"/>
            </a:endParaRPr>
          </a:p>
        </p:txBody>
      </p:sp>
      <p:sp>
        <p:nvSpPr>
          <p:cNvPr id="13" name="TextBox 12">
            <a:extLst>
              <a:ext uri="{FF2B5EF4-FFF2-40B4-BE49-F238E27FC236}">
                <a16:creationId xmlns:a16="http://schemas.microsoft.com/office/drawing/2014/main" id="{6CA56525-44FE-0544-B1D9-C4ACB49AEDD9}"/>
              </a:ext>
            </a:extLst>
          </p:cNvPr>
          <p:cNvSpPr txBox="1"/>
          <p:nvPr/>
        </p:nvSpPr>
        <p:spPr>
          <a:xfrm>
            <a:off x="869864" y="4612360"/>
            <a:ext cx="1915264"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a:ea typeface="Noto Sans CJK SC Bold" panose="020B0800000000000000" pitchFamily="34" charset="-128"/>
              </a:rPr>
              <a:t>更有效地与他人合作</a:t>
            </a:r>
            <a:endParaRPr lang="zh-CN" altLang="en-US" dirty="0">
              <a:ea typeface="Noto Sans CJK SC Bold" panose="020B0800000000000000" pitchFamily="34" charset="-128"/>
            </a:endParaRPr>
          </a:p>
        </p:txBody>
      </p:sp>
      <p:sp>
        <p:nvSpPr>
          <p:cNvPr id="14" name="TextBox 13">
            <a:extLst>
              <a:ext uri="{FF2B5EF4-FFF2-40B4-BE49-F238E27FC236}">
                <a16:creationId xmlns:a16="http://schemas.microsoft.com/office/drawing/2014/main" id="{93FBE97B-62F9-9345-8837-7208B76D40BA}"/>
              </a:ext>
            </a:extLst>
          </p:cNvPr>
          <p:cNvSpPr txBox="1"/>
          <p:nvPr/>
        </p:nvSpPr>
        <p:spPr>
          <a:xfrm>
            <a:off x="2895814" y="4623508"/>
            <a:ext cx="2133943"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a:ea typeface="Noto Sans CJK SC Bold" panose="020B0800000000000000" pitchFamily="34" charset="-128"/>
              </a:rPr>
              <a:t>冲突情况将改善</a:t>
            </a:r>
            <a:endParaRPr lang="zh-CN" altLang="en-US" dirty="0">
              <a:ea typeface="Noto Sans CJK SC Bold" panose="020B0800000000000000" pitchFamily="34" charset="-128"/>
            </a:endParaRPr>
          </a:p>
        </p:txBody>
      </p:sp>
      <p:sp>
        <p:nvSpPr>
          <p:cNvPr id="15" name="TextBox 14">
            <a:extLst>
              <a:ext uri="{FF2B5EF4-FFF2-40B4-BE49-F238E27FC236}">
                <a16:creationId xmlns:a16="http://schemas.microsoft.com/office/drawing/2014/main" id="{F8C9DC3D-4F51-D94E-9C5C-DA44C3C8C28B}"/>
              </a:ext>
            </a:extLst>
          </p:cNvPr>
          <p:cNvSpPr txBox="1"/>
          <p:nvPr/>
        </p:nvSpPr>
        <p:spPr>
          <a:xfrm>
            <a:off x="5114607" y="4622816"/>
            <a:ext cx="2115948"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dirty="0">
                <a:ea typeface="Noto Sans CJK SC Bold" panose="020B0800000000000000" pitchFamily="34" charset="-128"/>
              </a:rPr>
              <a:t>困难的工作关系将改善</a:t>
            </a:r>
          </a:p>
        </p:txBody>
      </p:sp>
      <p:sp>
        <p:nvSpPr>
          <p:cNvPr id="16" name="TextBox 15">
            <a:extLst>
              <a:ext uri="{FF2B5EF4-FFF2-40B4-BE49-F238E27FC236}">
                <a16:creationId xmlns:a16="http://schemas.microsoft.com/office/drawing/2014/main" id="{618CF056-B922-7D4E-8065-190477C21094}"/>
              </a:ext>
            </a:extLst>
          </p:cNvPr>
          <p:cNvSpPr txBox="1"/>
          <p:nvPr/>
        </p:nvSpPr>
        <p:spPr>
          <a:xfrm>
            <a:off x="2071420" y="5548751"/>
            <a:ext cx="3955898" cy="184666"/>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dirty="0">
                <a:ea typeface="Noto Sans CJK SC Regular" panose="020B0500000000000000" pitchFamily="34" charset="-128"/>
              </a:rPr>
              <a:t>变通能力提高，工作绩效也会提升。</a:t>
            </a:r>
            <a:endParaRPr lang="zh-CN" altLang="en-US" sz="1400" dirty="0">
              <a:solidFill>
                <a:schemeClr val="tx1">
                  <a:lumMod val="50000"/>
                  <a:lumOff val="50000"/>
                </a:schemeClr>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17" name="TextBox 16">
            <a:extLst>
              <a:ext uri="{FF2B5EF4-FFF2-40B4-BE49-F238E27FC236}">
                <a16:creationId xmlns:a16="http://schemas.microsoft.com/office/drawing/2014/main" id="{0B17BDEE-868E-1A44-9464-9DFA50CBDC51}"/>
              </a:ext>
            </a:extLst>
          </p:cNvPr>
          <p:cNvSpPr txBox="1"/>
          <p:nvPr/>
        </p:nvSpPr>
        <p:spPr>
          <a:xfrm>
            <a:off x="1047019" y="4306756"/>
            <a:ext cx="1560954"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dirty="0">
                <a:ea typeface="Noto Sans CJK SC Regular" panose="020B0500000000000000" pitchFamily="34" charset="-128"/>
              </a:rPr>
              <a:t>说他们将</a:t>
            </a:r>
            <a:endParaRPr lang="zh-CN" altLang="en-US" sz="1600" i="1" dirty="0">
              <a:solidFill>
                <a:schemeClr val="tx1">
                  <a:lumMod val="50000"/>
                  <a:lumOff val="50000"/>
                </a:schemeClr>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18" name="TextBox 17">
            <a:extLst>
              <a:ext uri="{FF2B5EF4-FFF2-40B4-BE49-F238E27FC236}">
                <a16:creationId xmlns:a16="http://schemas.microsoft.com/office/drawing/2014/main" id="{AA00A6E1-0623-C648-80D6-BB65F66352A8}"/>
              </a:ext>
            </a:extLst>
          </p:cNvPr>
          <p:cNvSpPr txBox="1"/>
          <p:nvPr/>
        </p:nvSpPr>
        <p:spPr>
          <a:xfrm>
            <a:off x="3715292" y="4306756"/>
            <a:ext cx="494986"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dirty="0">
                <a:ea typeface="Noto Sans CJK SC Regular" panose="020B0500000000000000" pitchFamily="34" charset="-128"/>
              </a:rPr>
              <a:t>说</a:t>
            </a:r>
            <a:endParaRPr lang="zh-CN" altLang="en-US" sz="1600" i="1" dirty="0">
              <a:solidFill>
                <a:schemeClr val="tx1">
                  <a:lumMod val="50000"/>
                  <a:lumOff val="50000"/>
                </a:schemeClr>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
        <p:nvSpPr>
          <p:cNvPr id="19" name="TextBox 18">
            <a:extLst>
              <a:ext uri="{FF2B5EF4-FFF2-40B4-BE49-F238E27FC236}">
                <a16:creationId xmlns:a16="http://schemas.microsoft.com/office/drawing/2014/main" id="{C7979600-F506-1748-BE77-E55512847129}"/>
              </a:ext>
            </a:extLst>
          </p:cNvPr>
          <p:cNvSpPr txBox="1"/>
          <p:nvPr/>
        </p:nvSpPr>
        <p:spPr>
          <a:xfrm>
            <a:off x="5877476" y="4306756"/>
            <a:ext cx="590211"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zh-CN" altLang="en-US" dirty="0">
                <a:ea typeface="Noto Sans CJK SC Regular" panose="020B0500000000000000" pitchFamily="34" charset="-128"/>
              </a:rPr>
              <a:t>说</a:t>
            </a:r>
            <a:endParaRPr lang="zh-CN" altLang="en-US" sz="1600" i="1" dirty="0">
              <a:solidFill>
                <a:schemeClr val="tx1">
                  <a:lumMod val="50000"/>
                  <a:lumOff val="50000"/>
                </a:schemeClr>
              </a:solidFill>
              <a:latin typeface="Noto Sans CJK SC Regular" panose="020B0500000000000000" pitchFamily="34" charset="-128"/>
              <a:ea typeface="Noto Sans CJK SC Regular" panose="020B0500000000000000" pitchFamily="34" charset="-128"/>
              <a:cs typeface="Open Sans" panose="020B0606030504020204" pitchFamily="34" charset="0"/>
            </a:endParaRPr>
          </a:p>
        </p:txBody>
      </p:sp>
    </p:spTree>
    <p:extLst>
      <p:ext uri="{BB962C8B-B14F-4D97-AF65-F5344CB8AC3E}">
        <p14:creationId xmlns:p14="http://schemas.microsoft.com/office/powerpoint/2010/main" val="1742277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2">
            <a:extLst>
              <a:ext uri="{FF2B5EF4-FFF2-40B4-BE49-F238E27FC236}">
                <a16:creationId xmlns:a16="http://schemas.microsoft.com/office/drawing/2014/main" id="{BD7EBCD6-DA1A-4507-8D94-22131A74F097}"/>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30</a:t>
            </a:fld>
            <a:endParaRPr lang="zh-CN" altLang="en-US" sz="1000" dirty="0">
              <a:solidFill>
                <a:srgbClr val="898989"/>
              </a:solidFill>
              <a:ea typeface="Noto Sans CJK SC Regular" panose="020B0500000000000000" pitchFamily="34" charset="-128"/>
            </a:endParaRPr>
          </a:p>
        </p:txBody>
      </p:sp>
      <p:pic>
        <p:nvPicPr>
          <p:cNvPr id="11" name="Picture 10" descr="Graphical user interface, website&#10;&#10;Description automatically generated">
            <a:extLst>
              <a:ext uri="{FF2B5EF4-FFF2-40B4-BE49-F238E27FC236}">
                <a16:creationId xmlns:a16="http://schemas.microsoft.com/office/drawing/2014/main" id="{3739C8DD-C1BB-3E76-3071-9194A8FCC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294" y="468086"/>
            <a:ext cx="4451890" cy="5760720"/>
          </a:xfrm>
          <a:prstGeom prst="rect">
            <a:avLst/>
          </a:prstGeom>
          <a:ln>
            <a:solidFill>
              <a:schemeClr val="tx1"/>
            </a:solidFill>
          </a:ln>
        </p:spPr>
      </p:pic>
      <p:pic>
        <p:nvPicPr>
          <p:cNvPr id="13" name="Picture 12" descr="Graphical user interface&#10;&#10;Description automatically generated">
            <a:extLst>
              <a:ext uri="{FF2B5EF4-FFF2-40B4-BE49-F238E27FC236}">
                <a16:creationId xmlns:a16="http://schemas.microsoft.com/office/drawing/2014/main" id="{E1F94841-11FE-DC3E-639A-076051534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818" y="468086"/>
            <a:ext cx="4451466" cy="5760720"/>
          </a:xfrm>
          <a:prstGeom prst="rect">
            <a:avLst/>
          </a:prstGeom>
          <a:ln>
            <a:solidFill>
              <a:schemeClr val="tx1"/>
            </a:solidFill>
          </a:ln>
        </p:spPr>
      </p:pic>
    </p:spTree>
    <p:extLst>
      <p:ext uri="{BB962C8B-B14F-4D97-AF65-F5344CB8AC3E}">
        <p14:creationId xmlns:p14="http://schemas.microsoft.com/office/powerpoint/2010/main" val="2075503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8" name="Slide Number Placeholder 2">
            <a:extLst>
              <a:ext uri="{FF2B5EF4-FFF2-40B4-BE49-F238E27FC236}">
                <a16:creationId xmlns:a16="http://schemas.microsoft.com/office/drawing/2014/main" id="{6B63E0C5-D53B-459F-AF73-25E34E7AD801}"/>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31</a:t>
            </a:fld>
            <a:endParaRPr lang="zh-CN" altLang="en-US" sz="1000" dirty="0">
              <a:solidFill>
                <a:srgbClr val="898989"/>
              </a:solidFill>
              <a:ea typeface="Noto Sans CJK SC Regular" panose="020B0500000000000000" pitchFamily="34" charset="-128"/>
            </a:endParaRPr>
          </a:p>
        </p:txBody>
      </p:sp>
      <p:pic>
        <p:nvPicPr>
          <p:cNvPr id="4" name="Picture 3" descr="Graphical user interface, text, application, email&#10;&#10;Description automatically generated">
            <a:extLst>
              <a:ext uri="{FF2B5EF4-FFF2-40B4-BE49-F238E27FC236}">
                <a16:creationId xmlns:a16="http://schemas.microsoft.com/office/drawing/2014/main" id="{98FE2BC8-2920-07F3-15A5-4195FCB09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504" y="315026"/>
            <a:ext cx="4451031" cy="5760720"/>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A90917DF-D125-A0E6-F6AA-02E5249E2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7466" y="315026"/>
            <a:ext cx="4451466" cy="5760720"/>
          </a:xfrm>
          <a:prstGeom prst="rect">
            <a:avLst/>
          </a:prstGeom>
          <a:ln>
            <a:solidFill>
              <a:schemeClr val="tx1"/>
            </a:solidFill>
          </a:ln>
        </p:spPr>
      </p:pic>
    </p:spTree>
    <p:extLst>
      <p:ext uri="{BB962C8B-B14F-4D97-AF65-F5344CB8AC3E}">
        <p14:creationId xmlns:p14="http://schemas.microsoft.com/office/powerpoint/2010/main" val="2784855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E9F4091A-21BF-43F9-AC98-7232C969F46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Slide Number Placeholder 2">
            <a:extLst>
              <a:ext uri="{FF2B5EF4-FFF2-40B4-BE49-F238E27FC236}">
                <a16:creationId xmlns:a16="http://schemas.microsoft.com/office/drawing/2014/main" id="{834AE13C-214E-4C25-8BC5-CAF313B7D61F}"/>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32</a:t>
            </a:fld>
            <a:endParaRPr lang="zh-CN" altLang="en-US" sz="1000" dirty="0">
              <a:solidFill>
                <a:srgbClr val="898989"/>
              </a:solidFill>
              <a:ea typeface="Noto Sans CJK SC Regular" panose="020B0500000000000000" pitchFamily="34" charset="-128"/>
            </a:endParaRPr>
          </a:p>
        </p:txBody>
      </p:sp>
      <p:pic>
        <p:nvPicPr>
          <p:cNvPr id="3" name="Picture 2" descr="Graphical user interface, text, application, Word&#10;&#10;Description automatically generated">
            <a:extLst>
              <a:ext uri="{FF2B5EF4-FFF2-40B4-BE49-F238E27FC236}">
                <a16:creationId xmlns:a16="http://schemas.microsoft.com/office/drawing/2014/main" id="{3DDBF462-612C-26F5-F9DE-843DD73DA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363" y="315026"/>
            <a:ext cx="4451466" cy="5760720"/>
          </a:xfrm>
          <a:prstGeom prst="rect">
            <a:avLst/>
          </a:prstGeom>
          <a:ln>
            <a:solidFill>
              <a:schemeClr val="tx1"/>
            </a:solidFill>
          </a:ln>
        </p:spPr>
      </p:pic>
      <p:pic>
        <p:nvPicPr>
          <p:cNvPr id="6" name="Picture 5" descr="Graphical user interface, text, application&#10;&#10;Description automatically generated">
            <a:extLst>
              <a:ext uri="{FF2B5EF4-FFF2-40B4-BE49-F238E27FC236}">
                <a16:creationId xmlns:a16="http://schemas.microsoft.com/office/drawing/2014/main" id="{92BFFC5E-3FB2-E432-BE99-812BE655C9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0172" y="315026"/>
            <a:ext cx="4452243" cy="5760720"/>
          </a:xfrm>
          <a:prstGeom prst="rect">
            <a:avLst/>
          </a:prstGeom>
          <a:ln>
            <a:solidFill>
              <a:schemeClr val="tx1"/>
            </a:solidFill>
          </a:ln>
        </p:spPr>
      </p:pic>
    </p:spTree>
    <p:extLst>
      <p:ext uri="{BB962C8B-B14F-4D97-AF65-F5344CB8AC3E}">
        <p14:creationId xmlns:p14="http://schemas.microsoft.com/office/powerpoint/2010/main" val="2733707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1C7820-4202-47FA-B547-8C61FDA5AA8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2">
            <a:extLst>
              <a:ext uri="{FF2B5EF4-FFF2-40B4-BE49-F238E27FC236}">
                <a16:creationId xmlns:a16="http://schemas.microsoft.com/office/drawing/2014/main" id="{71AF6059-C33B-40F7-B088-040799C6EB69}"/>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33</a:t>
            </a:fld>
            <a:endParaRPr lang="zh-CN" altLang="en-US" sz="1000" dirty="0">
              <a:solidFill>
                <a:srgbClr val="898989"/>
              </a:solidFill>
              <a:ea typeface="Noto Sans CJK SC Regular" panose="020B0500000000000000" pitchFamily="34" charset="-128"/>
            </a:endParaRPr>
          </a:p>
        </p:txBody>
      </p:sp>
      <p:pic>
        <p:nvPicPr>
          <p:cNvPr id="3" name="Picture 2" descr="Graphical user interface, text, application&#10;&#10;Description automatically generated">
            <a:extLst>
              <a:ext uri="{FF2B5EF4-FFF2-40B4-BE49-F238E27FC236}">
                <a16:creationId xmlns:a16="http://schemas.microsoft.com/office/drawing/2014/main" id="{8F7D1AA9-5FD6-5929-AAC7-99E8E9EF8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312" y="315026"/>
            <a:ext cx="4452243" cy="5760720"/>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74C0B879-0742-B5A2-C04A-A56FF234BF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447" y="315026"/>
            <a:ext cx="4452243" cy="5760720"/>
          </a:xfrm>
          <a:prstGeom prst="rect">
            <a:avLst/>
          </a:prstGeom>
          <a:ln>
            <a:solidFill>
              <a:schemeClr val="tx1"/>
            </a:solidFill>
          </a:ln>
        </p:spPr>
      </p:pic>
    </p:spTree>
    <p:extLst>
      <p:ext uri="{BB962C8B-B14F-4D97-AF65-F5344CB8AC3E}">
        <p14:creationId xmlns:p14="http://schemas.microsoft.com/office/powerpoint/2010/main" val="3622892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0F7D0FCD-DC0E-4D8D-ACC0-D2B89B33574A}"/>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2">
            <a:extLst>
              <a:ext uri="{FF2B5EF4-FFF2-40B4-BE49-F238E27FC236}">
                <a16:creationId xmlns:a16="http://schemas.microsoft.com/office/drawing/2014/main" id="{E086AF5D-9CFE-45AD-81D8-2834ED151F85}"/>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34</a:t>
            </a:fld>
            <a:endParaRPr lang="zh-CN" altLang="en-US" sz="1000" dirty="0">
              <a:solidFill>
                <a:srgbClr val="898989"/>
              </a:solidFill>
              <a:ea typeface="Noto Sans CJK SC Regular" panose="020B0500000000000000" pitchFamily="34" charset="-128"/>
            </a:endParaRPr>
          </a:p>
        </p:txBody>
      </p:sp>
      <p:pic>
        <p:nvPicPr>
          <p:cNvPr id="3" name="Picture 2" descr="Graphical user interface, text, application, email&#10;&#10;Description automatically generated">
            <a:extLst>
              <a:ext uri="{FF2B5EF4-FFF2-40B4-BE49-F238E27FC236}">
                <a16:creationId xmlns:a16="http://schemas.microsoft.com/office/drawing/2014/main" id="{20F8A0E9-86AA-F1E4-1210-8158072BF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660" y="446315"/>
            <a:ext cx="4451466" cy="5760720"/>
          </a:xfrm>
          <a:prstGeom prst="rect">
            <a:avLst/>
          </a:prstGeom>
          <a:ln>
            <a:solidFill>
              <a:schemeClr val="tx1"/>
            </a:solidFill>
          </a:ln>
        </p:spPr>
      </p:pic>
      <p:pic>
        <p:nvPicPr>
          <p:cNvPr id="9" name="Picture 8" descr="Graphical user interface, application&#10;&#10;Description automatically generated">
            <a:extLst>
              <a:ext uri="{FF2B5EF4-FFF2-40B4-BE49-F238E27FC236}">
                <a16:creationId xmlns:a16="http://schemas.microsoft.com/office/drawing/2014/main" id="{058A42F5-95AE-09E7-6BA5-B172C542F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1876" y="435429"/>
            <a:ext cx="4452335" cy="5760720"/>
          </a:xfrm>
          <a:prstGeom prst="rect">
            <a:avLst/>
          </a:prstGeom>
          <a:ln>
            <a:solidFill>
              <a:schemeClr val="tx1"/>
            </a:solidFill>
          </a:ln>
        </p:spPr>
      </p:pic>
    </p:spTree>
    <p:extLst>
      <p:ext uri="{BB962C8B-B14F-4D97-AF65-F5344CB8AC3E}">
        <p14:creationId xmlns:p14="http://schemas.microsoft.com/office/powerpoint/2010/main" val="1270788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anchor="ctr"/>
          <a:lstStyle/>
          <a:p>
            <a:pPr algn="ctr">
              <a:defRPr sz="5400"/>
            </a:pPr>
            <a:r>
              <a:rPr lang="zh-CN" altLang="en-US">
                <a:ea typeface="Noto Sans CJK SC Bold" panose="020B0800000000000000" pitchFamily="34" charset="-128"/>
              </a:rPr>
              <a:t>纸质变通能力档案</a:t>
            </a:r>
            <a:endParaRPr lang="zh-CN" altLang="en-US" dirty="0">
              <a:ea typeface="Noto Sans CJK SC Bold" panose="020B0800000000000000" pitchFamily="34" charset="-128"/>
            </a:endParaRP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35</a:t>
            </a:fld>
            <a:endParaRPr lang="zh-CN" altLang="en-US" dirty="0">
              <a:ea typeface="Noto Sans CJK SC Regular" panose="020B0500000000000000"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649421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9ED8E5-20B7-4C1E-9C3F-E53C25A74A9C}"/>
              </a:ext>
            </a:extLst>
          </p:cNvPr>
          <p:cNvSpPr>
            <a:spLocks noGrp="1"/>
          </p:cNvSpPr>
          <p:nvPr>
            <p:ph type="title"/>
          </p:nvPr>
        </p:nvSpPr>
        <p:spPr>
          <a:xfrm>
            <a:off x="663294" y="228600"/>
            <a:ext cx="11300105" cy="1009650"/>
          </a:xfrm>
        </p:spPr>
        <p:txBody>
          <a:bodyPr wrap="square">
            <a:noAutofit/>
          </a:bodyPr>
          <a:lstStyle/>
          <a:p>
            <a:r>
              <a:rPr lang="zh-CN" altLang="en-US">
                <a:ea typeface="Noto Sans CJK SC Bold" panose="020B0800000000000000" pitchFamily="34" charset="-128"/>
              </a:rPr>
              <a:t>变通能力</a:t>
            </a:r>
            <a:endParaRPr lang="zh-CN" altLang="en-US" dirty="0">
              <a:ea typeface="Noto Sans CJK SC Bold" panose="020B0800000000000000" pitchFamily="34" charset="-128"/>
            </a:endParaRPr>
          </a:p>
        </p:txBody>
      </p:sp>
      <p:sp>
        <p:nvSpPr>
          <p:cNvPr id="14" name="Content Placeholder 13">
            <a:extLst>
              <a:ext uri="{FF2B5EF4-FFF2-40B4-BE49-F238E27FC236}">
                <a16:creationId xmlns:a16="http://schemas.microsoft.com/office/drawing/2014/main" id="{C4599D21-08FC-4259-AEBE-B90D594F37A8}"/>
              </a:ext>
            </a:extLst>
          </p:cNvPr>
          <p:cNvSpPr>
            <a:spLocks noGrp="1"/>
          </p:cNvSpPr>
          <p:nvPr>
            <p:ph idx="1"/>
          </p:nvPr>
        </p:nvSpPr>
        <p:spPr>
          <a:xfrm>
            <a:off x="3489325" y="2584043"/>
            <a:ext cx="5213350" cy="566737"/>
          </a:xfrm>
        </p:spPr>
        <p:txBody>
          <a:bodyPr wrap="square">
            <a:noAutofit/>
          </a:bodyPr>
          <a:lstStyle/>
          <a:p>
            <a:pPr algn="ctr"/>
            <a:r>
              <a:rPr lang="zh-CN" altLang="en-US">
                <a:ea typeface="Noto Sans CJK SC Regular" panose="020B0500000000000000" pitchFamily="34" charset="-128"/>
              </a:rPr>
              <a:t>被视为专注的行为</a:t>
            </a:r>
            <a:r>
              <a:rPr lang="en-US" altLang="zh-CN">
                <a:ea typeface="Noto Sans CJK SC Regular" panose="020B0500000000000000" pitchFamily="34" charset="-128"/>
              </a:rPr>
              <a:t>...</a:t>
            </a:r>
            <a:endParaRPr lang="zh-CN" altLang="en-US" dirty="0">
              <a:ea typeface="Noto Sans CJK SC Regular" panose="020B0500000000000000" pitchFamily="34" charset="-128"/>
            </a:endParaRPr>
          </a:p>
        </p:txBody>
      </p:sp>
      <p:sp>
        <p:nvSpPr>
          <p:cNvPr id="6" name="Slide Number Placeholder 5">
            <a:extLst>
              <a:ext uri="{FF2B5EF4-FFF2-40B4-BE49-F238E27FC236}">
                <a16:creationId xmlns:a16="http://schemas.microsoft.com/office/drawing/2014/main" id="{597112F7-F68C-4019-A386-E673FEEE4280}"/>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36</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4633AD7-A110-495A-A889-65ABC1C2FAE7}"/>
              </a:ext>
            </a:extLst>
          </p:cNvPr>
          <p:cNvSpPr>
            <a:spLocks noGrp="1"/>
          </p:cNvSpPr>
          <p:nvPr>
            <p:ph type="ftr" sz="quarter" idx="13"/>
          </p:nvPr>
        </p:nvSpPr>
        <p:spPr/>
        <p:txBody>
          <a:bodyPr wrap="square">
            <a:noAutofit/>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Text Placeholder 8">
            <a:extLst>
              <a:ext uri="{FF2B5EF4-FFF2-40B4-BE49-F238E27FC236}">
                <a16:creationId xmlns:a16="http://schemas.microsoft.com/office/drawing/2014/main" id="{A959BDBC-84E0-4A15-B412-9A6AB52B82AA}"/>
              </a:ext>
            </a:extLst>
          </p:cNvPr>
          <p:cNvSpPr>
            <a:spLocks noGrp="1"/>
          </p:cNvSpPr>
          <p:nvPr>
            <p:ph type="body" sz="quarter" idx="14"/>
          </p:nvPr>
        </p:nvSpPr>
        <p:spPr>
          <a:xfrm>
            <a:off x="663294" y="1320800"/>
            <a:ext cx="11300106" cy="903288"/>
          </a:xfrm>
        </p:spPr>
        <p:txBody>
          <a:bodyPr wrap="square">
            <a:noAutofit/>
          </a:bodyPr>
          <a:lstStyle/>
          <a:p>
            <a:r>
              <a:rPr lang="zh-CN" altLang="en-US">
                <a:ea typeface="Noto Sans CJK SC Regular" panose="020B0500000000000000" pitchFamily="34" charset="-128"/>
              </a:rPr>
              <a:t>衡量与他人合作时的人际效能</a:t>
            </a:r>
            <a:endParaRPr lang="zh-CN" altLang="en-US" dirty="0">
              <a:ea typeface="Noto Sans CJK SC Regular" panose="020B0500000000000000" pitchFamily="34" charset="-128"/>
            </a:endParaRPr>
          </a:p>
        </p:txBody>
      </p:sp>
      <p:sp>
        <p:nvSpPr>
          <p:cNvPr id="11" name="Rectangle 10">
            <a:extLst>
              <a:ext uri="{FF2B5EF4-FFF2-40B4-BE49-F238E27FC236}">
                <a16:creationId xmlns:a16="http://schemas.microsoft.com/office/drawing/2014/main" id="{C2736086-A9C4-44E6-9061-31C46229A482}"/>
              </a:ext>
            </a:extLst>
          </p:cNvPr>
          <p:cNvSpPr/>
          <p:nvPr/>
        </p:nvSpPr>
        <p:spPr bwMode="gray">
          <a:xfrm>
            <a:off x="4802188" y="3094831"/>
            <a:ext cx="2463800" cy="1201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中</a:t>
            </a:r>
          </a:p>
        </p:txBody>
      </p:sp>
      <p:sp>
        <p:nvSpPr>
          <p:cNvPr id="12" name="Arrow: Pentagon 11">
            <a:extLst>
              <a:ext uri="{FF2B5EF4-FFF2-40B4-BE49-F238E27FC236}">
                <a16:creationId xmlns:a16="http://schemas.microsoft.com/office/drawing/2014/main" id="{1F38B442-5A6D-4C3D-8F2E-36464AE39CE7}"/>
              </a:ext>
            </a:extLst>
          </p:cNvPr>
          <p:cNvSpPr/>
          <p:nvPr/>
        </p:nvSpPr>
        <p:spPr bwMode="gray">
          <a:xfrm>
            <a:off x="7367588" y="3094831"/>
            <a:ext cx="2463800" cy="1201737"/>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高</a:t>
            </a:r>
          </a:p>
        </p:txBody>
      </p:sp>
      <p:sp>
        <p:nvSpPr>
          <p:cNvPr id="13" name="Arrow: Pentagon 12">
            <a:extLst>
              <a:ext uri="{FF2B5EF4-FFF2-40B4-BE49-F238E27FC236}">
                <a16:creationId xmlns:a16="http://schemas.microsoft.com/office/drawing/2014/main" id="{07F9EB35-F5EF-4C0D-BD60-1B2A6AB602D8}"/>
              </a:ext>
            </a:extLst>
          </p:cNvPr>
          <p:cNvSpPr/>
          <p:nvPr/>
        </p:nvSpPr>
        <p:spPr bwMode="gray">
          <a:xfrm flipH="1">
            <a:off x="2198688" y="3094830"/>
            <a:ext cx="2463800" cy="1201737"/>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zh-CN" altLang="en-US" dirty="0">
                <a:latin typeface="Noto Sans CJK SC Black" panose="020B0A00000000000000" pitchFamily="34" charset="-128"/>
                <a:ea typeface="Noto Sans CJK SC Black" panose="020B0A00000000000000" pitchFamily="34" charset="-128"/>
              </a:rPr>
              <a:t>低</a:t>
            </a:r>
          </a:p>
        </p:txBody>
      </p:sp>
      <p:sp>
        <p:nvSpPr>
          <p:cNvPr id="17" name="Rectangle 16">
            <a:extLst>
              <a:ext uri="{FF2B5EF4-FFF2-40B4-BE49-F238E27FC236}">
                <a16:creationId xmlns:a16="http://schemas.microsoft.com/office/drawing/2014/main" id="{C9C1E3F0-E515-498E-9B2B-E3EB58958B12}"/>
              </a:ext>
            </a:extLst>
          </p:cNvPr>
          <p:cNvSpPr/>
          <p:nvPr/>
        </p:nvSpPr>
        <p:spPr bwMode="gray">
          <a:xfrm>
            <a:off x="663295" y="3495697"/>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gn="r">
              <a:lnSpc>
                <a:spcPct val="85000"/>
              </a:lnSpc>
              <a:defRPr b="1">
                <a:solidFill>
                  <a:schemeClr val="accent6"/>
                </a:solidFill>
              </a:defRPr>
            </a:pPr>
            <a:r>
              <a:rPr lang="zh-CN" altLang="en-US" dirty="0">
                <a:ea typeface="Noto Sans CJK SC Bold" panose="020B0800000000000000" pitchFamily="34" charset="-128"/>
              </a:rPr>
              <a:t>我的压力</a:t>
            </a:r>
          </a:p>
        </p:txBody>
      </p:sp>
      <p:sp>
        <p:nvSpPr>
          <p:cNvPr id="18" name="Rectangle 17">
            <a:extLst>
              <a:ext uri="{FF2B5EF4-FFF2-40B4-BE49-F238E27FC236}">
                <a16:creationId xmlns:a16="http://schemas.microsoft.com/office/drawing/2014/main" id="{DD8FD7D6-E98A-42EB-9112-52672592F01D}"/>
              </a:ext>
            </a:extLst>
          </p:cNvPr>
          <p:cNvSpPr/>
          <p:nvPr/>
        </p:nvSpPr>
        <p:spPr bwMode="gray">
          <a:xfrm>
            <a:off x="9885363" y="3510736"/>
            <a:ext cx="197167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b">
            <a:noAutofit/>
          </a:bodyPr>
          <a:lstStyle/>
          <a:p>
            <a:pPr>
              <a:lnSpc>
                <a:spcPct val="85000"/>
              </a:lnSpc>
              <a:defRPr b="1">
                <a:solidFill>
                  <a:schemeClr val="accent6"/>
                </a:solidFill>
              </a:defRPr>
            </a:pPr>
            <a:r>
              <a:rPr lang="zh-CN" altLang="en-US">
                <a:ea typeface="Noto Sans CJK SC Bold" panose="020B0800000000000000" pitchFamily="34" charset="-128"/>
              </a:rPr>
              <a:t>他人的压力</a:t>
            </a:r>
            <a:endParaRPr lang="zh-CN" altLang="en-US" dirty="0">
              <a:ea typeface="Noto Sans CJK SC Bold" panose="020B0800000000000000" pitchFamily="34" charset="-128"/>
            </a:endParaRPr>
          </a:p>
        </p:txBody>
      </p:sp>
    </p:spTree>
    <p:extLst>
      <p:ext uri="{BB962C8B-B14F-4D97-AF65-F5344CB8AC3E}">
        <p14:creationId xmlns:p14="http://schemas.microsoft.com/office/powerpoint/2010/main" val="3073966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491318" y="228600"/>
            <a:ext cx="11472081" cy="1009650"/>
          </a:xfrm>
        </p:spPr>
        <p:txBody>
          <a:bodyPr/>
          <a:lstStyle/>
          <a:p>
            <a:pPr>
              <a:defRPr>
                <a:ea typeface="ヒラギノ角ゴ Pro W3" pitchFamily="4" charset="-128"/>
                <a:cs typeface="ヒラギノ角ゴ Pro W3" pitchFamily="4" charset="-128"/>
              </a:defRPr>
            </a:pPr>
            <a:r>
              <a:rPr lang="zh-CN" altLang="en-US">
                <a:ea typeface="Noto Sans CJK SC Bold" panose="020B0800000000000000" pitchFamily="34" charset="-128"/>
              </a:rPr>
              <a:t>你的变通能力自我认知</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36979" y="2084147"/>
            <a:ext cx="5312984"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撕开穿孔</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将阴影列中的复选标记相加</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zh-CN" altLang="en-US" dirty="0">
                <a:ea typeface="Noto Sans CJK SC Regular" panose="020B0500000000000000" pitchFamily="34" charset="-128"/>
              </a:rPr>
              <a:t>圈出你的变通能力得分的首字母</a:t>
            </a:r>
          </a:p>
          <a:p>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37</a:t>
            </a:fld>
            <a:endParaRPr lang="zh-CN" altLang="en-US" dirty="0">
              <a:ea typeface="Noto Sans CJK SC Regular" panose="020B0500000000000000" pitchFamily="34" charset="-128"/>
            </a:endParaRPr>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9" y="2168697"/>
            <a:ext cx="1299852" cy="622300"/>
          </a:xfrm>
          <a:prstGeom prst="rect">
            <a:avLst/>
          </a:prstGeom>
          <a:noFill/>
          <a:ln w="9525">
            <a:noFill/>
            <a:miter lim="800000"/>
            <a:headEnd/>
            <a:tailEnd/>
          </a:ln>
        </p:spPr>
        <p:txBody>
          <a:bodyPr>
            <a:prstTxWarp prst="textNoShape">
              <a:avLst/>
            </a:prstTxWarp>
          </a:bodyPr>
          <a:lstStyle/>
          <a:p>
            <a:pPr marL="342900" indent="-342900" algn="ctr">
              <a:lnSpc>
                <a:spcPct val="80000"/>
              </a:lnSpc>
              <a:buFontTx/>
              <a:buNone/>
              <a:defRPr sz="1800">
                <a:solidFill>
                  <a:schemeClr val="tx1"/>
                </a:solidFill>
                <a:latin typeface="Arial" pitchFamily="4" charset="0"/>
              </a:defRPr>
            </a:pPr>
            <a:r>
              <a:rPr lang="zh-CN" altLang="en-US" b="1" dirty="0">
                <a:latin typeface="Noto Sans CJK SC Bold" panose="020B0800000000000000" pitchFamily="34" charset="-128"/>
                <a:ea typeface="Noto Sans CJK SC Bold" panose="020B0800000000000000" pitchFamily="34" charset="-128"/>
              </a:rPr>
              <a:t>示例</a:t>
            </a:r>
            <a:r>
              <a:rPr lang="zh-CN" altLang="en-US" dirty="0">
                <a:latin typeface="Noto Sans CJK SC Bold" panose="020B0800000000000000" pitchFamily="34" charset="-128"/>
                <a:ea typeface="Noto Sans CJK SC Bold" panose="020B0800000000000000" pitchFamily="34" charset="-128"/>
              </a:rPr>
              <a:t>：</a:t>
            </a:r>
          </a:p>
          <a:p>
            <a:pPr marL="342900" indent="-342900">
              <a:lnSpc>
                <a:spcPct val="80000"/>
              </a:lnSpc>
            </a:pPr>
            <a:endParaRPr lang="zh-CN" altLang="en-US" sz="2800" dirty="0">
              <a:solidFill>
                <a:schemeClr val="tx1"/>
              </a:solidFill>
              <a:latin typeface="Noto Sans CJK SC Bold" panose="020B0800000000000000" pitchFamily="34" charset="-128"/>
              <a:ea typeface="Noto Sans CJK SC Bold" panose="020B0800000000000000" pitchFamily="34" charset="-128"/>
            </a:endParaRPr>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155091" y="5289550"/>
            <a:ext cx="5610709" cy="787400"/>
          </a:xfrm>
          <a:prstGeom prst="rect">
            <a:avLst/>
          </a:prstGeom>
          <a:noFill/>
          <a:ln w="9525">
            <a:noFill/>
            <a:miter lim="800000"/>
            <a:headEnd/>
            <a:tailEnd/>
          </a:ln>
        </p:spPr>
        <p:txBody>
          <a:bodyPr>
            <a:prstTxWarp prst="textNoShape">
              <a:avLst/>
            </a:prstTxWarp>
          </a:bodyPr>
          <a:lstStyle/>
          <a:p>
            <a:pPr marL="342900" indent="-342900" algn="ctr">
              <a:lnSpc>
                <a:spcPct val="80000"/>
              </a:lnSpc>
              <a:spcAft>
                <a:spcPts val="2400"/>
              </a:spcAft>
              <a:buFontTx/>
              <a:buNone/>
              <a:defRPr sz="2000" b="1">
                <a:solidFill>
                  <a:srgbClr val="010000"/>
                </a:solidFill>
                <a:latin typeface="Arial" pitchFamily="4" charset="0"/>
              </a:defRPr>
            </a:pPr>
            <a:r>
              <a:rPr lang="zh-CN" altLang="en-US" dirty="0">
                <a:ea typeface="Noto Sans CJK SC Bold" panose="020B0800000000000000" pitchFamily="34" charset="-128"/>
              </a:rPr>
              <a:t>你的自我认知可能与他人的看法不同！</a:t>
            </a:r>
          </a:p>
        </p:txBody>
      </p:sp>
      <p:sp>
        <p:nvSpPr>
          <p:cNvPr id="25" name="TextBox 38">
            <a:extLst>
              <a:ext uri="{FF2B5EF4-FFF2-40B4-BE49-F238E27FC236}">
                <a16:creationId xmlns:a16="http://schemas.microsoft.com/office/drawing/2014/main" id="{1984CB78-9915-4F42-9CD8-26D8E66E5C81}"/>
              </a:ext>
            </a:extLst>
          </p:cNvPr>
          <p:cNvSpPr txBox="1">
            <a:spLocks noChangeArrowheads="1"/>
          </p:cNvSpPr>
          <p:nvPr/>
        </p:nvSpPr>
        <p:spPr bwMode="auto">
          <a:xfrm>
            <a:off x="7657720" y="2540195"/>
            <a:ext cx="3257550" cy="830997"/>
          </a:xfrm>
          <a:prstGeom prst="rect">
            <a:avLst/>
          </a:prstGeom>
          <a:noFill/>
          <a:ln w="9525">
            <a:noFill/>
            <a:miter lim="800000"/>
            <a:headEnd/>
            <a:tailEnd/>
          </a:ln>
        </p:spPr>
        <p:txBody>
          <a:bodyPr wrap="square">
            <a:prstTxWarp prst="textNoShape">
              <a:avLst/>
            </a:prstTxWarp>
            <a:noAutofit/>
          </a:bodyPr>
          <a:lstStyle/>
          <a:p>
            <a:pPr>
              <a:buFontTx/>
              <a:buNone/>
              <a:defRPr sz="1600">
                <a:solidFill>
                  <a:srgbClr val="000000"/>
                </a:solidFill>
                <a:latin typeface="Arial" pitchFamily="4" charset="0"/>
              </a:defRPr>
            </a:pPr>
            <a:r>
              <a:rPr lang="zh-CN" altLang="en-US" dirty="0">
                <a:ea typeface="Noto Sans CJK SC Regular" panose="020B0500000000000000" pitchFamily="34" charset="-128"/>
              </a:rPr>
              <a:t>如果小于等于 </a:t>
            </a:r>
            <a:r>
              <a:rPr lang="en-US" altLang="zh-CN" dirty="0">
                <a:ea typeface="Noto Sans CJK SC Regular" panose="020B0500000000000000" pitchFamily="34" charset="-128"/>
              </a:rPr>
              <a:t>7 = </a:t>
            </a:r>
            <a:r>
              <a:rPr lang="zh-CN" altLang="en-US" dirty="0">
                <a:ea typeface="Noto Sans CJK SC Regular" panose="020B0500000000000000" pitchFamily="34" charset="-128"/>
              </a:rPr>
              <a:t>低（圈出“</a:t>
            </a:r>
            <a:r>
              <a:rPr lang="en-US" altLang="zh-CN" dirty="0">
                <a:ea typeface="Noto Sans CJK SC Regular" panose="020B0500000000000000" pitchFamily="34" charset="-128"/>
              </a:rPr>
              <a:t>L</a:t>
            </a:r>
            <a:r>
              <a:rPr lang="zh-CN" altLang="en-US" dirty="0">
                <a:ea typeface="Noto Sans CJK SC Regular" panose="020B0500000000000000" pitchFamily="34" charset="-128"/>
              </a:rPr>
              <a:t>”）</a:t>
            </a:r>
          </a:p>
          <a:p>
            <a:pPr>
              <a:buFontTx/>
              <a:buNone/>
              <a:defRPr sz="1600">
                <a:solidFill>
                  <a:srgbClr val="000000"/>
                </a:solidFill>
                <a:latin typeface="Arial" pitchFamily="4" charset="0"/>
              </a:defRPr>
            </a:pPr>
            <a:r>
              <a:rPr lang="zh-CN" altLang="en-US" dirty="0">
                <a:ea typeface="Noto Sans CJK SC Regular" panose="020B0500000000000000" pitchFamily="34" charset="-128"/>
              </a:rPr>
              <a:t>如果为 </a:t>
            </a:r>
            <a:r>
              <a:rPr lang="en-US" altLang="zh-CN" dirty="0">
                <a:ea typeface="Noto Sans CJK SC Regular" panose="020B0500000000000000" pitchFamily="34" charset="-128"/>
              </a:rPr>
              <a:t>8-14 = </a:t>
            </a:r>
            <a:r>
              <a:rPr lang="zh-CN" altLang="en-US" dirty="0">
                <a:ea typeface="Noto Sans CJK SC Regular" panose="020B0500000000000000" pitchFamily="34" charset="-128"/>
              </a:rPr>
              <a:t>中（圈出“</a:t>
            </a:r>
            <a:r>
              <a:rPr lang="en-US" altLang="zh-CN" dirty="0">
                <a:ea typeface="Noto Sans CJK SC Regular" panose="020B0500000000000000" pitchFamily="34" charset="-128"/>
              </a:rPr>
              <a:t>M</a:t>
            </a:r>
            <a:r>
              <a:rPr lang="zh-CN" altLang="en-US" dirty="0">
                <a:ea typeface="Noto Sans CJK SC Regular" panose="020B0500000000000000" pitchFamily="34" charset="-128"/>
              </a:rPr>
              <a:t>”）</a:t>
            </a:r>
          </a:p>
          <a:p>
            <a:pPr>
              <a:buFontTx/>
              <a:buNone/>
              <a:defRPr sz="1600">
                <a:solidFill>
                  <a:srgbClr val="000000"/>
                </a:solidFill>
                <a:latin typeface="Arial" pitchFamily="4" charset="0"/>
              </a:defRPr>
            </a:pPr>
            <a:r>
              <a:rPr lang="zh-CN" altLang="en-US" dirty="0">
                <a:ea typeface="Noto Sans CJK SC Regular" panose="020B0500000000000000" pitchFamily="34" charset="-128"/>
              </a:rPr>
              <a:t>如果为 </a:t>
            </a:r>
            <a:r>
              <a:rPr lang="en-US" altLang="zh-CN" dirty="0">
                <a:ea typeface="Noto Sans CJK SC Regular" panose="020B0500000000000000" pitchFamily="34" charset="-128"/>
              </a:rPr>
              <a:t>15-21 = </a:t>
            </a:r>
            <a:r>
              <a:rPr lang="zh-CN" altLang="en-US" dirty="0">
                <a:ea typeface="Noto Sans CJK SC Regular" panose="020B0500000000000000" pitchFamily="34" charset="-128"/>
              </a:rPr>
              <a:t>高（圈出“</a:t>
            </a:r>
            <a:r>
              <a:rPr lang="en-US" altLang="zh-CN" dirty="0">
                <a:ea typeface="Noto Sans CJK SC Regular" panose="020B0500000000000000" pitchFamily="34" charset="-128"/>
              </a:rPr>
              <a:t>H</a:t>
            </a:r>
            <a:r>
              <a:rPr lang="zh-CN" altLang="en-US" dirty="0">
                <a:ea typeface="Noto Sans CJK SC Regular" panose="020B0500000000000000" pitchFamily="34" charset="-128"/>
              </a:rPr>
              <a:t>”）</a:t>
            </a:r>
          </a:p>
        </p:txBody>
      </p:sp>
      <p:graphicFrame>
        <p:nvGraphicFramePr>
          <p:cNvPr id="26" name="Table 25">
            <a:extLst>
              <a:ext uri="{FF2B5EF4-FFF2-40B4-BE49-F238E27FC236}">
                <a16:creationId xmlns:a16="http://schemas.microsoft.com/office/drawing/2014/main" id="{70FCE902-D1BE-40D1-AC26-3E5025265D27}"/>
              </a:ext>
            </a:extLst>
          </p:cNvPr>
          <p:cNvGraphicFramePr>
            <a:graphicFrameLocks noGrp="1"/>
          </p:cNvGraphicFramePr>
          <p:nvPr/>
        </p:nvGraphicFramePr>
        <p:xfrm>
          <a:off x="8308742" y="3781926"/>
          <a:ext cx="2017713" cy="666750"/>
        </p:xfrm>
        <a:graphic>
          <a:graphicData uri="http://schemas.openxmlformats.org/drawingml/2006/table">
            <a:tbl>
              <a:tblPr/>
              <a:tblGrid>
                <a:gridCol w="59728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671133">
                  <a:extLst>
                    <a:ext uri="{9D8B030D-6E8A-4147-A177-3AD203B41FA5}">
                      <a16:colId xmlns:a16="http://schemas.microsoft.com/office/drawing/2014/main" val="20002"/>
                    </a:ext>
                  </a:extLst>
                </a:gridCol>
              </a:tblGrid>
              <a:tr h="66675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L</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M</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H</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 name="Rectangle 43">
            <a:extLst>
              <a:ext uri="{FF2B5EF4-FFF2-40B4-BE49-F238E27FC236}">
                <a16:creationId xmlns:a16="http://schemas.microsoft.com/office/drawing/2014/main" id="{56186B32-A17A-4CF6-9294-B970408632A4}"/>
              </a:ext>
            </a:extLst>
          </p:cNvPr>
          <p:cNvSpPr>
            <a:spLocks noChangeArrowheads="1"/>
          </p:cNvSpPr>
          <p:nvPr/>
        </p:nvSpPr>
        <p:spPr bwMode="auto">
          <a:xfrm>
            <a:off x="7606920" y="2082995"/>
            <a:ext cx="3257550" cy="2819400"/>
          </a:xfrm>
          <a:prstGeom prst="rect">
            <a:avLst/>
          </a:prstGeom>
          <a:noFill/>
          <a:ln w="9525">
            <a:solidFill>
              <a:schemeClr val="tx1"/>
            </a:solidFill>
            <a:round/>
            <a:headEnd/>
            <a:tailEnd/>
          </a:ln>
        </p:spPr>
        <p:txBody>
          <a:bodyPr>
            <a:prstTxWarp prst="textNoShape">
              <a:avLst/>
            </a:prstTxWarp>
          </a:bodyPr>
          <a:lstStyle/>
          <a:p>
            <a:pPr marL="342900" indent="-342900"/>
            <a:endParaRPr lang="zh-CN" altLang="en-US" dirty="0">
              <a:solidFill>
                <a:srgbClr val="22228B"/>
              </a:solidFill>
              <a:ea typeface="Noto Sans CJK SC Regular" panose="020B0500000000000000" pitchFamily="34" charset="-128"/>
            </a:endParaRPr>
          </a:p>
        </p:txBody>
      </p:sp>
      <p:sp>
        <p:nvSpPr>
          <p:cNvPr id="28" name="Oval 17">
            <a:extLst>
              <a:ext uri="{FF2B5EF4-FFF2-40B4-BE49-F238E27FC236}">
                <a16:creationId xmlns:a16="http://schemas.microsoft.com/office/drawing/2014/main" id="{EE9B5B91-2EC5-490F-ABA2-090834B8A23D}"/>
              </a:ext>
            </a:extLst>
          </p:cNvPr>
          <p:cNvSpPr>
            <a:spLocks noChangeArrowheads="1"/>
          </p:cNvSpPr>
          <p:nvPr/>
        </p:nvSpPr>
        <p:spPr bwMode="auto">
          <a:xfrm>
            <a:off x="9068179" y="3877590"/>
            <a:ext cx="418081" cy="455246"/>
          </a:xfrm>
          <a:prstGeom prst="ellipse">
            <a:avLst/>
          </a:prstGeom>
          <a:noFill/>
          <a:ln w="9525">
            <a:solidFill>
              <a:schemeClr val="tx2"/>
            </a:solidFill>
            <a:round/>
            <a:headEnd/>
            <a:tailEnd/>
          </a:ln>
        </p:spPr>
        <p:txBody>
          <a:bodyPr wrap="none" anchor="ctr">
            <a:prstTxWarp prst="textNoShape">
              <a:avLst/>
            </a:prstTxWarp>
          </a:bodyPr>
          <a:lstStyle/>
          <a:p>
            <a:endParaRPr lang="zh-CN" altLang="en-US" b="1" dirty="0">
              <a:solidFill>
                <a:schemeClr val="tx1"/>
              </a:solidFill>
              <a:ea typeface="Noto Sans CJK SC Bold" panose="020B0800000000000000" pitchFamily="34" charset="-128"/>
            </a:endParaRPr>
          </a:p>
        </p:txBody>
      </p:sp>
      <p:sp>
        <p:nvSpPr>
          <p:cNvPr id="13" name="Footer Placeholder 5">
            <a:extLst>
              <a:ext uri="{FF2B5EF4-FFF2-40B4-BE49-F238E27FC236}">
                <a16:creationId xmlns:a16="http://schemas.microsoft.com/office/drawing/2014/main" id="{28B4B6BC-3F6B-488B-86A5-813E562BFC78}"/>
              </a:ext>
            </a:extLst>
          </p:cNvPr>
          <p:cNvSpPr txBox="1">
            <a:spLocks/>
          </p:cNvSpPr>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931233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zh-CN" altLang="en-US" dirty="0">
                <a:solidFill>
                  <a:schemeClr val="accent2"/>
                </a:solidFill>
                <a:ea typeface="Noto Sans CJK SC Bold" panose="020B0800000000000000" pitchFamily="34" charset="-128"/>
              </a:rPr>
              <a:t>学习目标</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zh-CN" altLang="en-US">
                <a:ea typeface="Noto Sans CJK SC Regular" panose="020B0500000000000000" pitchFamily="34" charset="-128"/>
              </a:rPr>
              <a:t>了解待人处事风格模型™。</a:t>
            </a:r>
          </a:p>
          <a:p>
            <a:pPr eaLnBrk="1" hangingPunct="1">
              <a:spcAft>
                <a:spcPts val="600"/>
              </a:spcAft>
              <a:defRPr sz="2400">
                <a:ea typeface="ヒラギノ角ゴ Pro W3" pitchFamily="4" charset="-128"/>
                <a:cs typeface="ヒラギノ角ゴ Pro W3" pitchFamily="4" charset="-128"/>
              </a:defRPr>
            </a:pPr>
            <a:r>
              <a:rPr lang="zh-CN" altLang="en-US">
                <a:ea typeface="Noto Sans CJK SC Regular" panose="020B0500000000000000" pitchFamily="34" charset="-128"/>
              </a:rPr>
              <a:t>通过完成自我认知评估来评估你的待人处事风格。</a:t>
            </a:r>
          </a:p>
          <a:p>
            <a:pPr eaLnBrk="1" hangingPunct="1">
              <a:spcAft>
                <a:spcPts val="600"/>
              </a:spcAft>
              <a:defRPr sz="2400">
                <a:ea typeface="ヒラギノ角ゴ Pro W3" pitchFamily="4" charset="-128"/>
                <a:cs typeface="ヒラギノ角ゴ Pro W3" pitchFamily="4" charset="-128"/>
              </a:defRPr>
            </a:pPr>
            <a:r>
              <a:rPr lang="zh-CN" altLang="en-US">
                <a:ea typeface="Noto Sans CJK SC Regular" panose="020B0500000000000000" pitchFamily="34" charset="-128"/>
              </a:rPr>
              <a:t>增进对你的行为的理解，以及别人如何看待风格和你一样的人。</a:t>
            </a:r>
          </a:p>
          <a:p>
            <a:pPr eaLnBrk="1" hangingPunct="1">
              <a:spcAft>
                <a:spcPts val="600"/>
              </a:spcAft>
              <a:defRPr sz="2400">
                <a:ea typeface="ヒラギノ角ゴ Pro W3" pitchFamily="4" charset="-128"/>
                <a:cs typeface="ヒラギノ角ゴ Pro W3" pitchFamily="4" charset="-128"/>
              </a:defRPr>
            </a:pPr>
            <a:r>
              <a:rPr lang="zh-CN" altLang="en-US">
                <a:ea typeface="Noto Sans CJK SC Regular" panose="020B0500000000000000" pitchFamily="34" charset="-128"/>
              </a:rPr>
              <a:t>提高变通能力，与他人相处能变得更有效率。</a:t>
            </a:r>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zh-CN" smtClean="0">
                <a:ea typeface="Noto Sans CJK SC Regular" panose="020B0500000000000000" pitchFamily="34" charset="-128"/>
              </a:rPr>
              <a:t>38</a:t>
            </a:fld>
            <a:endParaRPr lang="zh-CN" altLang="en-US" dirty="0">
              <a:ea typeface="Noto Sans CJK SC Regular" panose="020B0500000000000000" pitchFamily="34" charset="-128"/>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3415042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zh-CN" altLang="en-US" dirty="0">
                <a:solidFill>
                  <a:schemeClr val="accent2"/>
                </a:solidFill>
                <a:ea typeface="Noto Sans CJK SC Bold" panose="020B0800000000000000" pitchFamily="34" charset="-128"/>
              </a:rPr>
              <a:t>后续步骤和学习要点</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noAutofit/>
          </a:bodyPr>
          <a:lstStyle/>
          <a:p>
            <a:pPr>
              <a:lnSpc>
                <a:spcPct val="90000"/>
              </a:lnSpc>
              <a:spcAft>
                <a:spcPts val="1200"/>
              </a:spcAft>
              <a:defRPr sz="2400"/>
            </a:pPr>
            <a:r>
              <a:rPr lang="zh-CN" altLang="en-US" dirty="0">
                <a:ea typeface="Noto Sans CJK SC Regular" panose="020B0500000000000000" pitchFamily="34" charset="-128"/>
              </a:rPr>
              <a:t>与你的同事分享你的待人处事风格，并询问他们的见解。</a:t>
            </a:r>
          </a:p>
          <a:p>
            <a:pPr>
              <a:lnSpc>
                <a:spcPct val="90000"/>
              </a:lnSpc>
              <a:spcAft>
                <a:spcPts val="1200"/>
              </a:spcAft>
              <a:defRPr sz="2400"/>
            </a:pPr>
            <a:r>
              <a:rPr lang="zh-CN" altLang="en-US" dirty="0">
                <a:ea typeface="Noto Sans CJK SC Regular" panose="020B0500000000000000" pitchFamily="34" charset="-128"/>
              </a:rPr>
              <a:t>寻找两个行为维度：自主性和响应性。</a:t>
            </a:r>
          </a:p>
          <a:p>
            <a:pPr>
              <a:lnSpc>
                <a:spcPct val="90000"/>
              </a:lnSpc>
              <a:spcAft>
                <a:spcPts val="1200"/>
              </a:spcAft>
              <a:defRPr sz="2400"/>
            </a:pPr>
            <a:r>
              <a:rPr lang="zh-CN" altLang="en-US" dirty="0">
                <a:ea typeface="Noto Sans CJK SC Regular" panose="020B0500000000000000" pitchFamily="34" charset="-128"/>
              </a:rPr>
              <a:t>当你与他人互动时，采取措施满足他们的待人处事风格需求。</a:t>
            </a:r>
          </a:p>
          <a:p>
            <a:pPr>
              <a:lnSpc>
                <a:spcPct val="90000"/>
              </a:lnSpc>
              <a:spcAft>
                <a:spcPts val="1200"/>
              </a:spcAft>
              <a:defRPr sz="2400"/>
            </a:pPr>
            <a:r>
              <a:rPr lang="zh-CN" altLang="en-US" dirty="0">
                <a:ea typeface="Noto Sans CJK SC Regular" panose="020B0500000000000000" pitchFamily="34" charset="-128"/>
              </a:rPr>
              <a:t>预测他人未来可能的风格行为。</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zh-CN" smtClean="0">
                <a:ea typeface="Noto Sans CJK SC Regular" panose="020B0500000000000000" pitchFamily="34" charset="-128"/>
              </a:rPr>
              <a:t>39</a:t>
            </a:fld>
            <a:endParaRPr lang="zh-CN" altLang="en-US" dirty="0">
              <a:ea typeface="Noto Sans CJK SC Regular" panose="020B0500000000000000" pitchFamily="34" charset="-128"/>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263608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57188" y="228600"/>
            <a:ext cx="11606211" cy="1009650"/>
          </a:xfrm>
        </p:spPr>
        <p:txBody>
          <a:bodyPr wrap="square">
            <a:noAutofit/>
          </a:bodyPr>
          <a:lstStyle/>
          <a:p>
            <a:r>
              <a:rPr lang="zh-CN" altLang="en-US" dirty="0">
                <a:ea typeface="Noto Sans CJK SC Bold" panose="020B0800000000000000" pitchFamily="34" charset="-128"/>
              </a:rPr>
              <a:t>可观察的行为和个性</a:t>
            </a:r>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4</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defRPr sz="2000">
                  <a:solidFill>
                    <a:schemeClr val="tx2"/>
                  </a:solidFill>
                </a:defRPr>
              </a:pPr>
              <a:r>
                <a:rPr lang="zh-CN" altLang="en-US">
                  <a:ea typeface="Noto Sans CJK SC Regular" panose="020B0500000000000000" pitchFamily="34" charset="-128"/>
                </a:rPr>
                <a:t>人际行为</a:t>
              </a:r>
            </a:p>
            <a:p>
              <a:pPr>
                <a:defRPr sz="1600">
                  <a:solidFill>
                    <a:schemeClr val="tx2"/>
                  </a:solidFill>
                </a:defRPr>
              </a:pPr>
              <a:r>
                <a:rPr lang="zh-CN" altLang="en-US">
                  <a:ea typeface="Noto Sans CJK SC Regular" panose="020B0500000000000000" pitchFamily="34" charset="-128"/>
                </a:rPr>
                <a:t>在与他人互动时，你的所言与所为</a:t>
              </a:r>
              <a:endParaRPr lang="zh-CN" altLang="en-US" dirty="0">
                <a:ea typeface="Noto Sans CJK SC Regular" panose="020B0500000000000000" pitchFamily="34" charset="-128"/>
              </a:endParaRPr>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defRPr sz="2000">
                  <a:solidFill>
                    <a:schemeClr val="tx2"/>
                  </a:solidFill>
                </a:defRPr>
              </a:pPr>
              <a:r>
                <a:rPr lang="zh-CN" altLang="en-US" dirty="0">
                  <a:ea typeface="Noto Sans CJK SC Regular" panose="020B0500000000000000" pitchFamily="34" charset="-128"/>
                </a:rPr>
                <a:t>行为</a:t>
              </a:r>
            </a:p>
            <a:p>
              <a:pPr>
                <a:defRPr sz="1600">
                  <a:solidFill>
                    <a:schemeClr val="tx2"/>
                  </a:solidFill>
                </a:defRPr>
              </a:pPr>
              <a:r>
                <a:rPr lang="zh-CN" altLang="en-US" dirty="0">
                  <a:ea typeface="Noto Sans CJK SC Regular" panose="020B0500000000000000" pitchFamily="34" charset="-128"/>
                </a:rPr>
                <a:t>你说什么（言语），做什么（非言语）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defRPr>
                  <a:solidFill>
                    <a:schemeClr val="tx2"/>
                  </a:solidFill>
                </a:defRPr>
              </a:pPr>
              <a:r>
                <a:rPr lang="zh-CN" altLang="en-US" sz="2000">
                  <a:ea typeface="Noto Sans CJK SC Regular" panose="020B0500000000000000" pitchFamily="34" charset="-128"/>
                </a:rPr>
                <a:t>待人处事风格</a:t>
              </a:r>
              <a:r>
                <a:rPr lang="en-US" altLang="zh-CN" sz="2000" baseline="30000">
                  <a:ea typeface="Noto Sans CJK SC Regular" panose="020B0500000000000000" pitchFamily="34" charset="-128"/>
                </a:rPr>
                <a:t>®</a:t>
              </a:r>
              <a:br>
                <a:rPr lang="zh-CN" altLang="en-US" sz="2000">
                  <a:solidFill>
                    <a:schemeClr val="tx2"/>
                  </a:solidFill>
                  <a:ea typeface="Noto Sans CJK SC Regular" panose="020B0500000000000000" pitchFamily="34" charset="-128"/>
                </a:rPr>
              </a:br>
              <a:r>
                <a:rPr lang="zh-CN" altLang="en-US" sz="1600">
                  <a:ea typeface="Noto Sans CJK SC Regular" panose="020B0500000000000000" pitchFamily="34" charset="-128"/>
                </a:rPr>
                <a:t>用来描述某个人行为的、他人可以观察到并达成共识的行为模式</a:t>
              </a:r>
              <a:endParaRPr lang="zh-CN" altLang="en-US" sz="1600" dirty="0">
                <a:ea typeface="Noto Sans CJK SC Regular" panose="020B0500000000000000" pitchFamily="34" charset="-128"/>
              </a:endParaRP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defRPr sz="2000">
                  <a:solidFill>
                    <a:schemeClr val="tx2"/>
                  </a:solidFill>
                </a:defRPr>
              </a:pPr>
              <a:r>
                <a:rPr lang="zh-CN" altLang="en-US" dirty="0">
                  <a:ea typeface="Noto Sans CJK SC Regular" panose="020B0500000000000000" pitchFamily="34" charset="-128"/>
                </a:rPr>
                <a:t>个性</a:t>
              </a:r>
            </a:p>
            <a:p>
              <a:pPr>
                <a:defRPr sz="1600">
                  <a:solidFill>
                    <a:schemeClr val="tx2"/>
                  </a:solidFill>
                </a:defRPr>
              </a:pPr>
              <a:r>
                <a:rPr lang="zh-CN" altLang="en-US" dirty="0">
                  <a:ea typeface="Noto Sans CJK SC Regular" panose="020B0500000000000000" pitchFamily="34" charset="-128"/>
                </a:rPr>
                <a:t>一个人的一切：他的思想、价值观、希望和梦想</a:t>
              </a:r>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zh-CN" altLang="en-US" dirty="0">
                <a:ea typeface="Noto Sans CJK SC Regular" panose="020B0500000000000000" pitchFamily="34" charset="-128"/>
              </a:endParaRPr>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35" name="Group 34">
            <a:extLst>
              <a:ext uri="{FF2B5EF4-FFF2-40B4-BE49-F238E27FC236}">
                <a16:creationId xmlns:a16="http://schemas.microsoft.com/office/drawing/2014/main" id="{F1DAD019-2F8A-451C-A708-EAE141A8818E}"/>
              </a:ext>
            </a:extLst>
          </p:cNvPr>
          <p:cNvGrpSpPr/>
          <p:nvPr/>
        </p:nvGrpSpPr>
        <p:grpSpPr>
          <a:xfrm>
            <a:off x="400050" y="3006523"/>
            <a:ext cx="4103515" cy="2083934"/>
            <a:chOff x="266700" y="3006523"/>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700" y="3006523"/>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480C8FD-5F24-49F9-8230-CD098CA015E2}"/>
                </a:ext>
              </a:extLst>
            </p:cNvPr>
            <p:cNvSpPr/>
            <p:nvPr/>
          </p:nvSpPr>
          <p:spPr bwMode="gray">
            <a:xfrm>
              <a:off x="1066800" y="3429000"/>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1131682" y="3447343"/>
              <a:ext cx="1891543" cy="738664"/>
            </a:xfrm>
            <a:prstGeom prst="rect">
              <a:avLst/>
            </a:prstGeom>
            <a:noFill/>
          </p:spPr>
          <p:txBody>
            <a:bodyPr wrap="square" lIns="0" tIns="0" rIns="0" bIns="0">
              <a:noAutofit/>
            </a:bodyPr>
            <a:lstStyle/>
            <a:p>
              <a:pPr>
                <a:defRPr sz="1600"/>
              </a:pPr>
              <a:r>
                <a:rPr lang="zh-CN" altLang="en-US" dirty="0">
                  <a:ea typeface="Noto Sans CJK SC Regular" panose="020B0500000000000000" pitchFamily="34" charset="-128"/>
                </a:rPr>
                <a:t>观察到的行为</a:t>
              </a:r>
              <a:endParaRPr lang="en-US" altLang="zh-CN" dirty="0">
                <a:ea typeface="Noto Sans CJK SC Black" panose="020B0A00000000000000" pitchFamily="34" charset="-128"/>
              </a:endParaRPr>
            </a:p>
            <a:p>
              <a:pPr algn="l">
                <a:defRPr sz="1600" b="1">
                  <a:latin typeface="Arial Black" panose="020B0A04020102020204" pitchFamily="34" charset="0"/>
                </a:defRPr>
              </a:pPr>
              <a:r>
                <a:rPr lang="zh-CN" altLang="en-US" dirty="0">
                  <a:ea typeface="Noto Sans CJK SC Black" panose="020B0A00000000000000" pitchFamily="34" charset="-128"/>
                </a:rPr>
                <a:t>说的</a:t>
              </a:r>
              <a:r>
                <a:rPr lang="en-US" altLang="zh-CN" dirty="0">
                  <a:ea typeface="Noto Sans CJK SC Black" panose="020B0A00000000000000" pitchFamily="34" charset="-128"/>
                </a:rPr>
                <a:t>/</a:t>
              </a:r>
              <a:r>
                <a:rPr lang="zh-CN" altLang="en-US" dirty="0">
                  <a:ea typeface="Noto Sans CJK SC Black" panose="020B0A00000000000000" pitchFamily="34" charset="-128"/>
                </a:rPr>
                <a:t>做的</a:t>
              </a:r>
            </a:p>
          </p:txBody>
        </p:sp>
        <p:sp>
          <p:nvSpPr>
            <p:cNvPr id="38" name="TextBox 37">
              <a:extLst>
                <a:ext uri="{FF2B5EF4-FFF2-40B4-BE49-F238E27FC236}">
                  <a16:creationId xmlns:a16="http://schemas.microsoft.com/office/drawing/2014/main" id="{0D5F11A8-8CFA-43D0-9FD8-8ABCB424DAD6}"/>
                </a:ext>
              </a:extLst>
            </p:cNvPr>
            <p:cNvSpPr txBox="1"/>
            <p:nvPr/>
          </p:nvSpPr>
          <p:spPr>
            <a:xfrm>
              <a:off x="2953798" y="3939786"/>
              <a:ext cx="1013098" cy="246221"/>
            </a:xfrm>
            <a:prstGeom prst="rect">
              <a:avLst/>
            </a:prstGeom>
            <a:solidFill>
              <a:srgbClr val="07548B"/>
            </a:solidFill>
          </p:spPr>
          <p:txBody>
            <a:bodyPr wrap="square" lIns="0" tIns="0" rIns="0" bIns="0">
              <a:noAutofit/>
            </a:bodyPr>
            <a:lstStyle/>
            <a:p>
              <a:pPr algn="ctr">
                <a:defRPr sz="1600">
                  <a:solidFill>
                    <a:schemeClr val="bg1"/>
                  </a:solidFill>
                </a:defRPr>
              </a:pPr>
              <a:r>
                <a:rPr lang="zh-CN" altLang="en-US" dirty="0">
                  <a:ea typeface="Noto Sans CJK SC Regular" panose="020B0500000000000000" pitchFamily="34" charset="-128"/>
                </a:rPr>
                <a:t>个性</a:t>
              </a:r>
              <a:endParaRPr lang="zh-CN" altLang="en-US" sz="1600" dirty="0">
                <a:solidFill>
                  <a:schemeClr val="bg1"/>
                </a:solidFill>
                <a:latin typeface="Arial Black" panose="020B0A04020102020204" pitchFamily="34" charset="0"/>
                <a:ea typeface="Noto Sans CJK SC Regular" panose="020B0500000000000000" pitchFamily="34" charset="-128"/>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svg="http://schemas.microsoft.com/office/drawing/2016/SVG/main" xmlns:a14="http://schemas.microsoft.com/office/drawing/2010/main" xmlns:a16="http://schemas.microsoft.com/office/drawing/2014/main"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wrap="square">
            <a:noAutofit/>
          </a:bodyPr>
          <a:lstStyle/>
          <a:p>
            <a:pPr>
              <a:defRPr>
                <a:solidFill>
                  <a:srgbClr val="00558C"/>
                </a:solidFill>
                <a:ea typeface="Arial" panose="020B0604020202020204" pitchFamily="34" charset="0"/>
              </a:defRPr>
            </a:pPr>
            <a:r>
              <a:rPr lang="zh-CN" altLang="en-US">
                <a:ea typeface="Noto Sans CJK SC Bold" panose="020B0800000000000000" pitchFamily="34" charset="-128"/>
              </a:rPr>
              <a:t>待人处事风格导航器</a:t>
            </a:r>
            <a:r>
              <a:rPr lang="en-US" altLang="zh-CN" sz="2800" baseline="30000">
                <a:ea typeface="Noto Sans CJK SC Bold" panose="020B0800000000000000" pitchFamily="34" charset="-128"/>
              </a:rPr>
              <a:t>®</a:t>
            </a:r>
            <a:endParaRPr lang="zh-CN" altLang="en-US" baseline="30000" dirty="0">
              <a:ea typeface="Noto Sans CJK SC Bold" panose="020B0800000000000000" pitchFamily="34" charset="-128"/>
            </a:endParaRPr>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40</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wrap="square">
            <a:noAutofit/>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5"/>
          </p:nvPr>
        </p:nvSpPr>
        <p:spPr/>
        <p:txBody>
          <a:bodyPr wrap="square">
            <a:noAutofit/>
          </a:bodyPr>
          <a:lstStyle/>
          <a:p>
            <a:r>
              <a:rPr lang="zh-CN" altLang="en-US" dirty="0">
                <a:ea typeface="Noto Sans CJK SC Regular" panose="020B0500000000000000" pitchFamily="34" charset="-128"/>
              </a:rPr>
              <a:t>待人处事风格导航器</a:t>
            </a:r>
            <a:r>
              <a:rPr lang="en-US" altLang="zh-CN" baseline="30000" dirty="0">
                <a:ea typeface="Noto Sans CJK SC Regular" panose="020B0500000000000000" pitchFamily="34" charset="-128"/>
              </a:rPr>
              <a:t>® </a:t>
            </a:r>
            <a:r>
              <a:rPr lang="zh-CN" altLang="en-US" dirty="0">
                <a:ea typeface="Noto Sans CJK SC Regular" panose="020B0500000000000000" pitchFamily="34" charset="-128"/>
              </a:rPr>
              <a:t>是 </a:t>
            </a:r>
            <a:r>
              <a:rPr lang="en-US" altLang="zh-CN" dirty="0">
                <a:ea typeface="Noto Sans CJK SC Regular" panose="020B0500000000000000" pitchFamily="34" charset="-128"/>
              </a:rPr>
              <a:t>TRACOM </a:t>
            </a:r>
            <a:r>
              <a:rPr lang="zh-CN" altLang="en-US" dirty="0">
                <a:ea typeface="Noto Sans CJK SC Regular" panose="020B0500000000000000" pitchFamily="34" charset="-128"/>
              </a:rPr>
              <a:t>公司的注册商标 </a:t>
            </a:r>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799" y="2316163"/>
            <a:ext cx="5664201" cy="3628308"/>
          </a:xfrm>
        </p:spPr>
        <p:txBody>
          <a:bodyPr wrap="square">
            <a:noAutofit/>
          </a:bodyPr>
          <a:lstStyle/>
          <a:p>
            <a:r>
              <a:rPr lang="zh-CN" altLang="en-US" b="1" dirty="0">
                <a:latin typeface="Noto Sans CJK SC Bold" panose="020B0800000000000000" pitchFamily="34" charset="-128"/>
                <a:ea typeface="Noto Sans CJK SC Bold" panose="020B0800000000000000" pitchFamily="34" charset="-128"/>
              </a:rPr>
              <a:t>待人处事风格评估器</a:t>
            </a:r>
            <a:br>
              <a:rPr lang="zh-CN" altLang="en-US" dirty="0">
                <a:ea typeface="Noto Sans CJK SC Regular" panose="020B0500000000000000" pitchFamily="34" charset="-128"/>
              </a:rPr>
            </a:br>
            <a:r>
              <a:rPr lang="zh-CN" altLang="en-US" dirty="0">
                <a:ea typeface="Noto Sans CJK SC Regular" panose="020B0500000000000000" pitchFamily="34" charset="-128"/>
              </a:rPr>
              <a:t>评估他人风格的简短调查</a:t>
            </a:r>
          </a:p>
          <a:p>
            <a:pPr>
              <a:defRPr b="1"/>
            </a:pPr>
            <a:r>
              <a:rPr lang="zh-CN" altLang="en-US" dirty="0">
                <a:latin typeface="Noto Sans CJK SC Bold" panose="020B0800000000000000" pitchFamily="34" charset="-128"/>
                <a:ea typeface="Noto Sans CJK SC Bold" panose="020B0800000000000000" pitchFamily="34" charset="-128"/>
              </a:rPr>
              <a:t>待人处事风格顾问 </a:t>
            </a:r>
          </a:p>
          <a:p>
            <a:pPr lvl="1"/>
            <a:r>
              <a:rPr lang="zh-CN" altLang="en-US" dirty="0">
                <a:ea typeface="Noto Sans CJK SC Regular" panose="020B0500000000000000" pitchFamily="34" charset="-128"/>
              </a:rPr>
              <a:t>为会议、谈判、陈述做准备</a:t>
            </a:r>
          </a:p>
          <a:p>
            <a:pPr lvl="1"/>
            <a:r>
              <a:rPr lang="zh-CN" altLang="en-US" dirty="0">
                <a:ea typeface="Noto Sans CJK SC Regular" panose="020B0500000000000000" pitchFamily="34" charset="-128"/>
              </a:rPr>
              <a:t>多种情况下的风格和变通能力最佳实践</a:t>
            </a:r>
          </a:p>
          <a:p>
            <a:pPr>
              <a:buNone/>
            </a:pPr>
            <a:r>
              <a:rPr lang="zh-CN" altLang="en-US" b="1" dirty="0">
                <a:latin typeface="Noto Sans CJK SC Bold" panose="020B0800000000000000" pitchFamily="34" charset="-128"/>
                <a:ea typeface="Noto Sans CJK SC Bold" panose="020B0800000000000000" pitchFamily="34" charset="-128"/>
              </a:rPr>
              <a:t>网上学习模块</a:t>
            </a:r>
            <a:br>
              <a:rPr lang="zh-CN" altLang="en-US" dirty="0">
                <a:ea typeface="Noto Sans CJK SC Regular" panose="020B0500000000000000" pitchFamily="34" charset="-128"/>
              </a:rPr>
            </a:br>
            <a:r>
              <a:rPr lang="zh-CN" altLang="en-US" dirty="0">
                <a:ea typeface="Noto Sans CJK SC Regular" panose="020B0500000000000000" pitchFamily="34" charset="-128"/>
              </a:rPr>
              <a:t>将风格概念应用于团队，管理冲突，指导和实现更高的变通能力</a:t>
            </a:r>
          </a:p>
        </p:txBody>
      </p:sp>
      <p:pic>
        <p:nvPicPr>
          <p:cNvPr id="7" name="Picture 6" descr="Graphical user interface, application  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89689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4="http://schemas.microsoft.com/office/drawing/2010/main" xmlns:a16="http://schemas.microsoft.com/office/drawing/2014/main"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812084"/>
            <a:ext cx="5146674" cy="1009650"/>
          </a:xfrm>
        </p:spPr>
        <p:txBody>
          <a:bodyPr wrap="square">
            <a:noAutofit/>
          </a:bodyPr>
          <a:lstStyle/>
          <a:p>
            <a:r>
              <a:rPr lang="zh-CN" altLang="en-US">
                <a:ea typeface="Noto Sans CJK SC Bold" panose="020B0800000000000000" pitchFamily="34" charset="-128"/>
              </a:rPr>
              <a:t>待人处事风格</a:t>
            </a:r>
            <a:br>
              <a:rPr lang="zh-CN" altLang="en-US">
                <a:ea typeface="Noto Sans CJK SC Bold" panose="020B0800000000000000" pitchFamily="34" charset="-128"/>
              </a:rPr>
            </a:br>
            <a:r>
              <a:rPr lang="zh-CN" altLang="en-US">
                <a:ea typeface="Noto Sans CJK SC Bold" panose="020B0800000000000000" pitchFamily="34" charset="-128"/>
              </a:rPr>
              <a:t>导航器</a:t>
            </a:r>
            <a:r>
              <a:rPr lang="en-US" altLang="zh-CN" baseline="30000">
                <a:ea typeface="Noto Sans CJK SC Bold" panose="020B0800000000000000" pitchFamily="34" charset="-128"/>
              </a:rPr>
              <a:t>®</a:t>
            </a:r>
            <a:r>
              <a:rPr lang="zh-CN" altLang="en-US">
                <a:ea typeface="Noto Sans CJK SC Bold" panose="020B0800000000000000" pitchFamily="34" charset="-128"/>
              </a:rPr>
              <a:t>访问权限</a:t>
            </a:r>
            <a:br>
              <a:rPr lang="zh-CN" altLang="en-US">
                <a:ea typeface="Noto Sans CJK SC Bold" panose="020B0800000000000000" pitchFamily="34" charset="-128"/>
              </a:rPr>
            </a:br>
            <a:r>
              <a:rPr lang="zh-CN" altLang="en-US" sz="2000" i="1">
                <a:ea typeface="Noto Sans CJK SC Bold" panose="020B0800000000000000" pitchFamily="34" charset="-128"/>
              </a:rPr>
              <a:t>（仅限在线档案）</a:t>
            </a:r>
            <a:endParaRPr lang="zh-CN" altLang="en-US" sz="2000" dirty="0">
              <a:ea typeface="Noto Sans CJK SC Bold" panose="020B0800000000000000" pitchFamily="34" charset="-128"/>
            </a:endParaRP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119129" cy="3628308"/>
          </a:xfrm>
        </p:spPr>
        <p:txBody>
          <a:bodyPr wrap="square">
            <a:noAutofit/>
          </a:bodyPr>
          <a:lstStyle/>
          <a:p>
            <a:r>
              <a:rPr lang="zh-CN" altLang="en-US">
                <a:ea typeface="Noto Sans CJK SC Regular" panose="020B0500000000000000" pitchFamily="34" charset="-128"/>
              </a:rPr>
              <a:t>可访问 </a:t>
            </a:r>
            <a:r>
              <a:rPr lang="en-US" altLang="zh-CN">
                <a:ea typeface="Noto Sans CJK SC Regular" panose="020B0500000000000000" pitchFamily="34" charset="-128"/>
              </a:rPr>
              <a:t>tracomlearning.com </a:t>
            </a:r>
            <a:r>
              <a:rPr lang="zh-CN" altLang="en-US">
                <a:ea typeface="Noto Sans CJK SC Regular" panose="020B0500000000000000" pitchFamily="34" charset="-128"/>
              </a:rPr>
              <a:t>获得</a:t>
            </a:r>
          </a:p>
          <a:p>
            <a:endParaRPr lang="zh-CN" altLang="en-US">
              <a:ea typeface="Noto Sans CJK SC Regular" panose="020B0500000000000000" pitchFamily="34" charset="-128"/>
            </a:endParaRPr>
          </a:p>
          <a:p>
            <a:r>
              <a:rPr lang="zh-CN" altLang="en-US">
                <a:ea typeface="Noto Sans CJK SC Regular" panose="020B0500000000000000" pitchFamily="34" charset="-128"/>
              </a:rPr>
              <a:t>使用你的用户名和密码登录，获得待人处事风格导航器的免费无限访问权限</a:t>
            </a:r>
          </a:p>
          <a:p>
            <a:endParaRPr lang="zh-CN" altLang="en-US">
              <a:ea typeface="Noto Sans CJK SC Regular" panose="020B0500000000000000" pitchFamily="34" charset="-128"/>
            </a:endParaRPr>
          </a:p>
          <a:p>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zh-CN" smtClean="0">
                <a:ea typeface="Noto Sans CJK SC Regular" panose="020B0500000000000000" pitchFamily="34" charset="-128"/>
              </a:rPr>
              <a:t>41</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Tree>
    <p:extLst>
      <p:ext uri="{BB962C8B-B14F-4D97-AF65-F5344CB8AC3E}">
        <p14:creationId xmlns:p14="http://schemas.microsoft.com/office/powerpoint/2010/main" val="3446298849"/>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676831"/>
            <a:ext cx="5146674" cy="1009650"/>
          </a:xfrm>
        </p:spPr>
        <p:txBody>
          <a:bodyPr wrap="square">
            <a:noAutofit/>
          </a:bodyPr>
          <a:lstStyle/>
          <a:p>
            <a:r>
              <a:rPr lang="zh-CN" altLang="en-US">
                <a:ea typeface="Noto Sans CJK SC Bold" panose="020B0800000000000000" pitchFamily="34" charset="-128"/>
              </a:rPr>
              <a:t>待人处事风格</a:t>
            </a:r>
            <a:br>
              <a:rPr lang="zh-CN" altLang="en-US">
                <a:ea typeface="Noto Sans CJK SC Bold" panose="020B0800000000000000" pitchFamily="34" charset="-128"/>
              </a:rPr>
            </a:br>
            <a:r>
              <a:rPr lang="zh-CN" altLang="en-US">
                <a:ea typeface="Noto Sans CJK SC Bold" panose="020B0800000000000000" pitchFamily="34" charset="-128"/>
              </a:rPr>
              <a:t>导航器</a:t>
            </a:r>
            <a:r>
              <a:rPr lang="en-US" altLang="zh-CN" baseline="30000">
                <a:ea typeface="Noto Sans CJK SC Bold" panose="020B0800000000000000" pitchFamily="34" charset="-128"/>
              </a:rPr>
              <a:t>®</a:t>
            </a:r>
            <a:r>
              <a:rPr lang="zh-CN" altLang="en-US">
                <a:ea typeface="Noto Sans CJK SC Bold" panose="020B0800000000000000" pitchFamily="34" charset="-128"/>
              </a:rPr>
              <a:t>访问权限</a:t>
            </a:r>
            <a:br>
              <a:rPr lang="zh-CN" altLang="en-US">
                <a:ea typeface="Noto Sans CJK SC Bold" panose="020B0800000000000000" pitchFamily="34" charset="-128"/>
              </a:rPr>
            </a:br>
            <a:r>
              <a:rPr lang="zh-CN" altLang="en-US" sz="2000" i="1">
                <a:ea typeface="Noto Sans CJK SC Bold" panose="020B0800000000000000" pitchFamily="34" charset="-128"/>
              </a:rPr>
              <a:t>（仅限纸质档案）</a:t>
            </a:r>
            <a:endParaRPr lang="zh-CN" altLang="en-US" sz="2000" i="1" dirty="0">
              <a:ea typeface="Noto Sans CJK SC Bold" panose="020B0800000000000000" pitchFamily="34" charset="-128"/>
            </a:endParaRP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894168" cy="3628308"/>
          </a:xfrm>
        </p:spPr>
        <p:txBody>
          <a:bodyPr wrap="square">
            <a:noAutofit/>
          </a:bodyPr>
          <a:lstStyle/>
          <a:p>
            <a:r>
              <a:rPr lang="zh-CN" altLang="en-US">
                <a:ea typeface="Noto Sans CJK SC Regular" panose="020B0500000000000000" pitchFamily="34" charset="-128"/>
              </a:rPr>
              <a:t>转到：</a:t>
            </a:r>
          </a:p>
          <a:p>
            <a:pPr marL="0" marR="0">
              <a:spcBef>
                <a:spcPts val="0"/>
              </a:spcBef>
              <a:spcAft>
                <a:spcPts val="0"/>
              </a:spcAft>
              <a:defRPr>
                <a:effectLst/>
                <a:ea typeface="Calibri" panose="020F0502020204030204" pitchFamily="34" charset="0"/>
                <a:cs typeface="Times New Roman" panose="02020603050405020304" pitchFamily="18" charset="0"/>
              </a:defRPr>
            </a:pPr>
            <a:r>
              <a:rPr lang="en-US" altLang="zh-CN">
                <a:ea typeface="Noto Sans CJK SC Regular" panose="020B0500000000000000" pitchFamily="34" charset="-128"/>
              </a:rPr>
              <a:t>tracomlearning.com/registration-paper </a:t>
            </a:r>
            <a:endParaRPr lang="zh-CN" altLang="en-US">
              <a:ea typeface="Noto Sans CJK SC Regular" panose="020B0500000000000000" pitchFamily="34" charset="-128"/>
            </a:endParaRPr>
          </a:p>
          <a:p>
            <a:endParaRPr lang="zh-CN" altLang="en-US">
              <a:ea typeface="Noto Sans CJK SC Regular" panose="020B0500000000000000" pitchFamily="34" charset="-128"/>
            </a:endParaRPr>
          </a:p>
          <a:p>
            <a:pPr>
              <a:lnSpc>
                <a:spcPct val="130000"/>
              </a:lnSpc>
            </a:pPr>
            <a:r>
              <a:rPr lang="zh-CN" altLang="en-US">
                <a:ea typeface="Noto Sans CJK SC Regular" panose="020B0500000000000000" pitchFamily="34" charset="-128"/>
              </a:rPr>
              <a:t>使用你的电子邮件地址和订阅代码</a:t>
            </a:r>
            <a:r>
              <a:rPr lang="en-US" altLang="zh-CN">
                <a:ea typeface="Noto Sans CJK SC Regular" panose="020B0500000000000000" pitchFamily="34" charset="-128"/>
              </a:rPr>
              <a:t>_____-_____</a:t>
            </a:r>
            <a:r>
              <a:rPr lang="zh-CN" altLang="en-US">
                <a:ea typeface="Noto Sans CJK SC Regular" panose="020B0500000000000000" pitchFamily="34" charset="-128"/>
              </a:rPr>
              <a:t>注册 </a:t>
            </a:r>
          </a:p>
          <a:p>
            <a:r>
              <a:rPr lang="zh-CN" altLang="en-US">
                <a:ea typeface="Noto Sans CJK SC Regular" panose="020B0500000000000000" pitchFamily="34" charset="-128"/>
              </a:rPr>
              <a:t>获得待人处事风格导航器的免费无限访问权限</a:t>
            </a:r>
            <a:endParaRPr lang="zh-CN" altLang="en-US"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zh-CN" smtClean="0">
                <a:ea typeface="Noto Sans CJK SC Regular" panose="020B0500000000000000" pitchFamily="34" charset="-128"/>
              </a:rPr>
              <a:t>42</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464" y="392890"/>
            <a:ext cx="9252635" cy="5551581"/>
          </a:xfrm>
          <a:prstGeom prst="rect">
            <a:avLst/>
          </a:prstGeom>
        </p:spPr>
      </p:pic>
    </p:spTree>
    <p:extLst>
      <p:ext uri="{BB962C8B-B14F-4D97-AF65-F5344CB8AC3E}">
        <p14:creationId xmlns:p14="http://schemas.microsoft.com/office/powerpoint/2010/main" val="2532429340"/>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zh-CN" smtClean="0">
                <a:ea typeface="Noto Sans CJK SC Regular" panose="020B0500000000000000" pitchFamily="34" charset="-128"/>
              </a:rPr>
              <a:t>43</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A picture containing text, electronics, screenshot, display  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84384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zh-CN" smtClean="0">
                <a:ea typeface="Noto Sans CJK SC Regular" panose="020B0500000000000000" pitchFamily="34" charset="-128"/>
              </a:rPr>
              <a:t>44</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8" name="Picture 7" descr="Graphical user interface, application  Description automatically generated">
            <a:extLst>
              <a:ext uri="{FF2B5EF4-FFF2-40B4-BE49-F238E27FC236}">
                <a16:creationId xmlns:a16="http://schemas.microsoft.com/office/drawing/2014/main" id="{E3BD0200-7BF0-9545-8471-763A9C021E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713" y="-123044"/>
            <a:ext cx="10936574" cy="6561944"/>
          </a:xfrm>
          <a:prstGeom prst="rect">
            <a:avLst/>
          </a:prstGeom>
        </p:spPr>
      </p:pic>
    </p:spTree>
    <p:extLst>
      <p:ext uri="{BB962C8B-B14F-4D97-AF65-F5344CB8AC3E}">
        <p14:creationId xmlns:p14="http://schemas.microsoft.com/office/powerpoint/2010/main" val="314636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zh-CN" smtClean="0">
                <a:ea typeface="Noto Sans CJK SC Regular" panose="020B0500000000000000" pitchFamily="34" charset="-128"/>
              </a:rPr>
              <a:t>45</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A picture containing text, screenshot, monitor, screen  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119632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zh-CN" smtClean="0">
                <a:ea typeface="Noto Sans CJK SC Regular" panose="020B0500000000000000" pitchFamily="34" charset="-128"/>
              </a:rPr>
              <a:t>46</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3" name="Picture 2" descr="Graphical user interface, text, application  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35847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noAutofit/>
          </a:bodyPr>
          <a:lstStyle/>
          <a:p>
            <a:r>
              <a:rPr lang="zh-CN" altLang="en-US">
                <a:ea typeface="Noto Sans CJK SC Bold" panose="020B0800000000000000" pitchFamily="34" charset="-128"/>
              </a:rPr>
              <a:t>待人处事风格护照</a:t>
            </a:r>
            <a:endParaRPr lang="zh-CN" altLang="en-US" dirty="0">
              <a:ea typeface="Noto Sans CJK SC Bold" panose="020B0800000000000000" pitchFamily="34" charset="-128"/>
            </a:endParaRP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noAutofit/>
          </a:bodyPr>
          <a:lstStyle/>
          <a:p>
            <a:fld id="{1B1CF60C-C85D-47C0-8597-E3BF95F18FA3}" type="slidenum">
              <a:rPr lang="en-US" altLang="zh-CN" smtClean="0">
                <a:ea typeface="Noto Sans CJK SC Regular" panose="020B0500000000000000" pitchFamily="34" charset="-128"/>
              </a:rPr>
              <a:t>47</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noAutofit/>
          </a:bodyPr>
          <a:lstStyle/>
          <a:p>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7" name="Picture 6" descr="A screenshot of a computer&#10;&#10;Description automatically generated with medium confidence">
            <a:extLst>
              <a:ext uri="{FF2B5EF4-FFF2-40B4-BE49-F238E27FC236}">
                <a16:creationId xmlns:a16="http://schemas.microsoft.com/office/drawing/2014/main" id="{91E13A2C-539E-A122-AEDC-2E1DC8095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542" y="399134"/>
            <a:ext cx="4838916" cy="6059732"/>
          </a:xfrm>
          <a:prstGeom prst="rect">
            <a:avLst/>
          </a:prstGeom>
        </p:spPr>
      </p:pic>
    </p:spTree>
    <p:extLst>
      <p:ext uri="{BB962C8B-B14F-4D97-AF65-F5344CB8AC3E}">
        <p14:creationId xmlns:p14="http://schemas.microsoft.com/office/powerpoint/2010/main" val="2116714512"/>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wrap="square"/>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wrap="square"/>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48</a:t>
            </a:fld>
            <a:endParaRPr lang="zh-CN" altLang="en-US" sz="1000" dirty="0">
              <a:solidFill>
                <a:srgbClr val="898989"/>
              </a:solidFill>
              <a:ea typeface="Noto Sans CJK SC Regular" panose="020B0500000000000000" pitchFamily="34" charset="-128"/>
            </a:endParaRPr>
          </a:p>
        </p:txBody>
      </p:sp>
    </p:spTree>
    <p:extLst>
      <p:ext uri="{BB962C8B-B14F-4D97-AF65-F5344CB8AC3E}">
        <p14:creationId xmlns:p14="http://schemas.microsoft.com/office/powerpoint/2010/main" val="71612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F957FC-ECD9-424C-AA64-399C9F9A6F7F}"/>
              </a:ext>
            </a:extLst>
          </p:cNvPr>
          <p:cNvSpPr>
            <a:spLocks noGrp="1"/>
          </p:cNvSpPr>
          <p:nvPr>
            <p:ph type="title"/>
          </p:nvPr>
        </p:nvSpPr>
        <p:spPr/>
        <p:txBody>
          <a:bodyPr wrap="square">
            <a:noAutofit/>
          </a:bodyPr>
          <a:lstStyle/>
          <a:p>
            <a:r>
              <a:rPr lang="zh-CN" altLang="en-US" dirty="0">
                <a:solidFill>
                  <a:schemeClr val="accent2"/>
                </a:solidFill>
                <a:ea typeface="Noto Sans CJK SC Bold" panose="020B0800000000000000" pitchFamily="34" charset="-128"/>
              </a:rPr>
              <a:t>自选练习</a:t>
            </a:r>
          </a:p>
        </p:txBody>
      </p:sp>
      <p:sp>
        <p:nvSpPr>
          <p:cNvPr id="6" name="Text Placeholder 5">
            <a:extLst>
              <a:ext uri="{FF2B5EF4-FFF2-40B4-BE49-F238E27FC236}">
                <a16:creationId xmlns:a16="http://schemas.microsoft.com/office/drawing/2014/main" id="{38A07205-284B-4A28-91EE-383E3F66B016}"/>
              </a:ext>
            </a:extLst>
          </p:cNvPr>
          <p:cNvSpPr>
            <a:spLocks noGrp="1"/>
          </p:cNvSpPr>
          <p:nvPr>
            <p:ph type="body" idx="1"/>
          </p:nvPr>
        </p:nvSpPr>
        <p:spPr/>
        <p:txBody>
          <a:bodyPr wrap="square">
            <a:noAutofit/>
          </a:bodyPr>
          <a:lstStyle/>
          <a:p>
            <a:pPr marL="0" indent="0">
              <a:buNone/>
              <a:defRPr sz="2400"/>
            </a:pPr>
            <a:r>
              <a:rPr lang="zh-CN" altLang="en-US" dirty="0">
                <a:ea typeface="Noto Sans CJK SC Regular" panose="020B0500000000000000" pitchFamily="34" charset="-128"/>
              </a:rPr>
              <a:t>根据你的培训需求和可用时间选择自选练习。</a:t>
            </a:r>
          </a:p>
          <a:p>
            <a:pPr marL="0" indent="0">
              <a:buNone/>
            </a:pPr>
            <a:endParaRPr lang="zh-CN" altLang="en-US" dirty="0">
              <a:solidFill>
                <a:srgbClr val="0C4176"/>
              </a:solidFill>
              <a:ea typeface="Noto Sans CJK SC Regular" panose="020B0500000000000000" pitchFamily="34" charset="-128"/>
              <a:cs typeface="Arial" charset="0"/>
            </a:endParaRPr>
          </a:p>
        </p:txBody>
      </p:sp>
      <p:sp>
        <p:nvSpPr>
          <p:cNvPr id="4" name="Footer Placeholder 1">
            <a:extLst>
              <a:ext uri="{FF2B5EF4-FFF2-40B4-BE49-F238E27FC236}">
                <a16:creationId xmlns:a16="http://schemas.microsoft.com/office/drawing/2014/main" id="{8690ABE3-D163-4468-A837-159475C3E2E1}"/>
              </a:ext>
            </a:extLst>
          </p:cNvPr>
          <p:cNvSpPr>
            <a:spLocks noGrp="1"/>
          </p:cNvSpPr>
          <p:nvPr>
            <p:ph type="ftr" sz="quarter" idx="13"/>
          </p:nvPr>
        </p:nvSpPr>
        <p:spPr>
          <a:xfrm>
            <a:off x="228600" y="6438900"/>
            <a:ext cx="7924800" cy="282575"/>
          </a:xfrm>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7" name="Slide Number Placeholder 2">
            <a:extLst>
              <a:ext uri="{FF2B5EF4-FFF2-40B4-BE49-F238E27FC236}">
                <a16:creationId xmlns:a16="http://schemas.microsoft.com/office/drawing/2014/main" id="{49E01C47-E385-47B2-A69A-462EAC409A6C}"/>
              </a:ext>
            </a:extLst>
          </p:cNvPr>
          <p:cNvSpPr txBox="1">
            <a:spLocks/>
          </p:cNvSpPr>
          <p:nvPr/>
        </p:nvSpPr>
        <p:spPr>
          <a:xfrm>
            <a:off x="9220200" y="6438900"/>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49</a:t>
            </a:fld>
            <a:endParaRPr lang="zh-CN" altLang="en-US" sz="1000" dirty="0">
              <a:solidFill>
                <a:srgbClr val="898989"/>
              </a:solidFill>
              <a:ea typeface="Noto Sans CJK SC Regular" panose="020B0500000000000000" pitchFamily="34" charset="-128"/>
            </a:endParaRPr>
          </a:p>
        </p:txBody>
      </p:sp>
    </p:spTree>
    <p:extLst>
      <p:ext uri="{BB962C8B-B14F-4D97-AF65-F5344CB8AC3E}">
        <p14:creationId xmlns:p14="http://schemas.microsoft.com/office/powerpoint/2010/main" val="1345461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42900" y="228600"/>
            <a:ext cx="1933575" cy="1995488"/>
          </a:xfrm>
        </p:spPr>
        <p:txBody>
          <a:bodyPr wrap="square">
            <a:noAutofit/>
          </a:bodyPr>
          <a:lstStyle/>
          <a:p>
            <a:r>
              <a:rPr lang="zh-CN" altLang="en-US" dirty="0">
                <a:ea typeface="Noto Sans CJK SC Bold" panose="020B0800000000000000" pitchFamily="34" charset="-128"/>
              </a:rPr>
              <a:t>说的和做的行为</a:t>
            </a:r>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solidFill>
            <a:schemeClr val="bg1">
              <a:lumMod val="85000"/>
            </a:schemeClr>
          </a:solidFill>
        </p:spPr>
        <p:txBody>
          <a:bodyPr wrap="square">
            <a:noAutofit/>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5</a:t>
            </a:fld>
            <a:endParaRPr lang="zh-CN" altLang="en-US" dirty="0">
              <a:ea typeface="Noto Sans CJK SC Regular" panose="020B0500000000000000" pitchFamily="34" charset="-128"/>
            </a:endParaRPr>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6030139" y="228600"/>
            <a:ext cx="2032383"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91440" anchor="t">
            <a:noAutofit/>
          </a:bodyPr>
          <a:lstStyle/>
          <a:p>
            <a:pPr algn="r">
              <a:lnSpc>
                <a:spcPct val="85000"/>
              </a:lnSpc>
              <a:defRPr sz="2200">
                <a:solidFill>
                  <a:schemeClr val="tx2"/>
                </a:solidFill>
              </a:defRPr>
            </a:pPr>
            <a:r>
              <a:rPr lang="zh-CN" altLang="en-US" dirty="0">
                <a:ea typeface="Noto Sans CJK SC Regular" panose="020B0500000000000000" pitchFamily="34" charset="-128"/>
              </a:rPr>
              <a:t> </a:t>
            </a:r>
          </a:p>
          <a:p>
            <a:pPr algn="r">
              <a:lnSpc>
                <a:spcPct val="85000"/>
              </a:lnSpc>
            </a:pPr>
            <a:endParaRPr lang="zh-CN" altLang="en-US" sz="2400" dirty="0">
              <a:solidFill>
                <a:schemeClr val="tx2"/>
              </a:solidFill>
              <a:ea typeface="Noto Sans CJK SC Regular" panose="020B0500000000000000" pitchFamily="34" charset="-128"/>
            </a:endParaRPr>
          </a:p>
          <a:p>
            <a:pPr algn="r">
              <a:lnSpc>
                <a:spcPct val="85000"/>
              </a:lnSpc>
            </a:pPr>
            <a:endParaRPr lang="zh-CN" altLang="en-US" sz="2400" dirty="0">
              <a:solidFill>
                <a:schemeClr val="tx2"/>
              </a:solidFill>
              <a:ea typeface="Noto Sans CJK SC Regular" panose="020B0500000000000000" pitchFamily="34" charset="-128"/>
            </a:endParaRP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安静</a:t>
            </a: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节奏较慢</a:t>
            </a: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面部表情控制</a:t>
            </a:r>
          </a:p>
          <a:p>
            <a:pPr algn="r">
              <a:lnSpc>
                <a:spcPct val="85000"/>
              </a:lnSpc>
              <a:spcBef>
                <a:spcPts val="800"/>
              </a:spcBef>
              <a:spcAft>
                <a:spcPts val="800"/>
              </a:spcAft>
              <a:defRPr sz="1700">
                <a:solidFill>
                  <a:schemeClr val="tx2">
                    <a:alpha val="25000"/>
                  </a:schemeClr>
                </a:solidFill>
              </a:defRPr>
            </a:pPr>
            <a:r>
              <a:rPr lang="zh-CN" altLang="en-US" dirty="0">
                <a:ea typeface="Noto Sans CJK SC Regular" panose="020B0500000000000000" pitchFamily="34" charset="-128"/>
              </a:rPr>
              <a:t>音调变化较小</a:t>
            </a: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眼神接触较少</a:t>
            </a: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姿势随意</a:t>
            </a:r>
          </a:p>
          <a:p>
            <a:pPr algn="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身体后倾</a:t>
            </a: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8071240"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365760" rIns="91440" anchor="t">
            <a:noAutofit/>
          </a:bodyPr>
          <a:lstStyle/>
          <a:p>
            <a:pPr>
              <a:lnSpc>
                <a:spcPct val="85000"/>
              </a:lnSpc>
              <a:defRPr sz="2200">
                <a:solidFill>
                  <a:schemeClr val="tx2"/>
                </a:solidFill>
              </a:defRPr>
            </a:pPr>
            <a:r>
              <a:rPr lang="zh-CN" altLang="en-US" dirty="0">
                <a:ea typeface="Noto Sans CJK SC Regular" panose="020B0500000000000000" pitchFamily="34" charset="-128"/>
              </a:rPr>
              <a:t> </a:t>
            </a:r>
          </a:p>
          <a:p>
            <a:pPr>
              <a:lnSpc>
                <a:spcPct val="85000"/>
              </a:lnSpc>
            </a:pPr>
            <a:endParaRPr lang="zh-CN" altLang="en-US" sz="2400" dirty="0">
              <a:solidFill>
                <a:schemeClr val="tx2"/>
              </a:solidFill>
              <a:ea typeface="Noto Sans CJK SC Regular" panose="020B0500000000000000" pitchFamily="34" charset="-128"/>
            </a:endParaRPr>
          </a:p>
          <a:p>
            <a:pPr>
              <a:lnSpc>
                <a:spcPct val="85000"/>
              </a:lnSpc>
            </a:pPr>
            <a:endParaRPr lang="zh-CN" altLang="en-US" sz="2400" dirty="0">
              <a:solidFill>
                <a:schemeClr val="tx2"/>
              </a:solidFill>
              <a:ea typeface="Noto Sans CJK SC Regular" panose="020B0500000000000000" pitchFamily="34" charset="-128"/>
            </a:endParaRP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吵闹</a:t>
            </a: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节奏较快</a:t>
            </a: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面部表情活跃</a:t>
            </a:r>
          </a:p>
          <a:p>
            <a:pPr>
              <a:lnSpc>
                <a:spcPct val="85000"/>
              </a:lnSpc>
              <a:spcBef>
                <a:spcPts val="800"/>
              </a:spcBef>
              <a:spcAft>
                <a:spcPts val="800"/>
              </a:spcAft>
              <a:defRPr sz="1700">
                <a:solidFill>
                  <a:schemeClr val="tx2">
                    <a:alpha val="25000"/>
                  </a:schemeClr>
                </a:solidFill>
              </a:defRPr>
            </a:pPr>
            <a:r>
              <a:rPr lang="zh-CN" altLang="en-US" dirty="0">
                <a:ea typeface="Noto Sans CJK SC Regular" panose="020B0500000000000000" pitchFamily="34" charset="-128"/>
              </a:rPr>
              <a:t>音调变化较大</a:t>
            </a: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眼神接触较多</a:t>
            </a: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姿势僵硬</a:t>
            </a:r>
          </a:p>
          <a:p>
            <a:pPr>
              <a:lnSpc>
                <a:spcPct val="85000"/>
              </a:lnSpc>
              <a:spcBef>
                <a:spcPts val="800"/>
              </a:spcBef>
              <a:spcAft>
                <a:spcPts val="800"/>
              </a:spcAft>
              <a:defRPr>
                <a:solidFill>
                  <a:schemeClr val="tx2">
                    <a:alpha val="25000"/>
                  </a:schemeClr>
                </a:solidFill>
              </a:defRPr>
            </a:pPr>
            <a:r>
              <a:rPr lang="zh-CN" altLang="en-US" dirty="0">
                <a:ea typeface="Noto Sans CJK SC Regular" panose="020B0500000000000000" pitchFamily="34" charset="-128"/>
              </a:rPr>
              <a:t>身体前倾</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4170363"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182880" anchor="t">
            <a:noAutofit/>
          </a:bodyPr>
          <a:lstStyle/>
          <a:p>
            <a:pPr algn="r">
              <a:lnSpc>
                <a:spcPct val="85000"/>
              </a:lnSpc>
              <a:defRPr sz="2200">
                <a:solidFill>
                  <a:schemeClr val="bg1"/>
                </a:solidFill>
              </a:defRPr>
            </a:pPr>
            <a:r>
              <a:rPr lang="zh-CN" altLang="en-US" dirty="0">
                <a:ea typeface="Noto Sans CJK SC Regular" panose="020B0500000000000000" pitchFamily="34" charset="-128"/>
              </a:rPr>
              <a:t>特质</a:t>
            </a:r>
          </a:p>
          <a:p>
            <a:pPr algn="r">
              <a:lnSpc>
                <a:spcPct val="85000"/>
              </a:lnSpc>
            </a:pPr>
            <a:endParaRPr lang="zh-CN" altLang="en-US" sz="2400" dirty="0">
              <a:solidFill>
                <a:schemeClr val="bg1"/>
              </a:solidFill>
              <a:ea typeface="Noto Sans CJK SC Regular" panose="020B0500000000000000" pitchFamily="34" charset="-128"/>
            </a:endParaRPr>
          </a:p>
          <a:p>
            <a:pPr algn="r">
              <a:lnSpc>
                <a:spcPct val="85000"/>
              </a:lnSpc>
            </a:pPr>
            <a:endParaRPr lang="zh-CN" altLang="en-US" sz="2400" dirty="0">
              <a:solidFill>
                <a:schemeClr val="bg1"/>
              </a:solidFill>
              <a:ea typeface="Noto Sans CJK SC Regular" panose="020B0500000000000000" pitchFamily="34" charset="-128"/>
            </a:endParaRP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诚实</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睿智</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傲慢</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斗志昂扬</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以自我为中心</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真诚</a:t>
            </a:r>
          </a:p>
          <a:p>
            <a:pPr algn="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挑剔</a:t>
            </a: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98198"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457200" rIns="0" anchor="t">
            <a:noAutofit/>
          </a:bodyPr>
          <a:lstStyle/>
          <a:p>
            <a:pPr>
              <a:lnSpc>
                <a:spcPct val="85000"/>
              </a:lnSpc>
              <a:defRPr sz="2200">
                <a:solidFill>
                  <a:schemeClr val="bg1"/>
                </a:solidFill>
              </a:defRPr>
            </a:pPr>
            <a:r>
              <a:rPr lang="zh-CN" altLang="en-US" dirty="0">
                <a:ea typeface="Noto Sans CJK SC Regular" panose="020B0500000000000000" pitchFamily="34" charset="-128"/>
              </a:rPr>
              <a:t>判断</a:t>
            </a:r>
          </a:p>
          <a:p>
            <a:pPr>
              <a:lnSpc>
                <a:spcPct val="85000"/>
              </a:lnSpc>
            </a:pPr>
            <a:endParaRPr lang="zh-CN" altLang="en-US" sz="2400" dirty="0">
              <a:solidFill>
                <a:schemeClr val="bg1"/>
              </a:solidFill>
              <a:ea typeface="Noto Sans CJK SC Regular" panose="020B0500000000000000" pitchFamily="34" charset="-128"/>
            </a:endParaRPr>
          </a:p>
          <a:p>
            <a:pPr>
              <a:lnSpc>
                <a:spcPct val="85000"/>
              </a:lnSpc>
            </a:pPr>
            <a:endParaRPr lang="zh-CN" altLang="en-US" sz="2400" dirty="0">
              <a:solidFill>
                <a:schemeClr val="bg1"/>
              </a:solidFill>
              <a:ea typeface="Noto Sans CJK SC Regular" panose="020B0500000000000000" pitchFamily="34" charset="-128"/>
            </a:endParaRP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我喜欢他</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我讨厌他</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我对她感兴趣</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我对他恼火</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我不信任她</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我恨他</a:t>
            </a:r>
          </a:p>
          <a:p>
            <a:pPr>
              <a:lnSpc>
                <a:spcPct val="85000"/>
              </a:lnSpc>
              <a:spcBef>
                <a:spcPts val="800"/>
              </a:spcBef>
              <a:spcAft>
                <a:spcPts val="800"/>
              </a:spcAft>
              <a:defRPr>
                <a:solidFill>
                  <a:schemeClr val="bg1"/>
                </a:solidFill>
              </a:defRPr>
            </a:pPr>
            <a:r>
              <a:rPr lang="zh-CN" altLang="en-US" dirty="0">
                <a:ea typeface="Noto Sans CJK SC Regular" panose="020B0500000000000000" pitchFamily="34" charset="-128"/>
              </a:rPr>
              <a:t>我相信他</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932546"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45720" anchor="t">
            <a:noAutofit/>
          </a:bodyPr>
          <a:lstStyle/>
          <a:p>
            <a:pPr algn="ctr">
              <a:lnSpc>
                <a:spcPct val="85000"/>
              </a:lnSpc>
              <a:defRPr sz="2200">
                <a:solidFill>
                  <a:srgbClr val="002060">
                    <a:alpha val="25000"/>
                  </a:srgbClr>
                </a:solidFill>
              </a:defRPr>
            </a:pPr>
            <a:r>
              <a:rPr lang="zh-CN" altLang="en-US" dirty="0">
                <a:ea typeface="Noto Sans CJK SC Regular" panose="020B0500000000000000" pitchFamily="34" charset="-128"/>
              </a:rPr>
              <a:t>观察到的行为</a:t>
            </a:r>
            <a:endParaRPr lang="en-US" altLang="zh-CN" dirty="0">
              <a:ea typeface="Noto Sans CJK SC Black" panose="020B0A00000000000000" pitchFamily="34" charset="-128"/>
            </a:endParaRPr>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8073815"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533557" y="4852740"/>
            <a:ext cx="1054877" cy="826348"/>
            <a:chOff x="1403349" y="3478952"/>
            <a:chExt cx="1054877" cy="826348"/>
          </a:xfrm>
        </p:grpSpPr>
        <p:sp>
          <p:nvSpPr>
            <p:cNvPr id="5" name="Arc 4">
              <a:extLst>
                <a:ext uri="{FF2B5EF4-FFF2-40B4-BE49-F238E27FC236}">
                  <a16:creationId xmlns:a16="http://schemas.microsoft.com/office/drawing/2014/main" id="{A241EFEB-3B48-433E-9557-C400EEF7D6CA}"/>
                </a:ext>
              </a:extLst>
            </p:cNvPr>
            <p:cNvSpPr/>
            <p:nvPr/>
          </p:nvSpPr>
          <p:spPr>
            <a:xfrm>
              <a:off x="1951216" y="364805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zh-CN" altLang="en-US" dirty="0">
                <a:ea typeface="Noto Sans CJK SC Regular" panose="020B0500000000000000" pitchFamily="34" charset="-128"/>
              </a:endParaRPr>
            </a:p>
          </p:txBody>
        </p:sp>
        <p:sp>
          <p:nvSpPr>
            <p:cNvPr id="6" name="TextBox 5">
              <a:extLst>
                <a:ext uri="{FF2B5EF4-FFF2-40B4-BE49-F238E27FC236}">
                  <a16:creationId xmlns:a16="http://schemas.microsoft.com/office/drawing/2014/main" id="{7E436997-0951-4025-A2F3-860E6A593022}"/>
                </a:ext>
              </a:extLst>
            </p:cNvPr>
            <p:cNvSpPr txBox="1"/>
            <p:nvPr/>
          </p:nvSpPr>
          <p:spPr>
            <a:xfrm>
              <a:off x="1604928" y="3478952"/>
              <a:ext cx="677357"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zh-CN" altLang="en-US" dirty="0">
                  <a:ea typeface="Noto Serif CJK SC" panose="02020400000000000000" pitchFamily="18" charset="-128"/>
                </a:rPr>
                <a:t>说的</a:t>
              </a:r>
            </a:p>
          </p:txBody>
        </p:sp>
        <p:sp>
          <p:nvSpPr>
            <p:cNvPr id="19" name="TextBox 18">
              <a:extLst>
                <a:ext uri="{FF2B5EF4-FFF2-40B4-BE49-F238E27FC236}">
                  <a16:creationId xmlns:a16="http://schemas.microsoft.com/office/drawing/2014/main" id="{658B5AC8-8A6C-46EC-8599-D6F7C9B6A0C6}"/>
                </a:ext>
              </a:extLst>
            </p:cNvPr>
            <p:cNvSpPr txBox="1"/>
            <p:nvPr/>
          </p:nvSpPr>
          <p:spPr>
            <a:xfrm>
              <a:off x="1604928" y="3935968"/>
              <a:ext cx="677357"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zh-CN" altLang="en-US">
                  <a:ea typeface="Noto Serif CJK SC" panose="02020400000000000000" pitchFamily="18" charset="-128"/>
                </a:rPr>
                <a:t>做的</a:t>
              </a:r>
              <a:endParaRPr lang="zh-CN" altLang="en-US" dirty="0">
                <a:ea typeface="Noto Serif CJK SC" panose="02020400000000000000" pitchFamily="18" charset="-128"/>
              </a:endParaRPr>
            </a:p>
          </p:txBody>
        </p:sp>
        <p:sp>
          <p:nvSpPr>
            <p:cNvPr id="21" name="Arc 20">
              <a:extLst>
                <a:ext uri="{FF2B5EF4-FFF2-40B4-BE49-F238E27FC236}">
                  <a16:creationId xmlns:a16="http://schemas.microsoft.com/office/drawing/2014/main" id="{B68E12E8-D340-4FBD-A10F-E52D85A1DEF3}"/>
                </a:ext>
              </a:extLst>
            </p:cNvPr>
            <p:cNvSpPr/>
            <p:nvPr/>
          </p:nvSpPr>
          <p:spPr>
            <a:xfrm rot="643105" flipH="1" flipV="1">
              <a:off x="1403349" y="3667145"/>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zh-CN" altLang="en-US" dirty="0">
                <a:ea typeface="Noto Sans CJK SC Regular" panose="020B0500000000000000" pitchFamily="34" charset="-128"/>
              </a:endParaRPr>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7">
                                            <p:txEl>
                                              <p:pRg st="9" end="9"/>
                                            </p:txEl>
                                          </p:spTgt>
                                        </p:tgtEl>
                                        <p:attrNameLst>
                                          <p:attrName>style.color</p:attrName>
                                        </p:attrNameLst>
                                      </p:cBhvr>
                                      <p:to>
                                        <a:srgbClr val="444A4A"/>
                                      </p:to>
                                    </p:animClr>
                                    <p:animClr clrSpc="rgb" dir="cw">
                                      <p:cBhvr>
                                        <p:cTn id="42" dur="500" fill="hold"/>
                                        <p:tgtEl>
                                          <p:spTgt spid="17">
                                            <p:txEl>
                                              <p:pRg st="9" end="9"/>
                                            </p:txEl>
                                          </p:spTgt>
                                        </p:tgtEl>
                                        <p:attrNameLst>
                                          <p:attrName>fillcolor</p:attrName>
                                        </p:attrNameLst>
                                      </p:cBhvr>
                                      <p:to>
                                        <a:srgbClr val="444A4A"/>
                                      </p:to>
                                    </p:animClr>
                                    <p:set>
                                      <p:cBhvr>
                                        <p:cTn id="43" dur="500" fill="hold"/>
                                        <p:tgtEl>
                                          <p:spTgt spid="17">
                                            <p:txEl>
                                              <p:pRg st="9" end="9"/>
                                            </p:txEl>
                                          </p:spTgt>
                                        </p:tgtEl>
                                        <p:attrNameLst>
                                          <p:attrName>fill.type</p:attrName>
                                        </p:attrNameLst>
                                      </p:cBhvr>
                                      <p:to>
                                        <p:strVal val="solid"/>
                                      </p:to>
                                    </p:set>
                                    <p:set>
                                      <p:cBhvr>
                                        <p:cTn id="44" dur="500" fill="hold"/>
                                        <p:tgtEl>
                                          <p:spTgt spid="17">
                                            <p:txEl>
                                              <p:pRg st="9" end="9"/>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3" end="3"/>
                                            </p:txEl>
                                          </p:spTgt>
                                        </p:tgtEl>
                                        <p:attrNameLst>
                                          <p:attrName>style.color</p:attrName>
                                        </p:attrNameLst>
                                      </p:cBhvr>
                                      <p:to>
                                        <a:srgbClr val="444A4A"/>
                                      </p:to>
                                    </p:animClr>
                                    <p:animClr clrSpc="rgb" dir="cw">
                                      <p:cBhvr>
                                        <p:cTn id="47" dur="500" fill="hold"/>
                                        <p:tgtEl>
                                          <p:spTgt spid="18">
                                            <p:txEl>
                                              <p:pRg st="3" end="3"/>
                                            </p:txEl>
                                          </p:spTgt>
                                        </p:tgtEl>
                                        <p:attrNameLst>
                                          <p:attrName>fillcolor</p:attrName>
                                        </p:attrNameLst>
                                      </p:cBhvr>
                                      <p:to>
                                        <a:srgbClr val="444A4A"/>
                                      </p:to>
                                    </p:animClr>
                                    <p:set>
                                      <p:cBhvr>
                                        <p:cTn id="48" dur="500" fill="hold"/>
                                        <p:tgtEl>
                                          <p:spTgt spid="18">
                                            <p:txEl>
                                              <p:pRg st="3" end="3"/>
                                            </p:txEl>
                                          </p:spTgt>
                                        </p:tgtEl>
                                        <p:attrNameLst>
                                          <p:attrName>fill.type</p:attrName>
                                        </p:attrNameLst>
                                      </p:cBhvr>
                                      <p:to>
                                        <p:strVal val="solid"/>
                                      </p:to>
                                    </p:set>
                                    <p:set>
                                      <p:cBhvr>
                                        <p:cTn id="49" dur="500" fill="hold"/>
                                        <p:tgtEl>
                                          <p:spTgt spid="18">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4" end="4"/>
                                            </p:txEl>
                                          </p:spTgt>
                                        </p:tgtEl>
                                        <p:attrNameLst>
                                          <p:attrName>style.color</p:attrName>
                                        </p:attrNameLst>
                                      </p:cBhvr>
                                      <p:to>
                                        <a:srgbClr val="444A4A"/>
                                      </p:to>
                                    </p:animClr>
                                    <p:animClr clrSpc="rgb" dir="cw">
                                      <p:cBhvr>
                                        <p:cTn id="52" dur="500" fill="hold"/>
                                        <p:tgtEl>
                                          <p:spTgt spid="18">
                                            <p:txEl>
                                              <p:pRg st="4" end="4"/>
                                            </p:txEl>
                                          </p:spTgt>
                                        </p:tgtEl>
                                        <p:attrNameLst>
                                          <p:attrName>fillcolor</p:attrName>
                                        </p:attrNameLst>
                                      </p:cBhvr>
                                      <p:to>
                                        <a:srgbClr val="444A4A"/>
                                      </p:to>
                                    </p:animClr>
                                    <p:set>
                                      <p:cBhvr>
                                        <p:cTn id="53" dur="500" fill="hold"/>
                                        <p:tgtEl>
                                          <p:spTgt spid="18">
                                            <p:txEl>
                                              <p:pRg st="4" end="4"/>
                                            </p:txEl>
                                          </p:spTgt>
                                        </p:tgtEl>
                                        <p:attrNameLst>
                                          <p:attrName>fill.type</p:attrName>
                                        </p:attrNameLst>
                                      </p:cBhvr>
                                      <p:to>
                                        <p:strVal val="solid"/>
                                      </p:to>
                                    </p:set>
                                    <p:set>
                                      <p:cBhvr>
                                        <p:cTn id="54" dur="500" fill="hold"/>
                                        <p:tgtEl>
                                          <p:spTgt spid="18">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5" end="5"/>
                                            </p:txEl>
                                          </p:spTgt>
                                        </p:tgtEl>
                                        <p:attrNameLst>
                                          <p:attrName>style.color</p:attrName>
                                        </p:attrNameLst>
                                      </p:cBhvr>
                                      <p:to>
                                        <a:srgbClr val="444A4A"/>
                                      </p:to>
                                    </p:animClr>
                                    <p:animClr clrSpc="rgb" dir="cw">
                                      <p:cBhvr>
                                        <p:cTn id="57" dur="500" fill="hold"/>
                                        <p:tgtEl>
                                          <p:spTgt spid="18">
                                            <p:txEl>
                                              <p:pRg st="5" end="5"/>
                                            </p:txEl>
                                          </p:spTgt>
                                        </p:tgtEl>
                                        <p:attrNameLst>
                                          <p:attrName>fillcolor</p:attrName>
                                        </p:attrNameLst>
                                      </p:cBhvr>
                                      <p:to>
                                        <a:srgbClr val="444A4A"/>
                                      </p:to>
                                    </p:animClr>
                                    <p:set>
                                      <p:cBhvr>
                                        <p:cTn id="58" dur="500" fill="hold"/>
                                        <p:tgtEl>
                                          <p:spTgt spid="18">
                                            <p:txEl>
                                              <p:pRg st="5" end="5"/>
                                            </p:txEl>
                                          </p:spTgt>
                                        </p:tgtEl>
                                        <p:attrNameLst>
                                          <p:attrName>fill.type</p:attrName>
                                        </p:attrNameLst>
                                      </p:cBhvr>
                                      <p:to>
                                        <p:strVal val="solid"/>
                                      </p:to>
                                    </p:set>
                                    <p:set>
                                      <p:cBhvr>
                                        <p:cTn id="59" dur="500" fill="hold"/>
                                        <p:tgtEl>
                                          <p:spTgt spid="18">
                                            <p:txEl>
                                              <p:pRg st="5" end="5"/>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6" end="6"/>
                                            </p:txEl>
                                          </p:spTgt>
                                        </p:tgtEl>
                                        <p:attrNameLst>
                                          <p:attrName>style.color</p:attrName>
                                        </p:attrNameLst>
                                      </p:cBhvr>
                                      <p:to>
                                        <a:srgbClr val="444A4A"/>
                                      </p:to>
                                    </p:animClr>
                                    <p:animClr clrSpc="rgb" dir="cw">
                                      <p:cBhvr>
                                        <p:cTn id="62" dur="500" fill="hold"/>
                                        <p:tgtEl>
                                          <p:spTgt spid="18">
                                            <p:txEl>
                                              <p:pRg st="6" end="6"/>
                                            </p:txEl>
                                          </p:spTgt>
                                        </p:tgtEl>
                                        <p:attrNameLst>
                                          <p:attrName>fillcolor</p:attrName>
                                        </p:attrNameLst>
                                      </p:cBhvr>
                                      <p:to>
                                        <a:srgbClr val="444A4A"/>
                                      </p:to>
                                    </p:animClr>
                                    <p:set>
                                      <p:cBhvr>
                                        <p:cTn id="63" dur="500" fill="hold"/>
                                        <p:tgtEl>
                                          <p:spTgt spid="18">
                                            <p:txEl>
                                              <p:pRg st="6" end="6"/>
                                            </p:txEl>
                                          </p:spTgt>
                                        </p:tgtEl>
                                        <p:attrNameLst>
                                          <p:attrName>fill.type</p:attrName>
                                        </p:attrNameLst>
                                      </p:cBhvr>
                                      <p:to>
                                        <p:strVal val="solid"/>
                                      </p:to>
                                    </p:set>
                                    <p:set>
                                      <p:cBhvr>
                                        <p:cTn id="64" dur="500" fill="hold"/>
                                        <p:tgtEl>
                                          <p:spTgt spid="18">
                                            <p:txEl>
                                              <p:pRg st="6" end="6"/>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7" end="7"/>
                                            </p:txEl>
                                          </p:spTgt>
                                        </p:tgtEl>
                                        <p:attrNameLst>
                                          <p:attrName>style.color</p:attrName>
                                        </p:attrNameLst>
                                      </p:cBhvr>
                                      <p:to>
                                        <a:srgbClr val="444A4A"/>
                                      </p:to>
                                    </p:animClr>
                                    <p:animClr clrSpc="rgb" dir="cw">
                                      <p:cBhvr>
                                        <p:cTn id="67" dur="500" fill="hold"/>
                                        <p:tgtEl>
                                          <p:spTgt spid="18">
                                            <p:txEl>
                                              <p:pRg st="7" end="7"/>
                                            </p:txEl>
                                          </p:spTgt>
                                        </p:tgtEl>
                                        <p:attrNameLst>
                                          <p:attrName>fillcolor</p:attrName>
                                        </p:attrNameLst>
                                      </p:cBhvr>
                                      <p:to>
                                        <a:srgbClr val="444A4A"/>
                                      </p:to>
                                    </p:animClr>
                                    <p:set>
                                      <p:cBhvr>
                                        <p:cTn id="68" dur="500" fill="hold"/>
                                        <p:tgtEl>
                                          <p:spTgt spid="18">
                                            <p:txEl>
                                              <p:pRg st="7" end="7"/>
                                            </p:txEl>
                                          </p:spTgt>
                                        </p:tgtEl>
                                        <p:attrNameLst>
                                          <p:attrName>fill.type</p:attrName>
                                        </p:attrNameLst>
                                      </p:cBhvr>
                                      <p:to>
                                        <p:strVal val="solid"/>
                                      </p:to>
                                    </p:set>
                                    <p:set>
                                      <p:cBhvr>
                                        <p:cTn id="69" dur="500" fill="hold"/>
                                        <p:tgtEl>
                                          <p:spTgt spid="18">
                                            <p:txEl>
                                              <p:pRg st="7" end="7"/>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8">
                                            <p:txEl>
                                              <p:pRg st="8" end="8"/>
                                            </p:txEl>
                                          </p:spTgt>
                                        </p:tgtEl>
                                        <p:attrNameLst>
                                          <p:attrName>style.color</p:attrName>
                                        </p:attrNameLst>
                                      </p:cBhvr>
                                      <p:to>
                                        <a:srgbClr val="444A4A"/>
                                      </p:to>
                                    </p:animClr>
                                    <p:animClr clrSpc="rgb" dir="cw">
                                      <p:cBhvr>
                                        <p:cTn id="72" dur="500" fill="hold"/>
                                        <p:tgtEl>
                                          <p:spTgt spid="18">
                                            <p:txEl>
                                              <p:pRg st="8" end="8"/>
                                            </p:txEl>
                                          </p:spTgt>
                                        </p:tgtEl>
                                        <p:attrNameLst>
                                          <p:attrName>fillcolor</p:attrName>
                                        </p:attrNameLst>
                                      </p:cBhvr>
                                      <p:to>
                                        <a:srgbClr val="444A4A"/>
                                      </p:to>
                                    </p:animClr>
                                    <p:set>
                                      <p:cBhvr>
                                        <p:cTn id="73" dur="500" fill="hold"/>
                                        <p:tgtEl>
                                          <p:spTgt spid="18">
                                            <p:txEl>
                                              <p:pRg st="8" end="8"/>
                                            </p:txEl>
                                          </p:spTgt>
                                        </p:tgtEl>
                                        <p:attrNameLst>
                                          <p:attrName>fill.type</p:attrName>
                                        </p:attrNameLst>
                                      </p:cBhvr>
                                      <p:to>
                                        <p:strVal val="solid"/>
                                      </p:to>
                                    </p:set>
                                    <p:set>
                                      <p:cBhvr>
                                        <p:cTn id="74" dur="500" fill="hold"/>
                                        <p:tgtEl>
                                          <p:spTgt spid="18">
                                            <p:txEl>
                                              <p:pRg st="8" end="8"/>
                                            </p:txEl>
                                          </p:spTgt>
                                        </p:tgtEl>
                                        <p:attrNameLst>
                                          <p:attrName>fill.on</p:attrName>
                                        </p:attrNameLst>
                                      </p:cBhvr>
                                      <p:to>
                                        <p:strVal val="true"/>
                                      </p:to>
                                    </p:set>
                                  </p:childTnLst>
                                </p:cTn>
                              </p:par>
                              <p:par>
                                <p:cTn id="75" presetID="19" presetClass="emph" presetSubtype="0" fill="hold" nodeType="withEffect">
                                  <p:stCondLst>
                                    <p:cond delay="0"/>
                                  </p:stCondLst>
                                  <p:childTnLst>
                                    <p:animClr clrSpc="rgb" dir="cw">
                                      <p:cBhvr override="childStyle">
                                        <p:cTn id="76" dur="500" fill="hold"/>
                                        <p:tgtEl>
                                          <p:spTgt spid="18">
                                            <p:txEl>
                                              <p:pRg st="9" end="9"/>
                                            </p:txEl>
                                          </p:spTgt>
                                        </p:tgtEl>
                                        <p:attrNameLst>
                                          <p:attrName>style.color</p:attrName>
                                        </p:attrNameLst>
                                      </p:cBhvr>
                                      <p:to>
                                        <a:srgbClr val="444A4A"/>
                                      </p:to>
                                    </p:animClr>
                                    <p:animClr clrSpc="rgb" dir="cw">
                                      <p:cBhvr>
                                        <p:cTn id="77" dur="500" fill="hold"/>
                                        <p:tgtEl>
                                          <p:spTgt spid="18">
                                            <p:txEl>
                                              <p:pRg st="9" end="9"/>
                                            </p:txEl>
                                          </p:spTgt>
                                        </p:tgtEl>
                                        <p:attrNameLst>
                                          <p:attrName>fillcolor</p:attrName>
                                        </p:attrNameLst>
                                      </p:cBhvr>
                                      <p:to>
                                        <a:srgbClr val="444A4A"/>
                                      </p:to>
                                    </p:animClr>
                                    <p:set>
                                      <p:cBhvr>
                                        <p:cTn id="78" dur="500" fill="hold"/>
                                        <p:tgtEl>
                                          <p:spTgt spid="18">
                                            <p:txEl>
                                              <p:pRg st="9" end="9"/>
                                            </p:txEl>
                                          </p:spTgt>
                                        </p:tgtEl>
                                        <p:attrNameLst>
                                          <p:attrName>fill.type</p:attrName>
                                        </p:attrNameLst>
                                      </p:cBhvr>
                                      <p:to>
                                        <p:strVal val="solid"/>
                                      </p:to>
                                    </p:set>
                                    <p:set>
                                      <p:cBhvr>
                                        <p:cTn id="79" dur="500" fill="hold"/>
                                        <p:tgtEl>
                                          <p:spTgt spid="18">
                                            <p:txEl>
                                              <p:pRg st="9" end="9"/>
                                            </p:txEl>
                                          </p:spTgt>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4"/>
                                        </p:tgtEl>
                                        <p:attrNameLst>
                                          <p:attrName>fillcolor</p:attrName>
                                        </p:attrNameLst>
                                      </p:cBhvr>
                                      <p:to>
                                        <a:srgbClr val="E7E6E6"/>
                                      </p:to>
                                    </p:animClr>
                                    <p:set>
                                      <p:cBhvr>
                                        <p:cTn id="82" dur="500" fill="hold"/>
                                        <p:tgtEl>
                                          <p:spTgt spid="14"/>
                                        </p:tgtEl>
                                        <p:attrNameLst>
                                          <p:attrName>fill.type</p:attrName>
                                        </p:attrNameLst>
                                      </p:cBhvr>
                                      <p:to>
                                        <p:strVal val="solid"/>
                                      </p:to>
                                    </p:set>
                                    <p:set>
                                      <p:cBhvr>
                                        <p:cTn id="83" dur="500" fill="hold"/>
                                        <p:tgtEl>
                                          <p:spTgt spid="14"/>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6"/>
                                        </p:tgtEl>
                                        <p:attrNameLst>
                                          <p:attrName>fillcolor</p:attrName>
                                        </p:attrNameLst>
                                      </p:cBhvr>
                                      <p:to>
                                        <a:srgbClr val="E7E6E6"/>
                                      </p:to>
                                    </p:animClr>
                                    <p:set>
                                      <p:cBhvr>
                                        <p:cTn id="86" dur="500" fill="hold"/>
                                        <p:tgtEl>
                                          <p:spTgt spid="16"/>
                                        </p:tgtEl>
                                        <p:attrNameLst>
                                          <p:attrName>fill.type</p:attrName>
                                        </p:attrNameLst>
                                      </p:cBhvr>
                                      <p:to>
                                        <p:strVal val="solid"/>
                                      </p:to>
                                    </p:set>
                                    <p:set>
                                      <p:cBhvr>
                                        <p:cTn id="87"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390525" y="228600"/>
            <a:ext cx="3687763" cy="5715000"/>
          </a:xfrm>
        </p:spPr>
        <p:txBody>
          <a:bodyPr wrap="square" anchor="ctr">
            <a:noAutofit/>
          </a:bodyPr>
          <a:lstStyle/>
          <a:p>
            <a:r>
              <a:rPr lang="zh-CN" altLang="en-US">
                <a:ea typeface="Noto Sans CJK SC Bold" panose="020B0800000000000000" pitchFamily="34" charset="-128"/>
              </a:rPr>
              <a:t>观察风格的技巧</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4170363" y="262054"/>
            <a:ext cx="7793037" cy="5715000"/>
          </a:xfrm>
        </p:spPr>
        <p:txBody>
          <a:bodyPr wrap="square" lIns="1280160" anchor="ctr">
            <a:noAutofit/>
          </a:bodyPr>
          <a:lstStyle/>
          <a:p>
            <a:pPr>
              <a:spcBef>
                <a:spcPts val="1500"/>
              </a:spcBef>
              <a:spcAft>
                <a:spcPts val="1000"/>
              </a:spcAft>
              <a:defRPr sz="2000"/>
            </a:pPr>
            <a:r>
              <a:rPr lang="zh-CN" altLang="en-US" dirty="0">
                <a:ea typeface="Noto Sans CJK SC Regular" panose="020B0500000000000000" pitchFamily="34" charset="-128"/>
              </a:rPr>
              <a:t>不要过早下结论</a:t>
            </a:r>
          </a:p>
          <a:p>
            <a:pPr>
              <a:spcBef>
                <a:spcPts val="1500"/>
              </a:spcBef>
              <a:spcAft>
                <a:spcPts val="1000"/>
              </a:spcAft>
              <a:defRPr sz="2000"/>
            </a:pPr>
            <a:r>
              <a:rPr lang="zh-CN" altLang="en-US" dirty="0">
                <a:ea typeface="Noto Sans CJK SC Regular" panose="020B0500000000000000" pitchFamily="34" charset="-128"/>
              </a:rPr>
              <a:t>保持客观</a:t>
            </a:r>
          </a:p>
          <a:p>
            <a:pPr>
              <a:spcBef>
                <a:spcPts val="1500"/>
              </a:spcBef>
              <a:spcAft>
                <a:spcPts val="1000"/>
              </a:spcAft>
              <a:defRPr sz="2000"/>
            </a:pPr>
            <a:r>
              <a:rPr lang="zh-CN" altLang="en-US" dirty="0">
                <a:ea typeface="Noto Sans CJK SC Regular" panose="020B0500000000000000" pitchFamily="34" charset="-128"/>
              </a:rPr>
              <a:t>将风格行为和一个人的角色和职位区别开</a:t>
            </a:r>
          </a:p>
          <a:p>
            <a:pPr>
              <a:spcBef>
                <a:spcPts val="1500"/>
              </a:spcBef>
              <a:spcAft>
                <a:spcPts val="1000"/>
              </a:spcAft>
              <a:defRPr sz="2000"/>
            </a:pPr>
            <a:r>
              <a:rPr lang="zh-CN" altLang="en-US" dirty="0">
                <a:ea typeface="Noto Sans CJK SC Regular" panose="020B0500000000000000" pitchFamily="34" charset="-128"/>
              </a:rPr>
              <a:t>适度的压力可以明确一个人的风格</a:t>
            </a:r>
          </a:p>
          <a:p>
            <a:pPr>
              <a:spcBef>
                <a:spcPts val="1500"/>
              </a:spcBef>
              <a:spcAft>
                <a:spcPts val="1000"/>
              </a:spcAft>
              <a:defRPr sz="2000"/>
            </a:pPr>
            <a:r>
              <a:rPr lang="zh-CN" altLang="en-US" dirty="0">
                <a:ea typeface="Noto Sans CJK SC Regular" panose="020B0500000000000000" pitchFamily="34" charset="-128"/>
              </a:rPr>
              <a:t>不要挡道（做一个观察者）</a:t>
            </a:r>
          </a:p>
          <a:p>
            <a:pPr>
              <a:spcBef>
                <a:spcPts val="1500"/>
              </a:spcBef>
              <a:spcAft>
                <a:spcPts val="1000"/>
              </a:spcAft>
            </a:pPr>
            <a:endParaRPr lang="zh-CN" altLang="en-US" sz="2000"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1"/>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50</a:t>
            </a:fld>
            <a:endParaRPr lang="zh-CN" altLang="en-US" dirty="0">
              <a:ea typeface="Noto Sans CJK SC Regular" panose="020B0500000000000000" pitchFamily="34" charset="-128"/>
            </a:endParaRPr>
          </a:p>
        </p:txBody>
      </p:sp>
      <p:sp>
        <p:nvSpPr>
          <p:cNvPr id="8" name="Oval 7">
            <a:extLst>
              <a:ext uri="{FF2B5EF4-FFF2-40B4-BE49-F238E27FC236}">
                <a16:creationId xmlns:a16="http://schemas.microsoft.com/office/drawing/2014/main" id="{CD7D84E8-073C-4DFD-99F5-BFE15F778DFC}"/>
              </a:ext>
            </a:extLst>
          </p:cNvPr>
          <p:cNvSpPr/>
          <p:nvPr/>
        </p:nvSpPr>
        <p:spPr bwMode="gray">
          <a:xfrm>
            <a:off x="4816928" y="1350636"/>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zh-CN">
                <a:ea typeface="Noto Sans CJK SC Bold" panose="020B0800000000000000" pitchFamily="34" charset="-128"/>
              </a:rPr>
              <a:t>1</a:t>
            </a:r>
            <a:endParaRPr lang="en-US" altLang="zh-CN" dirty="0">
              <a:ea typeface="Noto Sans CJK SC Bold" panose="020B0800000000000000" pitchFamily="34" charset="-128"/>
            </a:endParaRPr>
          </a:p>
        </p:txBody>
      </p:sp>
      <p:sp>
        <p:nvSpPr>
          <p:cNvPr id="9" name="Oval 8">
            <a:extLst>
              <a:ext uri="{FF2B5EF4-FFF2-40B4-BE49-F238E27FC236}">
                <a16:creationId xmlns:a16="http://schemas.microsoft.com/office/drawing/2014/main" id="{555B454E-9216-477B-9A64-9DD8271FF53A}"/>
              </a:ext>
            </a:extLst>
          </p:cNvPr>
          <p:cNvSpPr/>
          <p:nvPr/>
        </p:nvSpPr>
        <p:spPr bwMode="gray">
          <a:xfrm>
            <a:off x="4816928" y="1955645"/>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zh-CN">
                <a:ea typeface="Noto Sans CJK SC Bold" panose="020B0800000000000000" pitchFamily="34" charset="-128"/>
              </a:rPr>
              <a:t>2</a:t>
            </a:r>
            <a:endParaRPr lang="en-US" altLang="zh-CN" dirty="0">
              <a:ea typeface="Noto Sans CJK SC Bold" panose="020B0800000000000000" pitchFamily="34" charset="-128"/>
            </a:endParaRPr>
          </a:p>
        </p:txBody>
      </p:sp>
      <p:sp>
        <p:nvSpPr>
          <p:cNvPr id="10" name="Oval 9">
            <a:extLst>
              <a:ext uri="{FF2B5EF4-FFF2-40B4-BE49-F238E27FC236}">
                <a16:creationId xmlns:a16="http://schemas.microsoft.com/office/drawing/2014/main" id="{7B59682E-52EB-4DFB-AF2F-EB3BB439EF73}"/>
              </a:ext>
            </a:extLst>
          </p:cNvPr>
          <p:cNvSpPr/>
          <p:nvPr/>
        </p:nvSpPr>
        <p:spPr bwMode="gray">
          <a:xfrm>
            <a:off x="4816928" y="2560654"/>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zh-CN">
                <a:ea typeface="Noto Sans CJK SC Bold" panose="020B0800000000000000" pitchFamily="34" charset="-128"/>
              </a:rPr>
              <a:t>3</a:t>
            </a:r>
            <a:endParaRPr lang="en-US" altLang="zh-CN" dirty="0">
              <a:ea typeface="Noto Sans CJK SC Bold" panose="020B0800000000000000" pitchFamily="34" charset="-128"/>
            </a:endParaRPr>
          </a:p>
        </p:txBody>
      </p:sp>
      <p:sp>
        <p:nvSpPr>
          <p:cNvPr id="11" name="Oval 10">
            <a:extLst>
              <a:ext uri="{FF2B5EF4-FFF2-40B4-BE49-F238E27FC236}">
                <a16:creationId xmlns:a16="http://schemas.microsoft.com/office/drawing/2014/main" id="{4D6313DE-7760-4922-80A7-10EA28D1930F}"/>
              </a:ext>
            </a:extLst>
          </p:cNvPr>
          <p:cNvSpPr/>
          <p:nvPr/>
        </p:nvSpPr>
        <p:spPr bwMode="gray">
          <a:xfrm>
            <a:off x="4816927" y="316566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zh-CN">
                <a:ea typeface="Noto Sans CJK SC Bold" panose="020B0800000000000000" pitchFamily="34" charset="-128"/>
              </a:rPr>
              <a:t>4</a:t>
            </a:r>
            <a:endParaRPr lang="en-US" altLang="zh-CN" dirty="0">
              <a:ea typeface="Noto Sans CJK SC Bold" panose="020B0800000000000000" pitchFamily="34" charset="-128"/>
            </a:endParaRPr>
          </a:p>
        </p:txBody>
      </p:sp>
      <p:sp>
        <p:nvSpPr>
          <p:cNvPr id="12" name="Oval 11">
            <a:extLst>
              <a:ext uri="{FF2B5EF4-FFF2-40B4-BE49-F238E27FC236}">
                <a16:creationId xmlns:a16="http://schemas.microsoft.com/office/drawing/2014/main" id="{07432474-4610-4E54-835A-DEAC0A7CA51E}"/>
              </a:ext>
            </a:extLst>
          </p:cNvPr>
          <p:cNvSpPr/>
          <p:nvPr/>
        </p:nvSpPr>
        <p:spPr bwMode="gray">
          <a:xfrm>
            <a:off x="4816928" y="377067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zh-CN">
                <a:ea typeface="Noto Sans CJK SC Bold" panose="020B0800000000000000" pitchFamily="34" charset="-128"/>
              </a:rPr>
              <a:t>5</a:t>
            </a:r>
            <a:endParaRPr lang="en-US" altLang="zh-CN" dirty="0">
              <a:ea typeface="Noto Sans CJK SC Bold" panose="020B0800000000000000" pitchFamily="34" charset="-128"/>
            </a:endParaRPr>
          </a:p>
        </p:txBody>
      </p:sp>
    </p:spTree>
    <p:extLst>
      <p:ext uri="{BB962C8B-B14F-4D97-AF65-F5344CB8AC3E}">
        <p14:creationId xmlns:p14="http://schemas.microsoft.com/office/powerpoint/2010/main" val="850851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8614" y="228600"/>
            <a:ext cx="11444785" cy="1009650"/>
          </a:xfrm>
        </p:spPr>
        <p:txBody>
          <a:bodyPr wrap="square">
            <a:noAutofit/>
          </a:bodyPr>
          <a:lstStyle/>
          <a:p>
            <a:r>
              <a:rPr lang="zh-CN" altLang="en-US">
                <a:ea typeface="Noto Sans CJK SC Bold" panose="020B0800000000000000" pitchFamily="34" charset="-128"/>
              </a:rPr>
              <a:t>风格讨论会</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18614" y="1478782"/>
            <a:ext cx="7477904" cy="4142967"/>
          </a:xfrm>
        </p:spPr>
        <p:txBody>
          <a:bodyPr wrap="square">
            <a:noAutofit/>
          </a:bodyPr>
          <a:lstStyle/>
          <a:p>
            <a:pPr eaLnBrk="1" hangingPunct="1">
              <a:defRPr>
                <a:ea typeface="ヒラギノ角ゴ Pro W3" pitchFamily="4" charset="-128"/>
                <a:cs typeface="ヒラギノ角ゴ Pro W3" pitchFamily="4" charset="-128"/>
              </a:defRPr>
            </a:pPr>
            <a:r>
              <a:rPr lang="zh-CN" altLang="en-US" b="1" dirty="0">
                <a:latin typeface="Noto Sans CJK SC Bold" panose="020B0800000000000000" pitchFamily="34" charset="-128"/>
                <a:ea typeface="Noto Sans CJK SC Bold" panose="020B0800000000000000" pitchFamily="34" charset="-128"/>
              </a:rPr>
              <a:t>目标：</a:t>
            </a:r>
            <a:r>
              <a:rPr lang="zh-CN" altLang="en-US" dirty="0">
                <a:ea typeface="Noto Sans CJK SC Regular" panose="020B0500000000000000" pitchFamily="34" charset="-128"/>
              </a:rPr>
              <a:t>让你有机会描述，相反的待人处事风格定位会如何为你带来压力，并深入了解如何与这种风格的人相处更有效率。</a:t>
            </a:r>
          </a:p>
          <a:p>
            <a:pPr eaLnBrk="1" hangingPunct="1">
              <a:defRPr b="1">
                <a:ea typeface="ヒラギノ角ゴ Pro W3" pitchFamily="4" charset="-128"/>
                <a:cs typeface="ヒラギノ角ゴ Pro W3" pitchFamily="4" charset="-128"/>
              </a:defRPr>
            </a:pPr>
            <a:r>
              <a:rPr lang="zh-CN" altLang="en-US" dirty="0">
                <a:latin typeface="Noto Sans CJK SC Bold" panose="020B0800000000000000" pitchFamily="34" charset="-128"/>
                <a:ea typeface="Noto Sans CJK SC Bold" panose="020B0800000000000000" pitchFamily="34" charset="-128"/>
              </a:rPr>
              <a:t>指导：</a:t>
            </a:r>
            <a:endParaRPr lang="zh-CN" altLang="en-US" dirty="0">
              <a:latin typeface="Noto Sans CJK SC Bold" panose="020B0800000000000000" pitchFamily="34" charset="-128"/>
              <a:ea typeface="Noto Sans CJK SC Bold" panose="020B0800000000000000" pitchFamily="34" charset="-128"/>
              <a:cs typeface="ヒラギノ角ゴ Pro W3" pitchFamily="4" charset="-128"/>
            </a:endParaRPr>
          </a:p>
          <a:p>
            <a:pPr lvl="1" eaLnBrk="1" hangingPunct="1"/>
            <a:r>
              <a:rPr lang="zh-CN" altLang="en-US" dirty="0">
                <a:ea typeface="Noto Sans CJK SC Regular" panose="020B0500000000000000" pitchFamily="34" charset="-128"/>
              </a:rPr>
              <a:t>在你指派的小组中，讨论并开发一个清单，列出会为你带来压力的相反待人处事风格的表现。</a:t>
            </a:r>
          </a:p>
          <a:p>
            <a:pPr lvl="1" eaLnBrk="1" hangingPunct="1"/>
            <a:r>
              <a:rPr lang="zh-CN" altLang="en-US" dirty="0">
                <a:ea typeface="Noto Sans CJK SC Regular" panose="020B0500000000000000" pitchFamily="34" charset="-128"/>
              </a:rPr>
              <a:t>与相反风格的小组分享你的清单。</a:t>
            </a:r>
          </a:p>
          <a:p>
            <a:pPr lvl="1" eaLnBrk="1" hangingPunct="1"/>
            <a:r>
              <a:rPr lang="zh-CN" altLang="en-US" dirty="0">
                <a:ea typeface="Noto Sans CJK SC Regular" panose="020B0500000000000000" pitchFamily="34" charset="-128"/>
              </a:rPr>
              <a:t>在你的小组中，讨论你怎么做才能更好地与相反风格互动。</a:t>
            </a:r>
          </a:p>
          <a:p>
            <a:pPr lvl="1" eaLnBrk="1" hangingPunct="1"/>
            <a:r>
              <a:rPr lang="zh-CN" altLang="en-US" dirty="0">
                <a:ea typeface="Noto Sans CJK SC Regular" panose="020B0500000000000000" pitchFamily="34" charset="-128"/>
              </a:rPr>
              <a:t>与相反风格和整个班级分享你的信息。</a:t>
            </a:r>
          </a:p>
          <a:p>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51</a:t>
            </a:fld>
            <a:endParaRPr lang="zh-CN" altLang="en-US" dirty="0">
              <a:ea typeface="Noto Sans CJK SC Regular" panose="020B0500000000000000" pitchFamily="34" charset="-128"/>
            </a:endParaRPr>
          </a:p>
        </p:txBody>
      </p:sp>
      <p:pic>
        <p:nvPicPr>
          <p:cNvPr id="6" name="Picture 5" descr="A group of people in a meeting  Description automatically generated">
            <a:extLst>
              <a:ext uri="{FF2B5EF4-FFF2-40B4-BE49-F238E27FC236}">
                <a16:creationId xmlns:a16="http://schemas.microsoft.com/office/drawing/2014/main" id="{632B4CB1-1D32-4320-B893-E1678595461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0A9A7358-E480-41FA-9BBB-7E83F76F95C3}"/>
              </a:ext>
            </a:extLst>
          </p:cNvPr>
          <p:cNvSpPr txBox="1">
            <a:spLocks/>
          </p:cNvSpPr>
          <p:nvPr/>
        </p:nvSpPr>
        <p:spPr>
          <a:xfrm>
            <a:off x="9372600" y="6460668"/>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51</a:t>
            </a:fld>
            <a:endParaRPr lang="zh-CN" altLang="en-US" sz="1000" dirty="0">
              <a:solidFill>
                <a:srgbClr val="898989"/>
              </a:solidFill>
              <a:ea typeface="Noto Sans CJK SC Regular" panose="020B0500000000000000" pitchFamily="34" charset="-128"/>
            </a:endParaRPr>
          </a:p>
        </p:txBody>
      </p:sp>
    </p:spTree>
    <p:extLst>
      <p:ext uri="{BB962C8B-B14F-4D97-AF65-F5344CB8AC3E}">
        <p14:creationId xmlns:p14="http://schemas.microsoft.com/office/powerpoint/2010/main" val="840232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4510" y="228600"/>
            <a:ext cx="11572874" cy="1009650"/>
          </a:xfrm>
        </p:spPr>
        <p:txBody>
          <a:bodyPr wrap="square">
            <a:noAutofit/>
          </a:bodyPr>
          <a:lstStyle/>
          <a:p>
            <a:r>
              <a:rPr lang="zh-CN" altLang="en-US">
                <a:ea typeface="Noto Sans CJK SC Bold" panose="020B0800000000000000" pitchFamily="34" charset="-128"/>
              </a:rPr>
              <a:t>变通能力讨论会</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57294" y="1563437"/>
            <a:ext cx="7494506" cy="3628308"/>
          </a:xfrm>
        </p:spPr>
        <p:txBody>
          <a:bodyPr wrap="square">
            <a:noAutofit/>
          </a:bodyPr>
          <a:lstStyle/>
          <a:p>
            <a:pPr>
              <a:defRPr sz="2000">
                <a:ea typeface="ヒラギノ角ゴ Pro W3" pitchFamily="4" charset="-128"/>
                <a:cs typeface="ヒラギノ角ゴ Pro W3" pitchFamily="4" charset="-128"/>
              </a:defRPr>
            </a:pPr>
            <a:r>
              <a:rPr lang="zh-CN" altLang="en-US" b="1" dirty="0">
                <a:latin typeface="Noto Sans CJK SC Bold" panose="020B0800000000000000" pitchFamily="34" charset="-128"/>
                <a:ea typeface="Noto Sans CJK SC Bold" panose="020B0800000000000000" pitchFamily="34" charset="-128"/>
              </a:rPr>
              <a:t>目标：</a:t>
            </a:r>
            <a:r>
              <a:rPr lang="zh-CN" altLang="en-US" dirty="0">
                <a:ea typeface="Noto Sans CJK SC Regular" panose="020B0500000000000000" pitchFamily="34" charset="-128"/>
              </a:rPr>
              <a:t>让你有机会描述一段富有挑战性的关系，并以小组为单位，确定你可以采取哪些具体步骤向那个人展现更高的变通能力。</a:t>
            </a:r>
          </a:p>
          <a:p>
            <a:pPr>
              <a:defRPr sz="2000" b="1">
                <a:ea typeface="ヒラギノ角ゴ Pro W3" pitchFamily="4" charset="-128"/>
                <a:cs typeface="ヒラギノ角ゴ Pro W3" pitchFamily="4" charset="-128"/>
              </a:defRPr>
            </a:pPr>
            <a:r>
              <a:rPr lang="zh-CN" altLang="en-US" dirty="0">
                <a:latin typeface="Noto Sans CJK SC Bold" panose="020B0800000000000000" pitchFamily="34" charset="-128"/>
                <a:ea typeface="Noto Sans CJK SC Bold" panose="020B0800000000000000" pitchFamily="34" charset="-128"/>
              </a:rPr>
              <a:t>指导：</a:t>
            </a:r>
            <a:endParaRPr lang="zh-CN" altLang="en-US" sz="2000" dirty="0">
              <a:latin typeface="Noto Sans CJK SC Bold" panose="020B0800000000000000" pitchFamily="34" charset="-128"/>
              <a:ea typeface="Noto Sans CJK SC Bold" panose="020B0800000000000000" pitchFamily="34" charset="-128"/>
            </a:endParaRPr>
          </a:p>
          <a:p>
            <a:pPr lvl="1">
              <a:buFont typeface="Wingdings" panose="05000000000000000000" pitchFamily="2" charset="2"/>
              <a:buChar char="§"/>
              <a:defRPr sz="2000"/>
            </a:pPr>
            <a:r>
              <a:rPr lang="zh-CN" altLang="en-US" dirty="0">
                <a:ea typeface="Noto Sans CJK SC Regular" panose="020B0500000000000000" pitchFamily="34" charset="-128"/>
              </a:rPr>
              <a:t>分成四个风格小组。</a:t>
            </a:r>
          </a:p>
          <a:p>
            <a:pPr>
              <a:defRPr sz="2000"/>
            </a:pPr>
            <a:r>
              <a:rPr lang="zh-CN" altLang="en-US" dirty="0">
                <a:ea typeface="Noto Sans CJK SC Regular" panose="020B0500000000000000" pitchFamily="34" charset="-128"/>
              </a:rPr>
              <a:t>每个人每次一个：</a:t>
            </a:r>
          </a:p>
          <a:p>
            <a:pPr lvl="1">
              <a:buFont typeface="Wingdings" panose="05000000000000000000" pitchFamily="2" charset="2"/>
              <a:buChar char="§"/>
              <a:defRPr sz="2000"/>
            </a:pPr>
            <a:r>
              <a:rPr lang="zh-CN" altLang="en-US" dirty="0">
                <a:ea typeface="Noto Sans CJK SC Regular" panose="020B0500000000000000" pitchFamily="34" charset="-128"/>
              </a:rPr>
              <a:t>描述一个大家和他关系都不好的同事，并尝试确定他们的风格。</a:t>
            </a:r>
          </a:p>
          <a:p>
            <a:pPr lvl="1">
              <a:buFont typeface="Wingdings" panose="05000000000000000000" pitchFamily="2" charset="2"/>
              <a:buChar char="§"/>
              <a:defRPr sz="2000"/>
            </a:pPr>
            <a:r>
              <a:rPr lang="zh-CN" altLang="en-US" dirty="0">
                <a:ea typeface="Noto Sans CJK SC Regular" panose="020B0500000000000000" pitchFamily="34" charset="-128"/>
              </a:rPr>
              <a:t>分享这个同事做了什么让大家感到沮丧。</a:t>
            </a:r>
          </a:p>
          <a:p>
            <a:pPr lvl="1">
              <a:buFont typeface="Wingdings" panose="05000000000000000000" pitchFamily="2" charset="2"/>
              <a:buChar char="§"/>
              <a:defRPr sz="2000"/>
            </a:pPr>
            <a:r>
              <a:rPr lang="zh-CN" altLang="en-US" dirty="0">
                <a:ea typeface="Noto Sans CJK SC Regular" panose="020B0500000000000000" pitchFamily="34" charset="-128"/>
              </a:rPr>
              <a:t>以小组为单位，帮助这个人确定向这个同事展现更高变通能力的具体措施。</a:t>
            </a:r>
          </a:p>
          <a:p>
            <a:pPr lvl="1">
              <a:buFont typeface="Wingdings" panose="05000000000000000000" pitchFamily="2" charset="2"/>
              <a:buChar char="§"/>
              <a:defRPr sz="2000"/>
            </a:pPr>
            <a:r>
              <a:rPr lang="zh-CN" altLang="en-US" dirty="0">
                <a:ea typeface="Noto Sans CJK SC Regular" panose="020B0500000000000000" pitchFamily="34" charset="-128"/>
              </a:rPr>
              <a:t>提名一个发言人：你有什么独特或有见地的东西想和整个小组分享吗？</a:t>
            </a:r>
          </a:p>
          <a:p>
            <a:endParaRPr lang="zh-CN" altLang="en-US" sz="2000"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zh-CN" smtClean="0">
                <a:ea typeface="Noto Sans CJK SC Regular" panose="020B0500000000000000" pitchFamily="34" charset="-128"/>
              </a:rPr>
              <a:t>52</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a:xfrm>
            <a:off x="228600" y="6438900"/>
            <a:ext cx="7924800" cy="282575"/>
          </a:xfrm>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6" name="Picture 5" descr="A group of people in a meeting  Description automatically generated">
            <a:extLst>
              <a:ext uri="{FF2B5EF4-FFF2-40B4-BE49-F238E27FC236}">
                <a16:creationId xmlns:a16="http://schemas.microsoft.com/office/drawing/2014/main" id="{493CB7FA-0D3C-445D-A670-F3F3B0A6E64F}"/>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FE2A334B-2E87-4DB5-9754-C7A95C36AD90}"/>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52</a:t>
            </a:fld>
            <a:endParaRPr lang="zh-CN" altLang="en-US" sz="1000" dirty="0">
              <a:solidFill>
                <a:srgbClr val="898989"/>
              </a:solidFill>
              <a:ea typeface="Noto Sans CJK SC Regular" panose="020B0500000000000000" pitchFamily="34" charset="-128"/>
            </a:endParaRPr>
          </a:p>
        </p:txBody>
      </p:sp>
    </p:spTree>
    <p:extLst>
      <p:ext uri="{BB962C8B-B14F-4D97-AF65-F5344CB8AC3E}">
        <p14:creationId xmlns:p14="http://schemas.microsoft.com/office/powerpoint/2010/main" val="917819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zh-CN" altLang="en-US">
                <a:ea typeface="Noto Sans CJK SC Bold" panose="020B0800000000000000" pitchFamily="34" charset="-128"/>
              </a:rPr>
              <a:t>待人处事风格导航器</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4" y="1864659"/>
            <a:ext cx="7459973" cy="4079812"/>
          </a:xfrm>
        </p:spPr>
        <p:txBody>
          <a:bodyPr wrap="square">
            <a:noAutofit/>
          </a:bodyPr>
          <a:lstStyle/>
          <a:p>
            <a:pPr eaLnBrk="1" hangingPunct="1">
              <a:defRPr sz="2000">
                <a:ea typeface="ヒラギノ角ゴ Pro W3" pitchFamily="4" charset="-128"/>
                <a:cs typeface="ヒラギノ角ゴ Pro W3" pitchFamily="4" charset="-128"/>
              </a:defRPr>
            </a:pPr>
            <a:r>
              <a:rPr lang="zh-CN" altLang="en-US" b="1" dirty="0">
                <a:latin typeface="Noto Sans CJK SC Bold" panose="020B0800000000000000" pitchFamily="34" charset="-128"/>
                <a:ea typeface="Noto Sans CJK SC Bold" panose="020B0800000000000000" pitchFamily="34" charset="-128"/>
              </a:rPr>
              <a:t>目标：</a:t>
            </a:r>
            <a:r>
              <a:rPr lang="zh-CN" altLang="en-US" dirty="0">
                <a:ea typeface="Noto Sans CJK SC Regular" panose="020B0500000000000000" pitchFamily="34" charset="-128"/>
              </a:rPr>
              <a:t>使用导航器改善你的效能。</a:t>
            </a:r>
          </a:p>
          <a:p>
            <a:pPr eaLnBrk="1" hangingPunct="1">
              <a:defRPr sz="2000" b="1">
                <a:ea typeface="ヒラギノ角ゴ Pro W3" pitchFamily="4" charset="-128"/>
                <a:cs typeface="ヒラギノ角ゴ Pro W3" pitchFamily="4" charset="-128"/>
              </a:defRPr>
            </a:pPr>
            <a:r>
              <a:rPr lang="zh-CN" altLang="en-US" dirty="0">
                <a:latin typeface="Noto Sans CJK SC Bold" panose="020B0800000000000000" pitchFamily="34" charset="-128"/>
                <a:ea typeface="Noto Sans CJK SC Bold" panose="020B0800000000000000" pitchFamily="34" charset="-128"/>
              </a:rPr>
              <a:t>指导：</a:t>
            </a:r>
            <a:endParaRPr lang="zh-CN" altLang="en-US" sz="2000" dirty="0">
              <a:latin typeface="Noto Sans CJK SC Bold" panose="020B0800000000000000" pitchFamily="34" charset="-128"/>
              <a:ea typeface="Noto Sans CJK SC Bold" panose="020B0800000000000000" pitchFamily="34" charset="-128"/>
              <a:cs typeface="ヒラギノ角ゴ Pro W3" pitchFamily="4" charset="-128"/>
            </a:endParaRPr>
          </a:p>
          <a:p>
            <a:pPr lvl="1" eaLnBrk="1" hangingPunct="1">
              <a:defRPr sz="2000"/>
            </a:pPr>
            <a:r>
              <a:rPr lang="zh-CN" altLang="en-US" dirty="0">
                <a:ea typeface="Noto Sans CJK SC Regular" panose="020B0500000000000000" pitchFamily="34" charset="-128"/>
              </a:rPr>
              <a:t>确定一个你想要提高效能的人或情况（比如团队会议）。</a:t>
            </a:r>
          </a:p>
          <a:p>
            <a:pPr lvl="1" eaLnBrk="1" hangingPunct="1">
              <a:defRPr sz="2000"/>
            </a:pPr>
            <a:r>
              <a:rPr lang="zh-CN" altLang="en-US" dirty="0">
                <a:ea typeface="Noto Sans CJK SC Regular" panose="020B0500000000000000" pitchFamily="34" charset="-128"/>
              </a:rPr>
              <a:t>登录 </a:t>
            </a:r>
            <a:r>
              <a:rPr lang="en-US" altLang="zh-CN" dirty="0">
                <a:ea typeface="Noto Sans CJK SC Regular" panose="020B0500000000000000" pitchFamily="34" charset="-128"/>
              </a:rPr>
              <a:t>tracomlearning.com</a:t>
            </a:r>
            <a:r>
              <a:rPr lang="zh-CN" altLang="en-US" dirty="0">
                <a:ea typeface="Noto Sans CJK SC Regular" panose="020B0500000000000000" pitchFamily="34" charset="-128"/>
              </a:rPr>
              <a:t>，再从“工具”选项卡中选择待人处事风格导航器。</a:t>
            </a:r>
          </a:p>
          <a:p>
            <a:pPr lvl="1" eaLnBrk="1" hangingPunct="1">
              <a:defRPr sz="2000"/>
            </a:pPr>
            <a:r>
              <a:rPr lang="zh-CN" altLang="en-US" dirty="0">
                <a:ea typeface="Noto Sans CJK SC Regular" panose="020B0500000000000000" pitchFamily="34" charset="-128"/>
              </a:rPr>
              <a:t>使用“评估器”来评估您确定的人的风格。如果涉及多个人，那么对每个人都执行这一步骤，或者现在跳过这一步。</a:t>
            </a:r>
          </a:p>
          <a:p>
            <a:pPr lvl="1" eaLnBrk="1" hangingPunct="1">
              <a:defRPr sz="2000"/>
            </a:pPr>
            <a:r>
              <a:rPr lang="zh-CN" altLang="en-US" dirty="0">
                <a:ea typeface="Noto Sans CJK SC Regular" panose="020B0500000000000000" pitchFamily="34" charset="-128"/>
              </a:rPr>
              <a:t>查看“顾问”部分下的主题列表，找到相关的建议区域并单击。</a:t>
            </a:r>
          </a:p>
          <a:p>
            <a:pPr lvl="1" eaLnBrk="1" hangingPunct="1">
              <a:defRPr sz="2000"/>
            </a:pPr>
            <a:r>
              <a:rPr lang="zh-CN" altLang="en-US" dirty="0">
                <a:ea typeface="Noto Sans CJK SC Regular" panose="020B0500000000000000" pitchFamily="34" charset="-128"/>
              </a:rPr>
              <a:t>阅读建议，并打印此页，以备不时之需。</a:t>
            </a:r>
          </a:p>
          <a:p>
            <a:pPr lvl="1" eaLnBrk="1" hangingPunct="1">
              <a:defRPr sz="2000"/>
            </a:pPr>
            <a:r>
              <a:rPr lang="zh-CN" altLang="en-US" dirty="0">
                <a:ea typeface="Noto Sans CJK SC Regular" panose="020B0500000000000000" pitchFamily="34" charset="-128"/>
              </a:rPr>
              <a:t>以小组为单位，讨论学习到的任何见解。</a:t>
            </a:r>
          </a:p>
          <a:p>
            <a:pPr lvl="1" eaLnBrk="1" hangingPunct="1"/>
            <a:endParaRPr lang="zh-CN" altLang="en-US" sz="2000" dirty="0">
              <a:ea typeface="Noto Sans CJK SC Regular" panose="020B0500000000000000" pitchFamily="34" charset="-128"/>
            </a:endParaRPr>
          </a:p>
          <a:p>
            <a:endParaRPr lang="zh-CN" altLang="en-US" sz="2000" dirty="0">
              <a:ea typeface="Noto Sans CJK SC Regular" panose="020B0500000000000000" pitchFamily="34" charset="-128"/>
            </a:endParaRP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53</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6" name="Picture 5" descr="A group of people in a meeting  Description automatically generated">
            <a:extLst>
              <a:ext uri="{FF2B5EF4-FFF2-40B4-BE49-F238E27FC236}">
                <a16:creationId xmlns:a16="http://schemas.microsoft.com/office/drawing/2014/main" id="{00F260F0-0A0B-47F4-BB99-ADE3710DB7E8}"/>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41000" y="11485"/>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10378808-85A9-4F10-9083-FC96AA32521C}"/>
              </a:ext>
            </a:extLst>
          </p:cNvPr>
          <p:cNvSpPr txBox="1">
            <a:spLocks/>
          </p:cNvSpPr>
          <p:nvPr/>
        </p:nvSpPr>
        <p:spPr>
          <a:xfrm>
            <a:off x="9372600" y="6460668"/>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53</a:t>
            </a:fld>
            <a:endParaRPr lang="zh-CN" altLang="en-US" sz="1000" dirty="0">
              <a:solidFill>
                <a:srgbClr val="898989"/>
              </a:solidFill>
              <a:ea typeface="Noto Sans CJK SC Regular" panose="020B0500000000000000" pitchFamily="34" charset="-128"/>
            </a:endParaRPr>
          </a:p>
        </p:txBody>
      </p:sp>
    </p:spTree>
    <p:extLst>
      <p:ext uri="{BB962C8B-B14F-4D97-AF65-F5344CB8AC3E}">
        <p14:creationId xmlns:p14="http://schemas.microsoft.com/office/powerpoint/2010/main" val="824437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zh-CN" altLang="en-US">
                <a:ea typeface="Noto Sans CJK SC Bold" panose="020B0800000000000000" pitchFamily="34" charset="-128"/>
              </a:rPr>
              <a:t>变通能力行动计划</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5" y="1936376"/>
            <a:ext cx="7431585" cy="4008095"/>
          </a:xfrm>
        </p:spPr>
        <p:txBody>
          <a:bodyPr wrap="square">
            <a:noAutofit/>
          </a:bodyPr>
          <a:lstStyle/>
          <a:p>
            <a:pPr eaLnBrk="1" hangingPunct="1">
              <a:defRPr sz="2000">
                <a:ea typeface="ヒラギノ角ゴ Pro W3" pitchFamily="4" charset="-128"/>
                <a:cs typeface="ヒラギノ角ゴ Pro W3" pitchFamily="4" charset="-128"/>
              </a:defRPr>
            </a:pPr>
            <a:r>
              <a:rPr lang="zh-CN" altLang="en-US" b="1" dirty="0">
                <a:latin typeface="Noto Sans CJK SC Bold" panose="020B0800000000000000" pitchFamily="34" charset="-128"/>
                <a:ea typeface="Noto Sans CJK SC Bold" panose="020B0800000000000000" pitchFamily="34" charset="-128"/>
              </a:rPr>
              <a:t>目标：</a:t>
            </a:r>
            <a:r>
              <a:rPr lang="zh-CN" altLang="en-US" dirty="0">
                <a:ea typeface="Noto Sans CJK SC Regular" panose="020B0500000000000000" pitchFamily="34" charset="-128"/>
              </a:rPr>
              <a:t>制定一项行动计划来提高你的变通能力。</a:t>
            </a:r>
          </a:p>
          <a:p>
            <a:pPr eaLnBrk="1" hangingPunct="1">
              <a:defRPr sz="2000" b="1">
                <a:ea typeface="ヒラギノ角ゴ Pro W3" pitchFamily="4" charset="-128"/>
                <a:cs typeface="ヒラギノ角ゴ Pro W3" pitchFamily="4" charset="-128"/>
              </a:defRPr>
            </a:pPr>
            <a:r>
              <a:rPr lang="zh-CN" altLang="en-US" dirty="0">
                <a:latin typeface="Noto Sans CJK SC Bold" panose="020B0800000000000000" pitchFamily="34" charset="-128"/>
                <a:ea typeface="Noto Sans CJK SC Bold" panose="020B0800000000000000" pitchFamily="34" charset="-128"/>
              </a:rPr>
              <a:t>指导：</a:t>
            </a:r>
            <a:endParaRPr lang="zh-CN" altLang="en-US" sz="2000" dirty="0">
              <a:latin typeface="Noto Sans CJK SC Bold" panose="020B0800000000000000" pitchFamily="34" charset="-128"/>
              <a:ea typeface="Noto Sans CJK SC Bold" panose="020B0800000000000000" pitchFamily="34" charset="-128"/>
              <a:cs typeface="ヒラギノ角ゴ Pro W3" pitchFamily="4" charset="-128"/>
            </a:endParaRPr>
          </a:p>
          <a:p>
            <a:pPr marL="342900" indent="-342900">
              <a:buFont typeface="Wingdings" panose="05000000000000000000" pitchFamily="2" charset="2"/>
              <a:buChar char="§"/>
            </a:pPr>
            <a:r>
              <a:rPr lang="zh-CN" altLang="en-US" sz="2000" dirty="0">
                <a:ea typeface="Noto Sans CJK SC Regular" panose="020B0500000000000000" pitchFamily="34" charset="-128"/>
              </a:rPr>
              <a:t>阅读你的变通能力档案，了解你的行为</a:t>
            </a:r>
            <a:r>
              <a:rPr lang="zh-CN" altLang="en-US" sz="1400" i="1" dirty="0">
                <a:ea typeface="Noto Sans CJK SC Regular" panose="020B0500000000000000" pitchFamily="34" charset="-128"/>
              </a:rPr>
              <a:t>（仅限在线档案）</a:t>
            </a:r>
            <a:endParaRPr lang="zh-CN" altLang="en-US" sz="2000" dirty="0">
              <a:ea typeface="Noto Sans CJK SC Regular" panose="020B0500000000000000" pitchFamily="34" charset="-128"/>
            </a:endParaRPr>
          </a:p>
          <a:p>
            <a:pPr marL="342900" indent="-342900">
              <a:buFont typeface="Wingdings" panose="05000000000000000000" pitchFamily="2" charset="2"/>
              <a:buChar char="§"/>
            </a:pPr>
            <a:r>
              <a:rPr lang="zh-CN" altLang="en-US" sz="2000" dirty="0">
                <a:ea typeface="Noto Sans CJK SC Regular" panose="020B0500000000000000" pitchFamily="34" charset="-128"/>
              </a:rPr>
              <a:t>复习这三个部分中提供的策略：</a:t>
            </a:r>
            <a:r>
              <a:rPr lang="zh-CN" altLang="en-US" sz="2000" i="1" dirty="0">
                <a:ea typeface="Noto Sans CJK SC Regular" panose="020B0500000000000000" pitchFamily="34" charset="-128"/>
              </a:rPr>
              <a:t>改善表达的方法、提升才能的方法以及改善反馈的方法</a:t>
            </a:r>
            <a:r>
              <a:rPr lang="zh-CN" altLang="en-US" sz="2000" dirty="0">
                <a:ea typeface="Noto Sans CJK SC Regular" panose="020B0500000000000000" pitchFamily="34" charset="-128"/>
              </a:rPr>
              <a:t>。</a:t>
            </a:r>
            <a:r>
              <a:rPr lang="zh-CN" altLang="en-US" sz="1400" i="1" dirty="0">
                <a:ea typeface="Noto Sans CJK SC Regular" panose="020B0500000000000000" pitchFamily="34" charset="-128"/>
              </a:rPr>
              <a:t>（仅限在线档案）</a:t>
            </a:r>
            <a:endParaRPr lang="zh-CN" altLang="en-US" sz="1400" dirty="0">
              <a:ea typeface="Noto Sans CJK SC Regular" panose="020B0500000000000000" pitchFamily="34" charset="-128"/>
            </a:endParaRPr>
          </a:p>
          <a:p>
            <a:pPr marL="342900" indent="-342900">
              <a:buFont typeface="Wingdings" panose="05000000000000000000" pitchFamily="2" charset="2"/>
              <a:buChar char="§"/>
              <a:defRPr sz="2000"/>
            </a:pPr>
            <a:r>
              <a:rPr lang="zh-CN" altLang="en-US" dirty="0">
                <a:ea typeface="Noto Sans CJK SC Regular" panose="020B0500000000000000" pitchFamily="34" charset="-128"/>
              </a:rPr>
              <a:t>在每个区域中，决定一到两个你要采取的具体措施，并把它们写下来。</a:t>
            </a:r>
          </a:p>
          <a:p>
            <a:pPr marL="342900" indent="-342900">
              <a:buFont typeface="Wingdings" panose="05000000000000000000" pitchFamily="2" charset="2"/>
              <a:buChar char="§"/>
              <a:defRPr sz="2000"/>
            </a:pPr>
            <a:r>
              <a:rPr lang="zh-CN" altLang="en-US" dirty="0">
                <a:ea typeface="Noto Sans CJK SC Regular" panose="020B0500000000000000" pitchFamily="34" charset="-128"/>
              </a:rPr>
              <a:t>与另一个人（或小组）配对，讨论你的计划。</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54</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pic>
        <p:nvPicPr>
          <p:cNvPr id="6" name="Picture 5" descr="A group of people in a meeting  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D15BB5FD-B1A7-4C42-9F9D-0DAAEB9CA1ED}"/>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zh-CN" sz="1000" smtClean="0">
                <a:solidFill>
                  <a:srgbClr val="898989"/>
                </a:solidFill>
                <a:ea typeface="Noto Sans CJK SC Regular" panose="020B0500000000000000" pitchFamily="34" charset="-128"/>
              </a:rPr>
              <a:pPr algn="r"/>
              <a:t>54</a:t>
            </a:fld>
            <a:endParaRPr lang="zh-CN" altLang="en-US" sz="1000" dirty="0">
              <a:solidFill>
                <a:srgbClr val="898989"/>
              </a:solidFill>
              <a:ea typeface="Noto Sans CJK SC Regular" panose="020B0500000000000000" pitchFamily="34" charset="-128"/>
            </a:endParaRPr>
          </a:p>
        </p:txBody>
      </p:sp>
    </p:spTree>
    <p:extLst>
      <p:ext uri="{BB962C8B-B14F-4D97-AF65-F5344CB8AC3E}">
        <p14:creationId xmlns:p14="http://schemas.microsoft.com/office/powerpoint/2010/main" val="3580774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7222672" cy="1557337"/>
          </a:xfrm>
        </p:spPr>
        <p:txBody>
          <a:bodyPr wrap="square">
            <a:noAutofit/>
          </a:bodyPr>
          <a:lstStyle/>
          <a:p>
            <a:pPr>
              <a:defRPr sz="4000"/>
            </a:pPr>
            <a:r>
              <a:rPr lang="zh-CN" altLang="en-US" dirty="0">
                <a:ea typeface="Noto Sans CJK SC Bold" panose="020B0800000000000000" pitchFamily="34" charset="-128"/>
              </a:rPr>
              <a:t>通过变通能力改善个人效能</a:t>
            </a:r>
            <a:r>
              <a:rPr lang="en-US" altLang="zh-CN" baseline="30000" dirty="0">
                <a:ea typeface="Noto Sans CJK SC Bold" panose="020B0800000000000000" pitchFamily="34" charset="-128"/>
              </a:rPr>
              <a:t>TM</a:t>
            </a:r>
            <a:endParaRPr lang="zh-CN" altLang="en-US" sz="2800" b="0" dirty="0">
              <a:ea typeface="Noto Sans CJK SC Bold" panose="020B0800000000000000" pitchFamily="34" charset="-128"/>
            </a:endParaRPr>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2" name="TextBox 1">
            <a:extLst>
              <a:ext uri="{FF2B5EF4-FFF2-40B4-BE49-F238E27FC236}">
                <a16:creationId xmlns:a16="http://schemas.microsoft.com/office/drawing/2014/main" id="{65C51447-6397-4F21-BF3F-E9B4B7E65743}"/>
              </a:ext>
            </a:extLst>
          </p:cNvPr>
          <p:cNvSpPr txBox="1"/>
          <p:nvPr/>
        </p:nvSpPr>
        <p:spPr>
          <a:xfrm>
            <a:off x="250374" y="6509658"/>
            <a:ext cx="1632857" cy="153888"/>
          </a:xfrm>
          <a:prstGeom prst="rect">
            <a:avLst/>
          </a:prstGeom>
          <a:noFill/>
        </p:spPr>
        <p:txBody>
          <a:bodyPr wrap="square" lIns="0" tIns="0" rIns="0" bIns="0">
            <a:spAutoFit/>
          </a:bodyPr>
          <a:lstStyle/>
          <a:p>
            <a:pPr algn="l">
              <a:defRPr sz="1000"/>
            </a:pPr>
            <a:r>
              <a:rPr lang="en-US" altLang="zh-CN">
                <a:ea typeface="Noto Sans CJK SC Regular" panose="020B0500000000000000" pitchFamily="34" charset="-128"/>
              </a:rPr>
              <a:t>4.0 </a:t>
            </a:r>
            <a:r>
              <a:rPr lang="zh-CN" altLang="en-US">
                <a:ea typeface="Noto Sans CJK SC Regular" panose="020B0500000000000000" pitchFamily="34" charset="-128"/>
              </a:rPr>
              <a:t>版</a:t>
            </a:r>
            <a:endParaRPr lang="zh-CN" altLang="en-US" dirty="0">
              <a:ea typeface="Noto Sans CJK SC Regular" panose="020B0500000000000000" pitchFamily="34" charset="-128"/>
            </a:endParaRPr>
          </a:p>
        </p:txBody>
      </p:sp>
    </p:spTree>
    <p:extLst>
      <p:ext uri="{BB962C8B-B14F-4D97-AF65-F5344CB8AC3E}">
        <p14:creationId xmlns:p14="http://schemas.microsoft.com/office/powerpoint/2010/main" val="1389659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nchorCtr="0">
            <a:noAutofit/>
          </a:bodyPr>
          <a:lstStyle/>
          <a:p>
            <a:pPr algn="ctr">
              <a:defRPr sz="5400"/>
            </a:pPr>
            <a:r>
              <a:rPr lang="zh-CN" altLang="en-US">
                <a:ea typeface="Noto Sans CJK SC Bold" panose="020B0800000000000000" pitchFamily="34" charset="-128"/>
              </a:rPr>
              <a:t>自主性和响应性</a:t>
            </a:r>
            <a:endParaRPr lang="zh-CN" altLang="en-US" dirty="0">
              <a:ea typeface="Noto Sans CJK SC Bold" panose="020B0800000000000000" pitchFamily="34" charset="-128"/>
            </a:endParaRP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6</a:t>
            </a:fld>
            <a:endParaRPr lang="zh-CN" altLang="en-US" dirty="0">
              <a:ea typeface="Noto Sans CJK SC Regular" panose="020B0500000000000000"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zh-CN" altLang="en-US" dirty="0">
                <a:ea typeface="Noto Sans CJK SC Bold" panose="020B0800000000000000" pitchFamily="34" charset="-128"/>
              </a:rPr>
              <a:t>自主性</a:t>
            </a:r>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en-US" altLang="zh-CN" smtClean="0">
                <a:ea typeface="Noto Sans CJK SC Regular" panose="020B0500000000000000" pitchFamily="34" charset="-128"/>
              </a:rPr>
              <a:t>7</a:t>
            </a:fld>
            <a:endParaRPr lang="zh-CN" altLang="en-US" dirty="0">
              <a:ea typeface="Noto Sans CJK SC Regular" panose="020B0500000000000000" pitchFamily="34" charset="-128"/>
            </a:endParaRPr>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zh-CN" altLang="en-US">
                <a:ea typeface="Noto Sans CJK SC Regular" panose="020B0500000000000000" pitchFamily="34" charset="-128"/>
              </a:rPr>
              <a:t>在与他人互动时，我们“征询意见”或“表达意见”的程度</a:t>
            </a:r>
            <a:endParaRPr lang="zh-CN" altLang="en-US" dirty="0">
              <a:ea typeface="Noto Sans CJK SC Regular" panose="020B0500000000000000" pitchFamily="34" charset="-128"/>
            </a:endParaRP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2286079" cy="2623452"/>
            <a:chOff x="663804" y="2586262"/>
            <a:chExt cx="2286079"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2283621" cy="1473315"/>
              <a:chOff x="666262" y="2586262"/>
              <a:chExt cx="2283621"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6" y="2586262"/>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zh-CN" altLang="en-US" dirty="0">
                    <a:solidFill>
                      <a:schemeClr val="tx2"/>
                    </a:solidFill>
                    <a:ea typeface="Noto Sans CJK SC Regular" panose="020B0500000000000000" pitchFamily="34" charset="-128"/>
                  </a:rPr>
                  <a:t>更多</a:t>
                </a:r>
                <a:br>
                  <a:rPr lang="en-US" altLang="zh-CN"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征询意见</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zh-CN" altLang="en-US" dirty="0">
                    <a:solidFill>
                      <a:schemeClr val="accent2"/>
                    </a:solidFill>
                    <a:latin typeface="Noto Sans CJK SC Black" panose="020B0A00000000000000" pitchFamily="34" charset="-128"/>
                    <a:ea typeface="Noto Sans CJK SC Black" panose="020B0A00000000000000" pitchFamily="34" charset="-128"/>
                  </a:rPr>
                  <a:t>征询</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tx2"/>
                    </a:solidFill>
                    <a:ea typeface="Noto Sans CJK SC Regular" panose="020B0500000000000000" pitchFamily="34" charset="-128"/>
                  </a:rPr>
                  <a:t>中带少许</a:t>
                </a:r>
                <a:br>
                  <a:rPr lang="en-US" altLang="zh-CN"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表达</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2151664" cy="2623339"/>
            <a:chOff x="6721129" y="2586262"/>
            <a:chExt cx="2151664"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2150638" cy="1473315"/>
              <a:chOff x="6722155" y="2586262"/>
              <a:chExt cx="2150638"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zh-CN" altLang="en-US" dirty="0">
                    <a:solidFill>
                      <a:schemeClr val="accent2"/>
                    </a:solidFill>
                    <a:latin typeface="Noto Sans CJK SC Black" panose="020B0A00000000000000" pitchFamily="34" charset="-128"/>
                    <a:ea typeface="Noto Sans CJK SC Black" panose="020B0A00000000000000" pitchFamily="34" charset="-128"/>
                  </a:rPr>
                  <a:t>表达</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tx2"/>
                    </a:solidFill>
                    <a:ea typeface="Noto Sans CJK SC Regular" panose="020B0500000000000000" pitchFamily="34" charset="-128"/>
                  </a:rPr>
                  <a:t>中带少许</a:t>
                </a:r>
                <a:br>
                  <a:rPr lang="en-US" altLang="zh-CN"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征询</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2001716" cy="2623339"/>
            <a:chOff x="9767564" y="2586262"/>
            <a:chExt cx="2001716"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2001716" cy="1473315"/>
              <a:chOff x="9767564" y="2586262"/>
              <a:chExt cx="2001716"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5" y="2586262"/>
                <a:ext cx="1777555"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zh-CN" altLang="en-US" dirty="0">
                    <a:solidFill>
                      <a:schemeClr val="tx2"/>
                    </a:solidFill>
                    <a:ea typeface="Noto Sans CJK SC Regular" panose="020B0500000000000000" pitchFamily="34" charset="-128"/>
                  </a:rPr>
                  <a:t>更多</a:t>
                </a:r>
                <a:br>
                  <a:rPr lang="en-US" altLang="zh-CN"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表达意见</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zh-CN" altLang="en-US" sz="1800" dirty="0">
                  <a:solidFill>
                    <a:schemeClr val="bg1"/>
                  </a:solidFill>
                  <a:ea typeface="Noto Sans CJK SC Regular" panose="020B0500000000000000" pitchFamily="34" charset="-128"/>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zh-CN" altLang="en-US">
                <a:ea typeface="Noto Sans CJK SC Bold" panose="020B0800000000000000" pitchFamily="34" charset="-128"/>
              </a:rPr>
              <a:t>自主性行为</a:t>
            </a:r>
            <a:endParaRPr lang="zh-CN" altLang="en-US" dirty="0">
              <a:ea typeface="Noto Sans CJK SC Bold" panose="020B0800000000000000" pitchFamily="34" charset="-128"/>
            </a:endParaRP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256117" y="228600"/>
            <a:ext cx="7707284" cy="5798126"/>
          </a:xfrm>
        </p:spPr>
        <p:txBody>
          <a:body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en-US" altLang="zh-CN" smtClean="0">
                <a:ea typeface="Noto Sans CJK SC Regular" panose="020B0500000000000000" pitchFamily="34" charset="-128"/>
              </a:rPr>
              <a:t>8</a:t>
            </a:fld>
            <a:endParaRPr lang="zh-CN" altLang="en-US" dirty="0">
              <a:ea typeface="Noto Sans CJK SC Regular" panose="020B0500000000000000" pitchFamily="34" charset="-128"/>
            </a:endParaRPr>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433172034"/>
              </p:ext>
            </p:extLst>
          </p:nvPr>
        </p:nvGraphicFramePr>
        <p:xfrm>
          <a:off x="7077866" y="5220646"/>
          <a:ext cx="2066063" cy="429684"/>
        </p:xfrm>
        <a:graphic>
          <a:graphicData uri="http://schemas.openxmlformats.org/drawingml/2006/table">
            <a:tbl>
              <a:tblPr>
                <a:tableStyleId>{5FD0F851-EC5A-4D38-B0AD-8093EC10F338}</a:tableStyleId>
              </a:tblPr>
              <a:tblGrid>
                <a:gridCol w="513559">
                  <a:extLst>
                    <a:ext uri="{9D8B030D-6E8A-4147-A177-3AD203B41FA5}">
                      <a16:colId xmlns:a16="http://schemas.microsoft.com/office/drawing/2014/main" val="3316520189"/>
                    </a:ext>
                  </a:extLst>
                </a:gridCol>
                <a:gridCol w="1552504">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baseline="0" dirty="0" err="1">
                          <a:ea typeface="Noto Sans CJK SC Regular" panose="020B0500000000000000" pitchFamily="34" charset="-128"/>
                        </a:rPr>
                        <a:t>做的</a:t>
                      </a:r>
                      <a:endParaRPr baseline="0" dirty="0">
                        <a:ea typeface="Noto Sans CJK SC Regular" panose="020B0500000000000000" pitchFamily="34" charset="-128"/>
                      </a:endParaRPr>
                    </a:p>
                  </a:txBody>
                  <a:tcPr marL="0" marR="0" marT="0" marB="0" anchor="ctr">
                    <a:solidFill>
                      <a:schemeClr val="accent2"/>
                    </a:solidFill>
                  </a:tcPr>
                </a:tc>
                <a:tc>
                  <a:txBody>
                    <a:bodyPr/>
                    <a:lstStyle/>
                    <a:p>
                      <a:pPr>
                        <a:defRPr>
                          <a:solidFill>
                            <a:schemeClr val="accent6"/>
                          </a:solidFill>
                        </a:defRPr>
                      </a:pPr>
                      <a:r>
                        <a:rPr baseline="0" dirty="0" err="1">
                          <a:ea typeface="Noto Sans CJK SC Regular" panose="020B0500000000000000" pitchFamily="34" charset="-128"/>
                        </a:rPr>
                        <a:t>非言语行为</a:t>
                      </a:r>
                      <a:endParaRPr baseline="0" dirty="0">
                        <a:ea typeface="Noto Sans CJK SC Regular" panose="020B0500000000000000" pitchFamily="34" charset="-128"/>
                      </a:endParaRPr>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1902280474"/>
              </p:ext>
            </p:extLst>
          </p:nvPr>
        </p:nvGraphicFramePr>
        <p:xfrm>
          <a:off x="7044337" y="630239"/>
          <a:ext cx="2068901" cy="429684"/>
        </p:xfrm>
        <a:graphic>
          <a:graphicData uri="http://schemas.openxmlformats.org/drawingml/2006/table">
            <a:tbl>
              <a:tblPr>
                <a:tableStyleId>{5FD0F851-EC5A-4D38-B0AD-8093EC10F338}</a:tableStyleId>
              </a:tblPr>
              <a:tblGrid>
                <a:gridCol w="547088">
                  <a:extLst>
                    <a:ext uri="{9D8B030D-6E8A-4147-A177-3AD203B41FA5}">
                      <a16:colId xmlns:a16="http://schemas.microsoft.com/office/drawing/2014/main" val="3316520189"/>
                    </a:ext>
                  </a:extLst>
                </a:gridCol>
                <a:gridCol w="1521813">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dirty="0" err="1">
                          <a:latin typeface="Noto Sans CJK SC Regular" panose="020B0500000000000000" pitchFamily="34" charset="-128"/>
                          <a:ea typeface="Noto Sans CJK SC Regular" panose="020B0500000000000000" pitchFamily="34" charset="-128"/>
                        </a:rPr>
                        <a:t>说的</a:t>
                      </a:r>
                      <a:endParaRPr dirty="0">
                        <a:latin typeface="Noto Sans CJK SC Regular" panose="020B0500000000000000" pitchFamily="34" charset="-128"/>
                        <a:ea typeface="Noto Sans CJK SC Regular" panose="020B0500000000000000" pitchFamily="34" charset="-128"/>
                      </a:endParaRPr>
                    </a:p>
                  </a:txBody>
                  <a:tcPr marL="0" marR="0" marT="0" marB="0" anchor="ctr">
                    <a:solidFill>
                      <a:schemeClr val="accent2"/>
                    </a:solidFill>
                  </a:tcPr>
                </a:tc>
                <a:tc>
                  <a:txBody>
                    <a:bodyPr/>
                    <a:lstStyle/>
                    <a:p>
                      <a:pPr>
                        <a:defRPr>
                          <a:solidFill>
                            <a:schemeClr val="accent6"/>
                          </a:solidFill>
                        </a:defRPr>
                      </a:pPr>
                      <a:r>
                        <a:rPr dirty="0" err="1">
                          <a:latin typeface="Noto Sans CJK SC Regular" panose="020B0500000000000000" pitchFamily="34" charset="-128"/>
                          <a:ea typeface="Noto Sans CJK SC Regular" panose="020B0500000000000000" pitchFamily="34" charset="-128"/>
                        </a:rPr>
                        <a:t>言语行为</a:t>
                      </a:r>
                      <a:endParaRPr dirty="0">
                        <a:latin typeface="Noto Sans CJK SC Regular" panose="020B0500000000000000" pitchFamily="34" charset="-128"/>
                        <a:ea typeface="Noto Sans CJK SC Regular" panose="020B0500000000000000" pitchFamily="34" charset="-128"/>
                      </a:endParaRPr>
                    </a:p>
                  </a:txBody>
                  <a:tcPr anchor="ct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775858" y="1304327"/>
            <a:ext cx="4512433" cy="417436"/>
            <a:chOff x="5775858" y="1271077"/>
            <a:chExt cx="4512433"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619875" y="1271077"/>
              <a:ext cx="2917825" cy="417436"/>
              <a:chOff x="6696075" y="1461560"/>
              <a:chExt cx="3295650"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a:ea typeface="Noto Sans CJK SC Regular" panose="020B0500000000000000" pitchFamily="34" charset="-128"/>
                  </a:rPr>
                  <a:t>语速</a:t>
                </a:r>
                <a:endParaRPr lang="zh-CN" altLang="en-US" dirty="0">
                  <a:ea typeface="Noto Sans CJK SC Regular" panose="020B0500000000000000" pitchFamily="34" charset="-128"/>
                </a:endParaRP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775858" y="1341295"/>
              <a:ext cx="461665" cy="276999"/>
            </a:xfrm>
            <a:prstGeom prst="rect">
              <a:avLst/>
            </a:prstGeom>
            <a:noFill/>
          </p:spPr>
          <p:txBody>
            <a:bodyPr wrap="none" lIns="0" tIns="0" rIns="0" bIns="0">
              <a:spAutoFit/>
            </a:bodyPr>
            <a:lstStyle/>
            <a:p>
              <a:pPr algn="r">
                <a:defRPr>
                  <a:solidFill>
                    <a:schemeClr val="tx2"/>
                  </a:solidFill>
                </a:defRPr>
              </a:pPr>
              <a:r>
                <a:rPr lang="zh-CN" altLang="en-US">
                  <a:ea typeface="Noto Sans CJK SC Regular" panose="020B0500000000000000" pitchFamily="34" charset="-128"/>
                </a:rPr>
                <a:t>较慢</a:t>
              </a:r>
              <a:endParaRPr lang="zh-CN" altLang="en-US" dirty="0">
                <a:ea typeface="Noto Sans CJK SC Regular" panose="020B0500000000000000" pitchFamily="34" charset="-128"/>
              </a:endParaRPr>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461665" cy="276999"/>
            </a:xfrm>
            <a:prstGeom prst="rect">
              <a:avLst/>
            </a:prstGeom>
            <a:noFill/>
          </p:spPr>
          <p:txBody>
            <a:bodyPr wrap="none" lIns="0" tIns="0" rIns="0" bIns="0">
              <a:spAutoFit/>
            </a:bodyPr>
            <a:lstStyle/>
            <a:p>
              <a:pPr>
                <a:defRPr>
                  <a:solidFill>
                    <a:schemeClr val="tx2"/>
                  </a:solidFill>
                </a:defRPr>
              </a:pPr>
              <a:r>
                <a:rPr lang="zh-CN" altLang="en-US">
                  <a:ea typeface="Noto Sans CJK SC Regular" panose="020B0500000000000000" pitchFamily="34" charset="-128"/>
                </a:rPr>
                <a:t>较快</a:t>
              </a:r>
              <a:endParaRPr lang="zh-CN" altLang="en-US" dirty="0">
                <a:ea typeface="Noto Sans CJK SC Regular" panose="020B0500000000000000" pitchFamily="34" charset="-128"/>
              </a:endParaRPr>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739332" y="1797962"/>
            <a:ext cx="4799128" cy="417436"/>
            <a:chOff x="5739332" y="1764712"/>
            <a:chExt cx="4799128"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619875" y="1764712"/>
              <a:ext cx="2917825" cy="417436"/>
              <a:chOff x="6696075" y="1461560"/>
              <a:chExt cx="329565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dirty="0">
                    <a:ea typeface="Noto Sans CJK SC Regular" panose="020B0500000000000000" pitchFamily="34" charset="-128"/>
                  </a:rPr>
                  <a:t>说话数量</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739332" y="1834931"/>
              <a:ext cx="498191" cy="276999"/>
            </a:xfrm>
            <a:prstGeom prst="rect">
              <a:avLst/>
            </a:prstGeom>
            <a:noFill/>
          </p:spPr>
          <p:txBody>
            <a:bodyPr wrap="square" lIns="0" tIns="0" rIns="0" bIns="0">
              <a:spAutoFit/>
            </a:bodyPr>
            <a:lstStyle/>
            <a:p>
              <a:pPr algn="r">
                <a:defRPr>
                  <a:solidFill>
                    <a:schemeClr val="tx2"/>
                  </a:solidFill>
                </a:defRPr>
              </a:pPr>
              <a:r>
                <a:rPr lang="zh-CN" altLang="en-US">
                  <a:ea typeface="Noto Sans CJK SC Regular" panose="020B0500000000000000" pitchFamily="34" charset="-128"/>
                </a:rPr>
                <a:t>较少</a:t>
              </a:r>
              <a:endParaRPr lang="zh-CN" altLang="en-US" dirty="0">
                <a:ea typeface="Noto Sans CJK SC Regular" panose="020B0500000000000000" pitchFamily="34" charset="-128"/>
              </a:endParaRP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76999"/>
            </a:xfrm>
            <a:prstGeom prst="rect">
              <a:avLst/>
            </a:prstGeom>
            <a:noFill/>
          </p:spPr>
          <p:txBody>
            <a:bodyPr wrap="square" lIns="0" tIns="0" rIns="0" bIns="0">
              <a:spAutoFit/>
            </a:bodyPr>
            <a:lstStyle/>
            <a:p>
              <a:pPr>
                <a:defRPr>
                  <a:solidFill>
                    <a:schemeClr val="tx2"/>
                  </a:solidFill>
                </a:defRPr>
              </a:pPr>
              <a:r>
                <a:rPr lang="zh-CN" altLang="en-US">
                  <a:ea typeface="Noto Sans CJK SC Regular" panose="020B0500000000000000" pitchFamily="34" charset="-128"/>
                </a:rPr>
                <a:t>较多</a:t>
              </a:r>
              <a:endParaRPr lang="zh-CN" altLang="en-US" dirty="0">
                <a:ea typeface="Noto Sans CJK SC Regular" panose="020B0500000000000000" pitchFamily="34" charset="-128"/>
              </a:endParaRPr>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5407026" y="2291597"/>
            <a:ext cx="5250097" cy="417436"/>
            <a:chOff x="5407026" y="2258347"/>
            <a:chExt cx="5250097"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19875" y="2258347"/>
              <a:ext cx="2917825" cy="417436"/>
              <a:chOff x="6696075" y="1461560"/>
              <a:chExt cx="329565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dirty="0">
                    <a:ea typeface="Noto Sans CJK SC Regular" panose="020B0500000000000000" pitchFamily="34" charset="-128"/>
                  </a:rPr>
                  <a:t>说话音量</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5407026" y="2328566"/>
              <a:ext cx="830497" cy="276999"/>
            </a:xfrm>
            <a:prstGeom prst="rect">
              <a:avLst/>
            </a:prstGeom>
            <a:noFill/>
          </p:spPr>
          <p:txBody>
            <a:bodyPr wrap="square" lIns="0" tIns="0" rIns="0" bIns="0">
              <a:spAutoFit/>
            </a:bodyPr>
            <a:lstStyle/>
            <a:p>
              <a:pPr algn="r">
                <a:defRPr>
                  <a:solidFill>
                    <a:schemeClr val="tx2"/>
                  </a:solidFill>
                </a:defRPr>
              </a:pPr>
              <a:r>
                <a:rPr lang="zh-CN" altLang="en-US">
                  <a:ea typeface="Noto Sans CJK SC Regular" panose="020B0500000000000000" pitchFamily="34" charset="-128"/>
                </a:rPr>
                <a:t>较安静</a:t>
              </a:r>
              <a:endParaRPr lang="zh-CN" altLang="en-US" dirty="0">
                <a:ea typeface="Noto Sans CJK SC Regular" panose="020B0500000000000000" pitchFamily="34" charset="-128"/>
              </a:endParaRP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830497" cy="276999"/>
            </a:xfrm>
            <a:prstGeom prst="rect">
              <a:avLst/>
            </a:prstGeom>
            <a:noFill/>
          </p:spPr>
          <p:txBody>
            <a:bodyPr wrap="square" lIns="0" tIns="0" rIns="0" bIns="0">
              <a:spAutoFit/>
            </a:bodyPr>
            <a:lstStyle/>
            <a:p>
              <a:pPr>
                <a:defRPr>
                  <a:solidFill>
                    <a:schemeClr val="tx2"/>
                  </a:solidFill>
                </a:defRPr>
              </a:pPr>
              <a:r>
                <a:rPr lang="zh-CN" altLang="en-US">
                  <a:ea typeface="Noto Sans CJK SC Regular" panose="020B0500000000000000" pitchFamily="34" charset="-128"/>
                </a:rPr>
                <a:t>较吵闹</a:t>
              </a:r>
              <a:endParaRPr lang="zh-CN" altLang="en-US" dirty="0">
                <a:ea typeface="Noto Sans CJK SC Regular" panose="020B0500000000000000" pitchFamily="34" charset="-128"/>
              </a:endParaRP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806549" y="3565857"/>
            <a:ext cx="4743265" cy="417436"/>
            <a:chOff x="5806549" y="3432857"/>
            <a:chExt cx="4743265"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50566" y="3432857"/>
              <a:ext cx="2917825" cy="417436"/>
              <a:chOff x="6696075" y="1461560"/>
              <a:chExt cx="329565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a:ea typeface="Noto Sans CJK SC Regular" panose="020B0500000000000000" pitchFamily="34" charset="-128"/>
                  </a:rPr>
                  <a:t>手部动作</a:t>
                </a:r>
                <a:endParaRPr lang="zh-CN" altLang="en-US" dirty="0">
                  <a:ea typeface="Noto Sans CJK SC Regular" panose="020B0500000000000000" pitchFamily="34" charset="-128"/>
                </a:endParaRP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806549" y="3503075"/>
              <a:ext cx="461665" cy="276999"/>
            </a:xfrm>
            <a:prstGeom prst="rect">
              <a:avLst/>
            </a:prstGeom>
            <a:noFill/>
          </p:spPr>
          <p:txBody>
            <a:bodyPr wrap="none" lIns="0" tIns="0" rIns="0" bIns="0">
              <a:spAutoFit/>
            </a:bodyPr>
            <a:lstStyle/>
            <a:p>
              <a:pPr algn="r">
                <a:defRPr>
                  <a:solidFill>
                    <a:schemeClr val="tx2"/>
                  </a:solidFill>
                </a:defRPr>
              </a:pPr>
              <a:r>
                <a:rPr lang="zh-CN" altLang="en-US" dirty="0">
                  <a:ea typeface="Noto Sans CJK SC Regular" panose="020B0500000000000000" pitchFamily="34" charset="-128"/>
                </a:rPr>
                <a:t>放松</a:t>
              </a:r>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692497" cy="276999"/>
            </a:xfrm>
            <a:prstGeom prst="rect">
              <a:avLst/>
            </a:prstGeom>
            <a:noFill/>
          </p:spPr>
          <p:txBody>
            <a:bodyPr wrap="none" lIns="0" tIns="0" rIns="0" bIns="0">
              <a:spAutoFit/>
            </a:bodyPr>
            <a:lstStyle/>
            <a:p>
              <a:pPr>
                <a:defRPr>
                  <a:solidFill>
                    <a:schemeClr val="tx2"/>
                  </a:solidFill>
                </a:defRPr>
              </a:pPr>
              <a:r>
                <a:rPr lang="zh-CN" altLang="en-US">
                  <a:ea typeface="Noto Sans CJK SC Regular" panose="020B0500000000000000" pitchFamily="34" charset="-128"/>
                </a:rPr>
                <a:t>指令性</a:t>
              </a:r>
              <a:endParaRPr lang="zh-CN" altLang="en-US" dirty="0">
                <a:ea typeface="Noto Sans CJK SC Regular" panose="020B0500000000000000" pitchFamily="34" charset="-128"/>
              </a:endParaRPr>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5048251" y="4059492"/>
            <a:ext cx="6391274" cy="417436"/>
            <a:chOff x="5048251" y="3926492"/>
            <a:chExt cx="6391274" cy="417436"/>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50566" y="3926492"/>
              <a:ext cx="2917825" cy="417436"/>
              <a:chOff x="6696075" y="1461560"/>
              <a:chExt cx="3295650"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a:ea typeface="Noto Sans CJK SC Regular" panose="020B0500000000000000" pitchFamily="34" charset="-128"/>
                  </a:rPr>
                  <a:t>身体姿势</a:t>
                </a:r>
                <a:endParaRPr lang="zh-CN" altLang="en-US" dirty="0">
                  <a:ea typeface="Noto Sans CJK SC Regular" panose="020B0500000000000000" pitchFamily="34" charset="-128"/>
                </a:endParaRP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5048251" y="3996711"/>
              <a:ext cx="1219964" cy="276999"/>
            </a:xfrm>
            <a:prstGeom prst="rect">
              <a:avLst/>
            </a:prstGeom>
            <a:noFill/>
          </p:spPr>
          <p:txBody>
            <a:bodyPr wrap="square" lIns="0" tIns="0" rIns="0" bIns="0">
              <a:spAutoFit/>
            </a:bodyPr>
            <a:lstStyle/>
            <a:p>
              <a:pPr algn="r">
                <a:defRPr>
                  <a:solidFill>
                    <a:schemeClr val="tx2"/>
                  </a:solidFill>
                </a:defRPr>
              </a:pPr>
              <a:r>
                <a:rPr lang="zh-CN" altLang="en-US">
                  <a:ea typeface="Noto Sans CJK SC Regular" panose="020B0500000000000000" pitchFamily="34" charset="-128"/>
                </a:rPr>
                <a:t>身体后倾</a:t>
              </a:r>
              <a:endParaRPr lang="zh-CN" altLang="en-US" dirty="0">
                <a:ea typeface="Noto Sans CJK SC Regular" panose="020B0500000000000000" pitchFamily="34" charset="-128"/>
              </a:endParaRP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996711"/>
              <a:ext cx="1582208" cy="276999"/>
            </a:xfrm>
            <a:prstGeom prst="rect">
              <a:avLst/>
            </a:prstGeom>
            <a:noFill/>
          </p:spPr>
          <p:txBody>
            <a:bodyPr wrap="square" lIns="0" tIns="0" rIns="0" bIns="0">
              <a:spAutoFit/>
            </a:bodyPr>
            <a:lstStyle/>
            <a:p>
              <a:pPr>
                <a:defRPr>
                  <a:solidFill>
                    <a:schemeClr val="tx2"/>
                  </a:solidFill>
                </a:defRPr>
              </a:pPr>
              <a:r>
                <a:rPr lang="zh-CN" altLang="en-US">
                  <a:ea typeface="Noto Sans CJK SC Regular" panose="020B0500000000000000" pitchFamily="34" charset="-128"/>
                </a:rPr>
                <a:t>身体前倾</a:t>
              </a:r>
              <a:endParaRPr lang="zh-CN" altLang="en-US" dirty="0">
                <a:ea typeface="Noto Sans CJK SC Regular" panose="020B0500000000000000" pitchFamily="34" charset="-128"/>
              </a:endParaRP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50566" y="4420127"/>
              <a:ext cx="2917825" cy="417436"/>
              <a:chOff x="6696075" y="1461560"/>
              <a:chExt cx="3295650"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zh-CN" altLang="en-US" dirty="0">
                    <a:ea typeface="Noto Sans CJK SC Regular" panose="020B0500000000000000" pitchFamily="34" charset="-128"/>
                  </a:rPr>
                  <a:t>目光接触</a:t>
                </a:r>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76999"/>
            </a:xfrm>
            <a:prstGeom prst="rect">
              <a:avLst/>
            </a:prstGeom>
            <a:noFill/>
          </p:spPr>
          <p:txBody>
            <a:bodyPr wrap="square" lIns="0" tIns="0" rIns="0" bIns="0">
              <a:spAutoFit/>
            </a:bodyPr>
            <a:lstStyle/>
            <a:p>
              <a:pPr algn="r">
                <a:defRPr>
                  <a:solidFill>
                    <a:schemeClr val="tx2"/>
                  </a:solidFill>
                </a:defRPr>
              </a:pPr>
              <a:r>
                <a:rPr lang="zh-CN" altLang="en-US">
                  <a:ea typeface="Noto Sans CJK SC Regular" panose="020B0500000000000000" pitchFamily="34" charset="-128"/>
                </a:rPr>
                <a:t>不太直接</a:t>
              </a:r>
              <a:endParaRPr lang="zh-CN" altLang="en-US" dirty="0">
                <a:ea typeface="Noto Sans CJK SC Regular" panose="020B0500000000000000" pitchFamily="34" charset="-128"/>
              </a:endParaRP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a:spAutoFit/>
            </a:bodyPr>
            <a:lstStyle/>
            <a:p>
              <a:pPr>
                <a:defRPr>
                  <a:solidFill>
                    <a:schemeClr val="tx2"/>
                  </a:solidFill>
                </a:defRPr>
              </a:pPr>
              <a:r>
                <a:rPr lang="zh-CN" altLang="en-US">
                  <a:ea typeface="Noto Sans CJK SC Regular" panose="020B0500000000000000" pitchFamily="34" charset="-128"/>
                </a:rPr>
                <a:t>较为直接</a:t>
              </a:r>
              <a:endParaRPr lang="zh-CN" altLang="en-US" dirty="0">
                <a:ea typeface="Noto Sans CJK SC Regular" panose="020B0500000000000000" pitchFamily="34" charset="-128"/>
              </a:endParaRPr>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334253" y="2990377"/>
            <a:ext cx="7480306" cy="276999"/>
            <a:chOff x="4334253" y="2957127"/>
            <a:chExt cx="7480306" cy="276999"/>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dirty="0">
                <a:solidFill>
                  <a:schemeClr val="bg1"/>
                </a:solidFill>
                <a:ea typeface="Noto Sans CJK SC Regular" panose="020B0500000000000000" pitchFamily="34" charset="-128"/>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334253" y="2957127"/>
              <a:ext cx="923331" cy="276999"/>
            </a:xfrm>
            <a:prstGeom prst="rect">
              <a:avLst/>
            </a:prstGeom>
            <a:noFill/>
          </p:spPr>
          <p:txBody>
            <a:bodyPr wrap="none" lIns="0" tIns="0" rIns="0" bIns="0">
              <a:spAutoFit/>
            </a:bodyPr>
            <a:lstStyle/>
            <a:p>
              <a:pPr algn="r">
                <a:defRPr>
                  <a:solidFill>
                    <a:schemeClr val="tx2"/>
                  </a:solidFill>
                </a:defRPr>
              </a:pPr>
              <a:r>
                <a:rPr lang="zh-CN" altLang="en-US">
                  <a:ea typeface="Noto Sans CJK SC Regular" panose="020B0500000000000000" pitchFamily="34" charset="-128"/>
                </a:rPr>
                <a:t>征询意见</a:t>
              </a:r>
              <a:endParaRPr lang="zh-CN" altLang="en-US" dirty="0">
                <a:ea typeface="Noto Sans CJK SC Regular" panose="020B0500000000000000" pitchFamily="34" charset="-128"/>
              </a:endParaRP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57127"/>
              <a:ext cx="923330" cy="276999"/>
            </a:xfrm>
            <a:prstGeom prst="rect">
              <a:avLst/>
            </a:prstGeom>
            <a:noFill/>
          </p:spPr>
          <p:txBody>
            <a:bodyPr wrap="none" lIns="0" tIns="0" rIns="0" bIns="0">
              <a:spAutoFit/>
            </a:bodyPr>
            <a:lstStyle/>
            <a:p>
              <a:pPr>
                <a:defRPr>
                  <a:solidFill>
                    <a:schemeClr val="tx2"/>
                  </a:solidFill>
                </a:defRPr>
              </a:pPr>
              <a:r>
                <a:rPr lang="zh-CN" altLang="en-US">
                  <a:ea typeface="Noto Sans CJK SC Regular" panose="020B0500000000000000" pitchFamily="34" charset="-128"/>
                </a:rPr>
                <a:t>表达意见</a:t>
              </a:r>
              <a:endParaRPr lang="zh-CN" altLang="en-US" dirty="0">
                <a:ea typeface="Noto Sans CJK SC Regular" panose="020B0500000000000000" pitchFamily="34" charset="-128"/>
              </a:endParaRPr>
            </a:p>
          </p:txBody>
        </p:sp>
      </p:grpSp>
    </p:spTree>
    <p:extLst>
      <p:ext uri="{BB962C8B-B14F-4D97-AF65-F5344CB8AC3E}">
        <p14:creationId xmlns:p14="http://schemas.microsoft.com/office/powerpoint/2010/main" val="2771819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wrap="square">
            <a:noAutofit/>
          </a:bodyPr>
          <a:lstStyle/>
          <a:p>
            <a:r>
              <a:rPr lang="zh-CN" altLang="en-US">
                <a:ea typeface="Noto Sans CJK SC Bold" panose="020B0800000000000000" pitchFamily="34" charset="-128"/>
              </a:rPr>
              <a:t>响应性</a:t>
            </a:r>
            <a:endParaRPr lang="zh-CN" altLang="en-US" dirty="0">
              <a:ea typeface="Noto Sans CJK SC Bold" panose="020B0800000000000000" pitchFamily="34" charset="-128"/>
            </a:endParaRP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a:xfrm>
            <a:off x="4170363" y="228601"/>
            <a:ext cx="7793037" cy="5715000"/>
          </a:xfrm>
        </p:spPr>
        <p:txBody>
          <a:bodyPr wrap="square">
            <a:noAutofit/>
          </a:bodyPr>
          <a:lstStyle/>
          <a:p>
            <a:r>
              <a:rPr lang="zh-CN" altLang="en-US" dirty="0">
                <a:ea typeface="Noto Sans CJK SC Regular" panose="020B0500000000000000" pitchFamily="34" charset="-128"/>
              </a:rPr>
              <a:t> </a:t>
            </a:r>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333750" cy="3590926"/>
          </a:xfrm>
        </p:spPr>
        <p:txBody>
          <a:bodyPr wrap="square">
            <a:noAutofit/>
          </a:bodyPr>
          <a:lstStyle/>
          <a:p>
            <a:pPr>
              <a:defRPr sz="2200">
                <a:solidFill>
                  <a:schemeClr val="tx2"/>
                </a:solidFill>
              </a:defRPr>
            </a:pPr>
            <a:r>
              <a:rPr lang="zh-CN" altLang="en-US" dirty="0">
                <a:ea typeface="Noto Sans CJK SC Regular" panose="020B0500000000000000" pitchFamily="34" charset="-128"/>
              </a:rPr>
              <a:t>在与他人互动时，我们控制或流露情绪的程度</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wrap="square">
            <a:noAutofit/>
          </a:bodyPr>
          <a:lstStyle/>
          <a:p>
            <a:pPr algn="l"/>
            <a:r>
              <a:rPr lang="en-US" altLang="zh-CN" dirty="0">
                <a:ea typeface="Noto Sans CJK SC Regular" panose="020B0500000000000000" pitchFamily="34" charset="-128"/>
              </a:rPr>
              <a:t>© TRACOM </a:t>
            </a:r>
            <a:r>
              <a:rPr lang="zh-CN" altLang="en-US" dirty="0">
                <a:ea typeface="Noto Sans CJK SC Regular" panose="020B0500000000000000" pitchFamily="34" charset="-128"/>
              </a:rPr>
              <a:t>公司。保留所有权利。</a:t>
            </a:r>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wrap="square">
            <a:noAutofit/>
          </a:bodyPr>
          <a:lstStyle/>
          <a:p>
            <a:fld id="{1B1CF60C-C85D-47C0-8597-E3BF95F18FA3}" type="slidenum">
              <a:rPr lang="en-US" altLang="zh-CN" smtClean="0">
                <a:ea typeface="Noto Sans CJK SC Regular" panose="020B0500000000000000" pitchFamily="34" charset="-128"/>
              </a:rPr>
              <a:t>9</a:t>
            </a:fld>
            <a:endParaRPr lang="zh-CN" altLang="en-US" dirty="0">
              <a:ea typeface="Noto Sans CJK SC Regular" panose="020B0500000000000000" pitchFamily="34" charset="-128"/>
            </a:endParaRPr>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zh-CN" altLang="en-US">
                <a:ea typeface="Noto Sans CJK SC Regular" panose="020B0500000000000000" pitchFamily="34" charset="-128"/>
              </a:rPr>
              <a:t> </a:t>
            </a:r>
            <a:endParaRPr lang="zh-CN" altLang="en-US" dirty="0">
              <a:ea typeface="Noto Sans CJK SC Regular" panose="020B0500000000000000" pitchFamily="34" charset="-128"/>
            </a:endParaRPr>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5" y="939196"/>
            <a:ext cx="2493363" cy="836611"/>
            <a:chOff x="6619875" y="1067878"/>
            <a:chExt cx="24933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zh-CN" altLang="en-US" sz="1800" dirty="0">
                  <a:solidFill>
                    <a:schemeClr val="tx2"/>
                  </a:solidFill>
                  <a:ea typeface="Noto Sans CJK SC Regular" panose="020B0500000000000000" pitchFamily="34" charset="-128"/>
                </a:rPr>
                <a:t>较为</a:t>
              </a:r>
              <a:br>
                <a:rPr lang="en-US" altLang="zh-CN" sz="1800"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控制</a:t>
              </a:r>
              <a:br>
                <a:rPr lang="en-US" altLang="zh-CN" dirty="0">
                  <a:solidFill>
                    <a:schemeClr val="accent2"/>
                  </a:solidFill>
                  <a:latin typeface="Noto Sans CJK SC Black" panose="020B0A00000000000000" pitchFamily="34" charset="-128"/>
                  <a:ea typeface="Noto Sans CJK SC Black" panose="020B0A00000000000000" pitchFamily="34" charset="-128"/>
                </a:rPr>
              </a:br>
              <a:r>
                <a:rPr lang="zh-CN" altLang="en-US" dirty="0">
                  <a:solidFill>
                    <a:schemeClr val="tx2"/>
                  </a:solidFill>
                  <a:ea typeface="Noto Sans CJK SC Regular" panose="020B0500000000000000" pitchFamily="34" charset="-128"/>
                </a:rPr>
                <a:t>情绪</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5" y="2133272"/>
            <a:ext cx="2493363" cy="836611"/>
            <a:chOff x="6624990" y="2020889"/>
            <a:chExt cx="249336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zh-CN" altLang="en-US" dirty="0">
                  <a:solidFill>
                    <a:schemeClr val="accent2"/>
                  </a:solidFill>
                  <a:latin typeface="Noto Sans CJK SC Black" panose="020B0A00000000000000" pitchFamily="34" charset="-128"/>
                  <a:ea typeface="Noto Sans CJK SC Black" panose="020B0A00000000000000" pitchFamily="34" charset="-128"/>
                </a:rPr>
                <a:t>控制</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tx2"/>
                  </a:solidFill>
                  <a:ea typeface="Noto Sans CJK SC Regular" panose="020B0500000000000000" pitchFamily="34" charset="-128"/>
                </a:rPr>
                <a:t>中带少许</a:t>
              </a:r>
              <a:br>
                <a:rPr lang="en-US" altLang="zh-CN" dirty="0">
                  <a:solidFill>
                    <a:schemeClr val="tx2"/>
                  </a:solidFill>
                  <a:ea typeface="Noto Sans CJK SC Regular" panose="020B0500000000000000" pitchFamily="34" charset="-128"/>
                </a:rPr>
              </a:br>
              <a:r>
                <a:rPr lang="zh-CN" altLang="en-US" dirty="0">
                  <a:solidFill>
                    <a:schemeClr val="accent2"/>
                  </a:solidFill>
                  <a:ea typeface="Noto Sans CJK SC Regular" panose="020B0500000000000000" pitchFamily="34" charset="-128"/>
                </a:rPr>
                <a:t>流露</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5" y="3327348"/>
            <a:ext cx="2493363" cy="836611"/>
            <a:chOff x="6619875" y="2921246"/>
            <a:chExt cx="249336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zh-CN" altLang="en-US" dirty="0">
                  <a:solidFill>
                    <a:schemeClr val="accent2"/>
                  </a:solidFill>
                  <a:latin typeface="Noto Sans CJK SC Black" panose="020B0A00000000000000" pitchFamily="34" charset="-128"/>
                  <a:ea typeface="Noto Sans CJK SC Black" panose="020B0A00000000000000" pitchFamily="34" charset="-128"/>
                </a:rPr>
                <a:t>流露</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tx2"/>
                  </a:solidFill>
                  <a:ea typeface="Noto Sans CJK SC Regular" panose="020B0500000000000000" pitchFamily="34" charset="-128"/>
                </a:rPr>
                <a:t>中带少许</a:t>
              </a:r>
              <a:br>
                <a:rPr lang="en-US" altLang="zh-CN" dirty="0">
                  <a:solidFill>
                    <a:schemeClr val="tx2"/>
                  </a:solidFill>
                  <a:ea typeface="Noto Sans CJK SC Regular" panose="020B0500000000000000" pitchFamily="34" charset="-128"/>
                </a:rPr>
              </a:br>
              <a:r>
                <a:rPr lang="zh-CN" altLang="en-US" dirty="0">
                  <a:solidFill>
                    <a:schemeClr val="accent2"/>
                  </a:solidFill>
                  <a:ea typeface="Noto Sans CJK SC Regular" panose="020B0500000000000000" pitchFamily="34" charset="-128"/>
                </a:rPr>
                <a:t>控制</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5" y="4521424"/>
            <a:ext cx="2493363" cy="836611"/>
            <a:chOff x="6619875" y="3822472"/>
            <a:chExt cx="24933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zh-CN" altLang="en-US" dirty="0">
                  <a:solidFill>
                    <a:schemeClr val="tx2"/>
                  </a:solidFill>
                  <a:ea typeface="Noto Sans CJK SC Regular" panose="020B0500000000000000" pitchFamily="34" charset="-128"/>
                </a:rPr>
                <a:t>较为</a:t>
              </a:r>
              <a:br>
                <a:rPr lang="en-US" altLang="zh-CN" dirty="0">
                  <a:solidFill>
                    <a:schemeClr val="tx2"/>
                  </a:solidFill>
                  <a:ea typeface="Noto Sans CJK SC Regular" panose="020B0500000000000000" pitchFamily="34" charset="-128"/>
                </a:rPr>
              </a:br>
              <a:r>
                <a:rPr lang="zh-CN" altLang="en-US" dirty="0">
                  <a:solidFill>
                    <a:schemeClr val="accent2"/>
                  </a:solidFill>
                  <a:latin typeface="Noto Sans CJK SC Black" panose="020B0A00000000000000" pitchFamily="34" charset="-128"/>
                  <a:ea typeface="Noto Sans CJK SC Black" panose="020B0A00000000000000" pitchFamily="34" charset="-128"/>
                </a:rPr>
                <a:t>流露</a:t>
              </a:r>
              <a:br>
                <a:rPr lang="en-US" altLang="zh-CN" dirty="0">
                  <a:solidFill>
                    <a:schemeClr val="accent2"/>
                  </a:solidFill>
                  <a:latin typeface="Arial Black" panose="020B0A04020102020204" pitchFamily="34" charset="0"/>
                  <a:ea typeface="Noto Sans CJK SC Regular" panose="020B0500000000000000" pitchFamily="34" charset="-128"/>
                </a:rPr>
              </a:br>
              <a:r>
                <a:rPr lang="zh-CN" altLang="en-US" dirty="0">
                  <a:solidFill>
                    <a:schemeClr val="tx2"/>
                  </a:solidFill>
                  <a:ea typeface="Noto Sans CJK SC Regular" panose="020B0500000000000000" pitchFamily="34" charset="-128"/>
                </a:rPr>
                <a:t>情绪</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sz="1800" dirty="0">
              <a:solidFill>
                <a:schemeClr val="bg1"/>
              </a:solidFill>
              <a:ea typeface="Noto Sans CJK SC Regular" panose="020B0500000000000000" pitchFamily="34" charset="-128"/>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zh-CN" altLang="en-US" dirty="0">
              <a:solidFill>
                <a:schemeClr val="bg1"/>
              </a:solidFill>
              <a:ea typeface="Noto Sans CJK SC Regular" panose="020B0500000000000000" pitchFamily="34" charset="-128"/>
            </a:endParaRPr>
          </a:p>
        </p:txBody>
      </p:sp>
    </p:spTree>
    <p:extLst>
      <p:ext uri="{BB962C8B-B14F-4D97-AF65-F5344CB8AC3E}">
        <p14:creationId xmlns:p14="http://schemas.microsoft.com/office/powerpoint/2010/main" val="5111306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862BDA42E4D64693F14E0589C7AE07" ma:contentTypeVersion="16" ma:contentTypeDescription="Create a new document." ma:contentTypeScope="" ma:versionID="0bee877db9c5278da893d66f1c12bc17">
  <xsd:schema xmlns:xsd="http://www.w3.org/2001/XMLSchema" xmlns:xs="http://www.w3.org/2001/XMLSchema" xmlns:p="http://schemas.microsoft.com/office/2006/metadata/properties" xmlns:ns2="212b7fb7-c780-4560-a3e3-a6eb45e1a24e" xmlns:ns3="e8785e66-9007-46da-936e-e84965a5e1d7" targetNamespace="http://schemas.microsoft.com/office/2006/metadata/properties" ma:root="true" ma:fieldsID="d700a0c4fba96110c98ef1c5de15bfea" ns2:_="" ns3:_="">
    <xsd:import namespace="212b7fb7-c780-4560-a3e3-a6eb45e1a24e"/>
    <xsd:import namespace="e8785e66-9007-46da-936e-e84965a5e1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2b7fb7-c780-4560-a3e3-a6eb45e1a24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3971841-e972-4fae-8f8b-c84e3720ff91}" ma:internalName="TaxCatchAll" ma:showField="CatchAllData" ma:web="212b7fb7-c780-4560-a3e3-a6eb45e1a2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785e66-9007-46da-936e-e84965a5e1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1057a4-0f37-4401-9ee8-8c6c2c2e5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12b7fb7-c780-4560-a3e3-a6eb45e1a24e" xsi:nil="true"/>
    <lcf76f155ced4ddcb4097134ff3c332f xmlns="e8785e66-9007-46da-936e-e84965a5e1d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ADAEC1-E2DF-4640-8E99-5FA21E1B1E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2b7fb7-c780-4560-a3e3-a6eb45e1a24e"/>
    <ds:schemaRef ds:uri="e8785e66-9007-46da-936e-e84965a5e1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 ds:uri="212b7fb7-c780-4560-a3e3-a6eb45e1a24e"/>
    <ds:schemaRef ds:uri="e8785e66-9007-46da-936e-e84965a5e1d7"/>
  </ds:schemaRefs>
</ds:datastoreItem>
</file>

<file path=customXml/itemProps3.xml><?xml version="1.0" encoding="utf-8"?>
<ds:datastoreItem xmlns:ds="http://schemas.openxmlformats.org/officeDocument/2006/customXml" ds:itemID="{BB639EE7-FC73-4FDD-80D1-FD8641AB9F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981</TotalTime>
  <Words>10294</Words>
  <Application>Microsoft Office PowerPoint</Application>
  <PresentationFormat>Widescreen</PresentationFormat>
  <Paragraphs>1174</Paragraphs>
  <Slides>55</Slides>
  <Notes>55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55</vt:i4>
      </vt:variant>
    </vt:vector>
  </HeadingPairs>
  <TitlesOfParts>
    <vt:vector size="71" baseType="lpstr">
      <vt:lpstr>Arial</vt:lpstr>
      <vt:lpstr>Arial Black</vt:lpstr>
      <vt:lpstr>Courier New</vt:lpstr>
      <vt:lpstr>Georgia</vt:lpstr>
      <vt:lpstr>Georgia Pro</vt:lpstr>
      <vt:lpstr>Museo 700</vt:lpstr>
      <vt:lpstr>Museo Sans 300</vt:lpstr>
      <vt:lpstr>Museo Sans 700</vt:lpstr>
      <vt:lpstr>Noto Sans CJK SC Black</vt:lpstr>
      <vt:lpstr>Noto Sans CJK SC Bold</vt:lpstr>
      <vt:lpstr>Noto Sans CJK SC Regular</vt:lpstr>
      <vt:lpstr>Open Sans</vt:lpstr>
      <vt:lpstr>Symbol</vt:lpstr>
      <vt:lpstr>Times New Roman</vt:lpstr>
      <vt:lpstr>Wingdings</vt:lpstr>
      <vt:lpstr>Tracom SOCIAL STYLE PowerPoint Template</vt:lpstr>
      <vt:lpstr>通过变通能力改善个人效能TM</vt:lpstr>
      <vt:lpstr>学习目标</vt:lpstr>
      <vt:lpstr>PowerPoint Presentation</vt:lpstr>
      <vt:lpstr>可观察的行为和个性</vt:lpstr>
      <vt:lpstr>说的和做的行为</vt:lpstr>
      <vt:lpstr>自主性和响应性</vt:lpstr>
      <vt:lpstr>自主性</vt:lpstr>
      <vt:lpstr>自主性行为</vt:lpstr>
      <vt:lpstr>响应性</vt:lpstr>
      <vt:lpstr>响应性行为</vt:lpstr>
      <vt:lpstr>待人处事风格模型TM</vt:lpstr>
      <vt:lpstr>需求、倾向和发展措施</vt:lpstr>
      <vt:lpstr>待人处事风格 关键特征</vt:lpstr>
      <vt:lpstr>在线待人处事风格自我认知档案</vt:lpstr>
      <vt:lpstr>PowerPoint Presentation</vt:lpstr>
      <vt:lpstr>PowerPoint Presentation</vt:lpstr>
      <vt:lpstr>PowerPoint Presentation</vt:lpstr>
      <vt:lpstr>PowerPoint Presentation</vt:lpstr>
      <vt:lpstr>PowerPoint Presentation</vt:lpstr>
      <vt:lpstr>纸质待人处事风格自我认知档案</vt:lpstr>
      <vt:lpstr>你的待人处事风格自我认知</vt:lpstr>
      <vt:lpstr>阅读关于您的风格的内容</vt:lpstr>
      <vt:lpstr>重要提醒</vt:lpstr>
      <vt:lpstr>变通能力</vt:lpstr>
      <vt:lpstr>变通能力是指你如何很好地适应他人的风格需求</vt:lpstr>
      <vt:lpstr>变通能力的四个来源</vt:lpstr>
      <vt:lpstr>在线变通能力自我认知档案</vt:lpstr>
      <vt:lpstr>总体变通能力</vt:lpstr>
      <vt:lpstr>变通能力定位的意义</vt:lpstr>
      <vt:lpstr>PowerPoint Presentation</vt:lpstr>
      <vt:lpstr>PowerPoint Presentation</vt:lpstr>
      <vt:lpstr>PowerPoint Presentation</vt:lpstr>
      <vt:lpstr>PowerPoint Presentation</vt:lpstr>
      <vt:lpstr>PowerPoint Presentation</vt:lpstr>
      <vt:lpstr>纸质变通能力档案</vt:lpstr>
      <vt:lpstr>变通能力</vt:lpstr>
      <vt:lpstr>你的变通能力自我认知</vt:lpstr>
      <vt:lpstr>学习目标</vt:lpstr>
      <vt:lpstr>后续步骤和学习要点</vt:lpstr>
      <vt:lpstr>待人处事风格导航器®</vt:lpstr>
      <vt:lpstr>待人处事风格 导航器®访问权限 （仅限在线档案）</vt:lpstr>
      <vt:lpstr>待人处事风格 导航器®访问权限 （仅限纸质档案）</vt:lpstr>
      <vt:lpstr>PowerPoint Presentation</vt:lpstr>
      <vt:lpstr>PowerPoint Presentation</vt:lpstr>
      <vt:lpstr>PowerPoint Presentation</vt:lpstr>
      <vt:lpstr>PowerPoint Presentation</vt:lpstr>
      <vt:lpstr>待人处事风格护照</vt:lpstr>
      <vt:lpstr>PowerPoint Presentation</vt:lpstr>
      <vt:lpstr>自选练习</vt:lpstr>
      <vt:lpstr>观察风格的技巧</vt:lpstr>
      <vt:lpstr>风格讨论会</vt:lpstr>
      <vt:lpstr>变通能力讨论会</vt:lpstr>
      <vt:lpstr>待人处事风格导航器</vt:lpstr>
      <vt:lpstr>变通能力行动计划</vt:lpstr>
      <vt:lpstr>通过变通能力改善个人效能TM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Sandra Johnson</dc:creator>
  <cp:lastModifiedBy>Karna Caldwell</cp:lastModifiedBy>
  <cp:revision>1205</cp:revision>
  <cp:lastPrinted>2021-06-10T19:57:06Z</cp:lastPrinted>
  <dcterms:created xsi:type="dcterms:W3CDTF">2021-02-09T18:22:56Z</dcterms:created>
  <dcterms:modified xsi:type="dcterms:W3CDTF">2022-10-28T18:52:59Z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0x0101002CEA65323619D24990F55C56301BCD52</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ies>
</file>